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із теми 1 –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7292A2E-F333-43FB-9621-5CBBE7FDCDCB}" styleName="Світлий стиль 2 –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Світлий стиль 3 –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ітлий стиль 2 –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Помірний стиль 2 –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Світлий стиль 3 –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034E78-7F5D-4C2E-B375-FC64B27BC917}" styleName="Темни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Помір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Без стилю та сітки таблиці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4B1156A-380E-4F78-BDF5-A606A8083BF9}" styleName="Помірний стиль 4 –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0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C0C28CB4-DA9E-4494-AC0E-20574ED82E9F}" type="datetimeFigureOut">
              <a:rPr lang="uk-UA" smtClean="0"/>
              <a:t>02.06.2024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uk-UA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A048CA3D-E4BB-4E7D-A6C8-66E4916F874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40678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28CB4-DA9E-4494-AC0E-20574ED82E9F}" type="datetimeFigureOut">
              <a:rPr lang="uk-UA" smtClean="0"/>
              <a:t>02.06.2024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CA3D-E4BB-4E7D-A6C8-66E4916F874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7882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28CB4-DA9E-4494-AC0E-20574ED82E9F}" type="datetimeFigureOut">
              <a:rPr lang="uk-UA" smtClean="0"/>
              <a:t>02.06.2024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CA3D-E4BB-4E7D-A6C8-66E4916F874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1227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28CB4-DA9E-4494-AC0E-20574ED82E9F}" type="datetimeFigureOut">
              <a:rPr lang="uk-UA" smtClean="0"/>
              <a:t>02.06.2024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CA3D-E4BB-4E7D-A6C8-66E4916F874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896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28CB4-DA9E-4494-AC0E-20574ED82E9F}" type="datetimeFigureOut">
              <a:rPr lang="uk-UA" smtClean="0"/>
              <a:t>02.06.2024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CA3D-E4BB-4E7D-A6C8-66E4916F874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71931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28CB4-DA9E-4494-AC0E-20574ED82E9F}" type="datetimeFigureOut">
              <a:rPr lang="uk-UA" smtClean="0"/>
              <a:t>02.06.2024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CA3D-E4BB-4E7D-A6C8-66E4916F874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2914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28CB4-DA9E-4494-AC0E-20574ED82E9F}" type="datetimeFigureOut">
              <a:rPr lang="uk-UA" smtClean="0"/>
              <a:t>02.06.2024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CA3D-E4BB-4E7D-A6C8-66E4916F874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424096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28CB4-DA9E-4494-AC0E-20574ED82E9F}" type="datetimeFigureOut">
              <a:rPr lang="uk-UA" smtClean="0"/>
              <a:t>02.06.2024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CA3D-E4BB-4E7D-A6C8-66E4916F874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402674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28CB4-DA9E-4494-AC0E-20574ED82E9F}" type="datetimeFigureOut">
              <a:rPr lang="uk-UA" smtClean="0"/>
              <a:t>02.06.2024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CA3D-E4BB-4E7D-A6C8-66E4916F874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7608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28CB4-DA9E-4494-AC0E-20574ED82E9F}" type="datetimeFigureOut">
              <a:rPr lang="uk-UA" smtClean="0"/>
              <a:t>02.06.2024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CA3D-E4BB-4E7D-A6C8-66E4916F874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4620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28CB4-DA9E-4494-AC0E-20574ED82E9F}" type="datetimeFigureOut">
              <a:rPr lang="uk-UA" smtClean="0"/>
              <a:t>02.06.2024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uk-UA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CA3D-E4BB-4E7D-A6C8-66E4916F874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4647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28CB4-DA9E-4494-AC0E-20574ED82E9F}" type="datetimeFigureOut">
              <a:rPr lang="uk-UA" smtClean="0"/>
              <a:t>02.06.2024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CA3D-E4BB-4E7D-A6C8-66E4916F874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3456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28CB4-DA9E-4494-AC0E-20574ED82E9F}" type="datetimeFigureOut">
              <a:rPr lang="uk-UA" smtClean="0"/>
              <a:t>02.06.2024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CA3D-E4BB-4E7D-A6C8-66E4916F874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1164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28CB4-DA9E-4494-AC0E-20574ED82E9F}" type="datetimeFigureOut">
              <a:rPr lang="uk-UA" smtClean="0"/>
              <a:t>02.06.2024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CA3D-E4BB-4E7D-A6C8-66E4916F874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0670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28CB4-DA9E-4494-AC0E-20574ED82E9F}" type="datetimeFigureOut">
              <a:rPr lang="uk-UA" smtClean="0"/>
              <a:t>02.06.2024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CA3D-E4BB-4E7D-A6C8-66E4916F874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07078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28CB4-DA9E-4494-AC0E-20574ED82E9F}" type="datetimeFigureOut">
              <a:rPr lang="uk-UA" smtClean="0"/>
              <a:t>02.06.2024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CA3D-E4BB-4E7D-A6C8-66E4916F874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5076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28CB4-DA9E-4494-AC0E-20574ED82E9F}" type="datetimeFigureOut">
              <a:rPr lang="uk-UA" smtClean="0"/>
              <a:t>02.06.2024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CA3D-E4BB-4E7D-A6C8-66E4916F874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831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0C28CB4-DA9E-4494-AC0E-20574ED82E9F}" type="datetimeFigureOut">
              <a:rPr lang="uk-UA" smtClean="0"/>
              <a:t>02.06.2024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A048CA3D-E4BB-4E7D-A6C8-66E4916F874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00733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  <p:sldLayoutId id="214748374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12430F-0F00-0403-71EB-5A85CD9D66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9628064" cy="2989852"/>
          </a:xfrm>
        </p:spPr>
        <p:txBody>
          <a:bodyPr/>
          <a:lstStyle/>
          <a:p>
            <a:pPr algn="ctr"/>
            <a:r>
              <a:rPr lang="ru-RU" sz="4800" dirty="0" err="1"/>
              <a:t>Формування</a:t>
            </a:r>
            <a:r>
              <a:rPr lang="ru-RU" sz="4800" dirty="0"/>
              <a:t> </a:t>
            </a:r>
            <a:r>
              <a:rPr lang="ru-RU" sz="4800" dirty="0" err="1"/>
              <a:t>комунікативних</a:t>
            </a:r>
            <a:r>
              <a:rPr lang="ru-RU" sz="4800" dirty="0"/>
              <a:t> </a:t>
            </a:r>
            <a:r>
              <a:rPr lang="ru-RU" sz="4800" dirty="0" err="1"/>
              <a:t>навичок</a:t>
            </a:r>
            <a:r>
              <a:rPr lang="ru-RU" sz="4800" dirty="0"/>
              <a:t> </a:t>
            </a:r>
            <a:r>
              <a:rPr lang="ru-RU" sz="4800" dirty="0" err="1"/>
              <a:t>особистості</a:t>
            </a:r>
            <a:r>
              <a:rPr lang="ru-RU" sz="4800" dirty="0"/>
              <a:t> методом </a:t>
            </a:r>
            <a:r>
              <a:rPr lang="ru-RU" sz="4800" dirty="0" err="1"/>
              <a:t>соціально-психологічного</a:t>
            </a:r>
            <a:r>
              <a:rPr lang="ru-RU" sz="4800" dirty="0"/>
              <a:t> </a:t>
            </a:r>
            <a:r>
              <a:rPr lang="ru-RU" sz="4800" dirty="0" err="1"/>
              <a:t>тренінгу</a:t>
            </a:r>
            <a:br>
              <a:rPr lang="ru-RU" dirty="0"/>
            </a:br>
            <a:endParaRPr lang="uk-UA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75951E09-55C4-4A15-366D-6560237072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b="1" dirty="0"/>
              <a:t>Ганна КОВАЛЬ</a:t>
            </a:r>
          </a:p>
        </p:txBody>
      </p:sp>
    </p:spTree>
    <p:extLst>
      <p:ext uri="{BB962C8B-B14F-4D97-AF65-F5344CB8AC3E}">
        <p14:creationId xmlns:p14="http://schemas.microsoft.com/office/powerpoint/2010/main" val="428453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EBD9A3-2F6B-3536-93D9-97B222B96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Кількісні показники отриманих результатів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2798526-8783-A5E2-5275-2847B6DAE8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596" y="2299749"/>
            <a:ext cx="8501871" cy="4174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499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A9135E-F5A4-1E81-8471-AEDB2044E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163451"/>
            <a:ext cx="8825659" cy="706964"/>
          </a:xfrm>
        </p:spPr>
        <p:txBody>
          <a:bodyPr/>
          <a:lstStyle/>
          <a:p>
            <a:pPr algn="ctr"/>
            <a:r>
              <a:rPr lang="ru-RU" dirty="0" err="1"/>
              <a:t>Результати</a:t>
            </a:r>
            <a:r>
              <a:rPr lang="ru-RU" dirty="0"/>
              <a:t> за тестом «</a:t>
            </a:r>
            <a:r>
              <a:rPr lang="ru-RU" dirty="0" err="1"/>
              <a:t>Оцінка</a:t>
            </a:r>
            <a:r>
              <a:rPr lang="ru-RU" dirty="0"/>
              <a:t> самоконтролю у </a:t>
            </a:r>
            <a:r>
              <a:rPr lang="ru-RU" dirty="0" err="1"/>
              <a:t>спілкуванні</a:t>
            </a:r>
            <a:r>
              <a:rPr lang="ru-RU" dirty="0"/>
              <a:t>» (за М. Снайдером)</a:t>
            </a:r>
            <a:br>
              <a:rPr lang="ru-RU" dirty="0"/>
            </a:br>
            <a:endParaRPr lang="uk-UA" dirty="0"/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03BBF018-30E7-C41A-5B03-A1DB897CD7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4928554"/>
              </p:ext>
            </p:extLst>
          </p:nvPr>
        </p:nvGraphicFramePr>
        <p:xfrm>
          <a:off x="1359978" y="2206683"/>
          <a:ext cx="9472043" cy="414237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504656">
                  <a:extLst>
                    <a:ext uri="{9D8B030D-6E8A-4147-A177-3AD203B41FA5}">
                      <a16:colId xmlns:a16="http://schemas.microsoft.com/office/drawing/2014/main" val="820744749"/>
                    </a:ext>
                  </a:extLst>
                </a:gridCol>
                <a:gridCol w="2553419">
                  <a:extLst>
                    <a:ext uri="{9D8B030D-6E8A-4147-A177-3AD203B41FA5}">
                      <a16:colId xmlns:a16="http://schemas.microsoft.com/office/drawing/2014/main" val="2188919857"/>
                    </a:ext>
                  </a:extLst>
                </a:gridCol>
                <a:gridCol w="2225615">
                  <a:extLst>
                    <a:ext uri="{9D8B030D-6E8A-4147-A177-3AD203B41FA5}">
                      <a16:colId xmlns:a16="http://schemas.microsoft.com/office/drawing/2014/main" val="908538853"/>
                    </a:ext>
                  </a:extLst>
                </a:gridCol>
                <a:gridCol w="2188353">
                  <a:extLst>
                    <a:ext uri="{9D8B030D-6E8A-4147-A177-3AD203B41FA5}">
                      <a16:colId xmlns:a16="http://schemas.microsoft.com/office/drawing/2014/main" val="3979889634"/>
                    </a:ext>
                  </a:extLst>
                </a:gridCol>
              </a:tblGrid>
              <a:tr h="1202506">
                <a:tc rowSpan="2">
                  <a:txBody>
                    <a:bodyPr/>
                    <a:lstStyle/>
                    <a:p>
                      <a:pPr fontAlgn="t"/>
                      <a:br>
                        <a:rPr lang="uk-UA" dirty="0"/>
                      </a:br>
                      <a:endParaRPr lang="uk-UA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201295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dirty="0"/>
                        <a:t>Високий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Середній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Низький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3403071619"/>
                  </a:ext>
                </a:extLst>
              </a:tr>
              <a:tr h="120250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5" algn="just" rtl="0" fontAlgn="t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uk-UA"/>
                        <a:t>%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70485" algn="just" rtl="0" fontAlgn="t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uk-UA"/>
                        <a:t>%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70485" algn="just" rtl="0" fontAlgn="t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uk-UA" dirty="0"/>
                        <a:t>%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851201466"/>
                  </a:ext>
                </a:extLst>
              </a:tr>
              <a:tr h="1202506">
                <a:tc>
                  <a:txBody>
                    <a:bodyPr/>
                    <a:lstStyle/>
                    <a:p>
                      <a:pPr marL="67945" marR="8001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/>
                        <a:t>Тест «</a:t>
                      </a:r>
                      <a:r>
                        <a:rPr lang="ru-RU" sz="1800" b="1" dirty="0" err="1"/>
                        <a:t>Оцінка</a:t>
                      </a:r>
                      <a:r>
                        <a:rPr lang="ru-RU" sz="1800" b="1" dirty="0"/>
                        <a:t> самоконтролю у </a:t>
                      </a:r>
                      <a:r>
                        <a:rPr lang="ru-RU" sz="1800" b="1" dirty="0" err="1"/>
                        <a:t>спілкуванні</a:t>
                      </a:r>
                      <a:r>
                        <a:rPr lang="ru-RU" sz="1800" b="1" dirty="0"/>
                        <a:t>» (за М. Снайдером)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100330"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/>
                        <a:t>25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70485"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dirty="0"/>
                        <a:t>45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70485"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dirty="0"/>
                        <a:t>30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427534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3895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4140B1-320D-7F84-678F-3E00547A1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Кількісні показники отриманих результатів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8BB31A29-CF75-0019-341A-8D60E741F4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229" y="2213393"/>
            <a:ext cx="7766687" cy="4357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9992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729823-9E10-CA98-0A97-B61794099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2206" y="1008175"/>
            <a:ext cx="8825659" cy="706964"/>
          </a:xfrm>
        </p:spPr>
        <p:txBody>
          <a:bodyPr/>
          <a:lstStyle/>
          <a:p>
            <a:pPr algn="ctr"/>
            <a:r>
              <a:rPr lang="ru-RU" sz="2800" dirty="0" err="1"/>
              <a:t>Кількісна</a:t>
            </a:r>
            <a:r>
              <a:rPr lang="ru-RU" sz="2800" dirty="0"/>
              <a:t> характеристика </a:t>
            </a:r>
            <a:r>
              <a:rPr lang="ru-RU" sz="2800" dirty="0" err="1"/>
              <a:t>кореляційного</a:t>
            </a:r>
            <a:r>
              <a:rPr lang="ru-RU" sz="2800" dirty="0"/>
              <a:t> </a:t>
            </a:r>
            <a:r>
              <a:rPr lang="ru-RU" sz="2800" dirty="0" err="1"/>
              <a:t>аналізу</a:t>
            </a:r>
            <a:r>
              <a:rPr lang="ru-RU" sz="2800" dirty="0"/>
              <a:t> </a:t>
            </a:r>
            <a:r>
              <a:rPr lang="ru-RU" sz="2800" dirty="0" err="1"/>
              <a:t>між</a:t>
            </a:r>
            <a:r>
              <a:rPr lang="ru-RU" sz="2800" dirty="0"/>
              <a:t> </a:t>
            </a:r>
            <a:r>
              <a:rPr lang="ru-RU" sz="2800" dirty="0" err="1"/>
              <a:t>показниками</a:t>
            </a:r>
            <a:r>
              <a:rPr lang="ru-RU" sz="2800" dirty="0"/>
              <a:t> </a:t>
            </a:r>
            <a:r>
              <a:rPr lang="ru-RU" sz="2800" dirty="0" err="1"/>
              <a:t>самооцінки</a:t>
            </a:r>
            <a:r>
              <a:rPr lang="ru-RU" sz="2800" dirty="0"/>
              <a:t> та </a:t>
            </a:r>
            <a:r>
              <a:rPr lang="ru-RU" sz="2800" dirty="0" err="1"/>
              <a:t>комунікативними</a:t>
            </a:r>
            <a:r>
              <a:rPr lang="ru-RU" sz="2800" dirty="0"/>
              <a:t> </a:t>
            </a:r>
            <a:r>
              <a:rPr lang="ru-RU" sz="2800" dirty="0" err="1"/>
              <a:t>навичками</a:t>
            </a:r>
            <a:br>
              <a:rPr lang="ru-RU" dirty="0"/>
            </a:br>
            <a:endParaRPr lang="uk-UA" dirty="0"/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41528979-C93D-0A83-E8DB-097AFE0FB4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2482390"/>
              </p:ext>
            </p:extLst>
          </p:nvPr>
        </p:nvGraphicFramePr>
        <p:xfrm>
          <a:off x="902897" y="1715139"/>
          <a:ext cx="10386205" cy="501396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077241">
                  <a:extLst>
                    <a:ext uri="{9D8B030D-6E8A-4147-A177-3AD203B41FA5}">
                      <a16:colId xmlns:a16="http://schemas.microsoft.com/office/drawing/2014/main" val="411216975"/>
                    </a:ext>
                  </a:extLst>
                </a:gridCol>
                <a:gridCol w="2077241">
                  <a:extLst>
                    <a:ext uri="{9D8B030D-6E8A-4147-A177-3AD203B41FA5}">
                      <a16:colId xmlns:a16="http://schemas.microsoft.com/office/drawing/2014/main" val="1026998719"/>
                    </a:ext>
                  </a:extLst>
                </a:gridCol>
                <a:gridCol w="2077241">
                  <a:extLst>
                    <a:ext uri="{9D8B030D-6E8A-4147-A177-3AD203B41FA5}">
                      <a16:colId xmlns:a16="http://schemas.microsoft.com/office/drawing/2014/main" val="3013040210"/>
                    </a:ext>
                  </a:extLst>
                </a:gridCol>
                <a:gridCol w="2077241">
                  <a:extLst>
                    <a:ext uri="{9D8B030D-6E8A-4147-A177-3AD203B41FA5}">
                      <a16:colId xmlns:a16="http://schemas.microsoft.com/office/drawing/2014/main" val="705150506"/>
                    </a:ext>
                  </a:extLst>
                </a:gridCol>
                <a:gridCol w="2077241">
                  <a:extLst>
                    <a:ext uri="{9D8B030D-6E8A-4147-A177-3AD203B41FA5}">
                      <a16:colId xmlns:a16="http://schemas.microsoft.com/office/drawing/2014/main" val="2022527894"/>
                    </a:ext>
                  </a:extLst>
                </a:gridCol>
              </a:tblGrid>
              <a:tr h="211614">
                <a:tc gridSpan="5">
                  <a:txBody>
                    <a:bodyPr/>
                    <a:lstStyle/>
                    <a:p>
                      <a:pPr marL="2105660" marR="2080895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dirty="0"/>
                        <a:t>Кореляції</a:t>
                      </a:r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7500795"/>
                  </a:ext>
                </a:extLst>
              </a:tr>
              <a:tr h="321375">
                <a:tc gridSpan="3">
                  <a:txBody>
                    <a:bodyPr/>
                    <a:lstStyle/>
                    <a:p>
                      <a:pPr fontAlgn="t"/>
                      <a:br>
                        <a:rPr lang="uk-UA"/>
                      </a:br>
                      <a:endParaRPr lang="uk-UA"/>
                    </a:p>
                  </a:txBody>
                  <a:tcPr marL="68580" marR="6858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2875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uk-UA" dirty="0"/>
                      </a:br>
                      <a:br>
                        <a:rPr lang="uk-UA" dirty="0"/>
                      </a:br>
                      <a:r>
                        <a:rPr lang="uk-UA" dirty="0"/>
                        <a:t>Самооцінка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108572" marR="79375" indent="-96520"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dirty="0"/>
                        <a:t>Комунікативні схильності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1923434468"/>
                  </a:ext>
                </a:extLst>
              </a:tr>
              <a:tr h="522811">
                <a:tc rowSpan="3">
                  <a:txBody>
                    <a:bodyPr/>
                    <a:lstStyle/>
                    <a:p>
                      <a:pPr marL="49530" algn="just" rtl="0" fontAlgn="t">
                        <a:spcBef>
                          <a:spcPts val="530"/>
                        </a:spcBef>
                        <a:spcAft>
                          <a:spcPts val="0"/>
                        </a:spcAft>
                      </a:pPr>
                      <a:r>
                        <a:rPr lang="uk-UA"/>
                        <a:t>Самооцінка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uk-UA" sz="1600"/>
                      </a:br>
                      <a:endParaRPr lang="uk-UA" sz="16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144145" algn="just" rtl="0" fontAlgn="t">
                        <a:spcBef>
                          <a:spcPts val="53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Кореляція Пірсона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2860" algn="just" rtl="0" fontAlgn="t">
                        <a:spcBef>
                          <a:spcPts val="53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1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0955" algn="just" rtl="0" fontAlgn="t">
                        <a:spcBef>
                          <a:spcPts val="53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,591**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864967277"/>
                  </a:ext>
                </a:extLst>
              </a:tr>
              <a:tr h="52281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uk-UA" sz="1600"/>
                      </a:br>
                      <a:endParaRPr lang="uk-UA" sz="16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144145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Знч.(2-сторон)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uk-UA" sz="1600"/>
                      </a:br>
                      <a:endParaRPr lang="uk-UA" sz="16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1590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,06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5516384"/>
                  </a:ext>
                </a:extLst>
              </a:tr>
              <a:tr h="33454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uk-UA" sz="1600"/>
                      </a:br>
                      <a:endParaRPr lang="uk-UA" sz="16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144145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de-DE" sz="1600"/>
                        <a:t>N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0955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20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0955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20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847297411"/>
                  </a:ext>
                </a:extLst>
              </a:tr>
              <a:tr h="522811">
                <a:tc rowSpan="3">
                  <a:txBody>
                    <a:bodyPr/>
                    <a:lstStyle/>
                    <a:p>
                      <a:pPr marL="49530" algn="just" rtl="0" fontAlgn="t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uk-UA" dirty="0"/>
                        <a:t>Комунікативні схильності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uk-UA" sz="1600"/>
                      </a:br>
                      <a:endParaRPr lang="uk-UA" sz="16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144145" algn="just" rtl="0" fontAlgn="t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Кореляція Пірсона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0955" algn="just" rtl="0" fontAlgn="t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,591**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2860" algn="just" rtl="0" fontAlgn="t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1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106347924"/>
                  </a:ext>
                </a:extLst>
              </a:tr>
              <a:tr h="52281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uk-UA" sz="1600"/>
                      </a:br>
                      <a:endParaRPr lang="uk-UA" sz="16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144145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Знч.(2-сторон)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1590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,06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uk-UA" sz="1600"/>
                      </a:br>
                      <a:endParaRPr lang="uk-UA" sz="160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373423718"/>
                  </a:ext>
                </a:extLst>
              </a:tr>
              <a:tr h="15684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uk-UA" sz="1600" dirty="0"/>
                      </a:br>
                      <a:endParaRPr lang="uk-UA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144145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de-DE" sz="1600"/>
                        <a:t>N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0955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20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0955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/>
                        <a:t>20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67044530"/>
                  </a:ext>
                </a:extLst>
              </a:tr>
              <a:tr h="211614">
                <a:tc gridSpan="5">
                  <a:txBody>
                    <a:bodyPr/>
                    <a:lstStyle/>
                    <a:p>
                      <a:pPr marL="2105660" marR="2080895"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Кореляції</a:t>
                      </a:r>
                      <a:endParaRPr lang="uk-UA" dirty="0">
                        <a:effectLst/>
                        <a:highlight>
                          <a:srgbClr val="FFFFFF"/>
                        </a:highlight>
                      </a:endParaRPr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644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2808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B81652-D093-48D5-6106-1ED767B9A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err="1"/>
              <a:t>Кількісна</a:t>
            </a:r>
            <a:r>
              <a:rPr lang="ru-RU" sz="2800" dirty="0"/>
              <a:t> характеристика </a:t>
            </a:r>
            <a:r>
              <a:rPr lang="ru-RU" sz="2800" dirty="0" err="1"/>
              <a:t>кореляційного</a:t>
            </a:r>
            <a:r>
              <a:rPr lang="ru-RU" sz="2800" dirty="0"/>
              <a:t> </a:t>
            </a:r>
            <a:r>
              <a:rPr lang="ru-RU" sz="2800" dirty="0" err="1"/>
              <a:t>аналізу</a:t>
            </a:r>
            <a:r>
              <a:rPr lang="ru-RU" sz="2800" dirty="0"/>
              <a:t> </a:t>
            </a:r>
            <a:r>
              <a:rPr lang="ru-RU" sz="2800" dirty="0" err="1"/>
              <a:t>між</a:t>
            </a:r>
            <a:r>
              <a:rPr lang="ru-RU" sz="2800" dirty="0"/>
              <a:t> </a:t>
            </a:r>
            <a:r>
              <a:rPr lang="ru-RU" sz="2800" dirty="0" err="1"/>
              <a:t>показниками</a:t>
            </a:r>
            <a:r>
              <a:rPr lang="ru-RU" sz="2800" dirty="0"/>
              <a:t> </a:t>
            </a:r>
            <a:r>
              <a:rPr lang="ru-RU" sz="2800" dirty="0" err="1"/>
              <a:t>самооцінки</a:t>
            </a:r>
            <a:r>
              <a:rPr lang="ru-RU" sz="2800" dirty="0"/>
              <a:t> та </a:t>
            </a:r>
            <a:r>
              <a:rPr lang="ru-RU" sz="2800" dirty="0" err="1"/>
              <a:t>вмінням</a:t>
            </a:r>
            <a:r>
              <a:rPr lang="ru-RU" sz="2800" dirty="0"/>
              <a:t> </a:t>
            </a:r>
            <a:r>
              <a:rPr lang="ru-RU" sz="2800" dirty="0" err="1"/>
              <a:t>слухати</a:t>
            </a:r>
            <a:br>
              <a:rPr lang="ru-RU" dirty="0"/>
            </a:br>
            <a:endParaRPr lang="uk-UA" dirty="0"/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7EBA5F58-6E34-0A9E-4351-A79452BD58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377726"/>
              </p:ext>
            </p:extLst>
          </p:nvPr>
        </p:nvGraphicFramePr>
        <p:xfrm>
          <a:off x="1017917" y="2051407"/>
          <a:ext cx="9857236" cy="46254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64309">
                  <a:extLst>
                    <a:ext uri="{9D8B030D-6E8A-4147-A177-3AD203B41FA5}">
                      <a16:colId xmlns:a16="http://schemas.microsoft.com/office/drawing/2014/main" val="2678895036"/>
                    </a:ext>
                  </a:extLst>
                </a:gridCol>
                <a:gridCol w="2464309">
                  <a:extLst>
                    <a:ext uri="{9D8B030D-6E8A-4147-A177-3AD203B41FA5}">
                      <a16:colId xmlns:a16="http://schemas.microsoft.com/office/drawing/2014/main" val="1854204744"/>
                    </a:ext>
                  </a:extLst>
                </a:gridCol>
                <a:gridCol w="2464309">
                  <a:extLst>
                    <a:ext uri="{9D8B030D-6E8A-4147-A177-3AD203B41FA5}">
                      <a16:colId xmlns:a16="http://schemas.microsoft.com/office/drawing/2014/main" val="2039525674"/>
                    </a:ext>
                  </a:extLst>
                </a:gridCol>
                <a:gridCol w="2464309">
                  <a:extLst>
                    <a:ext uri="{9D8B030D-6E8A-4147-A177-3AD203B41FA5}">
                      <a16:colId xmlns:a16="http://schemas.microsoft.com/office/drawing/2014/main" val="3875895501"/>
                    </a:ext>
                  </a:extLst>
                </a:gridCol>
              </a:tblGrid>
              <a:tr h="434100">
                <a:tc gridSpan="4">
                  <a:txBody>
                    <a:bodyPr/>
                    <a:lstStyle/>
                    <a:p>
                      <a:pPr marL="1837690" marR="1813560"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/>
                        <a:t>Кореляції</a:t>
                      </a:r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1605"/>
                  </a:ext>
                </a:extLst>
              </a:tr>
              <a:tr h="613006">
                <a:tc gridSpan="2">
                  <a:txBody>
                    <a:bodyPr/>
                    <a:lstStyle/>
                    <a:p>
                      <a:pPr fontAlgn="t"/>
                      <a:br>
                        <a:rPr lang="uk-UA" sz="1600" dirty="0"/>
                      </a:br>
                      <a:endParaRPr lang="uk-UA" sz="1600" dirty="0"/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1605" algn="just" rtl="0" fontAlgn="t">
                        <a:spcBef>
                          <a:spcPts val="55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Самооцінка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R="52070" algn="just" rtl="0" fontAlgn="t">
                        <a:spcBef>
                          <a:spcPts val="55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/>
                        <a:t>Уміння слухати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3777449563"/>
                  </a:ext>
                </a:extLst>
              </a:tr>
              <a:tr h="434100">
                <a:tc rowSpan="3">
                  <a:txBody>
                    <a:bodyPr/>
                    <a:lstStyle/>
                    <a:p>
                      <a:pPr marL="49530" algn="just" rtl="0" fontAlgn="t">
                        <a:spcBef>
                          <a:spcPts val="545"/>
                        </a:spcBef>
                        <a:spcAft>
                          <a:spcPts val="0"/>
                        </a:spcAft>
                      </a:pPr>
                      <a:r>
                        <a:rPr lang="uk-UA" dirty="0"/>
                        <a:t>Самооцінка</a:t>
                      </a:r>
                    </a:p>
                    <a:p>
                      <a:pPr fontAlgn="t"/>
                      <a:br>
                        <a:rPr lang="uk-UA" dirty="0"/>
                      </a:br>
                      <a:endParaRPr lang="uk-UA" dirty="0"/>
                    </a:p>
                    <a:p>
                      <a:pPr fontAlgn="t"/>
                      <a:br>
                        <a:rPr lang="uk-UA" dirty="0"/>
                      </a:br>
                      <a:endParaRPr lang="uk-UA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127635" algn="just" rtl="0" fontAlgn="t">
                        <a:spcBef>
                          <a:spcPts val="545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Кореляція Пірсона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4130" algn="just" rtl="0" fontAlgn="t">
                        <a:spcBef>
                          <a:spcPts val="545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1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19685" algn="just" rtl="0" fontAlgn="t">
                        <a:spcBef>
                          <a:spcPts val="545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,556*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4067831860"/>
                  </a:ext>
                </a:extLst>
              </a:tr>
              <a:tr h="67753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127635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Знч.(2-сторон)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uk-UA" sz="1600"/>
                      </a:br>
                      <a:endParaRPr lang="uk-UA" sz="16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0955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,081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4250974872"/>
                  </a:ext>
                </a:extLst>
              </a:tr>
              <a:tr h="677533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127635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de-DE" sz="1600"/>
                        <a:t>N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1590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20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19685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20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381539632"/>
                  </a:ext>
                </a:extLst>
              </a:tr>
              <a:tr h="434100">
                <a:tc rowSpan="3">
                  <a:txBody>
                    <a:bodyPr/>
                    <a:lstStyle/>
                    <a:p>
                      <a:pPr marL="49530" algn="just" rtl="0" fontAlgn="t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uk-UA" dirty="0"/>
                        <a:t>Уміння слухати</a:t>
                      </a:r>
                    </a:p>
                    <a:p>
                      <a:pPr fontAlgn="t"/>
                      <a:br>
                        <a:rPr lang="uk-UA" dirty="0"/>
                      </a:br>
                      <a:endParaRPr lang="uk-UA" dirty="0"/>
                    </a:p>
                    <a:p>
                      <a:pPr fontAlgn="t"/>
                      <a:br>
                        <a:rPr lang="uk-UA" dirty="0"/>
                      </a:br>
                      <a:endParaRPr lang="uk-UA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127635" algn="just" rtl="0" fontAlgn="t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Кореляція Пірсона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1590" algn="just" rtl="0" fontAlgn="t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,556*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2225" algn="just" rtl="0" fontAlgn="t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1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4061419610"/>
                  </a:ext>
                </a:extLst>
              </a:tr>
              <a:tr h="67753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127635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Знч.(2-сторон)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2860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,081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uk-UA" sz="1600"/>
                      </a:br>
                      <a:endParaRPr lang="uk-UA" sz="160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840649695"/>
                  </a:ext>
                </a:extLst>
              </a:tr>
              <a:tr h="677533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127635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de-DE" sz="1600"/>
                        <a:t>N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1590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20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19685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/>
                        <a:t>20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4243978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01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1B5168-F0A0-8FC5-D1DF-B006C490F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err="1"/>
              <a:t>Кількісна</a:t>
            </a:r>
            <a:r>
              <a:rPr lang="ru-RU" sz="3200" dirty="0"/>
              <a:t> характеристика </a:t>
            </a:r>
            <a:r>
              <a:rPr lang="ru-RU" sz="3200" dirty="0" err="1"/>
              <a:t>кореляційного</a:t>
            </a:r>
            <a:r>
              <a:rPr lang="ru-RU" sz="3200" dirty="0"/>
              <a:t> </a:t>
            </a:r>
            <a:r>
              <a:rPr lang="ru-RU" sz="3200" dirty="0" err="1"/>
              <a:t>аналізу</a:t>
            </a:r>
            <a:r>
              <a:rPr lang="ru-RU" sz="3200" dirty="0"/>
              <a:t> </a:t>
            </a:r>
            <a:r>
              <a:rPr lang="ru-RU" sz="3200" dirty="0" err="1"/>
              <a:t>між</a:t>
            </a:r>
            <a:r>
              <a:rPr lang="ru-RU" sz="3200" dirty="0"/>
              <a:t> </a:t>
            </a:r>
            <a:r>
              <a:rPr lang="ru-RU" sz="3200" dirty="0" err="1"/>
              <a:t>показниками</a:t>
            </a:r>
            <a:r>
              <a:rPr lang="ru-RU" sz="3200" dirty="0"/>
              <a:t> </a:t>
            </a:r>
            <a:r>
              <a:rPr lang="ru-RU" sz="3200" dirty="0" err="1"/>
              <a:t>самооцінки</a:t>
            </a:r>
            <a:r>
              <a:rPr lang="ru-RU" sz="3200" dirty="0"/>
              <a:t> та </a:t>
            </a:r>
            <a:r>
              <a:rPr lang="ru-RU" sz="3200" dirty="0" err="1"/>
              <a:t>емпатія</a:t>
            </a:r>
            <a:endParaRPr lang="uk-UA" sz="3200" dirty="0"/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FA5E3B58-0B7D-6BC6-8D25-D584B7BA2D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8663557"/>
              </p:ext>
            </p:extLst>
          </p:nvPr>
        </p:nvGraphicFramePr>
        <p:xfrm>
          <a:off x="1154954" y="2310200"/>
          <a:ext cx="9731584" cy="4004335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432896">
                  <a:extLst>
                    <a:ext uri="{9D8B030D-6E8A-4147-A177-3AD203B41FA5}">
                      <a16:colId xmlns:a16="http://schemas.microsoft.com/office/drawing/2014/main" val="1289387607"/>
                    </a:ext>
                  </a:extLst>
                </a:gridCol>
                <a:gridCol w="2432896">
                  <a:extLst>
                    <a:ext uri="{9D8B030D-6E8A-4147-A177-3AD203B41FA5}">
                      <a16:colId xmlns:a16="http://schemas.microsoft.com/office/drawing/2014/main" val="2327403534"/>
                    </a:ext>
                  </a:extLst>
                </a:gridCol>
                <a:gridCol w="2432896">
                  <a:extLst>
                    <a:ext uri="{9D8B030D-6E8A-4147-A177-3AD203B41FA5}">
                      <a16:colId xmlns:a16="http://schemas.microsoft.com/office/drawing/2014/main" val="681094943"/>
                    </a:ext>
                  </a:extLst>
                </a:gridCol>
                <a:gridCol w="2432896">
                  <a:extLst>
                    <a:ext uri="{9D8B030D-6E8A-4147-A177-3AD203B41FA5}">
                      <a16:colId xmlns:a16="http://schemas.microsoft.com/office/drawing/2014/main" val="998779029"/>
                    </a:ext>
                  </a:extLst>
                </a:gridCol>
              </a:tblGrid>
              <a:tr h="658227">
                <a:tc gridSpan="2">
                  <a:txBody>
                    <a:bodyPr/>
                    <a:lstStyle/>
                    <a:p>
                      <a:pPr fontAlgn="t"/>
                      <a:br>
                        <a:rPr lang="uk-UA" dirty="0"/>
                      </a:br>
                      <a:endParaRPr lang="uk-UA" dirty="0"/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2240" algn="just" rtl="0" fontAlgn="t">
                        <a:spcBef>
                          <a:spcPts val="545"/>
                        </a:spcBef>
                        <a:spcAft>
                          <a:spcPts val="0"/>
                        </a:spcAft>
                      </a:pPr>
                      <a:r>
                        <a:rPr lang="uk-UA"/>
                        <a:t>Самооцінка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132080" algn="just" rtl="0" fontAlgn="t">
                        <a:spcBef>
                          <a:spcPts val="545"/>
                        </a:spcBef>
                        <a:spcAft>
                          <a:spcPts val="0"/>
                        </a:spcAft>
                      </a:pPr>
                      <a:r>
                        <a:rPr lang="uk-UA" dirty="0"/>
                        <a:t>Емпатія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1614700728"/>
                  </a:ext>
                </a:extLst>
              </a:tr>
              <a:tr h="481978">
                <a:tc rowSpan="3">
                  <a:txBody>
                    <a:bodyPr/>
                    <a:lstStyle/>
                    <a:p>
                      <a:pPr marL="49530" algn="just" rtl="0" fontAlgn="t">
                        <a:spcBef>
                          <a:spcPts val="55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/>
                        <a:t>Самооцінка</a:t>
                      </a:r>
                    </a:p>
                    <a:p>
                      <a:pPr fontAlgn="t"/>
                      <a:br>
                        <a:rPr lang="uk-UA" sz="1600" dirty="0"/>
                      </a:br>
                      <a:endParaRPr lang="uk-UA" sz="1600" dirty="0"/>
                    </a:p>
                    <a:p>
                      <a:pPr fontAlgn="t"/>
                      <a:br>
                        <a:rPr lang="uk-UA" sz="1600" dirty="0"/>
                      </a:br>
                      <a:endParaRPr lang="uk-UA" sz="16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145415" algn="just" rtl="0" fontAlgn="t">
                        <a:spcBef>
                          <a:spcPts val="55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Кореляція Пірсона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4765" algn="just" rtl="0" fontAlgn="t">
                        <a:spcBef>
                          <a:spcPts val="55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1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19050" algn="just" rtl="0" fontAlgn="t">
                        <a:spcBef>
                          <a:spcPts val="55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,609**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506521298"/>
                  </a:ext>
                </a:extLst>
              </a:tr>
              <a:tr h="59553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145415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Знч.(2-сторон)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uk-UA" sz="1600"/>
                      </a:br>
                      <a:endParaRPr lang="uk-UA" sz="16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0320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,074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2503420"/>
                  </a:ext>
                </a:extLst>
              </a:tr>
              <a:tr h="595538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145415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de-DE" sz="1600"/>
                        <a:t>N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2860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20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19050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20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791948903"/>
                  </a:ext>
                </a:extLst>
              </a:tr>
              <a:tr h="481978">
                <a:tc rowSpan="3">
                  <a:txBody>
                    <a:bodyPr/>
                    <a:lstStyle/>
                    <a:p>
                      <a:pPr marL="49530" algn="just" rtl="0" fontAlgn="t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/>
                        <a:t>Емпатія</a:t>
                      </a:r>
                    </a:p>
                    <a:p>
                      <a:pPr fontAlgn="t"/>
                      <a:br>
                        <a:rPr lang="uk-UA" sz="1600" dirty="0"/>
                      </a:br>
                      <a:endParaRPr lang="uk-UA" sz="1600" dirty="0"/>
                    </a:p>
                    <a:p>
                      <a:pPr fontAlgn="t"/>
                      <a:br>
                        <a:rPr lang="uk-UA" sz="1600" dirty="0"/>
                      </a:br>
                      <a:endParaRPr lang="uk-UA" sz="16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145415" algn="just" rtl="0" fontAlgn="t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Кореляція Пірсона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2860" algn="just" rtl="0" fontAlgn="t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,609**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1590" algn="just" rtl="0" fontAlgn="t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1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466088999"/>
                  </a:ext>
                </a:extLst>
              </a:tr>
              <a:tr h="59553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145415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Знч.(2-сторон)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3495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,074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uk-UA" sz="1600"/>
                      </a:br>
                      <a:endParaRPr lang="uk-UA" sz="160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151195015"/>
                  </a:ext>
                </a:extLst>
              </a:tr>
              <a:tr h="595538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145415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de-DE" sz="1600"/>
                        <a:t>N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2860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20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19050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/>
                        <a:t>20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262661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6036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A7B35F-F591-C5E0-EE53-4A8590B95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163451"/>
            <a:ext cx="8825659" cy="706964"/>
          </a:xfrm>
        </p:spPr>
        <p:txBody>
          <a:bodyPr/>
          <a:lstStyle/>
          <a:p>
            <a:pPr algn="ctr"/>
            <a:r>
              <a:rPr lang="ru-RU" sz="3200" dirty="0" err="1"/>
              <a:t>Кількісна</a:t>
            </a:r>
            <a:r>
              <a:rPr lang="ru-RU" sz="3200" dirty="0"/>
              <a:t> характеристика </a:t>
            </a:r>
            <a:r>
              <a:rPr lang="ru-RU" sz="3200" dirty="0" err="1"/>
              <a:t>кореляційного</a:t>
            </a:r>
            <a:r>
              <a:rPr lang="ru-RU" sz="3200" dirty="0"/>
              <a:t> </a:t>
            </a:r>
            <a:r>
              <a:rPr lang="ru-RU" sz="3200" dirty="0" err="1"/>
              <a:t>аналізу</a:t>
            </a:r>
            <a:r>
              <a:rPr lang="ru-RU" sz="3200" dirty="0"/>
              <a:t> </a:t>
            </a:r>
            <a:r>
              <a:rPr lang="ru-RU" sz="3200" dirty="0" err="1"/>
              <a:t>між</a:t>
            </a:r>
            <a:r>
              <a:rPr lang="ru-RU" sz="3200" dirty="0"/>
              <a:t> </a:t>
            </a:r>
            <a:r>
              <a:rPr lang="ru-RU" sz="3200" dirty="0" err="1"/>
              <a:t>показниками</a:t>
            </a:r>
            <a:r>
              <a:rPr lang="ru-RU" sz="3200" dirty="0"/>
              <a:t> </a:t>
            </a:r>
            <a:r>
              <a:rPr lang="ru-RU" sz="3200" dirty="0" err="1"/>
              <a:t>самооцінки</a:t>
            </a:r>
            <a:r>
              <a:rPr lang="ru-RU" sz="3200" dirty="0"/>
              <a:t> та самоконтролю</a:t>
            </a:r>
            <a:br>
              <a:rPr lang="ru-RU" dirty="0"/>
            </a:br>
            <a:endParaRPr lang="uk-UA" dirty="0"/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0E3C5A30-8429-15B5-15D0-D12FC32D79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6892435"/>
              </p:ext>
            </p:extLst>
          </p:nvPr>
        </p:nvGraphicFramePr>
        <p:xfrm>
          <a:off x="1498000" y="2223938"/>
          <a:ext cx="9196000" cy="381953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299000">
                  <a:extLst>
                    <a:ext uri="{9D8B030D-6E8A-4147-A177-3AD203B41FA5}">
                      <a16:colId xmlns:a16="http://schemas.microsoft.com/office/drawing/2014/main" val="61224143"/>
                    </a:ext>
                  </a:extLst>
                </a:gridCol>
                <a:gridCol w="2299000">
                  <a:extLst>
                    <a:ext uri="{9D8B030D-6E8A-4147-A177-3AD203B41FA5}">
                      <a16:colId xmlns:a16="http://schemas.microsoft.com/office/drawing/2014/main" val="1741508073"/>
                    </a:ext>
                  </a:extLst>
                </a:gridCol>
                <a:gridCol w="2299000">
                  <a:extLst>
                    <a:ext uri="{9D8B030D-6E8A-4147-A177-3AD203B41FA5}">
                      <a16:colId xmlns:a16="http://schemas.microsoft.com/office/drawing/2014/main" val="894336881"/>
                    </a:ext>
                  </a:extLst>
                </a:gridCol>
                <a:gridCol w="2299000">
                  <a:extLst>
                    <a:ext uri="{9D8B030D-6E8A-4147-A177-3AD203B41FA5}">
                      <a16:colId xmlns:a16="http://schemas.microsoft.com/office/drawing/2014/main" val="3023698117"/>
                    </a:ext>
                  </a:extLst>
                </a:gridCol>
              </a:tblGrid>
              <a:tr h="416434">
                <a:tc gridSpan="4">
                  <a:txBody>
                    <a:bodyPr/>
                    <a:lstStyle/>
                    <a:p>
                      <a:pPr marL="1833245" marR="180848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dirty="0"/>
                        <a:t>Кореляції</a:t>
                      </a:r>
                    </a:p>
                  </a:txBody>
                  <a:tcPr marL="68580" marR="6858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359551"/>
                  </a:ext>
                </a:extLst>
              </a:tr>
              <a:tr h="416434">
                <a:tc gridSpan="2">
                  <a:txBody>
                    <a:bodyPr/>
                    <a:lstStyle/>
                    <a:p>
                      <a:pPr fontAlgn="t"/>
                      <a:br>
                        <a:rPr lang="uk-UA" sz="1600" dirty="0"/>
                      </a:br>
                      <a:endParaRPr lang="uk-UA" sz="1600" dirty="0"/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0970" algn="just" rtl="0" fontAlgn="t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uk-UA"/>
                        <a:t>Самооцінка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114935" algn="just" rtl="0" fontAlgn="t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uk-UA" dirty="0"/>
                        <a:t>Самоконтроль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2530380674"/>
                  </a:ext>
                </a:extLst>
              </a:tr>
              <a:tr h="416434">
                <a:tc rowSpan="3">
                  <a:txBody>
                    <a:bodyPr/>
                    <a:lstStyle/>
                    <a:p>
                      <a:pPr marL="49530" algn="just" rtl="0" fontAlgn="t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/>
                        <a:t>Самооцінка</a:t>
                      </a:r>
                    </a:p>
                    <a:p>
                      <a:pPr fontAlgn="t"/>
                      <a:br>
                        <a:rPr lang="uk-UA" sz="1600" dirty="0"/>
                      </a:br>
                      <a:endParaRPr lang="uk-UA" sz="1600" dirty="0"/>
                    </a:p>
                    <a:p>
                      <a:pPr fontAlgn="t"/>
                      <a:br>
                        <a:rPr lang="uk-UA" sz="1600" dirty="0"/>
                      </a:br>
                      <a:endParaRPr lang="uk-UA" sz="16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157480" algn="just" rtl="0" fontAlgn="t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Кореляція Пірсона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6035" algn="just" rtl="0" fontAlgn="t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1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0955" algn="just" rtl="0" fontAlgn="t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/>
                        <a:t>,498*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4284490979"/>
                  </a:ext>
                </a:extLst>
              </a:tr>
              <a:tr h="41643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157480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Знч.(2-сторон)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uk-UA" sz="1600"/>
                      </a:br>
                      <a:endParaRPr lang="uk-UA" sz="16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2225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,086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922654765"/>
                  </a:ext>
                </a:extLst>
              </a:tr>
              <a:tr h="416434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157480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de-DE" sz="1600"/>
                        <a:t>N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2860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20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0955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20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484189466"/>
                  </a:ext>
                </a:extLst>
              </a:tr>
              <a:tr h="416434">
                <a:tc rowSpan="3">
                  <a:txBody>
                    <a:bodyPr/>
                    <a:lstStyle/>
                    <a:p>
                      <a:pPr marL="49530" algn="just" rtl="0" fontAlgn="t">
                        <a:spcBef>
                          <a:spcPts val="57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/>
                        <a:t>Самоконтроль</a:t>
                      </a:r>
                    </a:p>
                    <a:p>
                      <a:pPr fontAlgn="t"/>
                      <a:br>
                        <a:rPr lang="uk-UA" sz="1600" dirty="0"/>
                      </a:br>
                      <a:endParaRPr lang="uk-UA" sz="1600" dirty="0"/>
                    </a:p>
                    <a:p>
                      <a:pPr fontAlgn="t"/>
                      <a:br>
                        <a:rPr lang="uk-UA" sz="1600" dirty="0"/>
                      </a:br>
                      <a:endParaRPr lang="uk-UA" sz="16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157480" algn="just" rtl="0" fontAlgn="t">
                        <a:spcBef>
                          <a:spcPts val="57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Кореляція Пірсона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2860" algn="just" rtl="0" fontAlgn="t">
                        <a:spcBef>
                          <a:spcPts val="57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,498*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3495" algn="just" rtl="0" fontAlgn="t">
                        <a:spcBef>
                          <a:spcPts val="57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1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548142256"/>
                  </a:ext>
                </a:extLst>
              </a:tr>
              <a:tr h="41643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157480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Знч.(2-сторон)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4130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,086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uk-UA" sz="1600"/>
                      </a:br>
                      <a:endParaRPr lang="uk-UA" sz="160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659905052"/>
                  </a:ext>
                </a:extLst>
              </a:tr>
              <a:tr h="416434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157480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de-DE" sz="1600"/>
                        <a:t>N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2860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/>
                        <a:t>20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R="20955" algn="just" rtl="0" fontAlgn="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/>
                        <a:t>20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48549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2300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23F81A-6C84-9A13-F2B1-ED0821238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Висновки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9FAEFC3-6E6D-4076-3105-DF98C0724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208362"/>
            <a:ext cx="8825659" cy="3811438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 err="1"/>
              <a:t>Показники</a:t>
            </a:r>
            <a:r>
              <a:rPr lang="ru-RU" sz="2000" dirty="0"/>
              <a:t> </a:t>
            </a:r>
            <a:r>
              <a:rPr lang="ru-RU" sz="2000" dirty="0" err="1"/>
              <a:t>комунікативної</a:t>
            </a:r>
            <a:r>
              <a:rPr lang="ru-RU" sz="2000" dirty="0"/>
              <a:t> </a:t>
            </a:r>
            <a:r>
              <a:rPr lang="ru-RU" sz="2000" dirty="0" err="1"/>
              <a:t>майстерності</a:t>
            </a:r>
            <a:r>
              <a:rPr lang="ru-RU" sz="2000" dirty="0"/>
              <a:t> </a:t>
            </a:r>
            <a:r>
              <a:rPr lang="ru-RU" sz="2000" dirty="0" err="1"/>
              <a:t>залежать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рівня</a:t>
            </a:r>
            <a:r>
              <a:rPr lang="ru-RU" sz="2000" dirty="0"/>
              <a:t> </a:t>
            </a:r>
            <a:r>
              <a:rPr lang="ru-RU" sz="2000" dirty="0" err="1"/>
              <a:t>самооцінки</a:t>
            </a:r>
            <a:r>
              <a:rPr lang="ru-RU" sz="2000" dirty="0"/>
              <a:t>.</a:t>
            </a:r>
          </a:p>
          <a:p>
            <a:pPr marL="0" indent="0">
              <a:buNone/>
            </a:pPr>
            <a:endParaRPr lang="ru-RU" sz="2000" dirty="0"/>
          </a:p>
          <a:p>
            <a:r>
              <a:rPr lang="ru-RU" sz="2000" dirty="0" err="1"/>
              <a:t>Дрібні</a:t>
            </a:r>
            <a:r>
              <a:rPr lang="ru-RU" sz="2000" dirty="0"/>
              <a:t> прояви </a:t>
            </a:r>
            <a:r>
              <a:rPr lang="ru-RU" sz="2000" dirty="0" err="1"/>
              <a:t>низької</a:t>
            </a:r>
            <a:r>
              <a:rPr lang="ru-RU" sz="2000" dirty="0"/>
              <a:t> </a:t>
            </a:r>
            <a:r>
              <a:rPr lang="ru-RU" sz="2000" dirty="0" err="1"/>
              <a:t>самооцінки</a:t>
            </a:r>
            <a:r>
              <a:rPr lang="ru-RU" sz="2000" dirty="0"/>
              <a:t> </a:t>
            </a:r>
            <a:r>
              <a:rPr lang="ru-RU" sz="2000" dirty="0" err="1"/>
              <a:t>впливають</a:t>
            </a:r>
            <a:r>
              <a:rPr lang="ru-RU" sz="2000" dirty="0"/>
              <a:t> на </a:t>
            </a:r>
            <a:r>
              <a:rPr lang="ru-RU" sz="2000" dirty="0" err="1"/>
              <a:t>процес</a:t>
            </a:r>
            <a:r>
              <a:rPr lang="ru-RU" sz="2000" dirty="0"/>
              <a:t> </a:t>
            </a:r>
            <a:r>
              <a:rPr lang="ru-RU" sz="2000" dirty="0" err="1"/>
              <a:t>індивідуального</a:t>
            </a:r>
            <a:r>
              <a:rPr lang="ru-RU" sz="2000" dirty="0"/>
              <a:t> </a:t>
            </a:r>
            <a:r>
              <a:rPr lang="ru-RU" sz="2000" dirty="0" err="1"/>
              <a:t>зростання</a:t>
            </a:r>
            <a:r>
              <a:rPr lang="ru-RU" sz="2000" dirty="0"/>
              <a:t>, </a:t>
            </a:r>
            <a:r>
              <a:rPr lang="ru-RU" sz="2000" dirty="0" err="1"/>
              <a:t>змінюючи</a:t>
            </a:r>
            <a:r>
              <a:rPr lang="ru-RU" sz="2000" dirty="0"/>
              <a:t> самоконтроль.</a:t>
            </a:r>
          </a:p>
          <a:p>
            <a:pPr marL="0" indent="0">
              <a:buNone/>
            </a:pPr>
            <a:endParaRPr lang="ru-RU" sz="2000" dirty="0"/>
          </a:p>
          <a:p>
            <a:r>
              <a:rPr lang="ru-RU" sz="2000" dirty="0"/>
              <a:t>З неадекватною </a:t>
            </a:r>
            <a:r>
              <a:rPr lang="ru-RU" sz="2000" dirty="0" err="1"/>
              <a:t>самооцінкою</a:t>
            </a:r>
            <a:r>
              <a:rPr lang="ru-RU" sz="2000" dirty="0"/>
              <a:t> </a:t>
            </a:r>
            <a:r>
              <a:rPr lang="ru-RU" sz="2000" dirty="0" err="1"/>
              <a:t>виникають</a:t>
            </a:r>
            <a:r>
              <a:rPr lang="ru-RU" sz="2000" dirty="0"/>
              <a:t> </a:t>
            </a:r>
            <a:r>
              <a:rPr lang="ru-RU" sz="2000" dirty="0" err="1"/>
              <a:t>конфлікти</a:t>
            </a:r>
            <a:r>
              <a:rPr lang="ru-RU" sz="2000" dirty="0"/>
              <a:t> через </a:t>
            </a:r>
            <a:r>
              <a:rPr lang="ru-RU" sz="2000" dirty="0" err="1"/>
              <a:t>переоцінку</a:t>
            </a:r>
            <a:r>
              <a:rPr lang="ru-RU" sz="2000" dirty="0"/>
              <a:t> </a:t>
            </a:r>
            <a:r>
              <a:rPr lang="ru-RU" sz="2000" dirty="0" err="1"/>
              <a:t>інших</a:t>
            </a:r>
            <a:r>
              <a:rPr lang="ru-RU" sz="2000" dirty="0"/>
              <a:t>, </a:t>
            </a:r>
            <a:r>
              <a:rPr lang="ru-RU" sz="2000" dirty="0" err="1"/>
              <a:t>грубість</a:t>
            </a:r>
            <a:r>
              <a:rPr lang="ru-RU" sz="2000" dirty="0"/>
              <a:t> і </a:t>
            </a:r>
            <a:r>
              <a:rPr lang="ru-RU" sz="2000" dirty="0" err="1"/>
              <a:t>різкість</a:t>
            </a:r>
            <a:r>
              <a:rPr lang="ru-RU" sz="2000" dirty="0"/>
              <a:t>, </a:t>
            </a:r>
            <a:r>
              <a:rPr lang="ru-RU" sz="2000" dirty="0" err="1"/>
              <a:t>неприйняття</a:t>
            </a:r>
            <a:r>
              <a:rPr lang="ru-RU" sz="2000" dirty="0"/>
              <a:t> </a:t>
            </a:r>
            <a:r>
              <a:rPr lang="ru-RU" sz="2000" dirty="0" err="1"/>
              <a:t>інших</a:t>
            </a:r>
            <a:r>
              <a:rPr lang="ru-RU" sz="2000" dirty="0"/>
              <a:t> думок і прояви </a:t>
            </a:r>
            <a:r>
              <a:rPr lang="ru-RU" sz="2000" dirty="0" err="1"/>
              <a:t>зарозумілості</a:t>
            </a:r>
            <a:r>
              <a:rPr lang="ru-RU" sz="2000" dirty="0"/>
              <a:t>. </a:t>
            </a:r>
          </a:p>
          <a:p>
            <a:endParaRPr lang="ru-RU" sz="2000" dirty="0"/>
          </a:p>
          <a:p>
            <a:r>
              <a:rPr lang="ru-RU" sz="2000" dirty="0" err="1"/>
              <a:t>Необхідна</a:t>
            </a:r>
            <a:r>
              <a:rPr lang="ru-RU" sz="2000" dirty="0"/>
              <a:t> </a:t>
            </a:r>
            <a:r>
              <a:rPr lang="ru-RU" sz="2000" dirty="0" err="1"/>
              <a:t>подальша</a:t>
            </a:r>
            <a:r>
              <a:rPr lang="ru-RU" sz="2000" dirty="0"/>
              <a:t> робота з </a:t>
            </a:r>
            <a:r>
              <a:rPr lang="ru-RU" sz="2000" dirty="0" err="1"/>
              <a:t>розвитку</a:t>
            </a:r>
            <a:r>
              <a:rPr lang="ru-RU" sz="2000" dirty="0"/>
              <a:t> </a:t>
            </a:r>
            <a:r>
              <a:rPr lang="ru-RU" sz="2000" dirty="0" err="1"/>
              <a:t>комунікативних</a:t>
            </a:r>
            <a:r>
              <a:rPr lang="ru-RU" sz="2000" dirty="0"/>
              <a:t> </a:t>
            </a:r>
            <a:r>
              <a:rPr lang="ru-RU" sz="2000" dirty="0" err="1"/>
              <a:t>навичок</a:t>
            </a:r>
            <a:r>
              <a:rPr lang="ru-RU" sz="2000" dirty="0"/>
              <a:t> </a:t>
            </a:r>
            <a:r>
              <a:rPr lang="ru-RU" sz="2000" dirty="0" err="1"/>
              <a:t>щодо</a:t>
            </a:r>
            <a:r>
              <a:rPr lang="ru-RU" sz="2000" dirty="0"/>
              <a:t> </a:t>
            </a:r>
            <a:r>
              <a:rPr lang="ru-RU" sz="2000" dirty="0" err="1"/>
              <a:t>рівня</a:t>
            </a:r>
            <a:r>
              <a:rPr lang="ru-RU" sz="2000" dirty="0"/>
              <a:t> </a:t>
            </a:r>
            <a:r>
              <a:rPr lang="ru-RU" sz="2000" dirty="0" err="1"/>
              <a:t>самооцінки</a:t>
            </a:r>
            <a:r>
              <a:rPr lang="ru-RU" sz="2000" dirty="0"/>
              <a:t>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27148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F15A09-0A88-047B-56AD-A81FE5CB5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3168" y="447457"/>
            <a:ext cx="8825659" cy="742987"/>
          </a:xfrm>
        </p:spPr>
        <p:txBody>
          <a:bodyPr/>
          <a:lstStyle/>
          <a:p>
            <a:pPr algn="ctr"/>
            <a:r>
              <a:rPr lang="ru-RU" sz="2800" dirty="0"/>
              <a:t>Методична база для </a:t>
            </a:r>
            <a:r>
              <a:rPr lang="ru-RU" sz="2800" dirty="0" err="1"/>
              <a:t>виявлення</a:t>
            </a:r>
            <a:r>
              <a:rPr lang="ru-RU" sz="2800" dirty="0"/>
              <a:t> </a:t>
            </a:r>
            <a:r>
              <a:rPr lang="ru-RU" sz="2800" dirty="0" err="1"/>
              <a:t>рівня</a:t>
            </a:r>
            <a:r>
              <a:rPr lang="ru-RU" sz="2800" dirty="0"/>
              <a:t> </a:t>
            </a:r>
            <a:r>
              <a:rPr lang="ru-RU" sz="2800" dirty="0" err="1"/>
              <a:t>самооцінки</a:t>
            </a:r>
            <a:endParaRPr lang="uk-UA" sz="2800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72637EC6-FEC8-C452-4D90-60F283F79D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8" name="Місце для вмісту 7">
            <a:extLst>
              <a:ext uri="{FF2B5EF4-FFF2-40B4-BE49-F238E27FC236}">
                <a16:creationId xmlns:a16="http://schemas.microsoft.com/office/drawing/2014/main" id="{E8BF9BED-0EB9-3915-2CF4-E4743B3718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8037950"/>
              </p:ext>
            </p:extLst>
          </p:nvPr>
        </p:nvGraphicFramePr>
        <p:xfrm>
          <a:off x="396815" y="1362580"/>
          <a:ext cx="11404121" cy="54954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9350347">
                  <a:extLst>
                    <a:ext uri="{9D8B030D-6E8A-4147-A177-3AD203B41FA5}">
                      <a16:colId xmlns:a16="http://schemas.microsoft.com/office/drawing/2014/main" val="3392021094"/>
                    </a:ext>
                  </a:extLst>
                </a:gridCol>
                <a:gridCol w="2053774">
                  <a:extLst>
                    <a:ext uri="{9D8B030D-6E8A-4147-A177-3AD203B41FA5}">
                      <a16:colId xmlns:a16="http://schemas.microsoft.com/office/drawing/2014/main" val="3079790226"/>
                    </a:ext>
                  </a:extLst>
                </a:gridCol>
              </a:tblGrid>
              <a:tr h="582949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Методика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Використання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916418"/>
                  </a:ext>
                </a:extLst>
              </a:tr>
              <a:tr h="1006184">
                <a:tc>
                  <a:txBody>
                    <a:bodyPr/>
                    <a:lstStyle/>
                    <a:p>
                      <a:r>
                        <a:rPr lang="ru-RU" sz="2000" b="1" dirty="0"/>
                        <a:t>Методика </a:t>
                      </a:r>
                      <a:r>
                        <a:rPr lang="ru-RU" sz="2000" b="1" dirty="0" err="1"/>
                        <a:t>діагностики</a:t>
                      </a:r>
                      <a:r>
                        <a:rPr lang="ru-RU" sz="2000" b="1" dirty="0"/>
                        <a:t> </a:t>
                      </a:r>
                      <a:r>
                        <a:rPr lang="ru-RU" sz="2000" b="1" dirty="0" err="1"/>
                        <a:t>самооцінки</a:t>
                      </a:r>
                      <a:r>
                        <a:rPr lang="ru-RU" sz="2000" b="1" dirty="0"/>
                        <a:t> Дембо-</a:t>
                      </a:r>
                      <a:r>
                        <a:rPr lang="ru-RU" sz="2000" b="1" dirty="0" err="1"/>
                        <a:t>Рубінштейн</a:t>
                      </a:r>
                      <a:r>
                        <a:rPr lang="ru-RU" sz="2000" b="1" dirty="0"/>
                        <a:t> (</a:t>
                      </a:r>
                      <a:r>
                        <a:rPr lang="ru-RU" sz="2000" b="1" dirty="0" err="1"/>
                        <a:t>модифікація</a:t>
                      </a:r>
                      <a:r>
                        <a:rPr lang="ru-RU" sz="2000" b="1" dirty="0"/>
                        <a:t> А.М. </a:t>
                      </a:r>
                      <a:r>
                        <a:rPr lang="ru-RU" sz="2000" b="1" dirty="0" err="1"/>
                        <a:t>Парафіян</a:t>
                      </a:r>
                      <a:r>
                        <a:rPr lang="ru-RU" sz="2000" b="1" dirty="0"/>
                        <a:t>)</a:t>
                      </a:r>
                      <a:endParaRPr lang="uk-UA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Визначення рівня самооцінки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928728"/>
                  </a:ext>
                </a:extLst>
              </a:tr>
              <a:tr h="1437407">
                <a:tc>
                  <a:txBody>
                    <a:bodyPr/>
                    <a:lstStyle/>
                    <a:p>
                      <a:r>
                        <a:rPr lang="ru-RU" sz="2000" b="1" dirty="0" err="1"/>
                        <a:t>Комунікативні</a:t>
                      </a:r>
                      <a:r>
                        <a:rPr lang="ru-RU" sz="2000" b="1" dirty="0"/>
                        <a:t> та </a:t>
                      </a:r>
                      <a:r>
                        <a:rPr lang="ru-RU" sz="2000" b="1" dirty="0" err="1"/>
                        <a:t>організаторські</a:t>
                      </a:r>
                      <a:r>
                        <a:rPr lang="ru-RU" sz="2000" b="1" dirty="0"/>
                        <a:t> </a:t>
                      </a:r>
                      <a:r>
                        <a:rPr lang="ru-RU" sz="2000" b="1" dirty="0" err="1"/>
                        <a:t>схильності</a:t>
                      </a:r>
                      <a:r>
                        <a:rPr lang="ru-RU" sz="2000" b="1" dirty="0"/>
                        <a:t> (КОС-1)» (</a:t>
                      </a:r>
                      <a:r>
                        <a:rPr lang="ru-RU" sz="2000" b="1" dirty="0" err="1"/>
                        <a:t>Синявський</a:t>
                      </a:r>
                      <a:r>
                        <a:rPr lang="ru-RU" sz="2000" b="1" dirty="0"/>
                        <a:t>-Федоришин)</a:t>
                      </a:r>
                    </a:p>
                    <a:p>
                      <a:endParaRPr lang="uk-UA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Оцінка рівню комунікативних навичок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575591"/>
                  </a:ext>
                </a:extLst>
              </a:tr>
              <a:tr h="582949">
                <a:tc>
                  <a:txBody>
                    <a:bodyPr/>
                    <a:lstStyle/>
                    <a:p>
                      <a:r>
                        <a:rPr lang="ru-RU" sz="2000" b="1" dirty="0"/>
                        <a:t>Тест «</a:t>
                      </a:r>
                      <a:r>
                        <a:rPr lang="ru-RU" sz="2000" b="1" dirty="0" err="1"/>
                        <a:t>Чи</a:t>
                      </a:r>
                      <a:r>
                        <a:rPr lang="ru-RU" sz="2000" b="1" dirty="0"/>
                        <a:t> </a:t>
                      </a:r>
                      <a:r>
                        <a:rPr lang="ru-RU" sz="2000" b="1" dirty="0" err="1"/>
                        <a:t>вмієте</a:t>
                      </a:r>
                      <a:r>
                        <a:rPr lang="ru-RU" sz="2000" b="1" dirty="0"/>
                        <a:t> </a:t>
                      </a:r>
                      <a:r>
                        <a:rPr lang="ru-RU" sz="2000" b="1" dirty="0" err="1"/>
                        <a:t>ви</a:t>
                      </a:r>
                      <a:r>
                        <a:rPr lang="ru-RU" sz="2000" b="1" dirty="0"/>
                        <a:t> </a:t>
                      </a:r>
                      <a:r>
                        <a:rPr lang="ru-RU" sz="2000" b="1" dirty="0" err="1"/>
                        <a:t>слухати</a:t>
                      </a:r>
                      <a:r>
                        <a:rPr lang="ru-RU" sz="2000" b="1" dirty="0"/>
                        <a:t>?» (Методика М. Снайдера)</a:t>
                      </a:r>
                      <a:endParaRPr lang="uk-UA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Дослідження комунікативних навичок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682524"/>
                  </a:ext>
                </a:extLst>
              </a:tr>
              <a:tr h="582949">
                <a:tc>
                  <a:txBody>
                    <a:bodyPr/>
                    <a:lstStyle/>
                    <a:p>
                      <a:r>
                        <a:rPr lang="ru-RU" sz="2000" b="1" dirty="0"/>
                        <a:t>Методика «</a:t>
                      </a:r>
                      <a:r>
                        <a:rPr lang="ru-RU" sz="2000" b="1" dirty="0" err="1"/>
                        <a:t>Діагностика</a:t>
                      </a:r>
                      <a:r>
                        <a:rPr lang="ru-RU" sz="2000" b="1" dirty="0"/>
                        <a:t> </a:t>
                      </a:r>
                      <a:r>
                        <a:rPr lang="ru-RU" sz="2000" b="1" dirty="0" err="1"/>
                        <a:t>рівня</a:t>
                      </a:r>
                      <a:r>
                        <a:rPr lang="ru-RU" sz="2000" b="1" dirty="0"/>
                        <a:t> </a:t>
                      </a:r>
                      <a:r>
                        <a:rPr lang="ru-RU" sz="2000" b="1" dirty="0" err="1"/>
                        <a:t>емпатії</a:t>
                      </a:r>
                      <a:r>
                        <a:rPr lang="ru-RU" sz="2000" b="1" dirty="0"/>
                        <a:t>» І. Юсупова</a:t>
                      </a:r>
                      <a:endParaRPr lang="uk-UA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Визначення рівня емпатії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146804"/>
                  </a:ext>
                </a:extLst>
              </a:tr>
              <a:tr h="582949">
                <a:tc>
                  <a:txBody>
                    <a:bodyPr/>
                    <a:lstStyle/>
                    <a:p>
                      <a:r>
                        <a:rPr lang="ru-RU" sz="2000" b="1" dirty="0"/>
                        <a:t>Тест «</a:t>
                      </a:r>
                      <a:r>
                        <a:rPr lang="ru-RU" sz="2000" b="1" dirty="0" err="1"/>
                        <a:t>Оцінка</a:t>
                      </a:r>
                      <a:r>
                        <a:rPr lang="ru-RU" sz="2000" b="1" dirty="0"/>
                        <a:t> самоконтролю у </a:t>
                      </a:r>
                      <a:r>
                        <a:rPr lang="ru-RU" sz="2000" b="1" dirty="0" err="1"/>
                        <a:t>спілкуванні</a:t>
                      </a:r>
                      <a:r>
                        <a:rPr lang="ru-RU" sz="2000" b="1" dirty="0"/>
                        <a:t>» (за М. Снайдером)</a:t>
                      </a:r>
                    </a:p>
                    <a:p>
                      <a:endParaRPr lang="uk-UA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Визначення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рівню</a:t>
                      </a:r>
                      <a:r>
                        <a:rPr lang="ru-RU" dirty="0"/>
                        <a:t> контролю в </a:t>
                      </a:r>
                      <a:r>
                        <a:rPr lang="ru-RU" dirty="0" err="1"/>
                        <a:t>повідомленні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973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806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FEB5A4-0F05-ED2E-873D-EB9FFDC63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err="1"/>
              <a:t>Результати</a:t>
            </a:r>
            <a:r>
              <a:rPr lang="ru-RU" sz="2800" dirty="0"/>
              <a:t> </a:t>
            </a:r>
            <a:r>
              <a:rPr lang="ru-RU" sz="2800" dirty="0" err="1"/>
              <a:t>дослідження</a:t>
            </a:r>
            <a:r>
              <a:rPr lang="ru-RU" sz="2800" dirty="0"/>
              <a:t> за методикою </a:t>
            </a:r>
            <a:r>
              <a:rPr lang="ru-RU" sz="2800" dirty="0" err="1"/>
              <a:t>діагностики</a:t>
            </a:r>
            <a:r>
              <a:rPr lang="ru-RU" sz="2800" dirty="0"/>
              <a:t> </a:t>
            </a:r>
            <a:r>
              <a:rPr lang="ru-RU" sz="2800" dirty="0" err="1"/>
              <a:t>самооцінки</a:t>
            </a:r>
            <a:r>
              <a:rPr lang="ru-RU" sz="2800" dirty="0"/>
              <a:t> Дембо-</a:t>
            </a:r>
            <a:r>
              <a:rPr lang="ru-RU" sz="2800" dirty="0" err="1"/>
              <a:t>Рубінштейн</a:t>
            </a:r>
            <a:r>
              <a:rPr lang="ru-RU" sz="2800" dirty="0"/>
              <a:t> (</a:t>
            </a:r>
            <a:r>
              <a:rPr lang="ru-RU" sz="2800" dirty="0" err="1"/>
              <a:t>модифікація</a:t>
            </a:r>
            <a:r>
              <a:rPr lang="ru-RU" sz="2800" dirty="0"/>
              <a:t> А.М. </a:t>
            </a:r>
            <a:r>
              <a:rPr lang="ru-RU" sz="2800" dirty="0" err="1"/>
              <a:t>Парафіян</a:t>
            </a:r>
            <a:r>
              <a:rPr lang="ru-RU" sz="2800" dirty="0"/>
              <a:t>)</a:t>
            </a:r>
            <a:endParaRPr lang="uk-UA" sz="2800" dirty="0"/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4B2AEF7B-74C7-9668-8788-0800F63B63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8545257"/>
              </p:ext>
            </p:extLst>
          </p:nvPr>
        </p:nvGraphicFramePr>
        <p:xfrm>
          <a:off x="1742295" y="2068662"/>
          <a:ext cx="8574898" cy="455926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519216">
                  <a:extLst>
                    <a:ext uri="{9D8B030D-6E8A-4147-A177-3AD203B41FA5}">
                      <a16:colId xmlns:a16="http://schemas.microsoft.com/office/drawing/2014/main" val="3972747337"/>
                    </a:ext>
                  </a:extLst>
                </a:gridCol>
                <a:gridCol w="2572172">
                  <a:extLst>
                    <a:ext uri="{9D8B030D-6E8A-4147-A177-3AD203B41FA5}">
                      <a16:colId xmlns:a16="http://schemas.microsoft.com/office/drawing/2014/main" val="591230004"/>
                    </a:ext>
                  </a:extLst>
                </a:gridCol>
                <a:gridCol w="2483510">
                  <a:extLst>
                    <a:ext uri="{9D8B030D-6E8A-4147-A177-3AD203B41FA5}">
                      <a16:colId xmlns:a16="http://schemas.microsoft.com/office/drawing/2014/main" val="225950253"/>
                    </a:ext>
                  </a:extLst>
                </a:gridCol>
              </a:tblGrid>
              <a:tr h="321209">
                <a:tc rowSpan="2">
                  <a:txBody>
                    <a:bodyPr/>
                    <a:lstStyle/>
                    <a:p>
                      <a:pPr fontAlgn="t"/>
                      <a:br>
                        <a:rPr lang="uk-UA" dirty="0"/>
                      </a:br>
                      <a:endParaRPr lang="uk-UA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/>
                        <a:t>Високий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Середній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81219349"/>
                  </a:ext>
                </a:extLst>
              </a:tr>
              <a:tr h="32120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5" algn="just" rtl="0" fontAlgn="t"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uk-UA"/>
                        <a:t>%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70485" algn="just" rtl="0" fontAlgn="t"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uk-UA" dirty="0"/>
                        <a:t>%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29771776"/>
                  </a:ext>
                </a:extLst>
              </a:tr>
              <a:tr h="3827743">
                <a:tc>
                  <a:txBody>
                    <a:bodyPr/>
                    <a:lstStyle/>
                    <a:p>
                      <a:pPr marL="67945" marR="1083945" algn="l" rtl="0" fontAlgn="t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err="1"/>
                        <a:t>Діагностика</a:t>
                      </a:r>
                      <a:r>
                        <a:rPr lang="ru-RU" sz="2000" dirty="0"/>
                        <a:t> </a:t>
                      </a:r>
                      <a:r>
                        <a:rPr lang="ru-RU" sz="2000" dirty="0" err="1"/>
                        <a:t>самооцінки</a:t>
                      </a:r>
                      <a:r>
                        <a:rPr lang="ru-RU" sz="2000" dirty="0"/>
                        <a:t> Дембо-</a:t>
                      </a:r>
                      <a:r>
                        <a:rPr lang="ru-RU" sz="2000" dirty="0" err="1"/>
                        <a:t>Рубінштейн</a:t>
                      </a:r>
                      <a:endParaRPr lang="ru-RU" sz="2000" dirty="0"/>
                    </a:p>
                    <a:p>
                      <a:pPr marL="67945"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/>
                        <a:t>(</a:t>
                      </a:r>
                      <a:r>
                        <a:rPr lang="ru-RU" sz="2000" dirty="0" err="1"/>
                        <a:t>модифікація</a:t>
                      </a:r>
                      <a:r>
                        <a:rPr lang="ru-RU" sz="2000" dirty="0"/>
                        <a:t> А.М. </a:t>
                      </a:r>
                      <a:r>
                        <a:rPr lang="ru-RU" sz="2000" dirty="0" err="1"/>
                        <a:t>Парафіян</a:t>
                      </a:r>
                      <a:r>
                        <a:rPr lang="ru-RU" sz="2000" dirty="0"/>
                        <a:t>)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109220" algn="just" rtl="0" fontAlgn="t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/>
                        <a:t>20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70485" algn="just" rtl="0" fontAlgn="t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dirty="0"/>
                        <a:t>50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522605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995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339132-A24C-EF3D-8C45-FC7EC2BE7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Кількісні показники отриманих результатів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5C4ABC1C-CC82-BE5D-137E-FC59D8750E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470" y="2603500"/>
            <a:ext cx="6948444" cy="3745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6440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DB0D3F-48DD-1B98-387B-7ED846FF6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err="1"/>
              <a:t>Результати</a:t>
            </a:r>
            <a:r>
              <a:rPr lang="ru-RU" sz="2800" b="1" dirty="0"/>
              <a:t> </a:t>
            </a:r>
            <a:r>
              <a:rPr lang="ru-RU" sz="2800" b="1" dirty="0" err="1"/>
              <a:t>дослідження</a:t>
            </a:r>
            <a:r>
              <a:rPr lang="ru-RU" sz="2800" b="1" dirty="0"/>
              <a:t> за методикою «</a:t>
            </a:r>
            <a:r>
              <a:rPr lang="ru-RU" sz="2800" b="1" dirty="0" err="1"/>
              <a:t>Комунікативні</a:t>
            </a:r>
            <a:r>
              <a:rPr lang="ru-RU" sz="2800" b="1" dirty="0"/>
              <a:t> та </a:t>
            </a:r>
            <a:r>
              <a:rPr lang="ru-RU" sz="2800" b="1" dirty="0" err="1"/>
              <a:t>організаторські</a:t>
            </a:r>
            <a:r>
              <a:rPr lang="ru-RU" sz="2800" b="1" dirty="0"/>
              <a:t> </a:t>
            </a:r>
            <a:r>
              <a:rPr lang="ru-RU" sz="2800" b="1" dirty="0" err="1"/>
              <a:t>схильності</a:t>
            </a:r>
            <a:r>
              <a:rPr lang="ru-RU" sz="2800" b="1" dirty="0"/>
              <a:t> (КОС-1)» (</a:t>
            </a:r>
            <a:r>
              <a:rPr lang="ru-RU" sz="2800" b="1" dirty="0" err="1"/>
              <a:t>Синявський</a:t>
            </a:r>
            <a:r>
              <a:rPr lang="ru-RU" sz="2800" b="1" dirty="0"/>
              <a:t>-Федоришин)</a:t>
            </a:r>
            <a:br>
              <a:rPr lang="ru-RU" dirty="0"/>
            </a:br>
            <a:endParaRPr lang="uk-UA" dirty="0"/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7150EC5E-E7D7-2118-7E67-A15591A4C8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2095789"/>
              </p:ext>
            </p:extLst>
          </p:nvPr>
        </p:nvGraphicFramePr>
        <p:xfrm>
          <a:off x="1155700" y="2603500"/>
          <a:ext cx="8824912" cy="138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4104">
                  <a:extLst>
                    <a:ext uri="{9D8B030D-6E8A-4147-A177-3AD203B41FA5}">
                      <a16:colId xmlns:a16="http://schemas.microsoft.com/office/drawing/2014/main" val="3562317360"/>
                    </a:ext>
                  </a:extLst>
                </a:gridCol>
                <a:gridCol w="2874580">
                  <a:extLst>
                    <a:ext uri="{9D8B030D-6E8A-4147-A177-3AD203B41FA5}">
                      <a16:colId xmlns:a16="http://schemas.microsoft.com/office/drawing/2014/main" val="2779256300"/>
                    </a:ext>
                  </a:extLst>
                </a:gridCol>
                <a:gridCol w="2206228">
                  <a:extLst>
                    <a:ext uri="{9D8B030D-6E8A-4147-A177-3AD203B41FA5}">
                      <a16:colId xmlns:a16="http://schemas.microsoft.com/office/drawing/2014/main" val="2299052338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fontAlgn="t"/>
                      <a:br>
                        <a:rPr lang="uk-UA" dirty="0"/>
                      </a:br>
                      <a:endParaRPr lang="uk-UA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178435"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dirty="0"/>
                        <a:t>Високий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Середній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3904268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5" algn="just" rtl="0" fontAlgn="t"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uk-UA" dirty="0"/>
                        <a:t>%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70485" algn="just" rtl="0" fontAlgn="t"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uk-UA"/>
                        <a:t>%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3894759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00990" indent="45720"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dirty="0"/>
                        <a:t>КОС-1 (</a:t>
                      </a:r>
                      <a:r>
                        <a:rPr lang="ru-RU" dirty="0" err="1"/>
                        <a:t>Синявський</a:t>
                      </a:r>
                      <a:r>
                        <a:rPr lang="ru-RU" dirty="0"/>
                        <a:t>- Федоришин)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109220" algn="just" rtl="0" fontAlgn="t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dirty="0"/>
                        <a:t>25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70485" algn="just" rtl="0" fontAlgn="t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dirty="0"/>
                        <a:t>40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1477392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1024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AAC359-14EC-8F0B-F57A-1868EAB2C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 Кількісні показники отриманих результатів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7B3C28D-013D-F2E7-E3CF-BA38B812A0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5423" y="2236489"/>
            <a:ext cx="7925189" cy="4415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5819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526D75-F97C-F658-2DDC-1F7F47B05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197956"/>
            <a:ext cx="8825659" cy="706964"/>
          </a:xfrm>
        </p:spPr>
        <p:txBody>
          <a:bodyPr/>
          <a:lstStyle/>
          <a:p>
            <a:pPr algn="ctr"/>
            <a:r>
              <a:rPr lang="ru-RU" sz="3200" dirty="0" err="1"/>
              <a:t>Результати</a:t>
            </a:r>
            <a:r>
              <a:rPr lang="ru-RU" sz="3200" dirty="0"/>
              <a:t> </a:t>
            </a:r>
            <a:r>
              <a:rPr lang="ru-RU" sz="3200" dirty="0" err="1"/>
              <a:t>дослідження</a:t>
            </a:r>
            <a:r>
              <a:rPr lang="ru-RU" sz="3200" dirty="0"/>
              <a:t> за тестом «</a:t>
            </a:r>
            <a:r>
              <a:rPr lang="ru-RU" sz="3200" dirty="0" err="1"/>
              <a:t>Чи</a:t>
            </a:r>
            <a:r>
              <a:rPr lang="ru-RU" sz="3200" dirty="0"/>
              <a:t> </a:t>
            </a:r>
            <a:r>
              <a:rPr lang="ru-RU" sz="3200" dirty="0" err="1"/>
              <a:t>вмієте</a:t>
            </a:r>
            <a:r>
              <a:rPr lang="ru-RU" sz="3200" dirty="0"/>
              <a:t> </a:t>
            </a:r>
            <a:r>
              <a:rPr lang="ru-RU" sz="3200" dirty="0" err="1"/>
              <a:t>ви</a:t>
            </a:r>
            <a:r>
              <a:rPr lang="ru-RU" sz="3200" dirty="0"/>
              <a:t> </a:t>
            </a:r>
            <a:r>
              <a:rPr lang="ru-RU" sz="3200" dirty="0" err="1"/>
              <a:t>слухати</a:t>
            </a:r>
            <a:r>
              <a:rPr lang="ru-RU" sz="3200" dirty="0"/>
              <a:t>?» (Методика Снайдера)</a:t>
            </a:r>
            <a:br>
              <a:rPr lang="ru-RU" dirty="0"/>
            </a:br>
            <a:endParaRPr lang="uk-UA" dirty="0"/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0213408E-78FB-F300-190B-DEE58D8D17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6994789"/>
              </p:ext>
            </p:extLst>
          </p:nvPr>
        </p:nvGraphicFramePr>
        <p:xfrm>
          <a:off x="1155699" y="2603500"/>
          <a:ext cx="10213914" cy="400433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639924">
                  <a:extLst>
                    <a:ext uri="{9D8B030D-6E8A-4147-A177-3AD203B41FA5}">
                      <a16:colId xmlns:a16="http://schemas.microsoft.com/office/drawing/2014/main" val="3857375331"/>
                    </a:ext>
                  </a:extLst>
                </a:gridCol>
                <a:gridCol w="2449902">
                  <a:extLst>
                    <a:ext uri="{9D8B030D-6E8A-4147-A177-3AD203B41FA5}">
                      <a16:colId xmlns:a16="http://schemas.microsoft.com/office/drawing/2014/main" val="2966082504"/>
                    </a:ext>
                  </a:extLst>
                </a:gridCol>
                <a:gridCol w="2570671">
                  <a:extLst>
                    <a:ext uri="{9D8B030D-6E8A-4147-A177-3AD203B41FA5}">
                      <a16:colId xmlns:a16="http://schemas.microsoft.com/office/drawing/2014/main" val="3313392679"/>
                    </a:ext>
                  </a:extLst>
                </a:gridCol>
                <a:gridCol w="2553417">
                  <a:extLst>
                    <a:ext uri="{9D8B030D-6E8A-4147-A177-3AD203B41FA5}">
                      <a16:colId xmlns:a16="http://schemas.microsoft.com/office/drawing/2014/main" val="2501483097"/>
                    </a:ext>
                  </a:extLst>
                </a:gridCol>
              </a:tblGrid>
              <a:tr h="1131801">
                <a:tc rowSpan="2">
                  <a:txBody>
                    <a:bodyPr/>
                    <a:lstStyle/>
                    <a:p>
                      <a:pPr fontAlgn="t"/>
                      <a:br>
                        <a:rPr lang="uk-UA"/>
                      </a:br>
                      <a:endParaRPr lang="uk-UA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201295"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/>
                        <a:t>Високий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Середній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Низький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1960902135"/>
                  </a:ext>
                </a:extLst>
              </a:tr>
              <a:tr h="113180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5" algn="just" rtl="0" fontAlgn="t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uk-UA"/>
                        <a:t>%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70485" algn="just" rtl="0" fontAlgn="t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uk-UA"/>
                        <a:t>%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70485" algn="just" rtl="0" fontAlgn="t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uk-UA" dirty="0"/>
                        <a:t>%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254413529"/>
                  </a:ext>
                </a:extLst>
              </a:tr>
              <a:tr h="1740733">
                <a:tc>
                  <a:txBody>
                    <a:bodyPr/>
                    <a:lstStyle/>
                    <a:p>
                      <a:pPr marL="67945" marR="242570"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/>
                        <a:t>Тест «</a:t>
                      </a:r>
                      <a:r>
                        <a:rPr lang="ru-RU" sz="2000" b="1" dirty="0" err="1"/>
                        <a:t>Чи</a:t>
                      </a:r>
                      <a:r>
                        <a:rPr lang="ru-RU" sz="2000" b="1" dirty="0"/>
                        <a:t> </a:t>
                      </a:r>
                      <a:r>
                        <a:rPr lang="ru-RU" sz="2000" b="1" dirty="0" err="1"/>
                        <a:t>вмієте</a:t>
                      </a:r>
                      <a:r>
                        <a:rPr lang="ru-RU" sz="2000" b="1" dirty="0"/>
                        <a:t> </a:t>
                      </a:r>
                      <a:r>
                        <a:rPr lang="ru-RU" sz="2000" b="1" dirty="0" err="1"/>
                        <a:t>ви</a:t>
                      </a:r>
                      <a:r>
                        <a:rPr lang="ru-RU" sz="2000" b="1" dirty="0"/>
                        <a:t> </a:t>
                      </a:r>
                      <a:r>
                        <a:rPr lang="ru-RU" sz="2000" b="1" dirty="0" err="1"/>
                        <a:t>слухати</a:t>
                      </a:r>
                      <a:r>
                        <a:rPr lang="ru-RU" sz="2000" b="1" dirty="0"/>
                        <a:t>?» (Методика Снайдера)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103505"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dirty="0"/>
                        <a:t>10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70485"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dirty="0"/>
                        <a:t>50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70485"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dirty="0"/>
                        <a:t>40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694693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0432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65565A-BCB9-4BB6-3800-786153589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Кількісні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отриманих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за тестом</a:t>
            </a:r>
            <a:endParaRPr lang="uk-UA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0CF271C-56B7-E661-A339-D4A3881B05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024" y="2308555"/>
            <a:ext cx="8120663" cy="4393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1606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B6C27F-A302-EE6F-4AE6-446C7DCFC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180703"/>
            <a:ext cx="8825659" cy="706964"/>
          </a:xfrm>
        </p:spPr>
        <p:txBody>
          <a:bodyPr/>
          <a:lstStyle/>
          <a:p>
            <a:pPr algn="ctr"/>
            <a:r>
              <a:rPr lang="ru-RU" dirty="0" err="1"/>
              <a:t>Результати</a:t>
            </a:r>
            <a:r>
              <a:rPr lang="ru-RU" dirty="0"/>
              <a:t> за методикою «</a:t>
            </a:r>
            <a:r>
              <a:rPr lang="ru-RU" dirty="0" err="1"/>
              <a:t>Діагностика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емпатії</a:t>
            </a:r>
            <a:r>
              <a:rPr lang="ru-RU" dirty="0"/>
              <a:t>» </a:t>
            </a:r>
            <a:r>
              <a:rPr lang="ru-RU" dirty="0" err="1"/>
              <a:t>І.Юсупова</a:t>
            </a:r>
            <a:br>
              <a:rPr lang="ru-RU" dirty="0"/>
            </a:br>
            <a:endParaRPr lang="uk-UA" dirty="0"/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9EE94B55-768A-E40C-AD4B-EB8F3E9D55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4579040"/>
              </p:ext>
            </p:extLst>
          </p:nvPr>
        </p:nvGraphicFramePr>
        <p:xfrm>
          <a:off x="1914822" y="2085915"/>
          <a:ext cx="9316768" cy="38835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277616">
                  <a:extLst>
                    <a:ext uri="{9D8B030D-6E8A-4147-A177-3AD203B41FA5}">
                      <a16:colId xmlns:a16="http://schemas.microsoft.com/office/drawing/2014/main" val="1694690914"/>
                    </a:ext>
                  </a:extLst>
                </a:gridCol>
                <a:gridCol w="1984075">
                  <a:extLst>
                    <a:ext uri="{9D8B030D-6E8A-4147-A177-3AD203B41FA5}">
                      <a16:colId xmlns:a16="http://schemas.microsoft.com/office/drawing/2014/main" val="3830397584"/>
                    </a:ext>
                  </a:extLst>
                </a:gridCol>
                <a:gridCol w="2639683">
                  <a:extLst>
                    <a:ext uri="{9D8B030D-6E8A-4147-A177-3AD203B41FA5}">
                      <a16:colId xmlns:a16="http://schemas.microsoft.com/office/drawing/2014/main" val="1056830701"/>
                    </a:ext>
                  </a:extLst>
                </a:gridCol>
                <a:gridCol w="2415394">
                  <a:extLst>
                    <a:ext uri="{9D8B030D-6E8A-4147-A177-3AD203B41FA5}">
                      <a16:colId xmlns:a16="http://schemas.microsoft.com/office/drawing/2014/main" val="875997817"/>
                    </a:ext>
                  </a:extLst>
                </a:gridCol>
              </a:tblGrid>
              <a:tr h="1042280">
                <a:tc rowSpan="2">
                  <a:txBody>
                    <a:bodyPr/>
                    <a:lstStyle/>
                    <a:p>
                      <a:pPr fontAlgn="t"/>
                      <a:br>
                        <a:rPr lang="uk-UA"/>
                      </a:br>
                      <a:endParaRPr lang="uk-UA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201295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/>
                        <a:t>Високий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19812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dirty="0"/>
                        <a:t>Середній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19812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dirty="0"/>
                        <a:t>Низький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4020776453"/>
                  </a:ext>
                </a:extLst>
              </a:tr>
              <a:tr h="104228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5" algn="just" rtl="0" fontAlgn="t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uk-UA"/>
                        <a:t>%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uk-UA"/>
                        <a:t>%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%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810698116"/>
                  </a:ext>
                </a:extLst>
              </a:tr>
              <a:tr h="1799004">
                <a:tc>
                  <a:txBody>
                    <a:bodyPr/>
                    <a:lstStyle/>
                    <a:p>
                      <a:pPr marL="67945" marR="246380"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Методика «</a:t>
                      </a:r>
                      <a:r>
                        <a:rPr lang="ru-RU" sz="2000" b="1" dirty="0" err="1"/>
                        <a:t>Діагностика</a:t>
                      </a:r>
                      <a:r>
                        <a:rPr lang="ru-RU" sz="2000" b="1" dirty="0"/>
                        <a:t> </a:t>
                      </a:r>
                      <a:r>
                        <a:rPr lang="ru-RU" sz="2000" b="1" dirty="0" err="1"/>
                        <a:t>рівня</a:t>
                      </a:r>
                      <a:r>
                        <a:rPr lang="ru-RU" sz="2000" b="1" dirty="0"/>
                        <a:t> </a:t>
                      </a:r>
                      <a:r>
                        <a:rPr lang="ru-RU" sz="2000" b="1" dirty="0" err="1"/>
                        <a:t>емпатії</a:t>
                      </a:r>
                      <a:r>
                        <a:rPr lang="ru-RU" sz="2000" b="1" dirty="0"/>
                        <a:t>» І. Юсупова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103505"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/>
                        <a:t>25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55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20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855291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69993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Зал засідань">
  <a:themeElements>
    <a:clrScheme name="Зал засідань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Зал засідань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Зал засідань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328</TotalTime>
  <Words>553</Words>
  <Application>Microsoft Office PowerPoint</Application>
  <PresentationFormat>Широкий екран</PresentationFormat>
  <Paragraphs>201</Paragraphs>
  <Slides>17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 3</vt:lpstr>
      <vt:lpstr>Зал засідань</vt:lpstr>
      <vt:lpstr>Формування комунікативних навичок особистості методом соціально-психологічного тренінгу </vt:lpstr>
      <vt:lpstr>Методична база для виявлення рівня самооцінки</vt:lpstr>
      <vt:lpstr>Результати дослідження за методикою діагностики самооцінки Дембо-Рубінштейн (модифікація А.М. Парафіян)</vt:lpstr>
      <vt:lpstr>Кількісні показники отриманих результатів</vt:lpstr>
      <vt:lpstr>Результати дослідження за методикою «Комунікативні та організаторські схильності (КОС-1)» (Синявський-Федоришин) </vt:lpstr>
      <vt:lpstr> Кількісні показники отриманих результатів</vt:lpstr>
      <vt:lpstr>Результати дослідження за тестом «Чи вмієте ви слухати?» (Методика Снайдера) </vt:lpstr>
      <vt:lpstr>Кількісні показники отриманих результатів за тестом</vt:lpstr>
      <vt:lpstr>Результати за методикою «Діагностика рівня емпатії» І.Юсупова </vt:lpstr>
      <vt:lpstr>Кількісні показники отриманих результатів</vt:lpstr>
      <vt:lpstr>Результати за тестом «Оцінка самоконтролю у спілкуванні» (за М. Снайдером) </vt:lpstr>
      <vt:lpstr>Кількісні показники отриманих результатів</vt:lpstr>
      <vt:lpstr>Кількісна характеристика кореляційного аналізу між показниками самооцінки та комунікативними навичками </vt:lpstr>
      <vt:lpstr>Кількісна характеристика кореляційного аналізу між показниками самооцінки та вмінням слухати </vt:lpstr>
      <vt:lpstr>Кількісна характеристика кореляційного аналізу між показниками самооцінки та емпатія</vt:lpstr>
      <vt:lpstr>Кількісна характеристика кореляційного аналізу між показниками самооцінки та самоконтролю </vt:lpstr>
      <vt:lpstr>Висновки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Формування комунікативних навичок особистості методом соціально-психологічного тренінгу </dc:title>
  <dc:creator>Артем</dc:creator>
  <cp:lastModifiedBy>Артем</cp:lastModifiedBy>
  <cp:revision>23</cp:revision>
  <dcterms:created xsi:type="dcterms:W3CDTF">2024-06-01T19:32:18Z</dcterms:created>
  <dcterms:modified xsi:type="dcterms:W3CDTF">2024-06-02T14:10:31Z</dcterms:modified>
</cp:coreProperties>
</file>