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FEF5A92-378D-432A-AF3B-703E1B4F39F4}" type="datetimeFigureOut">
              <a:rPr lang="ru-RU" smtClean="0"/>
              <a:t>20.05.2022</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191CF21-E628-467D-B453-8CD4E5A135C0}"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570521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EF5A92-378D-432A-AF3B-703E1B4F39F4}" type="datetimeFigureOut">
              <a:rPr lang="ru-RU" smtClean="0"/>
              <a:t>20.05.2022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91CF21-E628-467D-B453-8CD4E5A135C0}" type="slidenum">
              <a:rPr lang="ru-RU" smtClean="0"/>
              <a:t>‹#›</a:t>
            </a:fld>
            <a:endParaRPr lang="ru-RU"/>
          </a:p>
        </p:txBody>
      </p:sp>
    </p:spTree>
    <p:extLst>
      <p:ext uri="{BB962C8B-B14F-4D97-AF65-F5344CB8AC3E}">
        <p14:creationId xmlns:p14="http://schemas.microsoft.com/office/powerpoint/2010/main" val="55108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EF5A92-378D-432A-AF3B-703E1B4F39F4}" type="datetimeFigureOut">
              <a:rPr lang="ru-RU" smtClean="0"/>
              <a:t>20.05.2022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91CF21-E628-467D-B453-8CD4E5A135C0}" type="slidenum">
              <a:rPr lang="ru-RU" smtClean="0"/>
              <a:t>‹#›</a:t>
            </a:fld>
            <a:endParaRPr lang="ru-RU"/>
          </a:p>
        </p:txBody>
      </p:sp>
    </p:spTree>
    <p:extLst>
      <p:ext uri="{BB962C8B-B14F-4D97-AF65-F5344CB8AC3E}">
        <p14:creationId xmlns:p14="http://schemas.microsoft.com/office/powerpoint/2010/main" val="12836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EF5A92-378D-432A-AF3B-703E1B4F39F4}" type="datetimeFigureOut">
              <a:rPr lang="ru-RU" smtClean="0"/>
              <a:t>20.05.2022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91CF21-E628-467D-B453-8CD4E5A135C0}" type="slidenum">
              <a:rPr lang="ru-RU" smtClean="0"/>
              <a:t>‹#›</a:t>
            </a:fld>
            <a:endParaRPr lang="ru-RU"/>
          </a:p>
        </p:txBody>
      </p:sp>
    </p:spTree>
    <p:extLst>
      <p:ext uri="{BB962C8B-B14F-4D97-AF65-F5344CB8AC3E}">
        <p14:creationId xmlns:p14="http://schemas.microsoft.com/office/powerpoint/2010/main" val="22324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FEF5A92-378D-432A-AF3B-703E1B4F39F4}" type="datetimeFigureOut">
              <a:rPr lang="ru-RU" smtClean="0"/>
              <a:t>20.05.2022</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191CF21-E628-467D-B453-8CD4E5A135C0}"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009219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EF5A92-378D-432A-AF3B-703E1B4F39F4}" type="datetimeFigureOut">
              <a:rPr lang="ru-RU" smtClean="0"/>
              <a:t>20.05.2022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91CF21-E628-467D-B453-8CD4E5A135C0}" type="slidenum">
              <a:rPr lang="ru-RU" smtClean="0"/>
              <a:t>‹#›</a:t>
            </a:fld>
            <a:endParaRPr lang="ru-RU"/>
          </a:p>
        </p:txBody>
      </p:sp>
    </p:spTree>
    <p:extLst>
      <p:ext uri="{BB962C8B-B14F-4D97-AF65-F5344CB8AC3E}">
        <p14:creationId xmlns:p14="http://schemas.microsoft.com/office/powerpoint/2010/main" val="78291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FEF5A92-378D-432A-AF3B-703E1B4F39F4}" type="datetimeFigureOut">
              <a:rPr lang="ru-RU" smtClean="0"/>
              <a:t>20.05.2022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91CF21-E628-467D-B453-8CD4E5A135C0}" type="slidenum">
              <a:rPr lang="ru-RU" smtClean="0"/>
              <a:t>‹#›</a:t>
            </a:fld>
            <a:endParaRPr lang="ru-RU"/>
          </a:p>
        </p:txBody>
      </p:sp>
    </p:spTree>
    <p:extLst>
      <p:ext uri="{BB962C8B-B14F-4D97-AF65-F5344CB8AC3E}">
        <p14:creationId xmlns:p14="http://schemas.microsoft.com/office/powerpoint/2010/main" val="57656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FEF5A92-378D-432A-AF3B-703E1B4F39F4}" type="datetimeFigureOut">
              <a:rPr lang="ru-RU" smtClean="0"/>
              <a:t>20.05.2022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91CF21-E628-467D-B453-8CD4E5A135C0}" type="slidenum">
              <a:rPr lang="ru-RU" smtClean="0"/>
              <a:t>‹#›</a:t>
            </a:fld>
            <a:endParaRPr lang="ru-RU"/>
          </a:p>
        </p:txBody>
      </p:sp>
    </p:spTree>
    <p:extLst>
      <p:ext uri="{BB962C8B-B14F-4D97-AF65-F5344CB8AC3E}">
        <p14:creationId xmlns:p14="http://schemas.microsoft.com/office/powerpoint/2010/main" val="331632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F5A92-378D-432A-AF3B-703E1B4F39F4}" type="datetimeFigureOut">
              <a:rPr lang="ru-RU" smtClean="0"/>
              <a:t>20.05.2022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91CF21-E628-467D-B453-8CD4E5A135C0}" type="slidenum">
              <a:rPr lang="ru-RU" smtClean="0"/>
              <a:t>‹#›</a:t>
            </a:fld>
            <a:endParaRPr lang="ru-RU"/>
          </a:p>
        </p:txBody>
      </p:sp>
    </p:spTree>
    <p:extLst>
      <p:ext uri="{BB962C8B-B14F-4D97-AF65-F5344CB8AC3E}">
        <p14:creationId xmlns:p14="http://schemas.microsoft.com/office/powerpoint/2010/main" val="49850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FEF5A92-378D-432A-AF3B-703E1B4F39F4}" type="datetimeFigureOut">
              <a:rPr lang="ru-RU" smtClean="0"/>
              <a:t>20.05.2022</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191CF21-E628-467D-B453-8CD4E5A135C0}"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61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FEF5A92-378D-432A-AF3B-703E1B4F39F4}" type="datetimeFigureOut">
              <a:rPr lang="ru-RU" smtClean="0"/>
              <a:t>20.05.2022</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191CF21-E628-467D-B453-8CD4E5A135C0}"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059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FEF5A92-378D-432A-AF3B-703E1B4F39F4}" type="datetimeFigureOut">
              <a:rPr lang="ru-RU" smtClean="0"/>
              <a:t>20.05.2022</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191CF21-E628-467D-B453-8CD4E5A135C0}"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9633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2736" y="1026693"/>
            <a:ext cx="5534527" cy="1235243"/>
          </a:xfrm>
        </p:spPr>
        <p:txBody>
          <a:bodyPr/>
          <a:lstStyle/>
          <a:p>
            <a:r>
              <a:rPr lang="en-US" dirty="0" smtClean="0">
                <a:latin typeface="Arial Black" panose="020B0A04020102020204" pitchFamily="34" charset="0"/>
              </a:rPr>
              <a:t>GERMANY</a:t>
            </a:r>
            <a:endParaRPr lang="ru-RU" dirty="0">
              <a:latin typeface="Arial Black" panose="020B0A04020102020204" pitchFamily="34" charset="0"/>
            </a:endParaRPr>
          </a:p>
        </p:txBody>
      </p:sp>
      <p:sp>
        <p:nvSpPr>
          <p:cNvPr id="3" name="Подзаголовок 2"/>
          <p:cNvSpPr>
            <a:spLocks noGrp="1"/>
          </p:cNvSpPr>
          <p:nvPr>
            <p:ph type="subTitle" idx="1"/>
          </p:nvPr>
        </p:nvSpPr>
        <p:spPr>
          <a:xfrm>
            <a:off x="8357935" y="4397643"/>
            <a:ext cx="2823411" cy="1306846"/>
          </a:xfrm>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36" y="1775066"/>
            <a:ext cx="7539790" cy="3929423"/>
          </a:xfrm>
          <a:prstGeom prst="rect">
            <a:avLst/>
          </a:prstGeom>
          <a:ln>
            <a:noFill/>
          </a:ln>
          <a:effectLst>
            <a:outerShdw blurRad="50800" dist="38100" dir="5400000" algn="t" rotWithShape="0">
              <a:prstClr val="black">
                <a:alpha val="40000"/>
              </a:prstClr>
            </a:outerShdw>
            <a:softEdge rad="317500"/>
          </a:effectLst>
        </p:spPr>
      </p:pic>
    </p:spTree>
    <p:extLst>
      <p:ext uri="{BB962C8B-B14F-4D97-AF65-F5344CB8AC3E}">
        <p14:creationId xmlns:p14="http://schemas.microsoft.com/office/powerpoint/2010/main" val="80605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8786" y="156411"/>
            <a:ext cx="9601200" cy="1303421"/>
          </a:xfrm>
        </p:spPr>
        <p:txBody>
          <a:bodyPr/>
          <a:lstStyle/>
          <a:p>
            <a:r>
              <a:rPr lang="en-US" dirty="0">
                <a:latin typeface="Arial Black" panose="020B0A04020102020204" pitchFamily="34" charset="0"/>
              </a:rPr>
              <a:t>Interesting facts about Germany</a:t>
            </a:r>
            <a:endParaRPr lang="ru-RU" dirty="0">
              <a:latin typeface="Arial Black" panose="020B0A04020102020204" pitchFamily="34" charset="0"/>
            </a:endParaRPr>
          </a:p>
        </p:txBody>
      </p:sp>
      <p:sp>
        <p:nvSpPr>
          <p:cNvPr id="3" name="Объект 2"/>
          <p:cNvSpPr>
            <a:spLocks noGrp="1"/>
          </p:cNvSpPr>
          <p:nvPr>
            <p:ph sz="half" idx="1"/>
          </p:nvPr>
        </p:nvSpPr>
        <p:spPr>
          <a:xfrm>
            <a:off x="1018785" y="1716505"/>
            <a:ext cx="4792060" cy="4443663"/>
          </a:xfrm>
        </p:spPr>
        <p:txBody>
          <a:bodyPr>
            <a:noAutofi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In Germany, there are about 5,000 beers, 1,500 types of sausages, 300 types of bread and about 500 different types of mineral water. Every third brewery in the world is located in Bavaria.</a:t>
            </a:r>
          </a:p>
          <a:p>
            <a:pPr>
              <a:buFont typeface="Arial" panose="020B0604020202020204" pitchFamily="34" charset="0"/>
              <a:buChar char="•"/>
            </a:pPr>
            <a:r>
              <a:rPr lang="en-US" dirty="0">
                <a:latin typeface="Arial" panose="020B0604020202020204" pitchFamily="34" charset="0"/>
                <a:cs typeface="Arial" panose="020B0604020202020204" pitchFamily="34" charset="0"/>
              </a:rPr>
              <a:t>Germany is one of the world's leading trade fairs. Ten million guests visit the country and participate in fairs annually.</a:t>
            </a:r>
          </a:p>
          <a:p>
            <a:pPr>
              <a:buFont typeface="Arial" panose="020B0604020202020204" pitchFamily="34" charset="0"/>
              <a:buChar char="•"/>
            </a:pPr>
            <a:r>
              <a:rPr lang="en-US" dirty="0">
                <a:latin typeface="Arial" panose="020B0604020202020204" pitchFamily="34" charset="0"/>
                <a:cs typeface="Arial" panose="020B0604020202020204" pitchFamily="34" charset="0"/>
              </a:rPr>
              <a:t>Daylight saving time was introduced in Germany for the first time. It happened in 1916.</a:t>
            </a:r>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9386" y="1716505"/>
            <a:ext cx="5928912" cy="4235116"/>
          </a:xfrm>
          <a:prstGeom prst="rect">
            <a:avLst/>
          </a:prstGeom>
          <a:ln>
            <a:noFill/>
          </a:ln>
          <a:effectLst>
            <a:softEdge rad="112500"/>
          </a:effectLst>
        </p:spPr>
      </p:pic>
    </p:spTree>
    <p:extLst>
      <p:ext uri="{BB962C8B-B14F-4D97-AF65-F5344CB8AC3E}">
        <p14:creationId xmlns:p14="http://schemas.microsoft.com/office/powerpoint/2010/main" val="227450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9916" y="381001"/>
            <a:ext cx="9601200" cy="1126958"/>
          </a:xfrm>
        </p:spPr>
        <p:txBody>
          <a:bodyPr>
            <a:normAutofit/>
          </a:bodyPr>
          <a:lstStyle/>
          <a:p>
            <a:r>
              <a:rPr lang="en-US" sz="4800" dirty="0">
                <a:latin typeface="Arial Black" panose="020B0A04020102020204" pitchFamily="34" charset="0"/>
              </a:rPr>
              <a:t>Geographical location</a:t>
            </a:r>
            <a:endParaRPr lang="ru-RU" sz="4800" dirty="0">
              <a:latin typeface="Arial Black" panose="020B0A04020102020204" pitchFamily="34" charset="0"/>
            </a:endParaRPr>
          </a:p>
        </p:txBody>
      </p:sp>
      <p:sp>
        <p:nvSpPr>
          <p:cNvPr id="3" name="Объект 2"/>
          <p:cNvSpPr>
            <a:spLocks noGrp="1"/>
          </p:cNvSpPr>
          <p:nvPr>
            <p:ph idx="1"/>
          </p:nvPr>
        </p:nvSpPr>
        <p:spPr>
          <a:xfrm>
            <a:off x="1977189" y="1628811"/>
            <a:ext cx="3878179" cy="4421605"/>
          </a:xfrm>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Germany is located in Central Europe. It borders Denmark, Poland, the Czech Republic, France, Austria, Belgium, Luxembourg and the Netherlands. It is washed by the Baltic and North Seas. The largest lakes: Bodensee and </a:t>
            </a:r>
            <a:r>
              <a:rPr lang="en-US" dirty="0" err="1">
                <a:latin typeface="Arial" panose="020B0604020202020204" pitchFamily="34" charset="0"/>
                <a:cs typeface="Arial" panose="020B0604020202020204" pitchFamily="34" charset="0"/>
              </a:rPr>
              <a:t>Gim</a:t>
            </a:r>
            <a:r>
              <a:rPr lang="en-US" dirty="0">
                <a:latin typeface="Arial" panose="020B0604020202020204" pitchFamily="34" charset="0"/>
                <a:cs typeface="Arial" panose="020B0604020202020204" pitchFamily="34" charset="0"/>
              </a:rPr>
              <a:t>. The highest point in Germany is Mount Zugspitze (2963m). There are also the Highlands and the Alps.</a:t>
            </a:r>
            <a:endParaRPr lang="ru-RU" dirty="0">
              <a:latin typeface="Arial" panose="020B0604020202020204" pitchFamily="34" charset="0"/>
              <a:cs typeface="Arial" panose="020B0604020202020204" pitchFamily="34" charset="0"/>
            </a:endParaRPr>
          </a:p>
        </p:txBody>
      </p:sp>
      <p:pic>
        <p:nvPicPr>
          <p:cNvPr id="4"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263" y="1240694"/>
            <a:ext cx="5350137" cy="5197841"/>
          </a:xfrm>
          <a:prstGeom prst="rect">
            <a:avLst/>
          </a:prstGeom>
          <a:ln>
            <a:noFill/>
          </a:ln>
          <a:effectLst>
            <a:softEdge rad="112500"/>
          </a:effectLst>
        </p:spPr>
      </p:pic>
    </p:spTree>
    <p:extLst>
      <p:ext uri="{BB962C8B-B14F-4D97-AF65-F5344CB8AC3E}">
        <p14:creationId xmlns:p14="http://schemas.microsoft.com/office/powerpoint/2010/main" val="119625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8069" y="685801"/>
            <a:ext cx="3855720" cy="2157884"/>
          </a:xfrm>
        </p:spPr>
        <p:txBody>
          <a:bodyPr/>
          <a:lstStyle/>
          <a:p>
            <a:r>
              <a:rPr lang="en-US" dirty="0" smtClean="0">
                <a:latin typeface="Arial Black" panose="020B0A04020102020204" pitchFamily="34" charset="0"/>
              </a:rPr>
              <a:t>Climate </a:t>
            </a:r>
            <a:r>
              <a:rPr lang="en-US" dirty="0">
                <a:latin typeface="Arial Black" panose="020B0A04020102020204" pitchFamily="34" charset="0"/>
              </a:rPr>
              <a:t>of </a:t>
            </a:r>
            <a:r>
              <a:rPr lang="en-US" dirty="0" smtClean="0">
                <a:latin typeface="Arial Black" panose="020B0A04020102020204" pitchFamily="34" charset="0"/>
              </a:rPr>
              <a:t>Germany</a:t>
            </a:r>
            <a:endParaRPr lang="ru-RU" dirty="0">
              <a:latin typeface="Arial Black" panose="020B0A04020102020204" pitchFamily="34" charset="0"/>
            </a:endParaRPr>
          </a:p>
        </p:txBody>
      </p:sp>
      <p:sp>
        <p:nvSpPr>
          <p:cNvPr id="5" name="Объект 4"/>
          <p:cNvSpPr>
            <a:spLocks noGrp="1"/>
          </p:cNvSpPr>
          <p:nvPr>
            <p:ph idx="1"/>
          </p:nvPr>
        </p:nvSpPr>
        <p:spPr>
          <a:xfrm>
            <a:off x="6641029" y="1227223"/>
            <a:ext cx="4813034" cy="5394157"/>
          </a:xfrm>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Germany's climate is temperate, maritime and transitional from maritime to continental. Winters are not very cold - the average January temperature is about 1 degree, and the average minimum temperature is -3 degrees. In summer, the average temperature is 18-20 ° C. In the upper parts of the Middle German Mountains - 4 ° C, in the Alps - 5 ° C and below. The average annual rainfall in the country as a whole is 600-700 mm.</a:t>
            </a:r>
            <a:endParaRPr lang="ru-RU"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92" y="2769309"/>
            <a:ext cx="4523874" cy="3091742"/>
          </a:xfrm>
          <a:prstGeom prst="rect">
            <a:avLst/>
          </a:prstGeom>
          <a:ln>
            <a:noFill/>
          </a:ln>
          <a:effectLst>
            <a:softEdge rad="112500"/>
          </a:effectLst>
        </p:spPr>
      </p:pic>
    </p:spTree>
    <p:extLst>
      <p:ext uri="{BB962C8B-B14F-4D97-AF65-F5344CB8AC3E}">
        <p14:creationId xmlns:p14="http://schemas.microsoft.com/office/powerpoint/2010/main" val="297544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58252" y="252663"/>
            <a:ext cx="6906127" cy="1485900"/>
          </a:xfrm>
        </p:spPr>
        <p:txBody>
          <a:bodyPr/>
          <a:lstStyle/>
          <a:p>
            <a:r>
              <a:rPr lang="en-US" dirty="0">
                <a:latin typeface="Arial Black" panose="020B0A04020102020204" pitchFamily="34" charset="0"/>
              </a:rPr>
              <a:t>Availability of tourism resources</a:t>
            </a:r>
            <a:endParaRPr lang="ru-RU" dirty="0">
              <a:latin typeface="Arial Black" panose="020B0A04020102020204" pitchFamily="34" charset="0"/>
            </a:endParaRPr>
          </a:p>
        </p:txBody>
      </p:sp>
      <p:sp>
        <p:nvSpPr>
          <p:cNvPr id="6" name="Объект 5"/>
          <p:cNvSpPr>
            <a:spLocks noGrp="1"/>
          </p:cNvSpPr>
          <p:nvPr>
            <p:ph idx="1"/>
          </p:nvPr>
        </p:nvSpPr>
        <p:spPr>
          <a:xfrm>
            <a:off x="1066799" y="1738563"/>
            <a:ext cx="5767137" cy="4563979"/>
          </a:xfrm>
        </p:spPr>
        <p:txBody>
          <a:bodyPr/>
          <a:lstStyle/>
          <a:p>
            <a:pPr>
              <a:buFont typeface="Arial" panose="020B0604020202020204" pitchFamily="34" charset="0"/>
              <a:buChar char="•"/>
            </a:pPr>
            <a:r>
              <a:rPr lang="en-US" dirty="0" err="1">
                <a:latin typeface="Arial Black" panose="020B0A04020102020204" pitchFamily="34" charset="0"/>
                <a:cs typeface="Arial" panose="020B0604020202020204" pitchFamily="34" charset="0"/>
              </a:rPr>
              <a:t>Balneological</a:t>
            </a:r>
            <a:r>
              <a:rPr lang="en-US" dirty="0">
                <a:latin typeface="Arial Black" panose="020B0A04020102020204" pitchFamily="34" charset="0"/>
                <a:cs typeface="Arial" panose="020B0604020202020204" pitchFamily="34" charset="0"/>
              </a:rPr>
              <a:t> resources (resorts</a:t>
            </a:r>
            <a:r>
              <a:rPr lang="en-US" dirty="0" smtClean="0">
                <a:latin typeface="Arial Black" panose="020B0A04020102020204" pitchFamily="34" charset="0"/>
                <a:cs typeface="Arial" panose="020B0604020202020204" pitchFamily="34" charset="0"/>
              </a:rPr>
              <a:t>):</a:t>
            </a:r>
            <a:endParaRPr lang="ru-RU" dirty="0" smtClean="0">
              <a:latin typeface="Arial Black" panose="020B0A040201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Bad </a:t>
            </a:r>
            <a:r>
              <a:rPr lang="en-US" dirty="0">
                <a:latin typeface="Arial" panose="020B0604020202020204" pitchFamily="34" charset="0"/>
                <a:cs typeface="Arial" panose="020B0604020202020204" pitchFamily="34" charset="0"/>
              </a:rPr>
              <a:t>Kissingen - one of the most popular German resorts of the world level, where courses of treatment of digestive organs, respiratory organs, cardiovascular system, musculoskeletal system are held.</a:t>
            </a:r>
          </a:p>
          <a:p>
            <a:pPr marL="0" indent="0">
              <a:buNone/>
            </a:pPr>
            <a:r>
              <a:rPr lang="en-US" dirty="0" smtClean="0">
                <a:latin typeface="Arial" panose="020B0604020202020204" pitchFamily="34" charset="0"/>
                <a:cs typeface="Arial" panose="020B0604020202020204" pitchFamily="34" charset="0"/>
              </a:rPr>
              <a:t>- Garmisch-Partenkirchen </a:t>
            </a:r>
            <a:r>
              <a:rPr lang="en-US" dirty="0">
                <a:latin typeface="Arial" panose="020B0604020202020204" pitchFamily="34" charset="0"/>
                <a:cs typeface="Arial" panose="020B0604020202020204" pitchFamily="34" charset="0"/>
              </a:rPr>
              <a:t>- the most popular and fashionable resort in the Bavarian Alps. It has been known for almost 2000 years.</a:t>
            </a:r>
          </a:p>
          <a:p>
            <a:pPr marL="0" indent="0">
              <a:buNone/>
            </a:pPr>
            <a:r>
              <a:rPr lang="en-US" dirty="0" smtClean="0">
                <a:latin typeface="Arial" panose="020B0604020202020204" pitchFamily="34" charset="0"/>
                <a:cs typeface="Arial" panose="020B0604020202020204" pitchFamily="34" charset="0"/>
              </a:rPr>
              <a:t>- Bad </a:t>
            </a:r>
            <a:r>
              <a:rPr lang="en-US" dirty="0" err="1">
                <a:latin typeface="Arial" panose="020B0604020202020204" pitchFamily="34" charset="0"/>
                <a:cs typeface="Arial" panose="020B0604020202020204" pitchFamily="34" charset="0"/>
              </a:rPr>
              <a:t>Tölz</a:t>
            </a:r>
            <a:r>
              <a:rPr lang="en-US" dirty="0">
                <a:latin typeface="Arial" panose="020B0604020202020204" pitchFamily="34" charset="0"/>
                <a:cs typeface="Arial" panose="020B0604020202020204" pitchFamily="34" charset="0"/>
              </a:rPr>
              <a:t> - mud resort located in the region of </a:t>
            </a:r>
            <a:r>
              <a:rPr lang="en-US" dirty="0" err="1">
                <a:latin typeface="Arial" panose="020B0604020202020204" pitchFamily="34" charset="0"/>
                <a:cs typeface="Arial" panose="020B0604020202020204" pitchFamily="34" charset="0"/>
              </a:rPr>
              <a:t>Telzer</a:t>
            </a:r>
            <a:r>
              <a:rPr lang="en-US" dirty="0">
                <a:latin typeface="Arial" panose="020B0604020202020204" pitchFamily="34" charset="0"/>
                <a:cs typeface="Arial" panose="020B0604020202020204" pitchFamily="34" charset="0"/>
              </a:rPr>
              <a:t> Land, received official status as a resort in 1899.</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3936" y="1738563"/>
            <a:ext cx="5210965" cy="3482560"/>
          </a:xfrm>
          <a:prstGeom prst="rect">
            <a:avLst/>
          </a:prstGeom>
          <a:ln>
            <a:noFill/>
          </a:ln>
          <a:effectLst>
            <a:softEdge rad="112500"/>
          </a:effectLst>
        </p:spPr>
      </p:pic>
    </p:spTree>
    <p:extLst>
      <p:ext uri="{BB962C8B-B14F-4D97-AF65-F5344CB8AC3E}">
        <p14:creationId xmlns:p14="http://schemas.microsoft.com/office/powerpoint/2010/main" val="347934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65623" y="2045366"/>
            <a:ext cx="5606716" cy="4034591"/>
          </a:xfrm>
        </p:spPr>
        <p:txBody>
          <a:bodyPr/>
          <a:lstStyle/>
          <a:p>
            <a:pPr>
              <a:buFont typeface="Arial" panose="020B0604020202020204" pitchFamily="34" charset="0"/>
              <a:buChar char="•"/>
            </a:pPr>
            <a:r>
              <a:rPr lang="en-US" dirty="0">
                <a:latin typeface="Arial Black" panose="020B0A04020102020204" pitchFamily="34" charset="0"/>
              </a:rPr>
              <a:t>Nature </a:t>
            </a:r>
            <a:r>
              <a:rPr lang="en-US" dirty="0" smtClean="0">
                <a:latin typeface="Arial Black" panose="020B0A04020102020204" pitchFamily="34" charset="0"/>
              </a:rPr>
              <a:t>reserve:</a:t>
            </a:r>
          </a:p>
          <a:p>
            <a:pPr marL="0" indent="0">
              <a:buNone/>
            </a:pPr>
            <a:r>
              <a:rPr lang="uk-UA"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Nationalpark</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Harz - it is the largest forest park in Germany, its area is almost 24 thousand hectares. The main attraction of the Harz - the legendary Broken.</a:t>
            </a:r>
          </a:p>
          <a:p>
            <a:pPr marL="0" indent="0">
              <a:buNone/>
            </a:pPr>
            <a:r>
              <a:rPr lang="uk-UA"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Bayerische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Wald - merges with the Czech reserve and forms the largest forest in Central Europe.</a:t>
            </a:r>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339" y="1121524"/>
            <a:ext cx="4986524" cy="4958433"/>
          </a:xfrm>
          <a:prstGeom prst="rect">
            <a:avLst/>
          </a:prstGeom>
          <a:ln>
            <a:noFill/>
          </a:ln>
          <a:effectLst>
            <a:softEdge rad="112500"/>
          </a:effectLst>
        </p:spPr>
      </p:pic>
    </p:spTree>
    <p:extLst>
      <p:ext uri="{BB962C8B-B14F-4D97-AF65-F5344CB8AC3E}">
        <p14:creationId xmlns:p14="http://schemas.microsoft.com/office/powerpoint/2010/main" val="425879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41429" y="1251285"/>
            <a:ext cx="4732423" cy="4924926"/>
          </a:xfrm>
        </p:spPr>
        <p:txBody>
          <a:bodyPr/>
          <a:lstStyle/>
          <a:p>
            <a:pPr>
              <a:buFont typeface="Arial" panose="020B0604020202020204" pitchFamily="34" charset="0"/>
              <a:buChar char="•"/>
            </a:pPr>
            <a:r>
              <a:rPr lang="en-US" dirty="0">
                <a:latin typeface="Arial Black" panose="020B0A04020102020204" pitchFamily="34" charset="0"/>
              </a:rPr>
              <a:t>Cultural and </a:t>
            </a:r>
            <a:r>
              <a:rPr lang="en-US" dirty="0" smtClean="0">
                <a:latin typeface="Arial Black" panose="020B0A04020102020204" pitchFamily="34" charset="0"/>
              </a:rPr>
              <a:t>historical </a:t>
            </a:r>
            <a:r>
              <a:rPr lang="en-US" dirty="0">
                <a:latin typeface="Arial Black" panose="020B0A04020102020204" pitchFamily="34" charset="0"/>
              </a:rPr>
              <a:t>resources</a:t>
            </a:r>
            <a:r>
              <a:rPr lang="en-US" dirty="0" smtClean="0">
                <a:latin typeface="Arial Black" panose="020B0A04020102020204" pitchFamily="34" charset="0"/>
              </a:rPr>
              <a:t>:</a:t>
            </a:r>
            <a:endParaRPr lang="ru-RU" dirty="0">
              <a:latin typeface="Arial Black" panose="020B0A04020102020204" pitchFamily="34" charset="0"/>
            </a:endParaRPr>
          </a:p>
          <a:p>
            <a:pPr marL="0" indent="0">
              <a:buNone/>
            </a:pPr>
            <a:r>
              <a:rPr lang="uk-UA"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Schloss</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Neuschwanstein</a:t>
            </a:r>
            <a:r>
              <a:rPr lang="en-US" dirty="0">
                <a:latin typeface="Arial" panose="020B0604020202020204" pitchFamily="34" charset="0"/>
                <a:cs typeface="Arial" panose="020B0604020202020204" pitchFamily="34" charset="0"/>
              </a:rPr>
              <a:t> - romantic castle of King Ludwig II of Bavaria. One of the most popular tourist destinations in southern Germany.</a:t>
            </a:r>
          </a:p>
          <a:p>
            <a:pPr marL="0" indent="0">
              <a:buNone/>
            </a:pPr>
            <a:r>
              <a:rPr lang="uk-UA"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Schloss</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Sigmaringen</a:t>
            </a:r>
            <a:r>
              <a:rPr lang="en-US" dirty="0">
                <a:latin typeface="Arial" panose="020B0604020202020204" pitchFamily="34" charset="0"/>
                <a:cs typeface="Arial" panose="020B0604020202020204" pitchFamily="34" charset="0"/>
              </a:rPr>
              <a:t> - former residence of the Hohenzollern-</a:t>
            </a:r>
            <a:r>
              <a:rPr lang="en-US" dirty="0" err="1">
                <a:latin typeface="Arial" panose="020B0604020202020204" pitchFamily="34" charset="0"/>
                <a:cs typeface="Arial" panose="020B0604020202020204" pitchFamily="34" charset="0"/>
              </a:rPr>
              <a:t>Sigmaringen</a:t>
            </a:r>
            <a:r>
              <a:rPr lang="en-US" dirty="0">
                <a:latin typeface="Arial" panose="020B0604020202020204" pitchFamily="34" charset="0"/>
                <a:cs typeface="Arial" panose="020B0604020202020204" pitchFamily="34" charset="0"/>
              </a:rPr>
              <a:t> dynasty. Located in the city of the same name in the south of Baden-Württemberg.</a:t>
            </a: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061" y="787067"/>
            <a:ext cx="4393624" cy="5389144"/>
          </a:xfrm>
          <a:prstGeom prst="rect">
            <a:avLst/>
          </a:prstGeom>
          <a:ln>
            <a:noFill/>
          </a:ln>
          <a:effectLst>
            <a:softEdge rad="112500"/>
          </a:effectLst>
        </p:spPr>
      </p:pic>
    </p:spTree>
    <p:extLst>
      <p:ext uri="{BB962C8B-B14F-4D97-AF65-F5344CB8AC3E}">
        <p14:creationId xmlns:p14="http://schemas.microsoft.com/office/powerpoint/2010/main" val="270605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Arial Black" panose="020B0A04020102020204" pitchFamily="34" charset="0"/>
              </a:rPr>
              <a:t>Tourist facilities</a:t>
            </a:r>
            <a:endParaRPr lang="ru-RU" dirty="0">
              <a:latin typeface="Arial Black" panose="020B0A04020102020204" pitchFamily="34" charset="0"/>
            </a:endParaRPr>
          </a:p>
        </p:txBody>
      </p:sp>
      <p:sp>
        <p:nvSpPr>
          <p:cNvPr id="3" name="Объект 2"/>
          <p:cNvSpPr>
            <a:spLocks noGrp="1"/>
          </p:cNvSpPr>
          <p:nvPr>
            <p:ph idx="1"/>
          </p:nvPr>
        </p:nvSpPr>
        <p:spPr>
          <a:xfrm>
            <a:off x="6545180" y="1552075"/>
            <a:ext cx="4957010" cy="3854114"/>
          </a:xfrm>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About 18 million tourists visit Germany every year, each of whom spends at least two nights at the hotel. The Dutch, Americans and Englishmen are the most active in Germany. The most popular German cities among foreign tourists are Berlin, Munich, Hamburg and Dresden. Places of interest in Germany are: the Brandenburg Gate, the Holocaust Memorial, the Berlin Wall, the </a:t>
            </a:r>
            <a:r>
              <a:rPr lang="en-US" dirty="0" err="1">
                <a:latin typeface="Arial" panose="020B0604020202020204" pitchFamily="34" charset="0"/>
                <a:cs typeface="Arial" panose="020B0604020202020204" pitchFamily="34" charset="0"/>
              </a:rPr>
              <a:t>Frauenkirche</a:t>
            </a:r>
            <a:r>
              <a:rPr lang="en-US" dirty="0">
                <a:latin typeface="Arial" panose="020B0604020202020204" pitchFamily="34" charset="0"/>
                <a:cs typeface="Arial" panose="020B0604020202020204" pitchFamily="34" charset="0"/>
              </a:rPr>
              <a:t> Church, the Allianz Arena and others.</a:t>
            </a:r>
            <a:endParaRPr lang="ru-RU"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015" y="2584261"/>
            <a:ext cx="4478320" cy="3367359"/>
          </a:xfrm>
          <a:prstGeom prst="rect">
            <a:avLst/>
          </a:prstGeom>
          <a:ln>
            <a:noFill/>
          </a:ln>
          <a:effectLst>
            <a:softEdge rad="112500"/>
          </a:effectLst>
        </p:spPr>
      </p:pic>
    </p:spTree>
    <p:extLst>
      <p:ext uri="{BB962C8B-B14F-4D97-AF65-F5344CB8AC3E}">
        <p14:creationId xmlns:p14="http://schemas.microsoft.com/office/powerpoint/2010/main" val="17205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1573059" y="5374105"/>
            <a:ext cx="4531894" cy="457201"/>
          </a:xfrm>
        </p:spPr>
        <p:txBody>
          <a:bodyPr/>
          <a:lstStyle/>
          <a:p>
            <a:pPr marL="0" indent="0" algn="ctr">
              <a:buNone/>
            </a:pPr>
            <a:r>
              <a:rPr lang="en-US" dirty="0">
                <a:latin typeface="Arial Black" panose="020B0A04020102020204" pitchFamily="34" charset="0"/>
                <a:cs typeface="Arial" panose="020B0604020202020204" pitchFamily="34" charset="0"/>
              </a:rPr>
              <a:t>the Allianz Arena and others</a:t>
            </a:r>
            <a:endParaRPr lang="ru-RU" dirty="0">
              <a:latin typeface="Arial Black" panose="020B0A04020102020204" pitchFamily="34" charset="0"/>
            </a:endParaRPr>
          </a:p>
        </p:txBody>
      </p:sp>
      <p:sp>
        <p:nvSpPr>
          <p:cNvPr id="6" name="Объект 5"/>
          <p:cNvSpPr>
            <a:spLocks noGrp="1"/>
          </p:cNvSpPr>
          <p:nvPr>
            <p:ph sz="half" idx="2"/>
          </p:nvPr>
        </p:nvSpPr>
        <p:spPr>
          <a:xfrm>
            <a:off x="7118961" y="874293"/>
            <a:ext cx="4575734" cy="713875"/>
          </a:xfrm>
        </p:spPr>
        <p:txBody>
          <a:bodyPr/>
          <a:lstStyle/>
          <a:p>
            <a:pPr marL="0" indent="0" algn="ctr">
              <a:buNone/>
            </a:pPr>
            <a:r>
              <a:rPr lang="en-US" dirty="0">
                <a:latin typeface="Arial Black" panose="020B0A04020102020204" pitchFamily="34" charset="0"/>
                <a:cs typeface="Arial" panose="020B0604020202020204" pitchFamily="34" charset="0"/>
              </a:rPr>
              <a:t>the Holocaust Memorial</a:t>
            </a:r>
            <a:endParaRPr lang="ru-RU" dirty="0">
              <a:latin typeface="Arial Black" panose="020B0A04020102020204"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961" y="1390171"/>
            <a:ext cx="4539916" cy="4874838"/>
          </a:xfrm>
          <a:prstGeom prst="rect">
            <a:avLst/>
          </a:prstGeom>
          <a:ln>
            <a:noFill/>
          </a:ln>
          <a:effectLst>
            <a:softEdge rad="112500"/>
          </a:effectLst>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37" y="1009235"/>
            <a:ext cx="5287739" cy="4364870"/>
          </a:xfrm>
          <a:prstGeom prst="rect">
            <a:avLst/>
          </a:prstGeom>
          <a:ln>
            <a:noFill/>
          </a:ln>
          <a:effectLst>
            <a:softEdge rad="112500"/>
          </a:effectLst>
        </p:spPr>
      </p:pic>
    </p:spTree>
    <p:extLst>
      <p:ext uri="{BB962C8B-B14F-4D97-AF65-F5344CB8AC3E}">
        <p14:creationId xmlns:p14="http://schemas.microsoft.com/office/powerpoint/2010/main" val="249855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4588" y="2065422"/>
            <a:ext cx="5654842" cy="613611"/>
          </a:xfrm>
        </p:spPr>
        <p:txBody>
          <a:bodyPr>
            <a:normAutofit/>
          </a:bodyPr>
          <a:lstStyle/>
          <a:p>
            <a:pPr algn="ctr"/>
            <a:r>
              <a:rPr lang="en-US" sz="2000" dirty="0">
                <a:latin typeface="Arial Black" panose="020B0A04020102020204" pitchFamily="34" charset="0"/>
                <a:cs typeface="Arial" panose="020B0604020202020204" pitchFamily="34" charset="0"/>
              </a:rPr>
              <a:t>the Berlin Wall</a:t>
            </a:r>
            <a:endParaRPr lang="ru-RU" sz="2000" dirty="0">
              <a:latin typeface="Arial Black" panose="020B0A04020102020204" pitchFamily="34" charset="0"/>
            </a:endParaRPr>
          </a:p>
        </p:txBody>
      </p:sp>
      <p:sp>
        <p:nvSpPr>
          <p:cNvPr id="3" name="Объект 2"/>
          <p:cNvSpPr>
            <a:spLocks noGrp="1"/>
          </p:cNvSpPr>
          <p:nvPr>
            <p:ph sz="half" idx="1"/>
          </p:nvPr>
        </p:nvSpPr>
        <p:spPr>
          <a:xfrm>
            <a:off x="8157410" y="5558588"/>
            <a:ext cx="3585411" cy="505327"/>
          </a:xfrm>
        </p:spPr>
        <p:txBody>
          <a:bodyPr>
            <a:normAutofit fontScale="92500"/>
          </a:bodyPr>
          <a:lstStyle/>
          <a:p>
            <a:pPr marL="0" indent="0">
              <a:buNone/>
            </a:pPr>
            <a:r>
              <a:rPr lang="en-US" dirty="0">
                <a:latin typeface="Arial Black" panose="020B0A04020102020204" pitchFamily="34" charset="0"/>
                <a:cs typeface="Arial" panose="020B0604020202020204" pitchFamily="34" charset="0"/>
              </a:rPr>
              <a:t>the </a:t>
            </a:r>
            <a:r>
              <a:rPr lang="en-US" dirty="0" err="1">
                <a:latin typeface="Arial Black" panose="020B0A04020102020204" pitchFamily="34" charset="0"/>
                <a:cs typeface="Arial" panose="020B0604020202020204" pitchFamily="34" charset="0"/>
              </a:rPr>
              <a:t>Frauenkirche</a:t>
            </a:r>
            <a:r>
              <a:rPr lang="en-US" dirty="0">
                <a:latin typeface="Arial Black" panose="020B0A04020102020204" pitchFamily="34" charset="0"/>
                <a:cs typeface="Arial" panose="020B0604020202020204" pitchFamily="34" charset="0"/>
              </a:rPr>
              <a:t> Church</a:t>
            </a:r>
            <a:endParaRPr lang="ru-RU" dirty="0">
              <a:latin typeface="Arial Black" panose="020B0A040201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220" y="2524786"/>
            <a:ext cx="7105579" cy="3539129"/>
          </a:xfrm>
          <a:prstGeom prst="rect">
            <a:avLst/>
          </a:prstGeom>
          <a:ln>
            <a:noFill/>
          </a:ln>
          <a:effectLst>
            <a:softEdge rad="112500"/>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5310" y="604670"/>
            <a:ext cx="3449610" cy="4695460"/>
          </a:xfrm>
          <a:prstGeom prst="rect">
            <a:avLst/>
          </a:prstGeom>
          <a:ln>
            <a:noFill/>
          </a:ln>
          <a:effectLst>
            <a:softEdge rad="112500"/>
          </a:effectLst>
        </p:spPr>
      </p:pic>
    </p:spTree>
    <p:extLst>
      <p:ext uri="{BB962C8B-B14F-4D97-AF65-F5344CB8AC3E}">
        <p14:creationId xmlns:p14="http://schemas.microsoft.com/office/powerpoint/2010/main" val="267849478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TM10001105[[fn=Уголки]]</Template>
  <TotalTime>63</TotalTime>
  <Words>533</Words>
  <Application>Microsoft Office PowerPoint</Application>
  <PresentationFormat>Широкоэкранный</PresentationFormat>
  <Paragraphs>26</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Arial Black</vt:lpstr>
      <vt:lpstr>Franklin Gothic Book</vt:lpstr>
      <vt:lpstr>Crop</vt:lpstr>
      <vt:lpstr>GERMANY</vt:lpstr>
      <vt:lpstr>Geographical location</vt:lpstr>
      <vt:lpstr>Climate of Germany</vt:lpstr>
      <vt:lpstr>Availability of tourism resources</vt:lpstr>
      <vt:lpstr>Презентация PowerPoint</vt:lpstr>
      <vt:lpstr>Презентация PowerPoint</vt:lpstr>
      <vt:lpstr>Tourist facilities</vt:lpstr>
      <vt:lpstr>Презентация PowerPoint</vt:lpstr>
      <vt:lpstr>the Berlin Wall</vt:lpstr>
      <vt:lpstr>Interesting facts about Germany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dc:title>
  <dc:creator>velas ira</dc:creator>
  <cp:lastModifiedBy>angela_228@mail.ru</cp:lastModifiedBy>
  <cp:revision>8</cp:revision>
  <dcterms:created xsi:type="dcterms:W3CDTF">2021-12-19T16:27:43Z</dcterms:created>
  <dcterms:modified xsi:type="dcterms:W3CDTF">2022-05-20T16:34:42Z</dcterms:modified>
</cp:coreProperties>
</file>