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3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8" r:id="rId19"/>
    <p:sldId id="279" r:id="rId20"/>
    <p:sldId id="281" r:id="rId21"/>
    <p:sldId id="282" r:id="rId22"/>
    <p:sldId id="284" r:id="rId23"/>
    <p:sldId id="285" r:id="rId24"/>
    <p:sldId id="28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94660"/>
  </p:normalViewPr>
  <p:slideViewPr>
    <p:cSldViewPr snapToGrid="0">
      <p:cViewPr>
        <p:scale>
          <a:sx n="71" d="100"/>
          <a:sy n="71" d="100"/>
        </p:scale>
        <p:origin x="113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E65F-A6BF-4860-9A7C-1448C8EEFB3E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2DFA-797C-41D4-A58F-825A5101F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212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E65F-A6BF-4860-9A7C-1448C8EEFB3E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2DFA-797C-41D4-A58F-825A5101F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36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E65F-A6BF-4860-9A7C-1448C8EEFB3E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2DFA-797C-41D4-A58F-825A5101F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69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E65F-A6BF-4860-9A7C-1448C8EEFB3E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2DFA-797C-41D4-A58F-825A5101F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458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E65F-A6BF-4860-9A7C-1448C8EEFB3E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2DFA-797C-41D4-A58F-825A5101F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370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E65F-A6BF-4860-9A7C-1448C8EEFB3E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2DFA-797C-41D4-A58F-825A5101F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032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E65F-A6BF-4860-9A7C-1448C8EEFB3E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2DFA-797C-41D4-A58F-825A5101F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600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E65F-A6BF-4860-9A7C-1448C8EEFB3E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2DFA-797C-41D4-A58F-825A5101F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416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E65F-A6BF-4860-9A7C-1448C8EEFB3E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2DFA-797C-41D4-A58F-825A5101F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56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E65F-A6BF-4860-9A7C-1448C8EEFB3E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2DFA-797C-41D4-A58F-825A5101F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663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E65F-A6BF-4860-9A7C-1448C8EEFB3E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2DFA-797C-41D4-A58F-825A5101F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58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E65F-A6BF-4860-9A7C-1448C8EEFB3E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2DFA-797C-41D4-A58F-825A5101F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36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E65F-A6BF-4860-9A7C-1448C8EEFB3E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22DFA-797C-41D4-A58F-825A5101F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02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0F6E65F-A6BF-4860-9A7C-1448C8EEFB3E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0222DFA-797C-41D4-A58F-825A5101F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70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0F6E65F-A6BF-4860-9A7C-1448C8EEFB3E}" type="datetimeFigureOut">
              <a:rPr lang="ru-RU" smtClean="0"/>
              <a:t>03.11.2020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0222DFA-797C-41D4-A58F-825A5101FC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5536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kket.com/raznoe/132165-internet-perejdet-pod-polnyj-kontrol-fsb.html" TargetMode="External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86%D0%BD%D1%82%D0%B5%D1%80%D0%BD%D0%B5%D1%82_%D1%80%D0%B5%D1%87%D0%B5%D0%B9" TargetMode="External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 ?><Relationships xmlns="http://schemas.openxmlformats.org/package/2006/relationships"><Relationship Id="rId3" Target="../media/image31.jpeg" Type="http://schemas.openxmlformats.org/officeDocument/2006/relationships/image"/><Relationship Id="rId2" Target="../media/image30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25D837-7F95-4475-B5EB-19977B2F5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6067" y="1150568"/>
            <a:ext cx="10572000" cy="2971051"/>
          </a:xfrm>
        </p:spPr>
        <p:txBody>
          <a:bodyPr/>
          <a:lstStyle/>
          <a:p>
            <a:r>
              <a:rPr lang="uk-UA" dirty="0"/>
              <a:t>Використання електронної пошти, телекомунікацій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F834C24-ADB3-4726-9724-734290AE4F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278573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/>
              <a:t>Яким чином функціонує електронна пошта?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dirty="0"/>
              <a:t>Основні програми та сервіси для розсилки.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err="1"/>
              <a:t>Створення</a:t>
            </a:r>
            <a:r>
              <a:rPr lang="ru-RU" dirty="0"/>
              <a:t> та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в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en-US" dirty="0"/>
              <a:t>Internet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16340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865D66-C979-46D0-AF55-ED0D26C5A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1325" y="316399"/>
            <a:ext cx="3437889" cy="1618396"/>
          </a:xfrm>
        </p:spPr>
        <p:txBody>
          <a:bodyPr/>
          <a:lstStyle/>
          <a:p>
            <a:r>
              <a:rPr lang="uk-UA" sz="4000" dirty="0"/>
              <a:t>Підписи</a:t>
            </a:r>
            <a:endParaRPr lang="ru-RU" sz="40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75A6996-493D-48FF-AF85-34A275CF2E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08787" y="2653393"/>
            <a:ext cx="5215889" cy="3600311"/>
          </a:xfrm>
        </p:spPr>
        <p:txBody>
          <a:bodyPr>
            <a:noAutofit/>
          </a:bodyPr>
          <a:lstStyle/>
          <a:p>
            <a:pPr algn="just"/>
            <a:r>
              <a:rPr lang="ru-RU" sz="2400" dirty="0" err="1"/>
              <a:t>Функція</a:t>
            </a:r>
            <a:r>
              <a:rPr lang="ru-RU" sz="2400" dirty="0"/>
              <a:t> </a:t>
            </a:r>
            <a:r>
              <a:rPr lang="ru-RU" sz="2400" dirty="0" err="1"/>
              <a:t>підписа</a:t>
            </a:r>
            <a:r>
              <a:rPr lang="ru-RU" sz="2400" dirty="0"/>
              <a:t> </a:t>
            </a:r>
            <a:r>
              <a:rPr lang="ru-RU" sz="2400" dirty="0" err="1"/>
              <a:t>надає</a:t>
            </a:r>
            <a:r>
              <a:rPr lang="ru-RU" sz="2400" dirty="0"/>
              <a:t> </a:t>
            </a:r>
            <a:r>
              <a:rPr lang="ru-RU" sz="2400" dirty="0" err="1"/>
              <a:t>можливість</a:t>
            </a:r>
            <a:r>
              <a:rPr lang="ru-RU" sz="2400" dirty="0"/>
              <a:t> автоматично </a:t>
            </a:r>
            <a:r>
              <a:rPr lang="ru-RU" sz="2400" dirty="0" err="1"/>
              <a:t>додавати</a:t>
            </a:r>
            <a:r>
              <a:rPr lang="ru-RU" sz="2400" dirty="0"/>
              <a:t> файл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тектову</a:t>
            </a:r>
            <a:r>
              <a:rPr lang="ru-RU" sz="2400" dirty="0"/>
              <a:t> </a:t>
            </a:r>
            <a:r>
              <a:rPr lang="ru-RU" sz="2400" dirty="0" err="1"/>
              <a:t>мітку</a:t>
            </a:r>
            <a:r>
              <a:rPr lang="ru-RU" sz="2400" dirty="0"/>
              <a:t> до кожного </a:t>
            </a:r>
            <a:r>
              <a:rPr lang="ru-RU" sz="2400" dirty="0" err="1"/>
              <a:t>повідомлення</a:t>
            </a:r>
            <a:r>
              <a:rPr lang="ru-RU" sz="2400" dirty="0"/>
              <a:t>, яке </a:t>
            </a:r>
            <a:r>
              <a:rPr lang="ru-RU" sz="2400" dirty="0" err="1"/>
              <a:t>виходить</a:t>
            </a:r>
            <a:r>
              <a:rPr lang="ru-RU" sz="2400" dirty="0"/>
              <a:t>. </a:t>
            </a:r>
            <a:r>
              <a:rPr lang="ru-RU" sz="2400" dirty="0" err="1"/>
              <a:t>Краще</a:t>
            </a:r>
            <a:r>
              <a:rPr lang="ru-RU" sz="2400" dirty="0"/>
              <a:t>, коли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декілька</a:t>
            </a:r>
            <a:r>
              <a:rPr lang="ru-RU" sz="2400" dirty="0"/>
              <a:t>. </a:t>
            </a:r>
            <a:r>
              <a:rPr lang="ru-RU" sz="2400" dirty="0" err="1"/>
              <a:t>Тоді</a:t>
            </a:r>
            <a:r>
              <a:rPr lang="ru-RU" sz="2400" dirty="0"/>
              <a:t> </a:t>
            </a:r>
            <a:r>
              <a:rPr lang="ru-RU" sz="2400" dirty="0" err="1"/>
              <a:t>ділові</a:t>
            </a:r>
            <a:r>
              <a:rPr lang="ru-RU" sz="2400" dirty="0"/>
              <a:t> </a:t>
            </a:r>
            <a:r>
              <a:rPr lang="ru-RU" sz="2400" dirty="0" err="1"/>
              <a:t>листи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підписувати</a:t>
            </a:r>
            <a:r>
              <a:rPr lang="ru-RU" sz="2400" dirty="0"/>
              <a:t> одним способом, а </a:t>
            </a:r>
            <a:r>
              <a:rPr lang="ru-RU" sz="2400" dirty="0" err="1"/>
              <a:t>приватні</a:t>
            </a:r>
            <a:r>
              <a:rPr lang="ru-RU" sz="2400" dirty="0"/>
              <a:t> - </a:t>
            </a:r>
            <a:r>
              <a:rPr lang="ru-RU" sz="2400" dirty="0" err="1"/>
              <a:t>іншим</a:t>
            </a:r>
            <a:r>
              <a:rPr lang="ru-RU" sz="2400" dirty="0"/>
              <a:t>. </a:t>
            </a:r>
            <a:r>
              <a:rPr lang="ru-RU" sz="2400" dirty="0" err="1"/>
              <a:t>Наприклад</a:t>
            </a:r>
            <a:r>
              <a:rPr lang="ru-RU" sz="2400" dirty="0"/>
              <a:t>, у </a:t>
            </a:r>
            <a:r>
              <a:rPr lang="ru-RU" sz="2400" dirty="0" err="1"/>
              <a:t>гумористичному</a:t>
            </a:r>
            <a:r>
              <a:rPr lang="ru-RU" sz="2400" dirty="0"/>
              <a:t> </a:t>
            </a:r>
            <a:r>
              <a:rPr lang="ru-RU" sz="2400" dirty="0" err="1"/>
              <a:t>стилі</a:t>
            </a:r>
            <a:r>
              <a:rPr lang="ru-RU" sz="2400" dirty="0"/>
              <a:t>.</a:t>
            </a:r>
          </a:p>
        </p:txBody>
      </p:sp>
      <p:pic>
        <p:nvPicPr>
          <p:cNvPr id="4098" name="Picture 2" descr="Як підписати фото в Инстаграме правильно? | Інстаграмм">
            <a:extLst>
              <a:ext uri="{FF2B5EF4-FFF2-40B4-BE49-F238E27FC236}">
                <a16:creationId xmlns:a16="http://schemas.microsoft.com/office/drawing/2014/main" id="{77D416DF-9C3D-4A44-95BE-EAF8207335A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296" y="2189618"/>
            <a:ext cx="4061833" cy="32351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06582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5F41F8-5AC5-4DD1-B7E3-4448CEE8D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354648"/>
            <a:ext cx="3547533" cy="1618396"/>
          </a:xfrm>
        </p:spPr>
        <p:txBody>
          <a:bodyPr/>
          <a:lstStyle/>
          <a:p>
            <a:r>
              <a:rPr lang="uk-UA" sz="4000" dirty="0"/>
              <a:t>Адресні книжки</a:t>
            </a:r>
            <a:endParaRPr lang="ru-RU" sz="4000" dirty="0"/>
          </a:p>
        </p:txBody>
      </p:sp>
      <p:pic>
        <p:nvPicPr>
          <p:cNvPr id="11" name="Объект 10">
            <a:extLst>
              <a:ext uri="{FF2B5EF4-FFF2-40B4-BE49-F238E27FC236}">
                <a16:creationId xmlns:a16="http://schemas.microsoft.com/office/drawing/2014/main" id="{F1CB8336-A6DF-4BA1-8C85-A074FF5D97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469" y="812451"/>
            <a:ext cx="6024067" cy="5702785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57F39FD3-039B-42B2-BD09-EFA5511C3D2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dirty="0"/>
              <a:t>За </a:t>
            </a:r>
            <a:r>
              <a:rPr lang="ru-RU" sz="2000" dirty="0" err="1"/>
              <a:t>допомогою</a:t>
            </a:r>
            <a:r>
              <a:rPr lang="ru-RU" sz="2000" dirty="0"/>
              <a:t> </a:t>
            </a:r>
            <a:r>
              <a:rPr lang="ru-RU" sz="2000" dirty="0" err="1"/>
              <a:t>адресних</a:t>
            </a:r>
            <a:r>
              <a:rPr lang="ru-RU" sz="2000" dirty="0"/>
              <a:t> книг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зберігати</a:t>
            </a:r>
            <a:r>
              <a:rPr lang="ru-RU" sz="2000" dirty="0"/>
              <a:t> як </a:t>
            </a:r>
            <a:r>
              <a:rPr lang="ru-RU" sz="2000" dirty="0" err="1"/>
              <a:t>індивідуальні</a:t>
            </a:r>
            <a:r>
              <a:rPr lang="ru-RU" sz="2000" dirty="0"/>
              <a:t> </a:t>
            </a:r>
            <a:r>
              <a:rPr lang="ru-RU" sz="2000" dirty="0" err="1"/>
              <a:t>адреси</a:t>
            </a:r>
            <a:r>
              <a:rPr lang="ru-RU" sz="2000" dirty="0"/>
              <a:t> </a:t>
            </a:r>
            <a:r>
              <a:rPr lang="ru-RU" sz="2000" dirty="0" err="1"/>
              <a:t>Інтернет</a:t>
            </a:r>
            <a:r>
              <a:rPr lang="ru-RU" sz="2000" dirty="0"/>
              <a:t>, так і </a:t>
            </a:r>
            <a:r>
              <a:rPr lang="ru-RU" sz="2000" dirty="0" err="1"/>
              <a:t>групові</a:t>
            </a:r>
            <a:r>
              <a:rPr lang="ru-RU" sz="2000" dirty="0"/>
              <a:t>, </a:t>
            </a:r>
            <a:r>
              <a:rPr lang="ru-RU" sz="2000" dirty="0" err="1"/>
              <a:t>тобто</a:t>
            </a:r>
            <a:r>
              <a:rPr lang="ru-RU" sz="2000" dirty="0"/>
              <a:t> </a:t>
            </a:r>
            <a:r>
              <a:rPr lang="ru-RU" sz="2000" dirty="0" err="1"/>
              <a:t>цілі</a:t>
            </a:r>
            <a:r>
              <a:rPr lang="ru-RU" sz="2000" dirty="0"/>
              <a:t> списки </a:t>
            </a:r>
            <a:r>
              <a:rPr lang="ru-RU" sz="2000" dirty="0" err="1"/>
              <a:t>розсилки</a:t>
            </a:r>
            <a:r>
              <a:rPr lang="ru-RU" sz="2000" dirty="0"/>
              <a:t>. </a:t>
            </a:r>
            <a:r>
              <a:rPr lang="ru-RU" sz="2000" dirty="0" err="1"/>
              <a:t>Деякі</a:t>
            </a:r>
            <a:r>
              <a:rPr lang="ru-RU" sz="2000" dirty="0"/>
              <a:t> </a:t>
            </a:r>
            <a:r>
              <a:rPr lang="ru-RU" sz="2000" dirty="0" err="1"/>
              <a:t>пакети</a:t>
            </a:r>
            <a:r>
              <a:rPr lang="ru-RU" sz="2000" dirty="0"/>
              <a:t> автоматично </a:t>
            </a:r>
            <a:r>
              <a:rPr lang="ru-RU" sz="2000" dirty="0" err="1"/>
              <a:t>додають</a:t>
            </a:r>
            <a:r>
              <a:rPr lang="ru-RU" sz="2000" dirty="0"/>
              <a:t> до </a:t>
            </a:r>
            <a:r>
              <a:rPr lang="ru-RU" sz="2000" dirty="0" err="1"/>
              <a:t>адресної</a:t>
            </a:r>
            <a:r>
              <a:rPr lang="ru-RU" sz="2000" dirty="0"/>
              <a:t> книги </a:t>
            </a:r>
            <a:r>
              <a:rPr lang="en-US" sz="2000" dirty="0"/>
              <a:t>email </a:t>
            </a:r>
            <a:r>
              <a:rPr lang="ru-RU" sz="2000" dirty="0"/>
              <a:t>адресу </a:t>
            </a:r>
            <a:r>
              <a:rPr lang="ru-RU" sz="2000" dirty="0" err="1"/>
              <a:t>повідомлення</a:t>
            </a:r>
            <a:r>
              <a:rPr lang="ru-RU" sz="2000" dirty="0"/>
              <a:t>, яке </a:t>
            </a:r>
            <a:r>
              <a:rPr lang="ru-RU" sz="2000" dirty="0" err="1"/>
              <a:t>надходить</a:t>
            </a:r>
            <a:r>
              <a:rPr lang="ru-RU" sz="2000" dirty="0"/>
              <a:t>.</a:t>
            </a:r>
          </a:p>
        </p:txBody>
      </p:sp>
      <p:pic>
        <p:nvPicPr>
          <p:cNvPr id="6148" name="Picture 4">
            <a:extLst>
              <a:ext uri="{FF2B5EF4-FFF2-40B4-BE49-F238E27FC236}">
                <a16:creationId xmlns:a16="http://schemas.microsoft.com/office/drawing/2014/main" id="{A07B4A63-3812-427A-BFB6-8247C37595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9559">
            <a:off x="6554160" y="2827884"/>
            <a:ext cx="1638011" cy="573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524828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75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DF8B9F-307D-4268-B288-69F44B1EB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625" y="296799"/>
            <a:ext cx="3547533" cy="1618396"/>
          </a:xfrm>
        </p:spPr>
        <p:txBody>
          <a:bodyPr/>
          <a:lstStyle/>
          <a:p>
            <a:r>
              <a:rPr lang="uk-UA" sz="4000" dirty="0"/>
              <a:t>Додатки</a:t>
            </a:r>
            <a:endParaRPr lang="ru-RU" sz="40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128AEBF5-80AA-47B3-A7D8-B5483BC5FE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725105" y="159260"/>
            <a:ext cx="3547533" cy="2355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C93E4F76-2267-46F1-A799-79CDBBEF8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176" y="2652624"/>
            <a:ext cx="10664759" cy="4205376"/>
          </a:xfrm>
        </p:spPr>
        <p:txBody>
          <a:bodyPr>
            <a:normAutofit/>
          </a:bodyPr>
          <a:lstStyle/>
          <a:p>
            <a:pPr algn="just"/>
            <a:r>
              <a:rPr lang="ru-RU" sz="2200" dirty="0" err="1"/>
              <a:t>Хоча</a:t>
            </a:r>
            <a:r>
              <a:rPr lang="ru-RU" sz="2200" dirty="0"/>
              <a:t> </a:t>
            </a:r>
            <a:r>
              <a:rPr lang="ru-RU" sz="2200" dirty="0" err="1"/>
              <a:t>кінцевий</a:t>
            </a:r>
            <a:r>
              <a:rPr lang="ru-RU" sz="2200" dirty="0"/>
              <a:t> </a:t>
            </a:r>
            <a:r>
              <a:rPr lang="ru-RU" sz="2200" dirty="0" err="1"/>
              <a:t>користувач</a:t>
            </a:r>
            <a:r>
              <a:rPr lang="ru-RU" sz="2200" dirty="0"/>
              <a:t> </a:t>
            </a:r>
            <a:r>
              <a:rPr lang="ru-RU" sz="2200" dirty="0" err="1"/>
              <a:t>може</a:t>
            </a:r>
            <a:r>
              <a:rPr lang="ru-RU" sz="2200" dirty="0"/>
              <a:t> </a:t>
            </a:r>
            <a:r>
              <a:rPr lang="ru-RU" sz="2200" dirty="0" err="1"/>
              <a:t>сприймати</a:t>
            </a:r>
            <a:r>
              <a:rPr lang="ru-RU" sz="2200" dirty="0"/>
              <a:t> </a:t>
            </a:r>
            <a:r>
              <a:rPr lang="ru-RU" sz="2200" dirty="0" err="1"/>
              <a:t>додатки</a:t>
            </a:r>
            <a:r>
              <a:rPr lang="ru-RU" sz="2200" dirty="0"/>
              <a:t> як </a:t>
            </a:r>
            <a:r>
              <a:rPr lang="ru-RU" sz="2200" dirty="0" err="1"/>
              <a:t>окремі</a:t>
            </a:r>
            <a:r>
              <a:rPr lang="ru-RU" sz="2200" dirty="0"/>
              <a:t> </a:t>
            </a:r>
            <a:r>
              <a:rPr lang="ru-RU" sz="2200" dirty="0" err="1"/>
              <a:t>файли</a:t>
            </a:r>
            <a:r>
              <a:rPr lang="ru-RU" sz="2200" dirty="0"/>
              <a:t>, </a:t>
            </a:r>
            <a:r>
              <a:rPr lang="ru-RU" sz="2200" dirty="0" err="1"/>
              <a:t>насправді</a:t>
            </a:r>
            <a:r>
              <a:rPr lang="ru-RU" sz="2200" dirty="0"/>
              <a:t> (</a:t>
            </a:r>
            <a:r>
              <a:rPr lang="ru-RU" sz="2200" dirty="0" err="1"/>
              <a:t>наприклад</a:t>
            </a:r>
            <a:r>
              <a:rPr lang="ru-RU" sz="2200" dirty="0"/>
              <a:t>, </a:t>
            </a:r>
            <a:r>
              <a:rPr lang="ru-RU" sz="2200" dirty="0" err="1"/>
              <a:t>це</a:t>
            </a:r>
            <a:r>
              <a:rPr lang="ru-RU" sz="2200" dirty="0"/>
              <a:t> </a:t>
            </a:r>
            <a:r>
              <a:rPr lang="ru-RU" sz="2200" dirty="0" err="1"/>
              <a:t>відноситься</a:t>
            </a:r>
            <a:r>
              <a:rPr lang="ru-RU" sz="2200" dirty="0"/>
              <a:t> до </a:t>
            </a:r>
            <a:r>
              <a:rPr lang="ru-RU" sz="2200" dirty="0" err="1"/>
              <a:t>додатків</a:t>
            </a:r>
            <a:r>
              <a:rPr lang="ru-RU" sz="2200" dirty="0"/>
              <a:t> </a:t>
            </a:r>
            <a:r>
              <a:rPr lang="ru-RU" sz="2200" dirty="0" err="1"/>
              <a:t>поштових</a:t>
            </a:r>
            <a:r>
              <a:rPr lang="ru-RU" sz="2200" dirty="0"/>
              <a:t> </a:t>
            </a:r>
            <a:r>
              <a:rPr lang="ru-RU" sz="2200" dirty="0" err="1"/>
              <a:t>повідомлень</a:t>
            </a:r>
            <a:r>
              <a:rPr lang="ru-RU" sz="2200" dirty="0"/>
              <a:t> </a:t>
            </a:r>
            <a:r>
              <a:rPr lang="ru-RU" sz="2200" dirty="0" err="1"/>
              <a:t>Інтернет</a:t>
            </a:r>
            <a:r>
              <a:rPr lang="ru-RU" sz="2200" dirty="0"/>
              <a:t>) вони </a:t>
            </a:r>
            <a:r>
              <a:rPr lang="ru-RU" sz="2200" dirty="0" err="1"/>
              <a:t>оформлюються</a:t>
            </a:r>
            <a:r>
              <a:rPr lang="ru-RU" sz="2200" dirty="0"/>
              <a:t> як </a:t>
            </a:r>
            <a:r>
              <a:rPr lang="ru-RU" sz="2200" dirty="0" err="1"/>
              <a:t>частина</a:t>
            </a:r>
            <a:r>
              <a:rPr lang="ru-RU" sz="2200" dirty="0"/>
              <a:t> </a:t>
            </a:r>
            <a:r>
              <a:rPr lang="ru-RU" sz="2200" dirty="0" err="1"/>
              <a:t>поштового</a:t>
            </a:r>
            <a:r>
              <a:rPr lang="ru-RU" sz="2200" dirty="0"/>
              <a:t> </a:t>
            </a:r>
            <a:r>
              <a:rPr lang="ru-RU" sz="2200" dirty="0" err="1"/>
              <a:t>повідомлення</a:t>
            </a:r>
            <a:r>
              <a:rPr lang="ru-RU" sz="2200" dirty="0"/>
              <a:t>. Самим </a:t>
            </a:r>
            <a:r>
              <a:rPr lang="ru-RU" sz="2200" dirty="0" err="1"/>
              <a:t>популярним</a:t>
            </a:r>
            <a:r>
              <a:rPr lang="ru-RU" sz="2200" dirty="0"/>
              <a:t> форматом </a:t>
            </a:r>
            <a:r>
              <a:rPr lang="ru-RU" sz="2200" dirty="0" err="1"/>
              <a:t>додатку</a:t>
            </a:r>
            <a:r>
              <a:rPr lang="ru-RU" sz="2200" dirty="0"/>
              <a:t> є формат </a:t>
            </a:r>
            <a:r>
              <a:rPr lang="en-US" sz="2200" dirty="0"/>
              <a:t>MIME (Multipurpose Internet Mail Extension). </a:t>
            </a:r>
            <a:r>
              <a:rPr lang="ru-RU" sz="2200" dirty="0" err="1"/>
              <a:t>Він</a:t>
            </a:r>
            <a:r>
              <a:rPr lang="ru-RU" sz="2200" dirty="0"/>
              <a:t> </a:t>
            </a:r>
            <a:r>
              <a:rPr lang="ru-RU" sz="2200" dirty="0" err="1"/>
              <a:t>перетворює</a:t>
            </a:r>
            <a:r>
              <a:rPr lang="ru-RU" sz="2200" dirty="0"/>
              <a:t> </a:t>
            </a:r>
            <a:r>
              <a:rPr lang="ru-RU" sz="2200" dirty="0" err="1"/>
              <a:t>двоїчний</a:t>
            </a:r>
            <a:r>
              <a:rPr lang="ru-RU" sz="2200" dirty="0"/>
              <a:t> файл у текст, </a:t>
            </a:r>
            <a:r>
              <a:rPr lang="ru-RU" sz="2200" dirty="0" err="1"/>
              <a:t>відмічає</a:t>
            </a:r>
            <a:r>
              <a:rPr lang="ru-RU" sz="2200" dirty="0"/>
              <a:t> маркерами </a:t>
            </a:r>
            <a:r>
              <a:rPr lang="ru-RU" sz="2200" dirty="0" err="1"/>
              <a:t>його</a:t>
            </a:r>
            <a:r>
              <a:rPr lang="ru-RU" sz="2200" dirty="0"/>
              <a:t> початок і </a:t>
            </a:r>
            <a:r>
              <a:rPr lang="ru-RU" sz="2200" dirty="0" err="1"/>
              <a:t>кінець</a:t>
            </a:r>
            <a:r>
              <a:rPr lang="ru-RU" sz="2200" dirty="0"/>
              <a:t>. Маркер початку </a:t>
            </a:r>
            <a:r>
              <a:rPr lang="ru-RU" sz="2200" dirty="0" err="1"/>
              <a:t>включає</a:t>
            </a:r>
            <a:r>
              <a:rPr lang="ru-RU" sz="2200" dirty="0"/>
              <a:t> </a:t>
            </a:r>
            <a:r>
              <a:rPr lang="ru-RU" sz="2200" dirty="0" err="1"/>
              <a:t>ім'я</a:t>
            </a:r>
            <a:r>
              <a:rPr lang="ru-RU" sz="2200" dirty="0"/>
              <a:t> файлу і тип </a:t>
            </a:r>
            <a:r>
              <a:rPr lang="ru-RU" sz="2200" dirty="0" err="1"/>
              <a:t>додатку</a:t>
            </a:r>
            <a:r>
              <a:rPr lang="ru-RU" sz="2200" dirty="0"/>
              <a:t> (</a:t>
            </a:r>
            <a:r>
              <a:rPr lang="ru-RU" sz="2200" dirty="0" err="1"/>
              <a:t>аудіо</a:t>
            </a:r>
            <a:r>
              <a:rPr lang="ru-RU" sz="2200" dirty="0"/>
              <a:t>, код </a:t>
            </a:r>
            <a:r>
              <a:rPr lang="ru-RU" sz="2200" dirty="0" err="1"/>
              <a:t>додатку</a:t>
            </a:r>
            <a:r>
              <a:rPr lang="ru-RU" sz="2200" dirty="0"/>
              <a:t>, код </a:t>
            </a:r>
            <a:r>
              <a:rPr lang="ru-RU" sz="2200" dirty="0" err="1"/>
              <a:t>програми</a:t>
            </a:r>
            <a:r>
              <a:rPr lang="ru-RU" sz="2200" dirty="0"/>
              <a:t>, текст </a:t>
            </a:r>
            <a:r>
              <a:rPr lang="ru-RU" sz="2200" dirty="0" err="1"/>
              <a:t>тощо</a:t>
            </a:r>
            <a:r>
              <a:rPr lang="ru-RU" sz="2200" dirty="0"/>
              <a:t>). По </a:t>
            </a:r>
            <a:r>
              <a:rPr lang="ru-RU" sz="2200" dirty="0" err="1"/>
              <a:t>одержанню</a:t>
            </a:r>
            <a:r>
              <a:rPr lang="ru-RU" sz="2200" dirty="0"/>
              <a:t> </a:t>
            </a:r>
            <a:r>
              <a:rPr lang="ru-RU" sz="2200" dirty="0" err="1"/>
              <a:t>повідомлення</a:t>
            </a:r>
            <a:r>
              <a:rPr lang="ru-RU" sz="2200" dirty="0"/>
              <a:t>, </a:t>
            </a:r>
            <a:r>
              <a:rPr lang="ru-RU" sz="2200" dirty="0" err="1"/>
              <a:t>поштовий</a:t>
            </a:r>
            <a:r>
              <a:rPr lang="ru-RU" sz="2200" dirty="0"/>
              <a:t> пакет </a:t>
            </a:r>
            <a:r>
              <a:rPr lang="ru-RU" sz="2200" dirty="0" err="1"/>
              <a:t>знов</a:t>
            </a:r>
            <a:r>
              <a:rPr lang="ru-RU" sz="2200" dirty="0"/>
              <a:t> </a:t>
            </a:r>
            <a:r>
              <a:rPr lang="ru-RU" sz="2200" dirty="0" err="1"/>
              <a:t>перетворює</a:t>
            </a:r>
            <a:r>
              <a:rPr lang="ru-RU" sz="2200" dirty="0"/>
              <a:t> текст у </a:t>
            </a:r>
            <a:r>
              <a:rPr lang="ru-RU" sz="2200" dirty="0" err="1"/>
              <a:t>двоїчний</a:t>
            </a:r>
            <a:r>
              <a:rPr lang="ru-RU" sz="2200" dirty="0"/>
              <a:t> файл. При </a:t>
            </a:r>
            <a:r>
              <a:rPr lang="ru-RU" sz="2200" dirty="0" err="1"/>
              <a:t>цьому</a:t>
            </a:r>
            <a:r>
              <a:rPr lang="ru-RU" sz="2200" dirty="0"/>
              <a:t> </a:t>
            </a:r>
            <a:r>
              <a:rPr lang="ru-RU" sz="2200" dirty="0" err="1"/>
              <a:t>зберігаються</a:t>
            </a:r>
            <a:r>
              <a:rPr lang="ru-RU" sz="2200" dirty="0"/>
              <a:t> </a:t>
            </a:r>
            <a:r>
              <a:rPr lang="ru-RU" sz="2200" dirty="0" err="1"/>
              <a:t>ім'я</a:t>
            </a:r>
            <a:r>
              <a:rPr lang="ru-RU" sz="2200" dirty="0"/>
              <a:t> (</a:t>
            </a:r>
            <a:r>
              <a:rPr lang="ru-RU" sz="2200" dirty="0" err="1"/>
              <a:t>існує</a:t>
            </a:r>
            <a:r>
              <a:rPr lang="ru-RU" sz="2200" dirty="0"/>
              <a:t> </a:t>
            </a:r>
            <a:r>
              <a:rPr lang="ru-RU" sz="2200" dirty="0" err="1"/>
              <a:t>можливість</a:t>
            </a:r>
            <a:r>
              <a:rPr lang="ru-RU" sz="2200" dirty="0"/>
              <a:t> </a:t>
            </a:r>
            <a:r>
              <a:rPr lang="ru-RU" sz="2200" dirty="0" err="1"/>
              <a:t>змінити</a:t>
            </a:r>
            <a:r>
              <a:rPr lang="ru-RU" sz="2200" dirty="0"/>
              <a:t> </a:t>
            </a:r>
            <a:r>
              <a:rPr lang="ru-RU" sz="2200" dirty="0" err="1"/>
              <a:t>його</a:t>
            </a:r>
            <a:r>
              <a:rPr lang="ru-RU" sz="2200" dirty="0"/>
              <a:t>), </a:t>
            </a:r>
            <a:r>
              <a:rPr lang="ru-RU" sz="2200" dirty="0" err="1"/>
              <a:t>відображує</a:t>
            </a:r>
            <a:r>
              <a:rPr lang="ru-RU" sz="2200" dirty="0"/>
              <a:t> </a:t>
            </a:r>
            <a:r>
              <a:rPr lang="ru-RU" sz="2200" dirty="0" err="1"/>
              <a:t>ім'я</a:t>
            </a:r>
            <a:r>
              <a:rPr lang="ru-RU" sz="2200" dirty="0"/>
              <a:t> і </a:t>
            </a:r>
            <a:r>
              <a:rPr lang="ru-RU" sz="2200" dirty="0" err="1"/>
              <a:t>розмір</a:t>
            </a:r>
            <a:r>
              <a:rPr lang="ru-RU" sz="2200" dirty="0"/>
              <a:t> файлу, </a:t>
            </a:r>
            <a:r>
              <a:rPr lang="ru-RU" sz="2200" dirty="0" err="1"/>
              <a:t>піктограму</a:t>
            </a:r>
            <a:r>
              <a:rPr lang="ru-RU" sz="2200" dirty="0"/>
              <a:t> (вона </a:t>
            </a:r>
            <a:r>
              <a:rPr lang="ru-RU" sz="2200" dirty="0" err="1"/>
              <a:t>відповідна</a:t>
            </a:r>
            <a:r>
              <a:rPr lang="ru-RU" sz="2200" dirty="0"/>
              <a:t> до </a:t>
            </a:r>
            <a:r>
              <a:rPr lang="ru-RU" sz="2200" dirty="0" err="1"/>
              <a:t>його</a:t>
            </a:r>
            <a:r>
              <a:rPr lang="ru-RU" sz="2200" dirty="0"/>
              <a:t> типу).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5046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96BA18-326F-4C7A-BDE7-4D0CCE667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625" y="343451"/>
            <a:ext cx="3547533" cy="1618396"/>
          </a:xfrm>
        </p:spPr>
        <p:txBody>
          <a:bodyPr/>
          <a:lstStyle/>
          <a:p>
            <a:r>
              <a:rPr lang="uk-UA" sz="4000" dirty="0"/>
              <a:t>Поштові скриньки</a:t>
            </a:r>
            <a:endParaRPr lang="ru-RU" sz="40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D2F01432-A06B-4A72-84A1-0B103E01EF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8691" y="-459323"/>
            <a:ext cx="7060941" cy="7060941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6B2F0C82-EB7E-4F6F-89AA-03E59DE32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07837" y="2120779"/>
            <a:ext cx="5542253" cy="4737221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/>
              <a:t>Вважа¤ться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головне в </a:t>
            </a:r>
            <a:r>
              <a:rPr lang="ru-RU" sz="2400" dirty="0" err="1"/>
              <a:t>електронній</a:t>
            </a:r>
            <a:r>
              <a:rPr lang="ru-RU" sz="2400" dirty="0"/>
              <a:t> </a:t>
            </a:r>
            <a:r>
              <a:rPr lang="ru-RU" sz="2400" dirty="0" err="1"/>
              <a:t>пошті</a:t>
            </a:r>
            <a:r>
              <a:rPr lang="ru-RU" sz="2400" dirty="0"/>
              <a:t> - </a:t>
            </a:r>
            <a:r>
              <a:rPr lang="ru-RU" sz="2400" dirty="0" err="1"/>
              <a:t>це</a:t>
            </a:r>
            <a:r>
              <a:rPr lang="ru-RU" sz="2400" dirty="0"/>
              <a:t> </a:t>
            </a:r>
            <a:r>
              <a:rPr lang="ru-RU" sz="2400" dirty="0" err="1"/>
              <a:t>поштові</a:t>
            </a:r>
            <a:r>
              <a:rPr lang="ru-RU" sz="2400" dirty="0"/>
              <a:t> </a:t>
            </a:r>
            <a:r>
              <a:rPr lang="ru-RU" sz="2400" dirty="0" err="1"/>
              <a:t>скриньки</a:t>
            </a:r>
            <a:r>
              <a:rPr lang="ru-RU" sz="2400" dirty="0"/>
              <a:t> для </a:t>
            </a:r>
            <a:r>
              <a:rPr lang="ru-RU" sz="2400" dirty="0" err="1"/>
              <a:t>листів</a:t>
            </a:r>
            <a:r>
              <a:rPr lang="ru-RU" sz="2400" dirty="0"/>
              <a:t>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приходять</a:t>
            </a:r>
            <a:r>
              <a:rPr lang="ru-RU" sz="2400" dirty="0"/>
              <a:t> і </a:t>
            </a:r>
            <a:r>
              <a:rPr lang="ru-RU" sz="2400" dirty="0" err="1"/>
              <a:t>відправляються</a:t>
            </a:r>
            <a:r>
              <a:rPr lang="ru-RU" sz="2400" dirty="0"/>
              <a:t>. Але </a:t>
            </a:r>
            <a:r>
              <a:rPr lang="ru-RU" sz="2400" dirty="0" err="1"/>
              <a:t>сьогодні</a:t>
            </a:r>
            <a:r>
              <a:rPr lang="ru-RU" sz="2400" dirty="0"/>
              <a:t> </a:t>
            </a:r>
            <a:r>
              <a:rPr lang="ru-RU" sz="2400" dirty="0" err="1"/>
              <a:t>вже</a:t>
            </a:r>
            <a:r>
              <a:rPr lang="ru-RU" sz="2400" dirty="0"/>
              <a:t> </a:t>
            </a:r>
            <a:r>
              <a:rPr lang="ru-RU" sz="2400" dirty="0" err="1"/>
              <a:t>замало</a:t>
            </a:r>
            <a:r>
              <a:rPr lang="ru-RU" sz="2400" dirty="0"/>
              <a:t> </a:t>
            </a:r>
            <a:r>
              <a:rPr lang="ru-RU" sz="2400" dirty="0" err="1"/>
              <a:t>однієї</a:t>
            </a:r>
            <a:r>
              <a:rPr lang="ru-RU" sz="2400" dirty="0"/>
              <a:t> </a:t>
            </a:r>
            <a:r>
              <a:rPr lang="ru-RU" sz="2400" dirty="0" err="1"/>
              <a:t>поштової</a:t>
            </a:r>
            <a:r>
              <a:rPr lang="ru-RU" sz="2400" dirty="0"/>
              <a:t> </a:t>
            </a:r>
            <a:r>
              <a:rPr lang="ru-RU" sz="2400" dirty="0" err="1"/>
              <a:t>скриньки</a:t>
            </a:r>
            <a:r>
              <a:rPr lang="ru-RU" sz="2400" dirty="0"/>
              <a:t>. </a:t>
            </a:r>
            <a:r>
              <a:rPr lang="ru-RU" sz="2400" dirty="0" err="1"/>
              <a:t>Потрібно</a:t>
            </a:r>
            <a:r>
              <a:rPr lang="ru-RU" sz="2400" dirty="0"/>
              <a:t> </a:t>
            </a:r>
            <a:r>
              <a:rPr lang="ru-RU" sz="2400" dirty="0" err="1"/>
              <a:t>мати</a:t>
            </a:r>
            <a:r>
              <a:rPr lang="ru-RU" sz="2400" dirty="0"/>
              <a:t> </a:t>
            </a:r>
            <a:r>
              <a:rPr lang="ru-RU" sz="2400" dirty="0" err="1"/>
              <a:t>можливість</a:t>
            </a:r>
            <a:r>
              <a:rPr lang="ru-RU" sz="2400" dirty="0"/>
              <a:t> легко </a:t>
            </a:r>
            <a:r>
              <a:rPr lang="ru-RU" sz="2400" dirty="0" err="1"/>
              <a:t>створювати</a:t>
            </a:r>
            <a:r>
              <a:rPr lang="ru-RU" sz="2400" dirty="0"/>
              <a:t> </a:t>
            </a:r>
            <a:r>
              <a:rPr lang="ru-RU" sz="2400" dirty="0" err="1"/>
              <a:t>декілька</a:t>
            </a:r>
            <a:r>
              <a:rPr lang="ru-RU" sz="2400" dirty="0"/>
              <a:t> </a:t>
            </a:r>
            <a:r>
              <a:rPr lang="ru-RU" sz="2400" dirty="0" err="1"/>
              <a:t>поштових</a:t>
            </a:r>
            <a:r>
              <a:rPr lang="ru-RU" sz="2400" dirty="0"/>
              <a:t> </a:t>
            </a:r>
            <a:r>
              <a:rPr lang="ru-RU" sz="2400" dirty="0" err="1"/>
              <a:t>скриньок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папок, як вони </a:t>
            </a:r>
            <a:r>
              <a:rPr lang="ru-RU" sz="2400" dirty="0" err="1"/>
              <a:t>називають</a:t>
            </a:r>
            <a:r>
              <a:rPr lang="ru-RU" sz="2400" dirty="0"/>
              <a:t> у </a:t>
            </a:r>
            <a:r>
              <a:rPr lang="ru-RU" sz="2400" dirty="0" err="1"/>
              <a:t>більшості</a:t>
            </a:r>
            <a:r>
              <a:rPr lang="ru-RU" sz="2400" dirty="0"/>
              <a:t> </a:t>
            </a:r>
            <a:r>
              <a:rPr lang="ru-RU" sz="2400" dirty="0" err="1"/>
              <a:t>поштових</a:t>
            </a:r>
            <a:r>
              <a:rPr lang="ru-RU" sz="2400" dirty="0"/>
              <a:t> </a:t>
            </a:r>
            <a:r>
              <a:rPr lang="ru-RU" sz="2400" dirty="0" err="1"/>
              <a:t>пакетів</a:t>
            </a:r>
            <a:r>
              <a:rPr lang="ru-RU" sz="2400" dirty="0"/>
              <a:t>. </a:t>
            </a:r>
            <a:r>
              <a:rPr lang="ru-RU" sz="2400" dirty="0" err="1"/>
              <a:t>Сучасні</a:t>
            </a:r>
            <a:r>
              <a:rPr lang="ru-RU" sz="2400" dirty="0"/>
              <a:t> </a:t>
            </a:r>
            <a:r>
              <a:rPr lang="ru-RU" sz="2400" dirty="0" err="1"/>
              <a:t>пакети</a:t>
            </a:r>
            <a:r>
              <a:rPr lang="ru-RU" sz="2400" dirty="0"/>
              <a:t>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змогу</a:t>
            </a:r>
            <a:r>
              <a:rPr lang="ru-RU" sz="2400" dirty="0"/>
              <a:t> </a:t>
            </a:r>
            <a:r>
              <a:rPr lang="ru-RU" sz="2400" dirty="0" err="1"/>
              <a:t>створювати</a:t>
            </a:r>
            <a:r>
              <a:rPr lang="ru-RU" sz="2400" dirty="0"/>
              <a:t> </a:t>
            </a:r>
            <a:r>
              <a:rPr lang="ru-RU" sz="2400" dirty="0" err="1"/>
              <a:t>декілька</a:t>
            </a:r>
            <a:r>
              <a:rPr lang="ru-RU" sz="2400" dirty="0"/>
              <a:t> папок,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розташовані</a:t>
            </a:r>
            <a:r>
              <a:rPr lang="ru-RU" sz="2400" dirty="0"/>
              <a:t> одна в </a:t>
            </a:r>
            <a:r>
              <a:rPr lang="ru-RU" sz="2400" dirty="0" err="1"/>
              <a:t>одній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0144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2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F9A3E5-ABE4-4697-A97B-1A250438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0625" y="259475"/>
            <a:ext cx="3547533" cy="1618396"/>
          </a:xfrm>
        </p:spPr>
        <p:txBody>
          <a:bodyPr/>
          <a:lstStyle/>
          <a:p>
            <a:r>
              <a:rPr lang="uk-UA" sz="4000" dirty="0"/>
              <a:t>Фільтрація</a:t>
            </a:r>
            <a:endParaRPr lang="ru-RU" sz="40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E2C0626E-3682-4863-A1EE-A09C86DD33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048062" y="2368194"/>
            <a:ext cx="3529993" cy="33887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02E8C7FB-C2D4-4CF0-9BFD-4C26D6E73C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6559290" cy="4597262"/>
          </a:xfrm>
        </p:spPr>
        <p:txBody>
          <a:bodyPr>
            <a:noAutofit/>
          </a:bodyPr>
          <a:lstStyle/>
          <a:p>
            <a:pPr algn="just"/>
            <a:r>
              <a:rPr lang="ru-RU" sz="2400" dirty="0" err="1"/>
              <a:t>Завдяки</a:t>
            </a:r>
            <a:r>
              <a:rPr lang="ru-RU" sz="2400" dirty="0"/>
              <a:t> </a:t>
            </a:r>
            <a:r>
              <a:rPr lang="ru-RU" sz="2400" dirty="0" err="1"/>
              <a:t>засобам</a:t>
            </a:r>
            <a:r>
              <a:rPr lang="ru-RU" sz="2400" dirty="0"/>
              <a:t> </a:t>
            </a:r>
            <a:r>
              <a:rPr lang="ru-RU" sz="2400" dirty="0" err="1"/>
              <a:t>фільтрації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маршрутизації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задавати</a:t>
            </a:r>
            <a:r>
              <a:rPr lang="ru-RU" sz="2400" dirty="0"/>
              <a:t> правила, за </a:t>
            </a:r>
            <a:r>
              <a:rPr lang="ru-RU" sz="2400" dirty="0" err="1"/>
              <a:t>якими</a:t>
            </a:r>
            <a:r>
              <a:rPr lang="ru-RU" sz="2400" dirty="0"/>
              <a:t> </a:t>
            </a:r>
            <a:r>
              <a:rPr lang="ru-RU" sz="2400" dirty="0" err="1"/>
              <a:t>програма</a:t>
            </a:r>
            <a:r>
              <a:rPr lang="ru-RU" sz="2400" dirty="0"/>
              <a:t> повинна </a:t>
            </a:r>
            <a:r>
              <a:rPr lang="ru-RU" sz="2400" dirty="0" err="1"/>
              <a:t>обробляти</a:t>
            </a:r>
            <a:r>
              <a:rPr lang="ru-RU" sz="2400" dirty="0"/>
              <a:t> </a:t>
            </a:r>
            <a:r>
              <a:rPr lang="ru-RU" sz="2400" dirty="0" err="1"/>
              <a:t>повідомлення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надходять</a:t>
            </a:r>
            <a:r>
              <a:rPr lang="ru-RU" sz="2400" dirty="0"/>
              <a:t>. </a:t>
            </a:r>
            <a:r>
              <a:rPr lang="ru-RU" sz="2400" dirty="0" err="1"/>
              <a:t>Наприклад</a:t>
            </a:r>
            <a:r>
              <a:rPr lang="ru-RU" sz="2400" dirty="0"/>
              <a:t>, </a:t>
            </a:r>
            <a:r>
              <a:rPr lang="ru-RU" sz="2400" dirty="0" err="1"/>
              <a:t>повідомлення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керівників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складати</a:t>
            </a:r>
            <a:r>
              <a:rPr lang="ru-RU" sz="2400" dirty="0"/>
              <a:t> в </a:t>
            </a:r>
            <a:r>
              <a:rPr lang="ru-RU" sz="2400" dirty="0" err="1"/>
              <a:t>окрему</a:t>
            </a:r>
            <a:r>
              <a:rPr lang="ru-RU" sz="2400" dirty="0"/>
              <a:t> папку. </a:t>
            </a:r>
            <a:r>
              <a:rPr lang="ru-RU" sz="2400" dirty="0" err="1"/>
              <a:t>Деякі</a:t>
            </a:r>
            <a:r>
              <a:rPr lang="ru-RU" sz="2400" dirty="0"/>
              <a:t> </a:t>
            </a:r>
            <a:r>
              <a:rPr lang="ru-RU" sz="2400" dirty="0" err="1"/>
              <a:t>пакети</a:t>
            </a:r>
            <a:r>
              <a:rPr lang="ru-RU" sz="2400" dirty="0"/>
              <a:t> </a:t>
            </a:r>
            <a:r>
              <a:rPr lang="ru-RU" sz="2400" dirty="0" err="1"/>
              <a:t>дозволяють</a:t>
            </a:r>
            <a:r>
              <a:rPr lang="ru-RU" sz="2400" dirty="0"/>
              <a:t> </a:t>
            </a:r>
            <a:r>
              <a:rPr lang="ru-RU" sz="2400" dirty="0" err="1"/>
              <a:t>автоматичну</a:t>
            </a:r>
            <a:r>
              <a:rPr lang="ru-RU" sz="2400" dirty="0"/>
              <a:t> </a:t>
            </a:r>
            <a:r>
              <a:rPr lang="ru-RU" sz="2400" dirty="0" err="1"/>
              <a:t>відправку</a:t>
            </a:r>
            <a:r>
              <a:rPr lang="ru-RU" sz="2400" dirty="0"/>
              <a:t> </a:t>
            </a:r>
            <a:r>
              <a:rPr lang="ru-RU" sz="2400" dirty="0" err="1"/>
              <a:t>повідомлень</a:t>
            </a:r>
            <a:r>
              <a:rPr lang="ru-RU" sz="2400" dirty="0"/>
              <a:t> і при </a:t>
            </a:r>
            <a:r>
              <a:rPr lang="ru-RU" sz="2400" dirty="0" err="1"/>
              <a:t>відсутності</a:t>
            </a:r>
            <a:r>
              <a:rPr lang="ru-RU" sz="2400" dirty="0"/>
              <a:t> </a:t>
            </a:r>
            <a:r>
              <a:rPr lang="ru-RU" sz="2400" dirty="0" err="1"/>
              <a:t>користувача</a:t>
            </a:r>
            <a:r>
              <a:rPr lang="ru-RU" sz="2400" dirty="0"/>
              <a:t>. </a:t>
            </a:r>
            <a:r>
              <a:rPr lang="ru-RU" sz="2400" dirty="0" err="1"/>
              <a:t>Наприклад</a:t>
            </a:r>
            <a:r>
              <a:rPr lang="ru-RU" sz="2400" dirty="0"/>
              <a:t>, </a:t>
            </a:r>
            <a:r>
              <a:rPr lang="ru-RU" sz="2400" dirty="0" err="1"/>
              <a:t>повідомлення</a:t>
            </a:r>
            <a:r>
              <a:rPr lang="ru-RU" sz="2400" dirty="0"/>
              <a:t> типу: "Я У ВІДПУСТЦІ до 23 липня". </a:t>
            </a:r>
            <a:r>
              <a:rPr lang="ru-RU" sz="2400" dirty="0" err="1"/>
              <a:t>Діапазон</a:t>
            </a:r>
            <a:r>
              <a:rPr lang="ru-RU" sz="2400" dirty="0"/>
              <a:t> </a:t>
            </a:r>
            <a:r>
              <a:rPr lang="ru-RU" sz="2400" dirty="0" err="1"/>
              <a:t>дій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виконуються</a:t>
            </a:r>
            <a:r>
              <a:rPr lang="ru-RU" sz="2400" dirty="0"/>
              <a:t>, </a:t>
            </a:r>
            <a:r>
              <a:rPr lang="ru-RU" sz="2400" dirty="0" err="1"/>
              <a:t>залежить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кожного </a:t>
            </a:r>
            <a:r>
              <a:rPr lang="ru-RU" sz="2400" dirty="0" err="1"/>
              <a:t>окремого</a:t>
            </a:r>
            <a:r>
              <a:rPr lang="ru-RU" sz="2400" dirty="0"/>
              <a:t> пакету.</a:t>
            </a:r>
          </a:p>
        </p:txBody>
      </p:sp>
    </p:spTree>
    <p:extLst>
      <p:ext uri="{BB962C8B-B14F-4D97-AF65-F5344CB8AC3E}">
        <p14:creationId xmlns:p14="http://schemas.microsoft.com/office/powerpoint/2010/main" val="4882472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D85DE1-597A-435C-AE9B-0D461DDCC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100" y="446088"/>
            <a:ext cx="3547533" cy="1618396"/>
          </a:xfrm>
        </p:spPr>
        <p:txBody>
          <a:bodyPr/>
          <a:lstStyle/>
          <a:p>
            <a:pPr algn="just"/>
            <a:r>
              <a:rPr lang="uk-UA" sz="3200" dirty="0"/>
              <a:t>Універсальна поштова скринька</a:t>
            </a:r>
            <a:endParaRPr lang="ru-RU" sz="320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5767262-0A04-41EC-A93D-1EC2B870C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5494" y="2993361"/>
            <a:ext cx="9199853" cy="3600311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Вона </a:t>
            </a:r>
            <a:r>
              <a:rPr lang="ru-RU" sz="2400" dirty="0" err="1"/>
              <a:t>дозволяє</a:t>
            </a:r>
            <a:r>
              <a:rPr lang="ru-RU" sz="2400" dirty="0"/>
              <a:t> </a:t>
            </a:r>
            <a:r>
              <a:rPr lang="ru-RU" sz="2400" dirty="0" err="1"/>
              <a:t>збирати</a:t>
            </a:r>
            <a:r>
              <a:rPr lang="ru-RU" sz="2400" dirty="0"/>
              <a:t> в одному </a:t>
            </a:r>
            <a:r>
              <a:rPr lang="ru-RU" sz="2400" dirty="0" err="1"/>
              <a:t>місці</a:t>
            </a:r>
            <a:r>
              <a:rPr lang="ru-RU" sz="2400" dirty="0"/>
              <a:t> </a:t>
            </a:r>
            <a:r>
              <a:rPr lang="ru-RU" sz="2400" dirty="0" err="1"/>
              <a:t>пошту</a:t>
            </a:r>
            <a:r>
              <a:rPr lang="ru-RU" sz="2400" dirty="0"/>
              <a:t> не </a:t>
            </a:r>
            <a:r>
              <a:rPr lang="ru-RU" sz="2400" dirty="0" err="1"/>
              <a:t>тільки</a:t>
            </a:r>
            <a:r>
              <a:rPr lang="ru-RU" sz="2400" dirty="0"/>
              <a:t> з </a:t>
            </a:r>
            <a:r>
              <a:rPr lang="ru-RU" sz="2400" dirty="0" err="1"/>
              <a:t>Інтернет</a:t>
            </a:r>
            <a:r>
              <a:rPr lang="ru-RU" sz="2400" dirty="0"/>
              <a:t>, а й з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джерел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 err="1"/>
              <a:t>Крім</a:t>
            </a:r>
            <a:r>
              <a:rPr lang="ru-RU" sz="2400" dirty="0"/>
              <a:t> тих,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були</a:t>
            </a:r>
            <a:r>
              <a:rPr lang="ru-RU" sz="2400" dirty="0"/>
              <a:t> </a:t>
            </a:r>
            <a:r>
              <a:rPr lang="ru-RU" sz="2400" dirty="0" err="1"/>
              <a:t>перелічені</a:t>
            </a:r>
            <a:r>
              <a:rPr lang="ru-RU" sz="2400" dirty="0"/>
              <a:t> </a:t>
            </a:r>
            <a:r>
              <a:rPr lang="ru-RU" sz="2400" dirty="0" err="1"/>
              <a:t>вище</a:t>
            </a:r>
            <a:r>
              <a:rPr lang="ru-RU" sz="2400" dirty="0"/>
              <a:t>, </a:t>
            </a:r>
            <a:r>
              <a:rPr lang="ru-RU" sz="2400" dirty="0" err="1"/>
              <a:t>деякі</a:t>
            </a:r>
            <a:r>
              <a:rPr lang="ru-RU" sz="2400" dirty="0"/>
              <a:t> </a:t>
            </a:r>
            <a:r>
              <a:rPr lang="en-US" sz="2400" dirty="0"/>
              <a:t>E-mail </a:t>
            </a:r>
            <a:r>
              <a:rPr lang="ru-RU" sz="2400" dirty="0" err="1"/>
              <a:t>пакети</a:t>
            </a:r>
            <a:r>
              <a:rPr lang="ru-RU" sz="2400" dirty="0"/>
              <a:t> </a:t>
            </a:r>
            <a:r>
              <a:rPr lang="ru-RU" sz="2400" dirty="0" err="1"/>
              <a:t>дозволяють</a:t>
            </a:r>
            <a:r>
              <a:rPr lang="ru-RU" sz="2400" dirty="0"/>
              <a:t>:</a:t>
            </a:r>
          </a:p>
          <a:p>
            <a:pPr algn="just"/>
            <a:r>
              <a:rPr lang="ru-RU" sz="2400" dirty="0" err="1"/>
              <a:t>перевіряти</a:t>
            </a:r>
            <a:r>
              <a:rPr lang="ru-RU" sz="2400" dirty="0"/>
              <a:t> </a:t>
            </a:r>
            <a:r>
              <a:rPr lang="ru-RU" sz="2400" dirty="0" err="1"/>
              <a:t>орфографію</a:t>
            </a:r>
            <a:r>
              <a:rPr lang="ru-RU" sz="2400" dirty="0"/>
              <a:t>;</a:t>
            </a:r>
          </a:p>
          <a:p>
            <a:pPr algn="just"/>
            <a:r>
              <a:rPr lang="ru-RU" sz="2400" dirty="0" err="1"/>
              <a:t>робити</a:t>
            </a:r>
            <a:r>
              <a:rPr lang="ru-RU" sz="2400" dirty="0"/>
              <a:t> </a:t>
            </a:r>
            <a:r>
              <a:rPr lang="ru-RU" sz="2400" dirty="0" err="1"/>
              <a:t>декілька</a:t>
            </a:r>
            <a:r>
              <a:rPr lang="ru-RU" sz="2400" dirty="0"/>
              <a:t> </a:t>
            </a:r>
            <a:r>
              <a:rPr lang="ru-RU" sz="2400" dirty="0" err="1"/>
              <a:t>підписів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повідомленням</a:t>
            </a:r>
            <a:r>
              <a:rPr lang="ru-RU" sz="2400" dirty="0"/>
              <a:t>, яке </a:t>
            </a:r>
            <a:r>
              <a:rPr lang="ru-RU" sz="2400" dirty="0" err="1"/>
              <a:t>ви</a:t>
            </a:r>
            <a:r>
              <a:rPr lang="ru-RU" sz="2400" dirty="0"/>
              <a:t> </a:t>
            </a:r>
            <a:r>
              <a:rPr lang="ru-RU" sz="2400" dirty="0" err="1"/>
              <a:t>збираєтесь</a:t>
            </a:r>
            <a:r>
              <a:rPr lang="ru-RU" sz="2400" dirty="0"/>
              <a:t> </a:t>
            </a:r>
            <a:r>
              <a:rPr lang="ru-RU" sz="2400" dirty="0" err="1"/>
              <a:t>надсилати</a:t>
            </a:r>
            <a:r>
              <a:rPr lang="ru-RU" sz="2400" dirty="0"/>
              <a:t> за </a:t>
            </a:r>
            <a:r>
              <a:rPr lang="ru-RU" sz="2400" dirty="0" err="1"/>
              <a:t>адресою</a:t>
            </a:r>
            <a:r>
              <a:rPr lang="ru-RU" sz="2400" dirty="0"/>
              <a:t>;</a:t>
            </a:r>
          </a:p>
          <a:p>
            <a:pPr algn="just"/>
            <a:r>
              <a:rPr lang="ru-RU" sz="2400" dirty="0" err="1"/>
              <a:t>шифрувати</a:t>
            </a:r>
            <a:r>
              <a:rPr lang="ru-RU" sz="2400" dirty="0"/>
              <a:t> </a:t>
            </a:r>
            <a:r>
              <a:rPr lang="ru-RU" sz="2400" dirty="0" err="1"/>
              <a:t>повідомлення</a:t>
            </a:r>
            <a:r>
              <a:rPr lang="ru-RU" sz="2400" dirty="0"/>
              <a:t>;</a:t>
            </a:r>
          </a:p>
          <a:p>
            <a:pPr algn="just"/>
            <a:r>
              <a:rPr lang="ru-RU" sz="2400" dirty="0" err="1"/>
              <a:t>працювати</a:t>
            </a:r>
            <a:r>
              <a:rPr lang="ru-RU" sz="2400" dirty="0"/>
              <a:t> з </a:t>
            </a:r>
            <a:r>
              <a:rPr lang="ru-RU" sz="2400" dirty="0" err="1"/>
              <a:t>поштою</a:t>
            </a:r>
            <a:r>
              <a:rPr lang="ru-RU" sz="2400" dirty="0"/>
              <a:t> не </a:t>
            </a:r>
            <a:r>
              <a:rPr lang="ru-RU" sz="2400" dirty="0" err="1"/>
              <a:t>Інтернет</a:t>
            </a:r>
            <a:r>
              <a:rPr lang="ru-RU" sz="2400" dirty="0"/>
              <a:t>;</a:t>
            </a:r>
          </a:p>
          <a:p>
            <a:pPr algn="just"/>
            <a:r>
              <a:rPr lang="ru-RU" sz="2400" dirty="0" err="1"/>
              <a:t>читати</a:t>
            </a:r>
            <a:r>
              <a:rPr lang="ru-RU" sz="2400" dirty="0"/>
              <a:t>/</a:t>
            </a:r>
            <a:r>
              <a:rPr lang="ru-RU" sz="2400" dirty="0" err="1"/>
              <a:t>складати</a:t>
            </a:r>
            <a:r>
              <a:rPr lang="ru-RU" sz="2400" dirty="0"/>
              <a:t> </a:t>
            </a:r>
            <a:r>
              <a:rPr lang="ru-RU" sz="2400" dirty="0" err="1"/>
              <a:t>листи</a:t>
            </a:r>
            <a:r>
              <a:rPr lang="ru-RU" sz="2400" dirty="0"/>
              <a:t> у автономному </a:t>
            </a:r>
            <a:r>
              <a:rPr lang="ru-RU" sz="2400" dirty="0" err="1"/>
              <a:t>режимі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.</a:t>
            </a:r>
          </a:p>
          <a:p>
            <a:endParaRPr lang="ru-RU" sz="2400" dirty="0"/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54B9BAB8-FEFA-4FF3-B8BB-FB4B71468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98" y="5134693"/>
            <a:ext cx="440320" cy="44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28FF8B50-F02A-4377-8C6E-7B86400E1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98" y="3865412"/>
            <a:ext cx="440320" cy="44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42D2A064-48E6-4DB6-B191-53852C1F86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98" y="4484545"/>
            <a:ext cx="440320" cy="44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97E715BA-02A5-4BE0-90D2-EE4A29D67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98" y="6374108"/>
            <a:ext cx="440320" cy="44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100BB308-1108-41AB-A053-C45E152113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598" y="5829009"/>
            <a:ext cx="440320" cy="44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Глобальний контроль: За громадянами України в примусовому порядку &quot;слуги&quot;  Зеленського хочуть закріпити електронну пошту">
            <a:extLst>
              <a:ext uri="{FF2B5EF4-FFF2-40B4-BE49-F238E27FC236}">
                <a16:creationId xmlns:a16="http://schemas.microsoft.com/office/drawing/2014/main" id="{2E427970-0579-4462-8DCA-AE7E5B7C95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9310" y="191910"/>
            <a:ext cx="2708461" cy="18725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0781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5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500"/>
                            </p:stCondLst>
                            <p:childTnLst>
                              <p:par>
                                <p:cTn id="5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9500"/>
                            </p:stCondLst>
                            <p:childTnLst>
                              <p:par>
                                <p:cTn id="6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057A29-638E-43B0-820F-38F02C65C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719" y="951041"/>
            <a:ext cx="10571998" cy="970450"/>
          </a:xfrm>
        </p:spPr>
        <p:txBody>
          <a:bodyPr/>
          <a:lstStyle/>
          <a:p>
            <a:r>
              <a:rPr lang="ru-RU" dirty="0"/>
              <a:t>Служба коротких </a:t>
            </a:r>
            <a:r>
              <a:rPr lang="ru-RU" dirty="0" err="1"/>
              <a:t>повідомлень</a:t>
            </a:r>
            <a:r>
              <a:rPr lang="ru-RU" dirty="0"/>
              <a:t>(</a:t>
            </a:r>
            <a:r>
              <a:rPr lang="en-US" dirty="0"/>
              <a:t>SMS)</a:t>
            </a:r>
            <a:br>
              <a:rPr lang="en-US" dirty="0"/>
            </a:b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202CAD-DB65-4576-976D-98C45FE95263}"/>
              </a:ext>
            </a:extLst>
          </p:cNvPr>
          <p:cNvSpPr txBox="1"/>
          <p:nvPr/>
        </p:nvSpPr>
        <p:spPr>
          <a:xfrm>
            <a:off x="270587" y="2174033"/>
            <a:ext cx="93026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Служба коротких </a:t>
            </a:r>
            <a:r>
              <a:rPr lang="ru-RU" sz="2400" dirty="0" err="1"/>
              <a:t>повідомлень</a:t>
            </a:r>
            <a:r>
              <a:rPr lang="ru-RU" sz="2400" dirty="0"/>
              <a:t> (англ. </a:t>
            </a:r>
            <a:r>
              <a:rPr lang="en-US" sz="2400" dirty="0"/>
              <a:t>SMS, Short Message Service) –</a:t>
            </a:r>
            <a:r>
              <a:rPr lang="ru-RU" sz="2400" dirty="0" err="1"/>
              <a:t>послуга</a:t>
            </a:r>
            <a:r>
              <a:rPr lang="ru-RU" sz="2400" dirty="0"/>
              <a:t> </a:t>
            </a:r>
            <a:r>
              <a:rPr lang="ru-RU" sz="2400" dirty="0" err="1"/>
              <a:t>обміну</a:t>
            </a:r>
            <a:r>
              <a:rPr lang="ru-RU" sz="2400" dirty="0"/>
              <a:t> (</a:t>
            </a:r>
            <a:r>
              <a:rPr lang="ru-RU" sz="2400" dirty="0" err="1"/>
              <a:t>передачі</a:t>
            </a:r>
            <a:r>
              <a:rPr lang="ru-RU" sz="2400" dirty="0"/>
              <a:t> і </a:t>
            </a:r>
            <a:r>
              <a:rPr lang="ru-RU" sz="2400" dirty="0" err="1"/>
              <a:t>прийому</a:t>
            </a:r>
            <a:r>
              <a:rPr lang="ru-RU" sz="2400" dirty="0"/>
              <a:t>) короткими </a:t>
            </a:r>
            <a:r>
              <a:rPr lang="ru-RU" sz="2400" dirty="0" err="1"/>
              <a:t>текстовими</a:t>
            </a:r>
            <a:r>
              <a:rPr lang="ru-RU" sz="2400" dirty="0"/>
              <a:t> </a:t>
            </a:r>
            <a:r>
              <a:rPr lang="ru-RU" sz="2400" dirty="0" err="1"/>
              <a:t>повідомленнями</a:t>
            </a:r>
            <a:r>
              <a:rPr lang="ru-RU" sz="2400" dirty="0"/>
              <a:t> в </a:t>
            </a:r>
            <a:r>
              <a:rPr lang="ru-RU" sz="2400" dirty="0" err="1"/>
              <a:t>телекомунікаційних</a:t>
            </a:r>
            <a:r>
              <a:rPr lang="ru-RU" sz="2400" dirty="0"/>
              <a:t> мережах, доступна для </a:t>
            </a:r>
            <a:r>
              <a:rPr lang="ru-RU" sz="2400" dirty="0" err="1"/>
              <a:t>більшості</a:t>
            </a:r>
            <a:r>
              <a:rPr lang="ru-RU" sz="2400" dirty="0"/>
              <a:t> </a:t>
            </a:r>
            <a:r>
              <a:rPr lang="ru-RU" sz="2400" dirty="0" err="1"/>
              <a:t>мобільних</a:t>
            </a:r>
            <a:r>
              <a:rPr lang="ru-RU" sz="2400" dirty="0"/>
              <a:t> </a:t>
            </a:r>
            <a:r>
              <a:rPr lang="ru-RU" sz="2400" dirty="0" err="1"/>
              <a:t>телефонів</a:t>
            </a:r>
            <a:r>
              <a:rPr lang="ru-RU" sz="2400" dirty="0"/>
              <a:t> та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комунікаційних</a:t>
            </a:r>
            <a:r>
              <a:rPr lang="ru-RU" sz="2400" dirty="0"/>
              <a:t> </a:t>
            </a:r>
            <a:r>
              <a:rPr lang="ru-RU" sz="2400" dirty="0" err="1"/>
              <a:t>пристроїв</a:t>
            </a:r>
            <a:r>
              <a:rPr lang="ru-RU" sz="2400" dirty="0"/>
              <a:t>, таких як пейджер, модем, КПК,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навіть</a:t>
            </a:r>
            <a:r>
              <a:rPr lang="ru-RU" sz="2400" dirty="0"/>
              <a:t> </a:t>
            </a:r>
            <a:r>
              <a:rPr lang="ru-RU" sz="2400" dirty="0" err="1"/>
              <a:t>настільний</a:t>
            </a:r>
            <a:r>
              <a:rPr lang="ru-RU" sz="2400" dirty="0"/>
              <a:t> </a:t>
            </a:r>
            <a:r>
              <a:rPr lang="ru-RU" sz="2400" dirty="0" err="1"/>
              <a:t>комп'ютер</a:t>
            </a:r>
            <a:r>
              <a:rPr lang="ru-RU" sz="2400" dirty="0"/>
              <a:t> (за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функцій</a:t>
            </a:r>
            <a:r>
              <a:rPr lang="ru-RU" sz="2400" dirty="0"/>
              <a:t> </a:t>
            </a:r>
            <a:r>
              <a:rPr lang="ru-RU" sz="2400" dirty="0" err="1"/>
              <a:t>програмного</a:t>
            </a:r>
            <a:r>
              <a:rPr lang="ru-RU" sz="2400" dirty="0"/>
              <a:t> </a:t>
            </a:r>
            <a:r>
              <a:rPr lang="ru-RU" sz="2400" dirty="0" err="1"/>
              <a:t>забезпечення</a:t>
            </a:r>
            <a:r>
              <a:rPr lang="ru-RU" sz="2400" dirty="0"/>
              <a:t>). Для </a:t>
            </a:r>
            <a:r>
              <a:rPr lang="ru-RU" sz="2400" dirty="0" err="1"/>
              <a:t>реалізації</a:t>
            </a:r>
            <a:r>
              <a:rPr lang="ru-RU" sz="2400" dirty="0"/>
              <a:t> </a:t>
            </a:r>
            <a:r>
              <a:rPr lang="ru-RU" sz="2400" dirty="0" err="1"/>
              <a:t>послуга</a:t>
            </a:r>
            <a:r>
              <a:rPr lang="ru-RU" sz="2400" dirty="0"/>
              <a:t> повинна </a:t>
            </a:r>
            <a:r>
              <a:rPr lang="ru-RU" sz="2400" dirty="0" err="1"/>
              <a:t>підтримуватись</a:t>
            </a:r>
            <a:r>
              <a:rPr lang="ru-RU" sz="2400" dirty="0"/>
              <a:t> оператором </a:t>
            </a:r>
            <a:r>
              <a:rPr lang="ru-RU" sz="2400" dirty="0" err="1"/>
              <a:t>зв'язку</a:t>
            </a:r>
            <a:r>
              <a:rPr lang="ru-RU" sz="2400" dirty="0"/>
              <a:t>, </a:t>
            </a:r>
            <a:r>
              <a:rPr lang="ru-RU" sz="2400" dirty="0" err="1"/>
              <a:t>комунікаційним</a:t>
            </a:r>
            <a:r>
              <a:rPr lang="ru-RU" sz="2400" dirty="0"/>
              <a:t> </a:t>
            </a:r>
            <a:r>
              <a:rPr lang="ru-RU" sz="2400" dirty="0" err="1"/>
              <a:t>пристроєм</a:t>
            </a:r>
            <a:r>
              <a:rPr lang="ru-RU" sz="2400" dirty="0"/>
              <a:t> та </a:t>
            </a:r>
            <a:r>
              <a:rPr lang="ru-RU" sz="2400" dirty="0" err="1"/>
              <a:t>програмним</a:t>
            </a:r>
            <a:r>
              <a:rPr lang="ru-RU" sz="2400" dirty="0"/>
              <a:t> </a:t>
            </a:r>
            <a:r>
              <a:rPr lang="ru-RU" sz="2400" dirty="0" err="1"/>
              <a:t>забезпеченням</a:t>
            </a:r>
            <a:r>
              <a:rPr lang="ru-RU" sz="2400" dirty="0"/>
              <a:t> </a:t>
            </a:r>
            <a:r>
              <a:rPr lang="ru-RU" sz="2400" dirty="0" err="1"/>
              <a:t>комунікаційного</a:t>
            </a:r>
            <a:r>
              <a:rPr lang="ru-RU" sz="2400" dirty="0"/>
              <a:t> пристрою. Для </a:t>
            </a:r>
            <a:r>
              <a:rPr lang="ru-RU" sz="2400" dirty="0" err="1"/>
              <a:t>випадку</a:t>
            </a:r>
            <a:r>
              <a:rPr lang="ru-RU" sz="2400" dirty="0"/>
              <a:t> </a:t>
            </a:r>
            <a:r>
              <a:rPr lang="ru-RU" sz="2400" dirty="0" err="1"/>
              <a:t>мобільного</a:t>
            </a:r>
            <a:r>
              <a:rPr lang="ru-RU" sz="2400" dirty="0"/>
              <a:t> </a:t>
            </a:r>
            <a:r>
              <a:rPr lang="ru-RU" sz="2400" dirty="0" err="1"/>
              <a:t>зв'язку</a:t>
            </a:r>
            <a:r>
              <a:rPr lang="ru-RU" sz="2400" dirty="0"/>
              <a:t> для </a:t>
            </a:r>
            <a:r>
              <a:rPr lang="ru-RU" sz="2400" dirty="0" err="1"/>
              <a:t>користування</a:t>
            </a:r>
            <a:r>
              <a:rPr lang="ru-RU" sz="2400" dirty="0"/>
              <a:t> </a:t>
            </a:r>
            <a:r>
              <a:rPr lang="ru-RU" sz="2400" dirty="0" err="1"/>
              <a:t>послугою</a:t>
            </a:r>
            <a:r>
              <a:rPr lang="ru-RU" sz="2400" dirty="0"/>
              <a:t> </a:t>
            </a:r>
            <a:r>
              <a:rPr lang="ru-RU" sz="2400" dirty="0" err="1"/>
              <a:t>потрібна</a:t>
            </a:r>
            <a:r>
              <a:rPr lang="ru-RU" sz="2400" dirty="0"/>
              <a:t> </a:t>
            </a:r>
            <a:r>
              <a:rPr lang="en-US" sz="2400" dirty="0"/>
              <a:t>SIM (USIM, R-UIM)-</a:t>
            </a:r>
            <a:r>
              <a:rPr lang="ru-RU" sz="2400" dirty="0"/>
              <a:t>карта. </a:t>
            </a:r>
          </a:p>
        </p:txBody>
      </p:sp>
      <p:pic>
        <p:nvPicPr>
          <p:cNvPr id="8194" name="Picture 2" descr="Картинки по запросу наклейки для смс">
            <a:extLst>
              <a:ext uri="{FF2B5EF4-FFF2-40B4-BE49-F238E27FC236}">
                <a16:creationId xmlns:a16="http://schemas.microsoft.com/office/drawing/2014/main" id="{630D1943-8968-4B06-8373-2F5D6E3072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043" r="3705"/>
          <a:stretch/>
        </p:blipFill>
        <p:spPr bwMode="auto">
          <a:xfrm>
            <a:off x="9899778" y="3270313"/>
            <a:ext cx="1797700" cy="24996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7804299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75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B6C970-1684-42AB-8A64-5E8D958B8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686" y="1146984"/>
            <a:ext cx="10571998" cy="970450"/>
          </a:xfrm>
        </p:spPr>
        <p:txBody>
          <a:bodyPr/>
          <a:lstStyle/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та </a:t>
            </a:r>
            <a:r>
              <a:rPr lang="ru-RU" dirty="0" err="1"/>
              <a:t>сервіси</a:t>
            </a:r>
            <a:r>
              <a:rPr lang="ru-RU" dirty="0"/>
              <a:t> для онлайн </a:t>
            </a:r>
            <a:r>
              <a:rPr lang="ru-RU" dirty="0" err="1"/>
              <a:t>розсилки</a:t>
            </a:r>
            <a:br>
              <a:rPr lang="ru-RU" dirty="0"/>
            </a:b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73596E-90ED-4CCB-B362-45B1135958D4}"/>
              </a:ext>
            </a:extLst>
          </p:cNvPr>
          <p:cNvSpPr txBox="1"/>
          <p:nvPr/>
        </p:nvSpPr>
        <p:spPr>
          <a:xfrm>
            <a:off x="744686" y="2487573"/>
            <a:ext cx="418187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u="sng" dirty="0" err="1"/>
              <a:t>ePochta</a:t>
            </a:r>
            <a:r>
              <a:rPr lang="en-US" sz="2000" b="1" u="sng" dirty="0"/>
              <a:t> Studio</a:t>
            </a:r>
            <a:r>
              <a:rPr lang="en-US" sz="2000" dirty="0"/>
              <a:t> – </a:t>
            </a:r>
            <a:r>
              <a:rPr lang="ru-RU" sz="2000" dirty="0" err="1"/>
              <a:t>це</a:t>
            </a:r>
            <a:r>
              <a:rPr lang="ru-RU" sz="2000" dirty="0"/>
              <a:t> комплекс </a:t>
            </a:r>
            <a:r>
              <a:rPr lang="ru-RU" sz="2000" dirty="0" err="1"/>
              <a:t>програм</a:t>
            </a:r>
            <a:r>
              <a:rPr lang="ru-RU" sz="2000" dirty="0"/>
              <a:t> для </a:t>
            </a:r>
            <a:r>
              <a:rPr lang="en-US" sz="2000" dirty="0"/>
              <a:t>email </a:t>
            </a:r>
            <a:r>
              <a:rPr lang="ru-RU" sz="2000" dirty="0"/>
              <a:t>маркетингу. Комплекс </a:t>
            </a:r>
            <a:r>
              <a:rPr lang="ru-RU" sz="2000" dirty="0" err="1"/>
              <a:t>містить</a:t>
            </a:r>
            <a:r>
              <a:rPr lang="ru-RU" sz="2000" dirty="0"/>
              <a:t> 9 </a:t>
            </a:r>
            <a:r>
              <a:rPr lang="ru-RU" sz="2000" dirty="0" err="1"/>
              <a:t>різних</a:t>
            </a:r>
            <a:r>
              <a:rPr lang="ru-RU" sz="2000" dirty="0"/>
              <a:t> за </a:t>
            </a:r>
            <a:r>
              <a:rPr lang="ru-RU" sz="2000" dirty="0" err="1"/>
              <a:t>функціоналом</a:t>
            </a:r>
            <a:r>
              <a:rPr lang="ru-RU" sz="2000" dirty="0"/>
              <a:t> </a:t>
            </a:r>
            <a:r>
              <a:rPr lang="ru-RU" sz="2000" dirty="0" err="1"/>
              <a:t>програм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спрямовані</a:t>
            </a:r>
            <a:r>
              <a:rPr lang="ru-RU" sz="2000" dirty="0"/>
              <a:t> на </a:t>
            </a:r>
            <a:r>
              <a:rPr lang="ru-RU" sz="2000" dirty="0" err="1"/>
              <a:t>організацію</a:t>
            </a:r>
            <a:r>
              <a:rPr lang="ru-RU" sz="2000" dirty="0"/>
              <a:t> </a:t>
            </a:r>
            <a:r>
              <a:rPr lang="ru-RU" sz="2000" dirty="0" err="1"/>
              <a:t>маркетингової</a:t>
            </a:r>
            <a:r>
              <a:rPr lang="ru-RU" sz="2000" dirty="0"/>
              <a:t> </a:t>
            </a:r>
            <a:r>
              <a:rPr lang="ru-RU" sz="2000" dirty="0" err="1"/>
              <a:t>оампанії</a:t>
            </a:r>
            <a:r>
              <a:rPr lang="ru-RU" sz="2000" dirty="0"/>
              <a:t> з </a:t>
            </a:r>
            <a:r>
              <a:rPr lang="ru-RU" sz="2000" dirty="0" err="1"/>
              <a:t>мінімальною</a:t>
            </a:r>
            <a:r>
              <a:rPr lang="ru-RU" sz="2000" dirty="0"/>
              <a:t> </a:t>
            </a:r>
            <a:r>
              <a:rPr lang="ru-RU" sz="2000" dirty="0" err="1"/>
              <a:t>витратою</a:t>
            </a:r>
            <a:r>
              <a:rPr lang="ru-RU" sz="2000" dirty="0"/>
              <a:t> часу та </a:t>
            </a:r>
            <a:r>
              <a:rPr lang="ru-RU" sz="2000" dirty="0" err="1"/>
              <a:t>зусиль</a:t>
            </a:r>
            <a:r>
              <a:rPr lang="ru-RU" sz="2000" dirty="0"/>
              <a:t>. До того ж, у </a:t>
            </a:r>
            <a:r>
              <a:rPr lang="ru-RU" sz="2000" dirty="0" err="1"/>
              <a:t>процесі</a:t>
            </a:r>
            <a:r>
              <a:rPr lang="ru-RU" sz="2000" dirty="0"/>
              <a:t> </a:t>
            </a:r>
            <a:r>
              <a:rPr lang="ru-RU" sz="2000" dirty="0" err="1"/>
              <a:t>роботи</a:t>
            </a:r>
            <a:r>
              <a:rPr lang="ru-RU" sz="2000" dirty="0"/>
              <a:t> з </a:t>
            </a:r>
            <a:r>
              <a:rPr lang="en-US" sz="2000" dirty="0" err="1"/>
              <a:t>ePochta</a:t>
            </a:r>
            <a:r>
              <a:rPr lang="en-US" sz="2000" dirty="0"/>
              <a:t> Studio, </a:t>
            </a:r>
            <a:r>
              <a:rPr lang="ru-RU" sz="2000" dirty="0" err="1"/>
              <a:t>користувач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можливість</a:t>
            </a:r>
            <a:r>
              <a:rPr lang="ru-RU" sz="2000" dirty="0"/>
              <a:t> </a:t>
            </a:r>
            <a:r>
              <a:rPr lang="ru-RU" sz="2000" dirty="0" err="1"/>
              <a:t>повною</a:t>
            </a:r>
            <a:r>
              <a:rPr lang="ru-RU" sz="2000" dirty="0"/>
              <a:t> </a:t>
            </a:r>
            <a:r>
              <a:rPr lang="ru-RU" sz="2000" dirty="0" err="1"/>
              <a:t>мірою</a:t>
            </a:r>
            <a:r>
              <a:rPr lang="ru-RU" sz="2000" dirty="0"/>
              <a:t> </a:t>
            </a:r>
            <a:r>
              <a:rPr lang="ru-RU" sz="2000" dirty="0" err="1"/>
              <a:t>контролювати</a:t>
            </a:r>
            <a:r>
              <a:rPr lang="ru-RU" sz="2000" dirty="0"/>
              <a:t> весь </a:t>
            </a:r>
            <a:r>
              <a:rPr lang="ru-RU" sz="2000" dirty="0" err="1"/>
              <a:t>процес</a:t>
            </a:r>
            <a:r>
              <a:rPr lang="ru-RU" sz="2000" dirty="0"/>
              <a:t>.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684F30-EFF4-424B-BB9D-CD8A9322551F}"/>
              </a:ext>
            </a:extLst>
          </p:cNvPr>
          <p:cNvSpPr txBox="1"/>
          <p:nvPr/>
        </p:nvSpPr>
        <p:spPr>
          <a:xfrm>
            <a:off x="7952791" y="2487573"/>
            <a:ext cx="370425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u="sng" dirty="0" err="1"/>
              <a:t>ePochta</a:t>
            </a:r>
            <a:r>
              <a:rPr lang="en-US" sz="2000" b="1" u="sng" dirty="0"/>
              <a:t> Mailer</a:t>
            </a:r>
            <a:r>
              <a:rPr lang="en-US" sz="2000" dirty="0"/>
              <a:t> – </a:t>
            </a:r>
            <a:r>
              <a:rPr lang="ru-RU" sz="2000" dirty="0" err="1"/>
              <a:t>професійна</a:t>
            </a:r>
            <a:r>
              <a:rPr lang="ru-RU" sz="2000" dirty="0"/>
              <a:t> та </a:t>
            </a:r>
            <a:r>
              <a:rPr lang="ru-RU" sz="2000" dirty="0" err="1"/>
              <a:t>ефективна</a:t>
            </a:r>
            <a:r>
              <a:rPr lang="ru-RU" sz="2000" dirty="0"/>
              <a:t> </a:t>
            </a:r>
            <a:r>
              <a:rPr lang="ru-RU" sz="2000" dirty="0" err="1"/>
              <a:t>програма</a:t>
            </a:r>
            <a:r>
              <a:rPr lang="ru-RU" sz="2000" dirty="0"/>
              <a:t> для </a:t>
            </a:r>
            <a:r>
              <a:rPr lang="ru-RU" sz="2000" dirty="0" err="1"/>
              <a:t>відправки</a:t>
            </a:r>
            <a:r>
              <a:rPr lang="ru-RU" sz="2000" dirty="0"/>
              <a:t> </a:t>
            </a:r>
            <a:r>
              <a:rPr lang="ru-RU" sz="2000" dirty="0" err="1"/>
              <a:t>масових</a:t>
            </a:r>
            <a:r>
              <a:rPr lang="ru-RU" sz="2000" dirty="0"/>
              <a:t> </a:t>
            </a:r>
            <a:r>
              <a:rPr lang="en-US" sz="2000" dirty="0"/>
              <a:t>email </a:t>
            </a:r>
            <a:r>
              <a:rPr lang="ru-RU" sz="2000" dirty="0" err="1"/>
              <a:t>компаній</a:t>
            </a:r>
            <a:r>
              <a:rPr lang="ru-RU" sz="2000" dirty="0"/>
              <a:t>.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/>
              <a:t>можливості</a:t>
            </a:r>
            <a:r>
              <a:rPr lang="ru-RU" sz="2000" dirty="0"/>
              <a:t> </a:t>
            </a:r>
            <a:r>
              <a:rPr lang="ru-RU" sz="2000" dirty="0" err="1"/>
              <a:t>цього</a:t>
            </a:r>
            <a:r>
              <a:rPr lang="ru-RU" sz="2000" dirty="0"/>
              <a:t> </a:t>
            </a:r>
            <a:r>
              <a:rPr lang="ru-RU" sz="2000" dirty="0" err="1"/>
              <a:t>інструменту</a:t>
            </a:r>
            <a:r>
              <a:rPr lang="ru-RU" sz="2000" dirty="0"/>
              <a:t> </a:t>
            </a:r>
            <a:r>
              <a:rPr lang="ru-RU" sz="2000" dirty="0" err="1"/>
              <a:t>становлять</a:t>
            </a:r>
            <a:r>
              <a:rPr lang="ru-RU" sz="2000" dirty="0"/>
              <a:t> </a:t>
            </a:r>
            <a:r>
              <a:rPr lang="ru-RU" sz="2000" dirty="0" err="1"/>
              <a:t>створення</a:t>
            </a:r>
            <a:r>
              <a:rPr lang="ru-RU" sz="2000" dirty="0"/>
              <a:t> і </a:t>
            </a:r>
            <a:r>
              <a:rPr lang="ru-RU" sz="2000" dirty="0" err="1"/>
              <a:t>відправка</a:t>
            </a:r>
            <a:r>
              <a:rPr lang="ru-RU" sz="2000" dirty="0"/>
              <a:t> </a:t>
            </a:r>
            <a:r>
              <a:rPr lang="ru-RU" sz="2000" dirty="0" err="1"/>
              <a:t>великої</a:t>
            </a:r>
            <a:r>
              <a:rPr lang="ru-RU" sz="2000" dirty="0"/>
              <a:t> </a:t>
            </a:r>
            <a:r>
              <a:rPr lang="ru-RU" sz="2000" dirty="0" err="1"/>
              <a:t>кількості</a:t>
            </a:r>
            <a:r>
              <a:rPr lang="ru-RU" sz="2000" dirty="0"/>
              <a:t> </a:t>
            </a:r>
            <a:r>
              <a:rPr lang="en-US" sz="2000" dirty="0"/>
              <a:t>email </a:t>
            </a:r>
            <a:r>
              <a:rPr lang="ru-RU" sz="2000" dirty="0" err="1"/>
              <a:t>повідомлень</a:t>
            </a:r>
            <a:r>
              <a:rPr lang="ru-RU" sz="2000" dirty="0"/>
              <a:t> на список </a:t>
            </a:r>
            <a:r>
              <a:rPr lang="ru-RU" sz="2000" dirty="0" err="1"/>
              <a:t>розсилки</a:t>
            </a:r>
            <a:r>
              <a:rPr lang="ru-RU" sz="2000" dirty="0"/>
              <a:t> будь-</a:t>
            </a:r>
            <a:r>
              <a:rPr lang="ru-RU" sz="2000" dirty="0" err="1"/>
              <a:t>якого</a:t>
            </a:r>
            <a:r>
              <a:rPr lang="ru-RU" sz="2000" dirty="0"/>
              <a:t> </a:t>
            </a:r>
            <a:r>
              <a:rPr lang="ru-RU" sz="2000" dirty="0" err="1"/>
              <a:t>обсягу</a:t>
            </a:r>
            <a:r>
              <a:rPr lang="ru-RU" sz="2000" dirty="0"/>
              <a:t>.</a:t>
            </a:r>
          </a:p>
        </p:txBody>
      </p:sp>
      <p:pic>
        <p:nvPicPr>
          <p:cNvPr id="9218" name="Picture 2">
            <a:extLst>
              <a:ext uri="{FF2B5EF4-FFF2-40B4-BE49-F238E27FC236}">
                <a16:creationId xmlns:a16="http://schemas.microsoft.com/office/drawing/2014/main" id="{12B92348-072F-48B1-A025-65C1D54529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61" y="2286235"/>
            <a:ext cx="720790" cy="680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31635E0F-7CE2-41C5-96F4-7DA0CA89A2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438" y="2286235"/>
            <a:ext cx="720790" cy="680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>
            <a:extLst>
              <a:ext uri="{FF2B5EF4-FFF2-40B4-BE49-F238E27FC236}">
                <a16:creationId xmlns:a16="http://schemas.microsoft.com/office/drawing/2014/main" id="{BD4F3694-A016-41CC-80ED-2A844C99BA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763" y="3565154"/>
            <a:ext cx="2606351" cy="3292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263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75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75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4997AE-31E4-4192-8E6D-5C3ED65B7613}"/>
              </a:ext>
            </a:extLst>
          </p:cNvPr>
          <p:cNvSpPr txBox="1"/>
          <p:nvPr/>
        </p:nvSpPr>
        <p:spPr>
          <a:xfrm>
            <a:off x="634481" y="699797"/>
            <a:ext cx="49638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u="sng" dirty="0" err="1"/>
              <a:t>ePochta</a:t>
            </a:r>
            <a:r>
              <a:rPr lang="ru-RU" b="1" u="sng" dirty="0"/>
              <a:t> </a:t>
            </a:r>
            <a:r>
              <a:rPr lang="ru-RU" b="1" u="sng" dirty="0" err="1"/>
              <a:t>Verifier</a:t>
            </a:r>
            <a:r>
              <a:rPr lang="ru-RU" dirty="0"/>
              <a:t> – </a:t>
            </a:r>
            <a:r>
              <a:rPr lang="ru-RU" dirty="0" err="1"/>
              <a:t>програма</a:t>
            </a:r>
            <a:r>
              <a:rPr lang="ru-RU" dirty="0"/>
              <a:t> яка </a:t>
            </a:r>
            <a:r>
              <a:rPr lang="ru-RU" dirty="0" err="1"/>
              <a:t>використовує</a:t>
            </a:r>
            <a:r>
              <a:rPr lang="ru-RU" dirty="0"/>
              <a:t> три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адрес,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робить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швидким</a:t>
            </a:r>
            <a:r>
              <a:rPr lang="ru-RU" dirty="0"/>
              <a:t> і </a:t>
            </a:r>
            <a:r>
              <a:rPr lang="ru-RU" dirty="0" err="1"/>
              <a:t>ефективним</a:t>
            </a:r>
            <a:r>
              <a:rPr lang="ru-RU" dirty="0"/>
              <a:t>. </a:t>
            </a:r>
            <a:r>
              <a:rPr lang="ru-RU" dirty="0" err="1"/>
              <a:t>Процедури</a:t>
            </a:r>
            <a:r>
              <a:rPr lang="ru-RU" dirty="0"/>
              <a:t> </a:t>
            </a:r>
            <a:r>
              <a:rPr lang="ru-RU" dirty="0" err="1"/>
              <a:t>проводяться</a:t>
            </a:r>
            <a:r>
              <a:rPr lang="ru-RU" dirty="0"/>
              <a:t> в </a:t>
            </a:r>
            <a:r>
              <a:rPr lang="ru-RU" dirty="0" err="1"/>
              <a:t>багатопотоковому</a:t>
            </a:r>
            <a:r>
              <a:rPr lang="ru-RU" dirty="0"/>
              <a:t> </a:t>
            </a:r>
            <a:r>
              <a:rPr lang="ru-RU" dirty="0" err="1"/>
              <a:t>режимі</a:t>
            </a:r>
            <a:r>
              <a:rPr lang="ru-RU" dirty="0"/>
              <a:t>, і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-каналу.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AEF829-BC00-4340-9FF0-0D122A80F31D}"/>
              </a:ext>
            </a:extLst>
          </p:cNvPr>
          <p:cNvSpPr txBox="1"/>
          <p:nvPr/>
        </p:nvSpPr>
        <p:spPr>
          <a:xfrm>
            <a:off x="6270170" y="699797"/>
            <a:ext cx="56916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u="sng" dirty="0" err="1"/>
              <a:t>ePochta</a:t>
            </a:r>
            <a:r>
              <a:rPr lang="en-US" b="1" u="sng" dirty="0"/>
              <a:t> Extractor</a:t>
            </a:r>
            <a:r>
              <a:rPr lang="en-US" dirty="0"/>
              <a:t>  – </a:t>
            </a:r>
            <a:r>
              <a:rPr lang="ru-RU" dirty="0" err="1"/>
              <a:t>дозволяє</a:t>
            </a:r>
            <a:r>
              <a:rPr lang="ru-RU" dirty="0"/>
              <a:t>  </a:t>
            </a:r>
            <a:r>
              <a:rPr lang="ru-RU" dirty="0" err="1"/>
              <a:t>вилучати</a:t>
            </a:r>
            <a:r>
              <a:rPr lang="ru-RU" dirty="0"/>
              <a:t> </a:t>
            </a:r>
            <a:r>
              <a:rPr lang="en-US" dirty="0"/>
              <a:t>email </a:t>
            </a:r>
            <a:r>
              <a:rPr lang="ru-RU" dirty="0" err="1"/>
              <a:t>адреси</a:t>
            </a:r>
            <a:r>
              <a:rPr lang="ru-RU" dirty="0"/>
              <a:t> та </a:t>
            </a:r>
            <a:r>
              <a:rPr lang="ru-RU" dirty="0" err="1"/>
              <a:t>імена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власників</a:t>
            </a:r>
            <a:r>
              <a:rPr lang="ru-RU" dirty="0"/>
              <a:t> з </a:t>
            </a:r>
            <a:r>
              <a:rPr lang="ru-RU" dirty="0" err="1"/>
              <a:t>різних</a:t>
            </a:r>
            <a:r>
              <a:rPr lang="ru-RU" dirty="0"/>
              <a:t> веб-</a:t>
            </a:r>
            <a:r>
              <a:rPr lang="ru-RU" dirty="0" err="1"/>
              <a:t>сторінок</a:t>
            </a:r>
            <a:r>
              <a:rPr lang="ru-RU" dirty="0"/>
              <a:t>. </a:t>
            </a:r>
            <a:r>
              <a:rPr lang="ru-RU" dirty="0" err="1"/>
              <a:t>Цільові</a:t>
            </a:r>
            <a:r>
              <a:rPr lang="ru-RU" dirty="0"/>
              <a:t> списки </a:t>
            </a:r>
            <a:r>
              <a:rPr lang="ru-RU" dirty="0" err="1"/>
              <a:t>електронних</a:t>
            </a:r>
            <a:r>
              <a:rPr lang="ru-RU" dirty="0"/>
              <a:t> адрес є першим </a:t>
            </a:r>
            <a:r>
              <a:rPr lang="ru-RU" dirty="0" err="1"/>
              <a:t>кроком</a:t>
            </a:r>
            <a:r>
              <a:rPr lang="ru-RU" dirty="0"/>
              <a:t> до </a:t>
            </a:r>
            <a:r>
              <a:rPr lang="ru-RU" dirty="0" err="1"/>
              <a:t>успіху</a:t>
            </a:r>
            <a:r>
              <a:rPr lang="ru-RU" dirty="0"/>
              <a:t>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. Ви </a:t>
            </a:r>
            <a:r>
              <a:rPr lang="ru-RU" dirty="0" err="1"/>
              <a:t>вказуєте</a:t>
            </a:r>
            <a:r>
              <a:rPr lang="ru-RU" dirty="0"/>
              <a:t> </a:t>
            </a:r>
            <a:r>
              <a:rPr lang="ru-RU" dirty="0" err="1"/>
              <a:t>актуальні</a:t>
            </a:r>
            <a:r>
              <a:rPr lang="ru-RU" dirty="0"/>
              <a:t> веб-</a:t>
            </a:r>
            <a:r>
              <a:rPr lang="ru-RU" dirty="0" err="1"/>
              <a:t>сайти</a:t>
            </a:r>
            <a:r>
              <a:rPr lang="ru-RU" dirty="0"/>
              <a:t>, а </a:t>
            </a:r>
            <a:r>
              <a:rPr lang="ru-RU" dirty="0" err="1"/>
              <a:t>програма</a:t>
            </a:r>
            <a:r>
              <a:rPr lang="ru-RU" dirty="0"/>
              <a:t> сама </a:t>
            </a:r>
            <a:r>
              <a:rPr lang="ru-RU" dirty="0" err="1"/>
              <a:t>знаходить</a:t>
            </a:r>
            <a:r>
              <a:rPr lang="ru-RU" dirty="0"/>
              <a:t> </a:t>
            </a:r>
            <a:r>
              <a:rPr lang="ru-RU" dirty="0" err="1"/>
              <a:t>тисячі</a:t>
            </a:r>
            <a:r>
              <a:rPr lang="ru-RU" dirty="0"/>
              <a:t> адрес за </a:t>
            </a:r>
            <a:r>
              <a:rPr lang="ru-RU" dirty="0" err="1"/>
              <a:t>лічені</a:t>
            </a:r>
            <a:r>
              <a:rPr lang="ru-RU" dirty="0"/>
              <a:t> </a:t>
            </a:r>
            <a:r>
              <a:rPr lang="ru-RU" dirty="0" err="1"/>
              <a:t>секунди</a:t>
            </a:r>
            <a:r>
              <a:rPr lang="ru-RU" dirty="0"/>
              <a:t>. </a:t>
            </a:r>
            <a:r>
              <a:rPr lang="en-US" dirty="0" err="1"/>
              <a:t>ePochta</a:t>
            </a:r>
            <a:r>
              <a:rPr lang="en-US" dirty="0"/>
              <a:t> Extractor </a:t>
            </a:r>
            <a:r>
              <a:rPr lang="ru-RU" dirty="0" err="1"/>
              <a:t>також</a:t>
            </a:r>
            <a:r>
              <a:rPr lang="ru-RU" dirty="0"/>
              <a:t> проводить </a:t>
            </a:r>
            <a:r>
              <a:rPr lang="ru-RU" dirty="0" err="1"/>
              <a:t>фільтрацію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адрес за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критеріями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FDCC0D-3BAC-4FC5-BEFB-96DB8716888F}"/>
              </a:ext>
            </a:extLst>
          </p:cNvPr>
          <p:cNvSpPr txBox="1"/>
          <p:nvPr/>
        </p:nvSpPr>
        <p:spPr>
          <a:xfrm>
            <a:off x="3554964" y="3592286"/>
            <a:ext cx="47586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 </a:t>
            </a:r>
            <a:r>
              <a:rPr lang="en-US" b="1" u="sng" dirty="0" err="1"/>
              <a:t>ePochta</a:t>
            </a:r>
            <a:r>
              <a:rPr lang="en-US" b="1" u="sng" dirty="0"/>
              <a:t> SMS</a:t>
            </a:r>
            <a:r>
              <a:rPr lang="en-US" dirty="0"/>
              <a:t> – </a:t>
            </a:r>
            <a:r>
              <a:rPr lang="ru-RU" dirty="0" err="1"/>
              <a:t>масова</a:t>
            </a:r>
            <a:r>
              <a:rPr lang="ru-RU" dirty="0"/>
              <a:t> </a:t>
            </a:r>
            <a:r>
              <a:rPr lang="ru-RU" dirty="0" err="1"/>
              <a:t>розсилка</a:t>
            </a:r>
            <a:r>
              <a:rPr lang="ru-RU" dirty="0"/>
              <a:t> смс яка </a:t>
            </a:r>
            <a:r>
              <a:rPr lang="ru-RU" dirty="0" err="1"/>
              <a:t>ідеально</a:t>
            </a:r>
            <a:r>
              <a:rPr lang="ru-RU" dirty="0"/>
              <a:t> </a:t>
            </a:r>
            <a:r>
              <a:rPr lang="ru-RU" dirty="0" err="1"/>
              <a:t>підходить</a:t>
            </a:r>
            <a:r>
              <a:rPr lang="ru-RU" dirty="0"/>
              <a:t> для  </a:t>
            </a:r>
            <a:r>
              <a:rPr lang="ru-RU" dirty="0" err="1"/>
              <a:t>бізнесу</a:t>
            </a:r>
            <a:r>
              <a:rPr lang="ru-RU" dirty="0"/>
              <a:t>.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сервісу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планувати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,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завантажити</a:t>
            </a:r>
            <a:r>
              <a:rPr lang="ru-RU" dirty="0"/>
              <a:t> списки </a:t>
            </a:r>
            <a:r>
              <a:rPr lang="ru-RU" dirty="0" err="1"/>
              <a:t>клієнтів</a:t>
            </a:r>
            <a:r>
              <a:rPr lang="ru-RU" dirty="0"/>
              <a:t>, </a:t>
            </a:r>
            <a:r>
              <a:rPr lang="ru-RU" dirty="0" err="1"/>
              <a:t>отримати</a:t>
            </a:r>
            <a:r>
              <a:rPr lang="ru-RU" dirty="0"/>
              <a:t> статистику </a:t>
            </a:r>
            <a:r>
              <a:rPr lang="ru-RU" dirty="0" err="1"/>
              <a:t>надісланих</a:t>
            </a:r>
            <a:r>
              <a:rPr lang="ru-RU" dirty="0"/>
              <a:t> </a:t>
            </a:r>
            <a:r>
              <a:rPr lang="ru-RU" dirty="0" err="1"/>
              <a:t>повідомлень</a:t>
            </a:r>
            <a:r>
              <a:rPr lang="ru-RU" dirty="0"/>
              <a:t>.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є </a:t>
            </a:r>
            <a:r>
              <a:rPr lang="ru-RU" dirty="0" err="1"/>
              <a:t>виправданими</a:t>
            </a:r>
            <a:r>
              <a:rPr lang="ru-RU" dirty="0"/>
              <a:t>, а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приносять</a:t>
            </a:r>
            <a:r>
              <a:rPr lang="ru-RU" dirty="0"/>
              <a:t> великий </a:t>
            </a:r>
            <a:r>
              <a:rPr lang="ru-RU" dirty="0" err="1"/>
              <a:t>прибуток</a:t>
            </a:r>
            <a:endParaRPr lang="ru-RU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851053F-CF51-4EDC-8F99-596A6D00B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38" y="359347"/>
            <a:ext cx="720790" cy="680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6B7841F7-D7EF-428C-A348-E7956093EB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215" y="359347"/>
            <a:ext cx="720790" cy="680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55DDCE2A-54D9-465D-985D-C2D8F7C1B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424" y="3348571"/>
            <a:ext cx="720790" cy="680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>
            <a:extLst>
              <a:ext uri="{FF2B5EF4-FFF2-40B4-BE49-F238E27FC236}">
                <a16:creationId xmlns:a16="http://schemas.microsoft.com/office/drawing/2014/main" id="{C7571D4F-5B58-4F4B-98DA-0B34F113EA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1487" y="4456370"/>
            <a:ext cx="3242989" cy="2140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>
            <a:extLst>
              <a:ext uri="{FF2B5EF4-FFF2-40B4-BE49-F238E27FC236}">
                <a16:creationId xmlns:a16="http://schemas.microsoft.com/office/drawing/2014/main" id="{3B7263C7-98BE-4B7B-A19D-B83A8A3EB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81" y="3381846"/>
            <a:ext cx="2707543" cy="2729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60837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8F268B-7B07-406A-8C60-3139B49A6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041" y="1165646"/>
            <a:ext cx="10571998" cy="970450"/>
          </a:xfrm>
        </p:spPr>
        <p:txBody>
          <a:bodyPr/>
          <a:lstStyle/>
          <a:p>
            <a:r>
              <a:rPr lang="ru-RU" dirty="0" err="1"/>
              <a:t>Розсилання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листів</a:t>
            </a:r>
            <a:r>
              <a:rPr lang="ru-RU" dirty="0"/>
              <a:t>: </a:t>
            </a:r>
            <a:r>
              <a:rPr lang="ru-RU" dirty="0" err="1"/>
              <a:t>запорука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 </a:t>
            </a:r>
            <a:r>
              <a:rPr lang="ru-RU" dirty="0" err="1"/>
              <a:t>Вашого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br>
              <a:rPr lang="ru-RU" dirty="0"/>
            </a:b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6BDA4A-B35A-4868-A4EF-2B96A4BF97B6}"/>
              </a:ext>
            </a:extLst>
          </p:cNvPr>
          <p:cNvSpPr txBox="1"/>
          <p:nvPr/>
        </p:nvSpPr>
        <p:spPr>
          <a:xfrm>
            <a:off x="354565" y="2202024"/>
            <a:ext cx="52251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Розсилка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пошти</a:t>
            </a:r>
            <a:r>
              <a:rPr lang="ru-RU" dirty="0"/>
              <a:t> – 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засіб</a:t>
            </a:r>
            <a:r>
              <a:rPr lang="ru-RU" dirty="0"/>
              <a:t> </a:t>
            </a:r>
            <a:r>
              <a:rPr lang="ru-RU" dirty="0" err="1"/>
              <a:t>групового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, </a:t>
            </a:r>
            <a:r>
              <a:rPr lang="ru-RU" dirty="0" err="1"/>
              <a:t>масової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та </a:t>
            </a:r>
            <a:r>
              <a:rPr lang="ru-RU" dirty="0" err="1"/>
              <a:t>реклами</a:t>
            </a:r>
            <a:r>
              <a:rPr lang="ru-RU" dirty="0"/>
              <a:t>. Вона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розсилці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листів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адресатів</a:t>
            </a:r>
            <a:r>
              <a:rPr lang="ru-RU" dirty="0"/>
              <a:t> за </a:t>
            </a:r>
            <a:r>
              <a:rPr lang="ru-RU" dirty="0" err="1"/>
              <a:t>складеним</a:t>
            </a:r>
            <a:r>
              <a:rPr lang="ru-RU" dirty="0"/>
              <a:t> списком </a:t>
            </a:r>
            <a:r>
              <a:rPr lang="ru-RU" dirty="0" err="1"/>
              <a:t>автоматизовано</a:t>
            </a:r>
            <a:r>
              <a:rPr lang="ru-RU" dirty="0"/>
              <a:t>.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розсилки</a:t>
            </a:r>
            <a:r>
              <a:rPr lang="ru-RU" dirty="0"/>
              <a:t> </a:t>
            </a:r>
            <a:r>
              <a:rPr lang="ru-RU" dirty="0" err="1"/>
              <a:t>листів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 – </a:t>
            </a:r>
            <a:r>
              <a:rPr lang="en-US" dirty="0"/>
              <a:t>mail </a:t>
            </a:r>
            <a:r>
              <a:rPr lang="ru-RU" dirty="0"/>
              <a:t>маркетингу. При правильному </a:t>
            </a:r>
            <a:r>
              <a:rPr lang="ru-RU" dirty="0" err="1"/>
              <a:t>підході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 з </a:t>
            </a:r>
            <a:r>
              <a:rPr lang="ru-RU" dirty="0" err="1"/>
              <a:t>вашою</a:t>
            </a:r>
            <a:r>
              <a:rPr lang="ru-RU" dirty="0"/>
              <a:t> </a:t>
            </a:r>
            <a:r>
              <a:rPr lang="ru-RU" dirty="0" err="1"/>
              <a:t>множинної</a:t>
            </a:r>
            <a:r>
              <a:rPr lang="ru-RU" dirty="0"/>
              <a:t> </a:t>
            </a:r>
            <a:r>
              <a:rPr lang="ru-RU" dirty="0" err="1"/>
              <a:t>аудиторією</a:t>
            </a:r>
            <a:r>
              <a:rPr lang="ru-RU" dirty="0"/>
              <a:t> </a:t>
            </a:r>
            <a:r>
              <a:rPr lang="ru-RU" dirty="0" err="1"/>
              <a:t>гарантовано</a:t>
            </a:r>
            <a:r>
              <a:rPr lang="ru-RU" dirty="0"/>
              <a:t> </a:t>
            </a:r>
            <a:r>
              <a:rPr lang="ru-RU" dirty="0" err="1"/>
              <a:t>забезпечить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віддачу</a:t>
            </a:r>
            <a:r>
              <a:rPr lang="ru-RU" dirty="0"/>
              <a:t>. Тим не </a:t>
            </a:r>
            <a:r>
              <a:rPr lang="ru-RU" dirty="0" err="1"/>
              <a:t>менш</a:t>
            </a:r>
            <a:r>
              <a:rPr lang="ru-RU" dirty="0"/>
              <a:t>, будь-яка </a:t>
            </a:r>
            <a:r>
              <a:rPr lang="ru-RU" dirty="0" err="1"/>
              <a:t>програма</a:t>
            </a:r>
            <a:r>
              <a:rPr lang="ru-RU" dirty="0"/>
              <a:t> для </a:t>
            </a:r>
            <a:r>
              <a:rPr lang="ru-RU" dirty="0" err="1"/>
              <a:t>розсилки</a:t>
            </a:r>
            <a:r>
              <a:rPr lang="ru-RU" dirty="0"/>
              <a:t> є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інструментом</a:t>
            </a:r>
            <a:r>
              <a:rPr lang="ru-RU" dirty="0"/>
              <a:t>.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вашої</a:t>
            </a:r>
            <a:r>
              <a:rPr lang="ru-RU" dirty="0"/>
              <a:t> </a:t>
            </a:r>
            <a:r>
              <a:rPr lang="ru-RU" dirty="0" err="1"/>
              <a:t>розсилки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, </a:t>
            </a:r>
            <a:r>
              <a:rPr lang="ru-RU" dirty="0" err="1"/>
              <a:t>звичайно</a:t>
            </a:r>
            <a:r>
              <a:rPr lang="ru-RU" dirty="0"/>
              <a:t> ж,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і </a:t>
            </a:r>
            <a:r>
              <a:rPr lang="ru-RU" dirty="0" err="1"/>
              <a:t>форми</a:t>
            </a:r>
            <a:r>
              <a:rPr lang="ru-RU" dirty="0"/>
              <a:t>  </a:t>
            </a:r>
            <a:r>
              <a:rPr lang="en-US" dirty="0"/>
              <a:t>e-mail </a:t>
            </a:r>
            <a:r>
              <a:rPr lang="ru-RU" dirty="0" err="1"/>
              <a:t>повідомлень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розсилаються</a:t>
            </a:r>
            <a:r>
              <a:rPr lang="ru-RU" dirty="0"/>
              <a:t>.</a:t>
            </a:r>
          </a:p>
        </p:txBody>
      </p:sp>
      <p:pic>
        <p:nvPicPr>
          <p:cNvPr id="1026" name="Picture 2" descr="Національна Асоціація Адвокатів УкраЇни - Подання до суду документів  електронною поштою – новели сьогодення">
            <a:extLst>
              <a:ext uri="{FF2B5EF4-FFF2-40B4-BE49-F238E27FC236}">
                <a16:creationId xmlns:a16="http://schemas.microsoft.com/office/drawing/2014/main" id="{C9AEDA93-7A87-4298-B035-00FB31FA6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389480"/>
            <a:ext cx="5414865" cy="33842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3206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E8D0F0-44D2-414B-A86F-5961130FDECE}"/>
              </a:ext>
            </a:extLst>
          </p:cNvPr>
          <p:cNvSpPr txBox="1"/>
          <p:nvPr/>
        </p:nvSpPr>
        <p:spPr>
          <a:xfrm>
            <a:off x="402230" y="353144"/>
            <a:ext cx="46766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err="1"/>
              <a:t>Більшість</a:t>
            </a:r>
            <a:r>
              <a:rPr lang="ru-RU" sz="2000" dirty="0"/>
              <a:t> </a:t>
            </a:r>
            <a:r>
              <a:rPr lang="ru-RU" sz="2000" dirty="0" err="1"/>
              <a:t>користувачів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проводять</a:t>
            </a:r>
            <a:r>
              <a:rPr lang="ru-RU" sz="2000" dirty="0"/>
              <a:t> в </a:t>
            </a:r>
            <a:r>
              <a:rPr lang="ru-RU" sz="2000" dirty="0" err="1"/>
              <a:t>Інтернеті</a:t>
            </a:r>
            <a:r>
              <a:rPr lang="ru-RU" sz="2000" dirty="0"/>
              <a:t> </a:t>
            </a:r>
            <a:r>
              <a:rPr lang="ru-RU" sz="2000" dirty="0" err="1"/>
              <a:t>досить</a:t>
            </a:r>
            <a:r>
              <a:rPr lang="ru-RU" sz="2000" dirty="0"/>
              <a:t> часу, </a:t>
            </a:r>
            <a:r>
              <a:rPr lang="ru-RU" sz="2000" dirty="0" err="1"/>
              <a:t>сприймають</a:t>
            </a:r>
            <a:r>
              <a:rPr lang="ru-RU" sz="2000" dirty="0"/>
              <a:t> </a:t>
            </a:r>
            <a:r>
              <a:rPr lang="ru-RU" sz="2000" dirty="0" err="1"/>
              <a:t>електронну</a:t>
            </a:r>
            <a:r>
              <a:rPr lang="ru-RU" sz="2000" dirty="0"/>
              <a:t> </a:t>
            </a:r>
            <a:r>
              <a:rPr lang="ru-RU" sz="2000" dirty="0" err="1"/>
              <a:t>пошту</a:t>
            </a:r>
            <a:r>
              <a:rPr lang="ru-RU" sz="2000" dirty="0"/>
              <a:t> як </a:t>
            </a:r>
            <a:r>
              <a:rPr lang="ru-RU" sz="2000" dirty="0" err="1"/>
              <a:t>щось</a:t>
            </a:r>
            <a:r>
              <a:rPr lang="ru-RU" sz="2000" dirty="0"/>
              <a:t> </a:t>
            </a:r>
            <a:r>
              <a:rPr lang="ru-RU" sz="2000" dirty="0" err="1"/>
              <a:t>дуже</a:t>
            </a:r>
            <a:r>
              <a:rPr lang="ru-RU" sz="2000" dirty="0"/>
              <a:t> </a:t>
            </a:r>
            <a:r>
              <a:rPr lang="ru-RU" sz="2000" dirty="0" err="1"/>
              <a:t>природнє</a:t>
            </a:r>
            <a:r>
              <a:rPr lang="ru-RU" sz="2000" dirty="0"/>
              <a:t>. Вони </a:t>
            </a:r>
            <a:r>
              <a:rPr lang="ru-RU" sz="2000" dirty="0" err="1"/>
              <a:t>вже</a:t>
            </a:r>
            <a:r>
              <a:rPr lang="ru-RU" sz="2000" dirty="0"/>
              <a:t> не </a:t>
            </a:r>
            <a:r>
              <a:rPr lang="ru-RU" sz="2000" dirty="0" err="1"/>
              <a:t>дивуються</a:t>
            </a:r>
            <a:r>
              <a:rPr lang="ru-RU" sz="2000" dirty="0"/>
              <a:t> </a:t>
            </a:r>
            <a:r>
              <a:rPr lang="ru-RU" sz="2000" dirty="0" err="1"/>
              <a:t>чаклунству</a:t>
            </a:r>
            <a:r>
              <a:rPr lang="ru-RU" sz="2000" dirty="0"/>
              <a:t>, яке переносить </a:t>
            </a:r>
            <a:r>
              <a:rPr lang="ru-RU" sz="2000" dirty="0" err="1"/>
              <a:t>повідомлення</a:t>
            </a:r>
            <a:r>
              <a:rPr lang="ru-RU" sz="2000" dirty="0"/>
              <a:t> за </a:t>
            </a:r>
            <a:r>
              <a:rPr lang="ru-RU" sz="2000" dirty="0" err="1"/>
              <a:t>долі</a:t>
            </a:r>
            <a:r>
              <a:rPr lang="ru-RU" sz="2000" dirty="0"/>
              <a:t> </a:t>
            </a:r>
            <a:r>
              <a:rPr lang="ru-RU" sz="2000" dirty="0" err="1"/>
              <a:t>секунди</a:t>
            </a:r>
            <a:r>
              <a:rPr lang="ru-RU" sz="2000" dirty="0"/>
              <a:t> на край </a:t>
            </a:r>
            <a:r>
              <a:rPr lang="ru-RU" sz="2000" dirty="0" err="1"/>
              <a:t>світу</a:t>
            </a:r>
            <a:r>
              <a:rPr lang="ru-RU" sz="2000" dirty="0"/>
              <a:t>.  </a:t>
            </a:r>
            <a:r>
              <a:rPr lang="ru-RU" sz="2000" dirty="0" err="1"/>
              <a:t>Електронна</a:t>
            </a:r>
            <a:r>
              <a:rPr lang="ru-RU" sz="2000" dirty="0"/>
              <a:t> </a:t>
            </a:r>
            <a:r>
              <a:rPr lang="ru-RU" sz="2000" dirty="0" err="1"/>
              <a:t>пошта</a:t>
            </a:r>
            <a:r>
              <a:rPr lang="ru-RU" sz="2000" dirty="0"/>
              <a:t> у </a:t>
            </a:r>
            <a:r>
              <a:rPr lang="ru-RU" sz="2000" dirty="0" err="1"/>
              <a:t>свій</a:t>
            </a:r>
            <a:r>
              <a:rPr lang="ru-RU" sz="2000" dirty="0"/>
              <a:t> час </a:t>
            </a:r>
            <a:r>
              <a:rPr lang="ru-RU" sz="2000" dirty="0" err="1"/>
              <a:t>надала</a:t>
            </a:r>
            <a:r>
              <a:rPr lang="ru-RU" sz="2000" dirty="0"/>
              <a:t> </a:t>
            </a:r>
            <a:r>
              <a:rPr lang="ru-RU" sz="2000" dirty="0" err="1"/>
              <a:t>імпульс</a:t>
            </a:r>
            <a:r>
              <a:rPr lang="ru-RU" sz="2000" dirty="0"/>
              <a:t> </a:t>
            </a:r>
            <a:r>
              <a:rPr lang="ru-RU" sz="2000" dirty="0" err="1"/>
              <a:t>створенню</a:t>
            </a:r>
            <a:r>
              <a:rPr lang="ru-RU" sz="2000" dirty="0"/>
              <a:t> </a:t>
            </a:r>
            <a:r>
              <a:rPr lang="ru-RU" sz="2000" dirty="0" err="1"/>
              <a:t>мережі</a:t>
            </a:r>
            <a:r>
              <a:rPr lang="ru-RU" sz="2000" dirty="0"/>
              <a:t>. 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194645-CCA9-4C9F-9BEF-48D0AC747294}"/>
              </a:ext>
            </a:extLst>
          </p:cNvPr>
          <p:cNvSpPr txBox="1"/>
          <p:nvPr/>
        </p:nvSpPr>
        <p:spPr>
          <a:xfrm>
            <a:off x="5574279" y="3429000"/>
            <a:ext cx="620201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err="1"/>
              <a:t>Це</a:t>
            </a:r>
            <a:r>
              <a:rPr lang="ru-RU" sz="2400" dirty="0"/>
              <a:t> сама </a:t>
            </a:r>
            <a:r>
              <a:rPr lang="ru-RU" sz="2400" dirty="0" err="1"/>
              <a:t>універсальна</a:t>
            </a:r>
            <a:r>
              <a:rPr lang="ru-RU" sz="2400" dirty="0"/>
              <a:t> </a:t>
            </a:r>
            <a:r>
              <a:rPr lang="ru-RU" sz="2400" dirty="0" err="1"/>
              <a:t>послуга</a:t>
            </a:r>
            <a:r>
              <a:rPr lang="ru-RU" sz="2400" dirty="0"/>
              <a:t> </a:t>
            </a:r>
            <a:r>
              <a:rPr lang="ru-RU" sz="2400" dirty="0" err="1"/>
              <a:t>Інтернет</a:t>
            </a:r>
            <a:r>
              <a:rPr lang="ru-RU" sz="2400" dirty="0"/>
              <a:t> </a:t>
            </a:r>
            <a:r>
              <a:rPr lang="ru-RU" sz="2400" dirty="0" err="1"/>
              <a:t>ще</a:t>
            </a:r>
            <a:r>
              <a:rPr lang="ru-RU" sz="2400" dirty="0"/>
              <a:t> й </a:t>
            </a:r>
            <a:r>
              <a:rPr lang="ru-RU" sz="2400" dirty="0" err="1"/>
              <a:t>досі</a:t>
            </a:r>
            <a:r>
              <a:rPr lang="ru-RU" sz="2400" dirty="0"/>
              <a:t> є самою популярною у </a:t>
            </a:r>
            <a:r>
              <a:rPr lang="ru-RU" sz="2400" dirty="0" err="1"/>
              <a:t>всіх</a:t>
            </a:r>
            <a:r>
              <a:rPr lang="ru-RU" sz="2400" dirty="0"/>
              <a:t> сферах </a:t>
            </a:r>
            <a:r>
              <a:rPr lang="ru-RU" sz="2400" dirty="0" err="1"/>
              <a:t>діяльності</a:t>
            </a:r>
            <a:r>
              <a:rPr lang="ru-RU" sz="2400" dirty="0"/>
              <a:t> </a:t>
            </a:r>
            <a:r>
              <a:rPr lang="ru-RU" sz="2400" dirty="0" err="1"/>
              <a:t>користувачів</a:t>
            </a:r>
            <a:r>
              <a:rPr lang="ru-RU" sz="2400" dirty="0"/>
              <a:t>. </a:t>
            </a:r>
            <a:r>
              <a:rPr lang="ru-RU" sz="2400" dirty="0" err="1"/>
              <a:t>Електронною</a:t>
            </a:r>
            <a:r>
              <a:rPr lang="ru-RU" sz="2400" dirty="0"/>
              <a:t> </a:t>
            </a:r>
            <a:r>
              <a:rPr lang="ru-RU" sz="2400" dirty="0" err="1"/>
              <a:t>поштою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надсилати</a:t>
            </a:r>
            <a:r>
              <a:rPr lang="ru-RU" sz="2400" dirty="0"/>
              <a:t> не </a:t>
            </a:r>
            <a:r>
              <a:rPr lang="ru-RU" sz="2400" dirty="0" err="1"/>
              <a:t>тільки</a:t>
            </a:r>
            <a:r>
              <a:rPr lang="ru-RU" sz="2400" dirty="0"/>
              <a:t> </a:t>
            </a:r>
            <a:r>
              <a:rPr lang="ru-RU" sz="2400" dirty="0" err="1"/>
              <a:t>письмові</a:t>
            </a:r>
            <a:r>
              <a:rPr lang="ru-RU" sz="2400" dirty="0"/>
              <a:t> </a:t>
            </a:r>
            <a:r>
              <a:rPr lang="ru-RU" sz="2400" dirty="0" err="1"/>
              <a:t>повідомлення</a:t>
            </a:r>
            <a:r>
              <a:rPr lang="ru-RU" sz="2400" dirty="0"/>
              <a:t>, але й </a:t>
            </a:r>
            <a:r>
              <a:rPr lang="ru-RU" sz="2400" dirty="0" err="1"/>
              <a:t>відформатовані</a:t>
            </a:r>
            <a:r>
              <a:rPr lang="ru-RU" sz="2400" dirty="0"/>
              <a:t> </a:t>
            </a:r>
            <a:r>
              <a:rPr lang="ru-RU" sz="2400" dirty="0" err="1"/>
              <a:t>документи</a:t>
            </a:r>
            <a:r>
              <a:rPr lang="ru-RU" sz="2400" dirty="0"/>
              <a:t>, </a:t>
            </a:r>
            <a:r>
              <a:rPr lang="ru-RU" sz="2400" dirty="0" err="1"/>
              <a:t>графіку</a:t>
            </a:r>
            <a:r>
              <a:rPr lang="ru-RU" sz="2400" dirty="0"/>
              <a:t>, </a:t>
            </a:r>
            <a:r>
              <a:rPr lang="ru-RU" sz="2400" dirty="0" err="1"/>
              <a:t>аудіофайли</a:t>
            </a:r>
            <a:r>
              <a:rPr lang="ru-RU" sz="2400" dirty="0"/>
              <a:t>, </a:t>
            </a:r>
            <a:r>
              <a:rPr lang="ru-RU" sz="2400" dirty="0" err="1"/>
              <a:t>програми</a:t>
            </a:r>
            <a:r>
              <a:rPr lang="ru-RU" sz="2400" dirty="0"/>
              <a:t>. 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DDBA28D-61EE-4231-84DF-7244C81768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95" y="3381267"/>
            <a:ext cx="4676665" cy="28059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6" name="Picture 2" descr="10 цікавих фактів про інтернет - Трибуна">
            <a:extLst>
              <a:ext uri="{FF2B5EF4-FFF2-40B4-BE49-F238E27FC236}">
                <a16:creationId xmlns:a16="http://schemas.microsoft.com/office/drawing/2014/main" id="{4BB945D9-81C1-4F7F-A221-7CFD4E8752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516" y="353144"/>
            <a:ext cx="4347128" cy="25445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597024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4E59917-A477-40DC-8EF7-11DE7F21EF08}"/>
              </a:ext>
            </a:extLst>
          </p:cNvPr>
          <p:cNvSpPr txBox="1"/>
          <p:nvPr/>
        </p:nvSpPr>
        <p:spPr>
          <a:xfrm>
            <a:off x="625152" y="522514"/>
            <a:ext cx="49203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Список </a:t>
            </a:r>
            <a:r>
              <a:rPr lang="ru-RU" dirty="0" err="1"/>
              <a:t>розсилки</a:t>
            </a:r>
            <a:r>
              <a:rPr lang="ru-RU" dirty="0"/>
              <a:t>  – 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штатна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серверів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пошти</a:t>
            </a:r>
            <a:r>
              <a:rPr lang="ru-RU" dirty="0"/>
              <a:t> і </a:t>
            </a:r>
            <a:r>
              <a:rPr lang="ru-RU" dirty="0" err="1"/>
              <a:t>функція</a:t>
            </a:r>
            <a:r>
              <a:rPr lang="ru-RU" dirty="0"/>
              <a:t> </a:t>
            </a:r>
            <a:r>
              <a:rPr lang="ru-RU" dirty="0" err="1"/>
              <a:t>спеціалізованих</a:t>
            </a:r>
            <a:r>
              <a:rPr lang="ru-RU" dirty="0"/>
              <a:t> </a:t>
            </a:r>
            <a:r>
              <a:rPr lang="ru-RU" dirty="0" err="1"/>
              <a:t>програм</a:t>
            </a:r>
            <a:r>
              <a:rPr lang="ru-RU" dirty="0"/>
              <a:t> для </a:t>
            </a:r>
            <a:r>
              <a:rPr lang="ru-RU" dirty="0" err="1"/>
              <a:t>розсилки</a:t>
            </a:r>
            <a:r>
              <a:rPr lang="ru-RU" dirty="0"/>
              <a:t>. Сервер, </a:t>
            </a:r>
            <a:r>
              <a:rPr lang="ru-RU" dirty="0" err="1"/>
              <a:t>приймаючи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передплатника</a:t>
            </a:r>
            <a:r>
              <a:rPr lang="ru-RU" dirty="0"/>
              <a:t> на </a:t>
            </a:r>
            <a:r>
              <a:rPr lang="ru-RU" dirty="0" err="1"/>
              <a:t>спеціалізований</a:t>
            </a:r>
            <a:r>
              <a:rPr lang="ru-RU" dirty="0"/>
              <a:t> адресу, </a:t>
            </a:r>
            <a:r>
              <a:rPr lang="ru-RU" dirty="0" err="1"/>
              <a:t>переправляє</a:t>
            </a:r>
            <a:r>
              <a:rPr lang="ru-RU" dirty="0"/>
              <a:t> </a:t>
            </a:r>
            <a:r>
              <a:rPr lang="ru-RU" dirty="0" err="1"/>
              <a:t>дане</a:t>
            </a:r>
            <a:r>
              <a:rPr lang="ru-RU" dirty="0"/>
              <a:t> </a:t>
            </a:r>
            <a:r>
              <a:rPr lang="ru-RU" dirty="0" err="1"/>
              <a:t>повідомлення</a:t>
            </a:r>
            <a:r>
              <a:rPr lang="ru-RU" dirty="0"/>
              <a:t> </a:t>
            </a:r>
            <a:r>
              <a:rPr lang="ru-RU" dirty="0" err="1"/>
              <a:t>всім</a:t>
            </a:r>
            <a:r>
              <a:rPr lang="ru-RU" dirty="0"/>
              <a:t> </a:t>
            </a:r>
            <a:r>
              <a:rPr lang="ru-RU" dirty="0" err="1"/>
              <a:t>споживачам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списку </a:t>
            </a:r>
            <a:r>
              <a:rPr lang="ru-RU" dirty="0" err="1"/>
              <a:t>розсилки</a:t>
            </a:r>
            <a:r>
              <a:rPr lang="ru-RU" dirty="0"/>
              <a:t>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D9B798-E1FB-4286-8C00-110094633E21}"/>
              </a:ext>
            </a:extLst>
          </p:cNvPr>
          <p:cNvSpPr txBox="1"/>
          <p:nvPr/>
        </p:nvSpPr>
        <p:spPr>
          <a:xfrm>
            <a:off x="6876661" y="4152123"/>
            <a:ext cx="46653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організувати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</a:t>
            </a:r>
            <a:r>
              <a:rPr lang="ru-RU" dirty="0" err="1"/>
              <a:t>групі</a:t>
            </a:r>
            <a:r>
              <a:rPr lang="ru-RU" dirty="0"/>
              <a:t> людей. </a:t>
            </a:r>
            <a:r>
              <a:rPr lang="ru-RU" dirty="0" err="1"/>
              <a:t>Груповий</a:t>
            </a:r>
            <a:r>
              <a:rPr lang="ru-RU" dirty="0"/>
              <a:t> адреса.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є </a:t>
            </a:r>
            <a:r>
              <a:rPr lang="ru-RU" dirty="0" err="1"/>
              <a:t>однією</a:t>
            </a:r>
            <a:r>
              <a:rPr lang="ru-RU" dirty="0"/>
              <a:t> з штатною </a:t>
            </a:r>
            <a:r>
              <a:rPr lang="ru-RU" dirty="0" err="1"/>
              <a:t>можливістю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серверів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пошти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кільком</a:t>
            </a:r>
            <a:r>
              <a:rPr lang="ru-RU" dirty="0"/>
              <a:t> людям </a:t>
            </a:r>
            <a:r>
              <a:rPr lang="ru-RU" dirty="0" err="1"/>
              <a:t>переглядати</a:t>
            </a:r>
            <a:r>
              <a:rPr lang="ru-RU" dirty="0"/>
              <a:t> </a:t>
            </a:r>
            <a:r>
              <a:rPr lang="ru-RU" dirty="0" err="1"/>
              <a:t>пошту</a:t>
            </a:r>
            <a:r>
              <a:rPr lang="ru-RU" dirty="0"/>
              <a:t>, яка </a:t>
            </a:r>
            <a:r>
              <a:rPr lang="ru-RU" dirty="0" err="1"/>
              <a:t>надходить</a:t>
            </a:r>
            <a:r>
              <a:rPr lang="ru-RU" dirty="0"/>
              <a:t> на одну адресу.</a:t>
            </a:r>
          </a:p>
        </p:txBody>
      </p:sp>
      <p:pic>
        <p:nvPicPr>
          <p:cNvPr id="2050" name="Picture 2" descr="Як навести лад у власній електронній пошті: 11 порад журналістам -  MediaSapiens.">
            <a:extLst>
              <a:ext uri="{FF2B5EF4-FFF2-40B4-BE49-F238E27FC236}">
                <a16:creationId xmlns:a16="http://schemas.microsoft.com/office/drawing/2014/main" id="{6DAD0767-F09C-44CD-9453-A4AC9DD4FB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8071" y="591947"/>
            <a:ext cx="4665306" cy="2663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Кращі сервіси для створення email-розсилок електронною поштою">
            <a:extLst>
              <a:ext uri="{FF2B5EF4-FFF2-40B4-BE49-F238E27FC236}">
                <a16:creationId xmlns:a16="http://schemas.microsoft.com/office/drawing/2014/main" id="{6A12B6C9-08EE-4348-B915-795FB98C4B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551" y="3418928"/>
            <a:ext cx="4487707" cy="26926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253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59448C-1C42-4DCE-8856-9FC45BE5C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Висновки</a:t>
            </a: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62C37D3-DB49-4EAD-B1B6-25454F27F085}"/>
              </a:ext>
            </a:extLst>
          </p:cNvPr>
          <p:cNvSpPr txBox="1"/>
          <p:nvPr/>
        </p:nvSpPr>
        <p:spPr>
          <a:xfrm>
            <a:off x="918186" y="2336772"/>
            <a:ext cx="669004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У </a:t>
            </a:r>
            <a:r>
              <a:rPr lang="ru-RU" dirty="0" err="1"/>
              <a:t>нашій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далеко не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знають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«</a:t>
            </a:r>
            <a:r>
              <a:rPr lang="en-US" dirty="0"/>
              <a:t>E-mail-</a:t>
            </a:r>
            <a:r>
              <a:rPr lang="ru-RU" dirty="0"/>
              <a:t>маркетинг», а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хто</a:t>
            </a:r>
            <a:r>
              <a:rPr lang="ru-RU" dirty="0"/>
              <a:t> просто </a:t>
            </a:r>
            <a:r>
              <a:rPr lang="ru-RU" dirty="0" err="1"/>
              <a:t>плутають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спамом (</a:t>
            </a:r>
            <a:r>
              <a:rPr lang="ru-RU" dirty="0" err="1"/>
              <a:t>розсилкою</a:t>
            </a:r>
            <a:r>
              <a:rPr lang="ru-RU" dirty="0"/>
              <a:t> </a:t>
            </a:r>
            <a:r>
              <a:rPr lang="ru-RU" dirty="0" err="1"/>
              <a:t>небажаної</a:t>
            </a:r>
            <a:r>
              <a:rPr lang="ru-RU" dirty="0"/>
              <a:t> </a:t>
            </a:r>
            <a:r>
              <a:rPr lang="ru-RU" dirty="0" err="1"/>
              <a:t>кореспонденції</a:t>
            </a:r>
            <a:r>
              <a:rPr lang="ru-RU" dirty="0"/>
              <a:t>). Тим часом,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напрямок</a:t>
            </a:r>
            <a:r>
              <a:rPr lang="ru-RU" dirty="0"/>
              <a:t> зараз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актуальний</a:t>
            </a:r>
            <a:r>
              <a:rPr lang="ru-RU" dirty="0"/>
              <a:t> для тих,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хоче</a:t>
            </a:r>
            <a:r>
              <a:rPr lang="ru-RU" dirty="0"/>
              <a:t> </a:t>
            </a:r>
            <a:r>
              <a:rPr lang="ru-RU" dirty="0" err="1"/>
              <a:t>йти</a:t>
            </a:r>
            <a:r>
              <a:rPr lang="ru-RU" dirty="0"/>
              <a:t> в ногу з часом і </a:t>
            </a:r>
            <a:r>
              <a:rPr lang="ru-RU" dirty="0" err="1"/>
              <a:t>швидко</a:t>
            </a:r>
            <a:r>
              <a:rPr lang="ru-RU" dirty="0"/>
              <a:t> донести свою </a:t>
            </a:r>
            <a:r>
              <a:rPr lang="ru-RU" dirty="0" err="1"/>
              <a:t>інформацію</a:t>
            </a:r>
            <a:r>
              <a:rPr lang="ru-RU" dirty="0"/>
              <a:t> </a:t>
            </a:r>
            <a:r>
              <a:rPr lang="ru-RU" dirty="0" err="1"/>
              <a:t>користувачам</a:t>
            </a:r>
            <a:r>
              <a:rPr lang="ru-RU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C9F346-C80D-47E7-B9D5-475C6EE33713}"/>
              </a:ext>
            </a:extLst>
          </p:cNvPr>
          <p:cNvSpPr txBox="1"/>
          <p:nvPr/>
        </p:nvSpPr>
        <p:spPr>
          <a:xfrm>
            <a:off x="918186" y="4581331"/>
            <a:ext cx="66900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У </a:t>
            </a:r>
            <a:r>
              <a:rPr lang="ru-RU" dirty="0" err="1"/>
              <a:t>століття</a:t>
            </a:r>
            <a:r>
              <a:rPr lang="ru-RU" dirty="0"/>
              <a:t> </a:t>
            </a:r>
            <a:r>
              <a:rPr lang="ru-RU" dirty="0" err="1"/>
              <a:t>високих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сміливо</a:t>
            </a:r>
            <a:r>
              <a:rPr lang="ru-RU" dirty="0"/>
              <a:t> </a:t>
            </a:r>
            <a:r>
              <a:rPr lang="ru-RU" dirty="0" err="1"/>
              <a:t>позиціонувати</a:t>
            </a:r>
            <a:r>
              <a:rPr lang="ru-RU" dirty="0"/>
              <a:t> </a:t>
            </a:r>
            <a:r>
              <a:rPr lang="en-US" dirty="0"/>
              <a:t>e-mail-</a:t>
            </a:r>
            <a:r>
              <a:rPr lang="ru-RU" dirty="0"/>
              <a:t>маркетинг як </a:t>
            </a:r>
            <a:r>
              <a:rPr lang="ru-RU" dirty="0" err="1"/>
              <a:t>недорогу</a:t>
            </a:r>
            <a:r>
              <a:rPr lang="ru-RU" dirty="0"/>
              <a:t>, але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ефективну</a:t>
            </a:r>
            <a:r>
              <a:rPr lang="ru-RU" dirty="0"/>
              <a:t> альтернативу прямим </a:t>
            </a:r>
            <a:r>
              <a:rPr lang="ru-RU" dirty="0" err="1"/>
              <a:t>потових</a:t>
            </a:r>
            <a:r>
              <a:rPr lang="ru-RU" dirty="0"/>
              <a:t> </a:t>
            </a:r>
            <a:r>
              <a:rPr lang="ru-RU" dirty="0" err="1"/>
              <a:t>розсилок</a:t>
            </a:r>
            <a:r>
              <a:rPr lang="ru-RU" dirty="0"/>
              <a:t>. Справа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пропозиція</a:t>
            </a:r>
            <a:r>
              <a:rPr lang="ru-RU" dirty="0"/>
              <a:t> в </a:t>
            </a:r>
            <a:r>
              <a:rPr lang="ru-RU" dirty="0" err="1"/>
              <a:t>електронному</a:t>
            </a:r>
            <a:r>
              <a:rPr lang="ru-RU" dirty="0"/>
              <a:t> </a:t>
            </a:r>
            <a:r>
              <a:rPr lang="ru-RU" dirty="0" err="1"/>
              <a:t>листі</a:t>
            </a:r>
            <a:r>
              <a:rPr lang="ru-RU" dirty="0"/>
              <a:t> точно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потрапляє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до адресата, і з </a:t>
            </a:r>
            <a:r>
              <a:rPr lang="ru-RU" dirty="0" err="1"/>
              <a:t>більшою</a:t>
            </a:r>
            <a:r>
              <a:rPr lang="ru-RU" dirty="0"/>
              <a:t> </a:t>
            </a:r>
            <a:r>
              <a:rPr lang="ru-RU" dirty="0" err="1"/>
              <a:t>ймовірністю</a:t>
            </a:r>
            <a:r>
              <a:rPr lang="ru-RU" dirty="0"/>
              <a:t> </a:t>
            </a:r>
            <a:r>
              <a:rPr lang="ru-RU" dirty="0" err="1"/>
              <a:t>зацікавить</a:t>
            </a:r>
            <a:r>
              <a:rPr lang="ru-RU" dirty="0"/>
              <a:t> </a:t>
            </a:r>
            <a:r>
              <a:rPr lang="ru-RU" dirty="0" err="1"/>
              <a:t>читача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іміджева</a:t>
            </a:r>
            <a:r>
              <a:rPr lang="ru-RU" dirty="0"/>
              <a:t> </a:t>
            </a:r>
            <a:r>
              <a:rPr lang="ru-RU" dirty="0" err="1"/>
              <a:t>публікація</a:t>
            </a:r>
            <a:r>
              <a:rPr lang="ru-RU" dirty="0"/>
              <a:t>, </a:t>
            </a:r>
            <a:r>
              <a:rPr lang="ru-RU" dirty="0" err="1"/>
              <a:t>спрямована</a:t>
            </a:r>
            <a:r>
              <a:rPr lang="ru-RU" dirty="0"/>
              <a:t> на </a:t>
            </a:r>
            <a:r>
              <a:rPr lang="ru-RU" dirty="0" err="1"/>
              <a:t>маси</a:t>
            </a:r>
            <a:r>
              <a:rPr lang="ru-RU" dirty="0"/>
              <a:t>.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EE570142-B849-4A9D-8775-568607C4C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65314" y="1905837"/>
            <a:ext cx="2776739" cy="1671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E7DE6FE2-CF9C-4FD0-A8DF-C7FD1C314D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6408" y="4091098"/>
            <a:ext cx="2776739" cy="1671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EC237130-5C97-45B0-986B-318401C6A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2512">
            <a:off x="8192998" y="2770480"/>
            <a:ext cx="3370065" cy="3080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889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5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250"/>
                            </p:stCondLst>
                            <p:childTnLst>
                              <p:par>
                                <p:cTn id="18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3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C99461E-12F7-4ACC-ADBB-67375173B5D4}"/>
              </a:ext>
            </a:extLst>
          </p:cNvPr>
          <p:cNvSpPr txBox="1"/>
          <p:nvPr/>
        </p:nvSpPr>
        <p:spPr>
          <a:xfrm>
            <a:off x="989046" y="835798"/>
            <a:ext cx="65780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У той же час </a:t>
            </a:r>
            <a:r>
              <a:rPr lang="en-US" dirty="0"/>
              <a:t>e-mail-</a:t>
            </a:r>
            <a:r>
              <a:rPr lang="ru-RU" dirty="0" err="1"/>
              <a:t>розсилка</a:t>
            </a:r>
            <a:r>
              <a:rPr lang="ru-RU" dirty="0"/>
              <a:t> є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перспективним</a:t>
            </a:r>
            <a:r>
              <a:rPr lang="ru-RU" dirty="0"/>
              <a:t> </a:t>
            </a:r>
            <a:r>
              <a:rPr lang="ru-RU" dirty="0" err="1"/>
              <a:t>напрямком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традиційна</a:t>
            </a:r>
            <a:r>
              <a:rPr lang="ru-RU" dirty="0"/>
              <a:t> </a:t>
            </a:r>
            <a:r>
              <a:rPr lang="ru-RU" dirty="0" err="1"/>
              <a:t>банерна</a:t>
            </a:r>
            <a:r>
              <a:rPr lang="ru-RU" dirty="0"/>
              <a:t> реклама, яка </a:t>
            </a:r>
            <a:r>
              <a:rPr lang="ru-RU" dirty="0" err="1"/>
              <a:t>останнім</a:t>
            </a:r>
            <a:r>
              <a:rPr lang="ru-RU" dirty="0"/>
              <a:t> часом </a:t>
            </a:r>
            <a:r>
              <a:rPr lang="ru-RU" dirty="0" err="1"/>
              <a:t>стає</a:t>
            </a:r>
            <a:r>
              <a:rPr lang="ru-RU" dirty="0"/>
              <a:t> все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ефективним</a:t>
            </a:r>
            <a:r>
              <a:rPr lang="ru-RU" dirty="0"/>
              <a:t> </a:t>
            </a:r>
            <a:r>
              <a:rPr lang="ru-RU" dirty="0" err="1"/>
              <a:t>інструментом</a:t>
            </a:r>
            <a:r>
              <a:rPr lang="ru-RU" dirty="0"/>
              <a:t>. Виною тому </a:t>
            </a:r>
            <a:r>
              <a:rPr lang="ru-RU" dirty="0" err="1"/>
              <a:t>шквальний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банерів</a:t>
            </a:r>
            <a:r>
              <a:rPr lang="ru-RU" dirty="0"/>
              <a:t> </a:t>
            </a:r>
            <a:r>
              <a:rPr lang="ru-RU" dirty="0" err="1"/>
              <a:t>останнім</a:t>
            </a:r>
            <a:r>
              <a:rPr lang="ru-RU" dirty="0"/>
              <a:t> часом, через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</a:t>
            </a:r>
            <a:r>
              <a:rPr lang="ru-RU" dirty="0" err="1"/>
              <a:t>змушені</a:t>
            </a:r>
            <a:r>
              <a:rPr lang="ru-RU" dirty="0"/>
              <a:t> </a:t>
            </a:r>
            <a:r>
              <a:rPr lang="ru-RU" dirty="0" err="1"/>
              <a:t>користуватися</a:t>
            </a:r>
            <a:r>
              <a:rPr lang="ru-RU" dirty="0"/>
              <a:t> </a:t>
            </a:r>
            <a:r>
              <a:rPr lang="ru-RU" dirty="0" err="1"/>
              <a:t>утилітами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скачують</a:t>
            </a:r>
            <a:r>
              <a:rPr lang="ru-RU" dirty="0"/>
              <a:t> і не </a:t>
            </a:r>
            <a:r>
              <a:rPr lang="ru-RU" dirty="0" err="1"/>
              <a:t>показують</a:t>
            </a:r>
            <a:r>
              <a:rPr lang="ru-RU" dirty="0"/>
              <a:t> </a:t>
            </a:r>
            <a:r>
              <a:rPr lang="ru-RU" dirty="0" err="1"/>
              <a:t>банери</a:t>
            </a:r>
            <a:r>
              <a:rPr lang="ru-RU" dirty="0"/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A77F1FE-7A30-4E63-BBA2-D1F7EB599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1829" y="386080"/>
            <a:ext cx="2776739" cy="1671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847DC7B-D505-4C04-A849-2BA7CBB5027C}"/>
              </a:ext>
            </a:extLst>
          </p:cNvPr>
          <p:cNvSpPr txBox="1"/>
          <p:nvPr/>
        </p:nvSpPr>
        <p:spPr>
          <a:xfrm>
            <a:off x="989046" y="3657600"/>
            <a:ext cx="65780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Коли ми говоримо про </a:t>
            </a:r>
            <a:r>
              <a:rPr lang="en-US" dirty="0"/>
              <a:t>e-mail-</a:t>
            </a:r>
            <a:r>
              <a:rPr lang="ru-RU" dirty="0" err="1"/>
              <a:t>розсилку</a:t>
            </a:r>
            <a:r>
              <a:rPr lang="ru-RU" dirty="0"/>
              <a:t>,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поставити</a:t>
            </a:r>
            <a:r>
              <a:rPr lang="ru-RU" dirty="0"/>
              <a:t> межу </a:t>
            </a:r>
            <a:r>
              <a:rPr lang="ru-RU" dirty="0" err="1"/>
              <a:t>між</a:t>
            </a:r>
            <a:r>
              <a:rPr lang="ru-RU" dirty="0"/>
              <a:t> ним і спамом,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безумовно</a:t>
            </a:r>
            <a:r>
              <a:rPr lang="ru-RU" dirty="0"/>
              <a:t> є </a:t>
            </a:r>
            <a:r>
              <a:rPr lang="ru-RU" dirty="0" err="1"/>
              <a:t>однією</a:t>
            </a:r>
            <a:r>
              <a:rPr lang="ru-RU" dirty="0"/>
              <a:t> з </a:t>
            </a:r>
            <a:r>
              <a:rPr lang="ru-RU" dirty="0" err="1"/>
              <a:t>найбільших</a:t>
            </a:r>
            <a:r>
              <a:rPr lang="ru-RU" dirty="0"/>
              <a:t> </a:t>
            </a:r>
            <a:r>
              <a:rPr lang="ru-RU" dirty="0" err="1"/>
              <a:t>бід</a:t>
            </a:r>
            <a:r>
              <a:rPr lang="ru-RU" dirty="0"/>
              <a:t> </a:t>
            </a:r>
            <a:r>
              <a:rPr lang="ru-RU" dirty="0" err="1"/>
              <a:t>сучасного</a:t>
            </a:r>
            <a:r>
              <a:rPr lang="ru-RU" dirty="0"/>
              <a:t> </a:t>
            </a:r>
            <a:r>
              <a:rPr lang="ru-RU" dirty="0" err="1"/>
              <a:t>Інтернету</a:t>
            </a:r>
            <a:r>
              <a:rPr lang="ru-RU" dirty="0"/>
              <a:t>. Спамом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називати</a:t>
            </a:r>
            <a:r>
              <a:rPr lang="ru-RU" dirty="0"/>
              <a:t> </a:t>
            </a:r>
            <a:r>
              <a:rPr lang="ru-RU" dirty="0" err="1"/>
              <a:t>нав'язливу</a:t>
            </a:r>
            <a:r>
              <a:rPr lang="ru-RU" dirty="0"/>
              <a:t>, </a:t>
            </a:r>
            <a:r>
              <a:rPr lang="ru-RU" dirty="0" err="1"/>
              <a:t>непотрібну</a:t>
            </a:r>
            <a:r>
              <a:rPr lang="ru-RU" dirty="0"/>
              <a:t> </a:t>
            </a:r>
            <a:r>
              <a:rPr lang="ru-RU" dirty="0" err="1"/>
              <a:t>поштову</a:t>
            </a:r>
            <a:r>
              <a:rPr lang="ru-RU" dirty="0"/>
              <a:t> </a:t>
            </a:r>
            <a:r>
              <a:rPr lang="ru-RU" dirty="0" err="1"/>
              <a:t>кореспонденцію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рекламує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сайти</a:t>
            </a:r>
            <a:r>
              <a:rPr lang="ru-RU" dirty="0"/>
              <a:t>, </a:t>
            </a:r>
            <a:r>
              <a:rPr lang="ru-RU" dirty="0" err="1"/>
              <a:t>товари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. </a:t>
            </a:r>
            <a:r>
              <a:rPr lang="ru-RU" dirty="0" err="1"/>
              <a:t>Користувач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відписатися</a:t>
            </a:r>
            <a:r>
              <a:rPr lang="ru-RU" dirty="0"/>
              <a:t>, а </a:t>
            </a:r>
            <a:r>
              <a:rPr lang="ru-RU" dirty="0" err="1"/>
              <a:t>обчислити</a:t>
            </a:r>
            <a:r>
              <a:rPr lang="ru-RU" dirty="0"/>
              <a:t> спам </a:t>
            </a:r>
            <a:r>
              <a:rPr lang="ru-RU" dirty="0" err="1"/>
              <a:t>стає</a:t>
            </a:r>
            <a:r>
              <a:rPr lang="ru-RU" dirty="0"/>
              <a:t> все </a:t>
            </a:r>
            <a:r>
              <a:rPr lang="ru-RU" dirty="0" err="1"/>
              <a:t>важче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спамери</a:t>
            </a:r>
            <a:r>
              <a:rPr lang="ru-RU" dirty="0"/>
              <a:t> легко </a:t>
            </a:r>
            <a:r>
              <a:rPr lang="ru-RU" dirty="0" err="1"/>
              <a:t>підробляють</a:t>
            </a:r>
            <a:r>
              <a:rPr lang="ru-RU" dirty="0"/>
              <a:t> </a:t>
            </a:r>
            <a:r>
              <a:rPr lang="ru-RU" dirty="0" err="1"/>
              <a:t>імена</a:t>
            </a:r>
            <a:r>
              <a:rPr lang="ru-RU" dirty="0"/>
              <a:t> </a:t>
            </a:r>
            <a:r>
              <a:rPr lang="ru-RU" dirty="0" err="1"/>
              <a:t>відправників</a:t>
            </a:r>
            <a:r>
              <a:rPr lang="ru-RU" dirty="0"/>
              <a:t>.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58199DE6-3D5D-4685-B438-1EE3085E8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31829" y="3200400"/>
            <a:ext cx="2776739" cy="1671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Службы интернета - пример сайта">
            <a:extLst>
              <a:ext uri="{FF2B5EF4-FFF2-40B4-BE49-F238E27FC236}">
                <a16:creationId xmlns:a16="http://schemas.microsoft.com/office/drawing/2014/main" id="{F33B6BE3-148E-4E4C-B1F6-8F3B516F64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9173" y="3777972"/>
            <a:ext cx="4191779" cy="21880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>
            <a:extLst>
              <a:ext uri="{FF2B5EF4-FFF2-40B4-BE49-F238E27FC236}">
                <a16:creationId xmlns:a16="http://schemas.microsoft.com/office/drawing/2014/main" id="{47324FCE-D451-4665-B79C-F3A442E4B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1514" y="543847"/>
            <a:ext cx="3561256" cy="2572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568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75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75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2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2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9B140F-BC93-4C62-B0E5-6CF315D81BF0}"/>
              </a:ext>
            </a:extLst>
          </p:cNvPr>
          <p:cNvSpPr txBox="1"/>
          <p:nvPr/>
        </p:nvSpPr>
        <p:spPr>
          <a:xfrm>
            <a:off x="975360" y="721360"/>
            <a:ext cx="6126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прямої</a:t>
            </a:r>
            <a:r>
              <a:rPr lang="ru-RU" dirty="0"/>
              <a:t> </a:t>
            </a:r>
            <a:r>
              <a:rPr lang="ru-RU" dirty="0" err="1"/>
              <a:t>розсилки</a:t>
            </a:r>
            <a:r>
              <a:rPr lang="ru-RU" dirty="0"/>
              <a:t> </a:t>
            </a:r>
            <a:r>
              <a:rPr lang="ru-RU" dirty="0" err="1"/>
              <a:t>пропозицій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нинішнім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потенційним</a:t>
            </a:r>
            <a:r>
              <a:rPr lang="ru-RU" dirty="0"/>
              <a:t> партнерам, </a:t>
            </a:r>
            <a:r>
              <a:rPr lang="ru-RU" dirty="0" err="1"/>
              <a:t>ви</a:t>
            </a:r>
            <a:r>
              <a:rPr lang="ru-RU" dirty="0"/>
              <a:t> можете </a:t>
            </a:r>
            <a:r>
              <a:rPr lang="ru-RU" dirty="0" err="1"/>
              <a:t>організувати</a:t>
            </a:r>
            <a:r>
              <a:rPr lang="ru-RU" dirty="0"/>
              <a:t> </a:t>
            </a:r>
            <a:r>
              <a:rPr lang="ru-RU" dirty="0" err="1"/>
              <a:t>розсилання</a:t>
            </a:r>
            <a:r>
              <a:rPr lang="ru-RU" dirty="0"/>
              <a:t> для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йтиметься</a:t>
            </a:r>
            <a:r>
              <a:rPr lang="ru-RU" dirty="0"/>
              <a:t> про </a:t>
            </a:r>
            <a:r>
              <a:rPr lang="ru-RU" dirty="0" err="1"/>
              <a:t>новини</a:t>
            </a:r>
            <a:r>
              <a:rPr lang="ru-RU" dirty="0"/>
              <a:t> </a:t>
            </a:r>
            <a:r>
              <a:rPr lang="ru-RU" dirty="0" err="1"/>
              <a:t>вашої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корисною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виявиться</a:t>
            </a:r>
            <a:r>
              <a:rPr lang="ru-RU" dirty="0"/>
              <a:t> для </a:t>
            </a:r>
            <a:r>
              <a:rPr lang="ru-RU" dirty="0" err="1"/>
              <a:t>взаємодії</a:t>
            </a:r>
            <a:r>
              <a:rPr lang="ru-RU" dirty="0"/>
              <a:t> з </a:t>
            </a:r>
            <a:r>
              <a:rPr lang="ru-RU" dirty="0" err="1"/>
              <a:t>співробітниками</a:t>
            </a:r>
            <a:r>
              <a:rPr lang="ru-RU" dirty="0"/>
              <a:t> в </a:t>
            </a:r>
            <a:r>
              <a:rPr lang="ru-RU" dirty="0" err="1"/>
              <a:t>середніх</a:t>
            </a:r>
            <a:r>
              <a:rPr lang="ru-RU" dirty="0"/>
              <a:t> і великих </a:t>
            </a:r>
            <a:r>
              <a:rPr lang="ru-RU" dirty="0" err="1"/>
              <a:t>компаніях</a:t>
            </a:r>
            <a:r>
              <a:rPr lang="ru-RU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E8DFB1D-BEDE-4DDD-8AEB-74BCA1CED44B}"/>
              </a:ext>
            </a:extLst>
          </p:cNvPr>
          <p:cNvSpPr txBox="1"/>
          <p:nvPr/>
        </p:nvSpPr>
        <p:spPr>
          <a:xfrm>
            <a:off x="975360" y="3193366"/>
            <a:ext cx="6126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Як </a:t>
            </a:r>
            <a:r>
              <a:rPr lang="ru-RU" dirty="0" err="1"/>
              <a:t>зрозуміло</a:t>
            </a:r>
            <a:r>
              <a:rPr lang="ru-RU" dirty="0"/>
              <a:t> , у e-</a:t>
            </a:r>
            <a:r>
              <a:rPr lang="ru-RU" dirty="0" err="1"/>
              <a:t>mail</a:t>
            </a:r>
            <a:r>
              <a:rPr lang="ru-RU" dirty="0"/>
              <a:t>-маркетингу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велике </a:t>
            </a:r>
            <a:r>
              <a:rPr lang="ru-RU" dirty="0" err="1"/>
              <a:t>майбутнє</a:t>
            </a:r>
            <a:r>
              <a:rPr lang="ru-RU" dirty="0"/>
              <a:t> в </a:t>
            </a:r>
            <a:r>
              <a:rPr lang="ru-RU" dirty="0" err="1"/>
              <a:t>нашій</a:t>
            </a:r>
            <a:r>
              <a:rPr lang="ru-RU" dirty="0"/>
              <a:t> </a:t>
            </a:r>
            <a:r>
              <a:rPr lang="ru-RU" dirty="0" err="1"/>
              <a:t>країні</a:t>
            </a:r>
            <a:r>
              <a:rPr lang="ru-RU" dirty="0"/>
              <a:t>. Справа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правильно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інструмент</a:t>
            </a:r>
            <a:r>
              <a:rPr lang="ru-RU" dirty="0"/>
              <a:t>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78CED69-9E10-4BBB-9D38-554C85C5D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1669" y="321441"/>
            <a:ext cx="2776739" cy="1671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52938C10-91DA-4A74-92D7-A94089A14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1670" y="2710718"/>
            <a:ext cx="2776739" cy="1671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>
            <a:extLst>
              <a:ext uri="{FF2B5EF4-FFF2-40B4-BE49-F238E27FC236}">
                <a16:creationId xmlns:a16="http://schemas.microsoft.com/office/drawing/2014/main" id="{4BDAF2C6-8B45-4C88-921C-D0E940BE0C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6142" y="4108455"/>
            <a:ext cx="7495858" cy="274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>
            <a:extLst>
              <a:ext uri="{FF2B5EF4-FFF2-40B4-BE49-F238E27FC236}">
                <a16:creationId xmlns:a16="http://schemas.microsoft.com/office/drawing/2014/main" id="{637D293D-FDBE-400C-8FC4-73144BEA4C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0894" y="1864458"/>
            <a:ext cx="1725746" cy="135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2F24EF02-4C49-4F66-AE15-D5AD6E7B4F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97901">
            <a:off x="8932159" y="1476307"/>
            <a:ext cx="1499894" cy="1180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>
            <a:extLst>
              <a:ext uri="{FF2B5EF4-FFF2-40B4-BE49-F238E27FC236}">
                <a16:creationId xmlns:a16="http://schemas.microsoft.com/office/drawing/2014/main" id="{01AD945A-DDCD-4D4A-A3B2-538333B2C2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4814" y="938716"/>
            <a:ext cx="1339666" cy="1054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id="{16D6CAE2-570A-4AD9-99B9-08E6D86C9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86929">
            <a:off x="8534314" y="726235"/>
            <a:ext cx="1095305" cy="86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id="{2B27BE8F-5670-410A-9EC6-EE10B01361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134" y="371440"/>
            <a:ext cx="937360" cy="737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>
            <a:extLst>
              <a:ext uri="{FF2B5EF4-FFF2-40B4-BE49-F238E27FC236}">
                <a16:creationId xmlns:a16="http://schemas.microsoft.com/office/drawing/2014/main" id="{4700068B-FAA4-49AB-85D9-B600158BDD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78679">
            <a:off x="8267159" y="162711"/>
            <a:ext cx="730136" cy="574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8558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5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500"/>
                            </p:stCondLst>
                            <p:childTnLst>
                              <p:par>
                                <p:cTn id="4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7CCF38-D0F6-4952-AAB3-46687E8D9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0" y="1182819"/>
            <a:ext cx="10572000" cy="2971051"/>
          </a:xfrm>
        </p:spPr>
        <p:txBody>
          <a:bodyPr/>
          <a:lstStyle/>
          <a:p>
            <a:r>
              <a:rPr lang="uk-UA" dirty="0"/>
              <a:t>Дякую за увагу!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FA006D9-065A-4972-B4ED-EA22D5274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3521" y="5498334"/>
            <a:ext cx="10572000" cy="434974"/>
          </a:xfrm>
        </p:spPr>
        <p:txBody>
          <a:bodyPr>
            <a:noAutofit/>
          </a:bodyPr>
          <a:lstStyle/>
          <a:p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нових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SMS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22471707-726E-4871-BC22-2712F2503D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670" y="1343430"/>
            <a:ext cx="3163570" cy="3462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>
            <a:extLst>
              <a:ext uri="{FF2B5EF4-FFF2-40B4-BE49-F238E27FC236}">
                <a16:creationId xmlns:a16="http://schemas.microsoft.com/office/drawing/2014/main" id="{D96CADBB-23D3-464E-BAA4-F28007BC9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1778" y="5217280"/>
            <a:ext cx="997081" cy="997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3248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E582395-CABC-463F-90B4-5096AE011059}"/>
              </a:ext>
            </a:extLst>
          </p:cNvPr>
          <p:cNvSpPr txBox="1"/>
          <p:nvPr/>
        </p:nvSpPr>
        <p:spPr>
          <a:xfrm>
            <a:off x="139148" y="636104"/>
            <a:ext cx="1172817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Принцип такого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en-US" sz="2400" dirty="0"/>
              <a:t>email </a:t>
            </a:r>
            <a:r>
              <a:rPr lang="ru-RU" sz="2400" dirty="0" err="1"/>
              <a:t>полягає</a:t>
            </a:r>
            <a:r>
              <a:rPr lang="ru-RU" sz="2400" dirty="0"/>
              <a:t> у тому, </a:t>
            </a:r>
            <a:r>
              <a:rPr lang="ru-RU" sz="2400" dirty="0" err="1"/>
              <a:t>що</a:t>
            </a:r>
            <a:r>
              <a:rPr lang="ru-RU" sz="2400" dirty="0"/>
              <a:t> запит до хоста-</a:t>
            </a:r>
            <a:r>
              <a:rPr lang="ru-RU" sz="2400" dirty="0" err="1"/>
              <a:t>комп'ютеру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надіслати</a:t>
            </a:r>
            <a:r>
              <a:rPr lang="ru-RU" sz="2400" dirty="0"/>
              <a:t> у </a:t>
            </a:r>
            <a:r>
              <a:rPr lang="ru-RU" sz="2400" dirty="0" err="1"/>
              <a:t>вигляді</a:t>
            </a:r>
            <a:r>
              <a:rPr lang="ru-RU" sz="2400" dirty="0"/>
              <a:t> </a:t>
            </a:r>
            <a:r>
              <a:rPr lang="ru-RU" sz="2400" dirty="0" err="1"/>
              <a:t>електронного</a:t>
            </a:r>
            <a:r>
              <a:rPr lang="ru-RU" sz="2400" dirty="0"/>
              <a:t> листа,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текст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стандартними</a:t>
            </a:r>
            <a:r>
              <a:rPr lang="ru-RU" sz="2400" dirty="0"/>
              <a:t> </a:t>
            </a:r>
            <a:r>
              <a:rPr lang="ru-RU" sz="2400" dirty="0" err="1"/>
              <a:t>формульоровками</a:t>
            </a:r>
            <a:r>
              <a:rPr lang="ru-RU" sz="2400" dirty="0"/>
              <a:t> </a:t>
            </a:r>
            <a:r>
              <a:rPr lang="ru-RU" sz="2400" dirty="0" err="1"/>
              <a:t>звернення</a:t>
            </a:r>
            <a:r>
              <a:rPr lang="ru-RU" sz="2400" dirty="0"/>
              <a:t> до </a:t>
            </a:r>
            <a:r>
              <a:rPr lang="ru-RU" sz="2400" dirty="0" err="1"/>
              <a:t>визначеного</a:t>
            </a:r>
            <a:r>
              <a:rPr lang="ru-RU" sz="2400" dirty="0"/>
              <a:t> </a:t>
            </a:r>
            <a:r>
              <a:rPr lang="ru-RU" sz="2400" dirty="0" err="1"/>
              <a:t>сервісу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 err="1"/>
              <a:t>Насправді</a:t>
            </a:r>
            <a:r>
              <a:rPr lang="ru-RU" sz="2400" dirty="0"/>
              <a:t>, </a:t>
            </a:r>
            <a:r>
              <a:rPr lang="ru-RU" sz="2400" dirty="0" err="1"/>
              <a:t>більшість</a:t>
            </a:r>
            <a:r>
              <a:rPr lang="ru-RU" sz="2400" dirty="0"/>
              <a:t> </a:t>
            </a:r>
            <a:r>
              <a:rPr lang="ru-RU" sz="2400" dirty="0" err="1"/>
              <a:t>користувачів</a:t>
            </a:r>
            <a:r>
              <a:rPr lang="ru-RU" sz="2400" dirty="0"/>
              <a:t> </a:t>
            </a:r>
            <a:r>
              <a:rPr lang="ru-RU" sz="2400" dirty="0" err="1"/>
              <a:t>навіть</a:t>
            </a:r>
            <a:r>
              <a:rPr lang="ru-RU" sz="2400" dirty="0"/>
              <a:t> </a:t>
            </a:r>
            <a:r>
              <a:rPr lang="ru-RU" sz="2400" dirty="0" err="1"/>
              <a:t>самі</a:t>
            </a:r>
            <a:r>
              <a:rPr lang="ru-RU" sz="2400" dirty="0"/>
              <a:t> не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уяви</a:t>
            </a:r>
            <a:r>
              <a:rPr lang="ru-RU" sz="2400" dirty="0"/>
              <a:t> про </a:t>
            </a:r>
            <a:r>
              <a:rPr lang="ru-RU" sz="2400" dirty="0" err="1"/>
              <a:t>справжні</a:t>
            </a:r>
            <a:r>
              <a:rPr lang="ru-RU" sz="2400" dirty="0"/>
              <a:t> </a:t>
            </a:r>
            <a:r>
              <a:rPr lang="ru-RU" sz="2400" dirty="0" err="1"/>
              <a:t>можливості</a:t>
            </a:r>
            <a:r>
              <a:rPr lang="ru-RU" sz="2400" dirty="0"/>
              <a:t> </a:t>
            </a:r>
            <a:r>
              <a:rPr lang="ru-RU" sz="2400" dirty="0" err="1"/>
              <a:t>електронної</a:t>
            </a:r>
            <a:r>
              <a:rPr lang="ru-RU" sz="2400" dirty="0"/>
              <a:t> </a:t>
            </a:r>
            <a:r>
              <a:rPr lang="ru-RU" sz="2400" dirty="0" err="1"/>
              <a:t>пошти</a:t>
            </a:r>
            <a:r>
              <a:rPr lang="ru-RU" sz="2400" dirty="0"/>
              <a:t>. </a:t>
            </a:r>
            <a:r>
              <a:rPr lang="ru-RU" sz="2400" dirty="0" err="1"/>
              <a:t>Користувач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усвідомлювати</a:t>
            </a:r>
            <a:r>
              <a:rPr lang="ru-RU" sz="2400" dirty="0"/>
              <a:t> себе великим асом у </a:t>
            </a:r>
            <a:r>
              <a:rPr lang="ru-RU" sz="2400" dirty="0" err="1"/>
              <a:t>своїй</a:t>
            </a:r>
            <a:r>
              <a:rPr lang="ru-RU" sz="2400" dirty="0"/>
              <a:t> </a:t>
            </a:r>
            <a:r>
              <a:rPr lang="ru-RU" sz="2400" dirty="0" err="1"/>
              <a:t>справі</a:t>
            </a:r>
            <a:r>
              <a:rPr lang="ru-RU" sz="2400" dirty="0"/>
              <a:t>, коли </a:t>
            </a:r>
            <a:r>
              <a:rPr lang="ru-RU" sz="2400" dirty="0" err="1"/>
              <a:t>надсилає</a:t>
            </a:r>
            <a:r>
              <a:rPr lang="ru-RU" sz="2400" dirty="0"/>
              <a:t> </a:t>
            </a:r>
            <a:r>
              <a:rPr lang="ru-RU" sz="2400" dirty="0" err="1"/>
              <a:t>своє</a:t>
            </a:r>
            <a:r>
              <a:rPr lang="ru-RU" sz="2400" dirty="0"/>
              <a:t> </a:t>
            </a:r>
            <a:r>
              <a:rPr lang="ru-RU" sz="2400" dirty="0" err="1"/>
              <a:t>повідомлення</a:t>
            </a:r>
            <a:r>
              <a:rPr lang="ru-RU" sz="2400" dirty="0"/>
              <a:t> і </a:t>
            </a:r>
            <a:r>
              <a:rPr lang="ru-RU" sz="2400" dirty="0" err="1"/>
              <a:t>додає</a:t>
            </a:r>
            <a:r>
              <a:rPr lang="ru-RU" sz="2400" dirty="0"/>
              <a:t> до </a:t>
            </a:r>
            <a:r>
              <a:rPr lang="ru-RU" sz="2400" dirty="0" err="1"/>
              <a:t>нього</a:t>
            </a:r>
            <a:r>
              <a:rPr lang="ru-RU" sz="2400" dirty="0"/>
              <a:t> файл.</a:t>
            </a:r>
          </a:p>
          <a:p>
            <a:endParaRPr lang="ru-RU" dirty="0"/>
          </a:p>
        </p:txBody>
      </p:sp>
      <p:pic>
        <p:nvPicPr>
          <p:cNvPr id="2050" name="Picture 2" descr="ТРК ДКТ :: Интернет">
            <a:extLst>
              <a:ext uri="{FF2B5EF4-FFF2-40B4-BE49-F238E27FC236}">
                <a16:creationId xmlns:a16="http://schemas.microsoft.com/office/drawing/2014/main" id="{95FCC166-9E7C-4DC1-80BD-790EA9394D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425" y="3429000"/>
            <a:ext cx="7573617" cy="27928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13202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2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2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2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40B42F-FB78-4978-B003-C0D751CBF2F4}"/>
              </a:ext>
            </a:extLst>
          </p:cNvPr>
          <p:cNvSpPr txBox="1"/>
          <p:nvPr/>
        </p:nvSpPr>
        <p:spPr>
          <a:xfrm>
            <a:off x="6530008" y="209871"/>
            <a:ext cx="538700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err="1"/>
              <a:t>Проте</a:t>
            </a:r>
            <a:r>
              <a:rPr lang="ru-RU" sz="2400" dirty="0"/>
              <a:t>, </a:t>
            </a:r>
            <a:r>
              <a:rPr lang="ru-RU" sz="2400" dirty="0" err="1"/>
              <a:t>сучасна</a:t>
            </a:r>
            <a:r>
              <a:rPr lang="ru-RU" sz="2400" dirty="0"/>
              <a:t> </a:t>
            </a:r>
            <a:r>
              <a:rPr lang="ru-RU" sz="2400" dirty="0" err="1"/>
              <a:t>пошта</a:t>
            </a:r>
            <a:r>
              <a:rPr lang="ru-RU" sz="2400" dirty="0"/>
              <a:t> </a:t>
            </a:r>
            <a:r>
              <a:rPr lang="ru-RU" sz="2400" dirty="0" err="1"/>
              <a:t>Інтернет</a:t>
            </a:r>
            <a:r>
              <a:rPr lang="ru-RU" sz="2400" dirty="0"/>
              <a:t> </a:t>
            </a:r>
            <a:r>
              <a:rPr lang="ru-RU" sz="2400" dirty="0" err="1"/>
              <a:t>дозволяє</a:t>
            </a:r>
            <a:r>
              <a:rPr lang="ru-RU" sz="2400" dirty="0"/>
              <a:t> </a:t>
            </a:r>
            <a:r>
              <a:rPr lang="ru-RU" sz="2400" dirty="0" err="1"/>
              <a:t>значно</a:t>
            </a:r>
            <a:r>
              <a:rPr lang="ru-RU" sz="2400" dirty="0"/>
              <a:t> </a:t>
            </a:r>
            <a:r>
              <a:rPr lang="ru-RU" sz="2400" dirty="0" err="1"/>
              <a:t>більше</a:t>
            </a:r>
            <a:r>
              <a:rPr lang="ru-RU" sz="2400" dirty="0"/>
              <a:t>. </a:t>
            </a:r>
            <a:r>
              <a:rPr lang="ru-RU" sz="2400" dirty="0" err="1"/>
              <a:t>Ця</a:t>
            </a:r>
            <a:r>
              <a:rPr lang="ru-RU" sz="2400" dirty="0"/>
              <a:t> </a:t>
            </a:r>
            <a:r>
              <a:rPr lang="ru-RU" sz="2400" dirty="0" err="1"/>
              <a:t>технологія</a:t>
            </a:r>
            <a:r>
              <a:rPr lang="ru-RU" sz="2400" dirty="0"/>
              <a:t> весь час </a:t>
            </a:r>
            <a:r>
              <a:rPr lang="ru-RU" sz="2400" dirty="0" err="1"/>
              <a:t>розвивається</a:t>
            </a:r>
            <a:r>
              <a:rPr lang="ru-RU" sz="2400" dirty="0"/>
              <a:t>, </a:t>
            </a:r>
            <a:r>
              <a:rPr lang="ru-RU" sz="2400" dirty="0" err="1"/>
              <a:t>трансформується</a:t>
            </a:r>
            <a:r>
              <a:rPr lang="ru-RU" sz="2400" dirty="0"/>
              <a:t>.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знайти</a:t>
            </a:r>
            <a:r>
              <a:rPr lang="ru-RU" sz="2400" dirty="0"/>
              <a:t> </a:t>
            </a:r>
            <a:r>
              <a:rPr lang="ru-RU" sz="2400" dirty="0" err="1"/>
              <a:t>багато</a:t>
            </a:r>
            <a:r>
              <a:rPr lang="ru-RU" sz="2400" dirty="0"/>
              <a:t> </a:t>
            </a:r>
            <a:r>
              <a:rPr lang="ru-RU" sz="2400" dirty="0" err="1"/>
              <a:t>дешевих</a:t>
            </a:r>
            <a:r>
              <a:rPr lang="ru-RU" sz="2400" dirty="0"/>
              <a:t> </a:t>
            </a:r>
            <a:r>
              <a:rPr lang="ru-RU" sz="2400" dirty="0" err="1"/>
              <a:t>пакетів</a:t>
            </a:r>
            <a:r>
              <a:rPr lang="ru-RU" sz="2400" dirty="0"/>
              <a:t> </a:t>
            </a:r>
            <a:r>
              <a:rPr lang="ru-RU" sz="2400" dirty="0" err="1"/>
              <a:t>програмного</a:t>
            </a:r>
            <a:r>
              <a:rPr lang="ru-RU" sz="2400" dirty="0"/>
              <a:t> </a:t>
            </a:r>
            <a:r>
              <a:rPr lang="ru-RU" sz="2400" dirty="0" err="1"/>
              <a:t>забезпечення</a:t>
            </a:r>
            <a:r>
              <a:rPr lang="ru-RU" sz="2400" dirty="0"/>
              <a:t>, яке </a:t>
            </a:r>
            <a:r>
              <a:rPr lang="ru-RU" sz="2400" dirty="0" err="1"/>
              <a:t>здатне</a:t>
            </a:r>
            <a:r>
              <a:rPr lang="ru-RU" sz="2400" dirty="0"/>
              <a:t> </a:t>
            </a:r>
            <a:r>
              <a:rPr lang="ru-RU" sz="2400" dirty="0" err="1"/>
              <a:t>поширити</a:t>
            </a:r>
            <a:r>
              <a:rPr lang="ru-RU" sz="2400" dirty="0"/>
              <a:t> </a:t>
            </a:r>
            <a:r>
              <a:rPr lang="ru-RU" sz="2400" dirty="0" err="1"/>
              <a:t>уявлення</a:t>
            </a:r>
            <a:r>
              <a:rPr lang="ru-RU" sz="2400" dirty="0"/>
              <a:t> про </a:t>
            </a:r>
            <a:r>
              <a:rPr lang="ru-RU" sz="2400" dirty="0" err="1"/>
              <a:t>можливості</a:t>
            </a:r>
            <a:r>
              <a:rPr lang="ru-RU" sz="2400" dirty="0"/>
              <a:t> </a:t>
            </a:r>
            <a:r>
              <a:rPr lang="ru-RU" sz="2400" dirty="0" err="1"/>
              <a:t>електронної</a:t>
            </a:r>
            <a:r>
              <a:rPr lang="ru-RU" sz="2400" dirty="0"/>
              <a:t> </a:t>
            </a:r>
            <a:r>
              <a:rPr lang="ru-RU" sz="2400" dirty="0" err="1"/>
              <a:t>пошти</a:t>
            </a:r>
            <a:r>
              <a:rPr lang="ru-RU" sz="2400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AF35BB-D191-4B5D-A8B8-57F500D437EA}"/>
              </a:ext>
            </a:extLst>
          </p:cNvPr>
          <p:cNvSpPr txBox="1"/>
          <p:nvPr/>
        </p:nvSpPr>
        <p:spPr>
          <a:xfrm>
            <a:off x="407503" y="3821386"/>
            <a:ext cx="96409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err="1"/>
              <a:t>Електронна</a:t>
            </a:r>
            <a:r>
              <a:rPr lang="ru-RU" sz="2400" dirty="0"/>
              <a:t> </a:t>
            </a:r>
            <a:r>
              <a:rPr lang="ru-RU" sz="2400" dirty="0" err="1"/>
              <a:t>пошта</a:t>
            </a:r>
            <a:r>
              <a:rPr lang="ru-RU" sz="2400" dirty="0"/>
              <a:t> – не метафора, а </a:t>
            </a:r>
            <a:r>
              <a:rPr lang="ru-RU" sz="2400" dirty="0" err="1"/>
              <a:t>загальноприйнята</a:t>
            </a:r>
            <a:r>
              <a:rPr lang="ru-RU" sz="2400" dirty="0"/>
              <a:t> </a:t>
            </a:r>
            <a:r>
              <a:rPr lang="ru-RU" sz="2400" dirty="0" err="1"/>
              <a:t>серед</a:t>
            </a:r>
            <a:r>
              <a:rPr lang="ru-RU" sz="2400" dirty="0"/>
              <a:t> </a:t>
            </a:r>
            <a:r>
              <a:rPr lang="ru-RU" sz="2400" dirty="0" err="1"/>
              <a:t>учених</a:t>
            </a:r>
            <a:r>
              <a:rPr lang="ru-RU" sz="2400" dirty="0"/>
              <a:t> </a:t>
            </a:r>
            <a:r>
              <a:rPr lang="ru-RU" sz="2400" dirty="0" err="1"/>
              <a:t>назва</a:t>
            </a:r>
            <a:r>
              <a:rPr lang="ru-RU" sz="2400" dirty="0"/>
              <a:t> </a:t>
            </a:r>
            <a:r>
              <a:rPr lang="ru-RU" sz="2400" dirty="0" err="1"/>
              <a:t>технології</a:t>
            </a:r>
            <a:r>
              <a:rPr lang="ru-RU" sz="2400" dirty="0"/>
              <a:t> </a:t>
            </a:r>
            <a:r>
              <a:rPr lang="ru-RU" sz="2400" dirty="0" err="1"/>
              <a:t>передавання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 err="1"/>
              <a:t>Пошту</a:t>
            </a:r>
            <a:r>
              <a:rPr lang="ru-RU" sz="2400" dirty="0"/>
              <a:t> доводиться </a:t>
            </a:r>
            <a:r>
              <a:rPr lang="ru-RU" sz="2400" dirty="0" err="1"/>
              <a:t>передавати</a:t>
            </a:r>
            <a:r>
              <a:rPr lang="ru-RU" sz="2400" dirty="0"/>
              <a:t>, </a:t>
            </a:r>
            <a:r>
              <a:rPr lang="ru-RU" sz="2400" dirty="0" err="1"/>
              <a:t>користуючись</a:t>
            </a:r>
            <a:r>
              <a:rPr lang="ru-RU" sz="2400" dirty="0"/>
              <a:t> штучно </a:t>
            </a:r>
            <a:r>
              <a:rPr lang="ru-RU" sz="2400" dirty="0" err="1"/>
              <a:t>створеними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наявними</a:t>
            </a:r>
            <a:r>
              <a:rPr lang="ru-RU" sz="2400" dirty="0"/>
              <a:t> в </a:t>
            </a:r>
            <a:r>
              <a:rPr lang="ru-RU" sz="2400" dirty="0" err="1"/>
              <a:t>природі</a:t>
            </a:r>
            <a:r>
              <a:rPr lang="ru-RU" sz="2400" dirty="0"/>
              <a:t> каналами і </a:t>
            </a:r>
            <a:r>
              <a:rPr lang="ru-RU" sz="2400" dirty="0" err="1"/>
              <a:t>засобами</a:t>
            </a:r>
            <a:r>
              <a:rPr lang="ru-RU" sz="2400" dirty="0"/>
              <a:t>. Людину </a:t>
            </a:r>
            <a:r>
              <a:rPr lang="ru-RU" sz="2400" dirty="0" err="1"/>
              <a:t>завжди</a:t>
            </a:r>
            <a:r>
              <a:rPr lang="ru-RU" sz="2400" dirty="0"/>
              <a:t> </a:t>
            </a:r>
            <a:r>
              <a:rPr lang="ru-RU" sz="2400" dirty="0" err="1"/>
              <a:t>супроводжували</a:t>
            </a:r>
            <a:r>
              <a:rPr lang="ru-RU" sz="2400" dirty="0"/>
              <a:t> </a:t>
            </a:r>
            <a:r>
              <a:rPr lang="ru-RU" sz="2400" dirty="0" err="1"/>
              <a:t>інформаційні</a:t>
            </a:r>
            <a:r>
              <a:rPr lang="ru-RU" sz="2400" dirty="0"/>
              <a:t> потоки, </a:t>
            </a:r>
            <a:r>
              <a:rPr lang="ru-RU" sz="2400" dirty="0" err="1"/>
              <a:t>викликаючи</a:t>
            </a:r>
            <a:r>
              <a:rPr lang="ru-RU" sz="2400" dirty="0"/>
              <a:t> </a:t>
            </a:r>
            <a:r>
              <a:rPr lang="ru-RU" sz="2400" dirty="0" err="1"/>
              <a:t>появу</a:t>
            </a:r>
            <a:r>
              <a:rPr lang="ru-RU" sz="2400" dirty="0"/>
              <a:t> </a:t>
            </a:r>
            <a:r>
              <a:rPr lang="ru-RU" sz="2400" dirty="0" err="1"/>
              <a:t>клинописів</a:t>
            </a:r>
            <a:r>
              <a:rPr lang="ru-RU" sz="2400" dirty="0"/>
              <a:t> на </a:t>
            </a:r>
            <a:r>
              <a:rPr lang="ru-RU" sz="2400" dirty="0" err="1"/>
              <a:t>глиняних</a:t>
            </a:r>
            <a:r>
              <a:rPr lang="ru-RU" sz="2400" dirty="0"/>
              <a:t> дощечках, письмена на </a:t>
            </a:r>
            <a:r>
              <a:rPr lang="ru-RU" sz="2400" dirty="0" err="1"/>
              <a:t>папірусі</a:t>
            </a:r>
            <a:r>
              <a:rPr lang="ru-RU" sz="2400" dirty="0"/>
              <a:t>, </a:t>
            </a:r>
            <a:r>
              <a:rPr lang="ru-RU" sz="2400" dirty="0" err="1"/>
              <a:t>пергаменті</a:t>
            </a:r>
            <a:r>
              <a:rPr lang="ru-RU" sz="2400" dirty="0"/>
              <a:t>, </a:t>
            </a:r>
            <a:r>
              <a:rPr lang="ru-RU" sz="2400" dirty="0" err="1"/>
              <a:t>нарешті</a:t>
            </a:r>
            <a:r>
              <a:rPr lang="ru-RU" sz="2400" dirty="0"/>
              <a:t> </a:t>
            </a:r>
            <a:r>
              <a:rPr lang="ru-RU" sz="2400" dirty="0" err="1"/>
              <a:t>книгодрукування</a:t>
            </a:r>
            <a:r>
              <a:rPr lang="ru-RU" sz="2400" dirty="0"/>
              <a:t>.</a:t>
            </a:r>
          </a:p>
        </p:txBody>
      </p:sp>
      <p:pic>
        <p:nvPicPr>
          <p:cNvPr id="3074" name="Picture 2" descr="Интернет в Беларуси: в Беларуси отключили интернет « Новости | Мобильная  версия | Цензор.НЕТ">
            <a:extLst>
              <a:ext uri="{FF2B5EF4-FFF2-40B4-BE49-F238E27FC236}">
                <a16:creationId xmlns:a16="http://schemas.microsoft.com/office/drawing/2014/main" id="{28CB4883-56BD-4688-B1A9-B6610B8FB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592" y="306521"/>
            <a:ext cx="4518401" cy="29503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606128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230AF2B-F79C-4EA0-8E5E-2BA13C96E88A}"/>
              </a:ext>
            </a:extLst>
          </p:cNvPr>
          <p:cNvSpPr txBox="1"/>
          <p:nvPr/>
        </p:nvSpPr>
        <p:spPr>
          <a:xfrm>
            <a:off x="288235" y="198783"/>
            <a:ext cx="60827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У </a:t>
            </a:r>
            <a:r>
              <a:rPr lang="ru-RU" sz="2400" dirty="0" err="1"/>
              <a:t>пізніші</a:t>
            </a:r>
            <a:r>
              <a:rPr lang="ru-RU" sz="2400" dirty="0"/>
              <a:t> </a:t>
            </a:r>
            <a:r>
              <a:rPr lang="ru-RU" sz="2400" dirty="0" err="1"/>
              <a:t>часи</a:t>
            </a:r>
            <a:r>
              <a:rPr lang="ru-RU" sz="2400" dirty="0"/>
              <a:t> </a:t>
            </a:r>
            <a:r>
              <a:rPr lang="ru-RU" sz="2400" dirty="0" err="1"/>
              <a:t>телезв’язок</a:t>
            </a:r>
            <a:r>
              <a:rPr lang="ru-RU" sz="2400" dirty="0"/>
              <a:t> </a:t>
            </a:r>
            <a:r>
              <a:rPr lang="ru-RU" sz="2400" dirty="0" err="1"/>
              <a:t>викликав</a:t>
            </a:r>
            <a:r>
              <a:rPr lang="ru-RU" sz="2400" dirty="0"/>
              <a:t> </a:t>
            </a:r>
            <a:r>
              <a:rPr lang="ru-RU" sz="2400" dirty="0" err="1"/>
              <a:t>появу</a:t>
            </a:r>
            <a:r>
              <a:rPr lang="ru-RU" sz="2400" dirty="0"/>
              <a:t> систем </a:t>
            </a:r>
            <a:r>
              <a:rPr lang="ru-RU" sz="2400" dirty="0" err="1"/>
              <a:t>передачі</a:t>
            </a:r>
            <a:r>
              <a:rPr lang="ru-RU" sz="2400" dirty="0"/>
              <a:t> з </a:t>
            </a:r>
            <a:r>
              <a:rPr lang="ru-RU" sz="2400" dirty="0" err="1"/>
              <a:t>проміжним</a:t>
            </a:r>
            <a:r>
              <a:rPr lang="ru-RU" sz="2400" dirty="0"/>
              <a:t> </a:t>
            </a:r>
            <a:r>
              <a:rPr lang="ru-RU" sz="2400" dirty="0" err="1"/>
              <a:t>нагромадженням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. Вона у </a:t>
            </a:r>
            <a:r>
              <a:rPr lang="ru-RU" sz="2400" dirty="0" err="1"/>
              <a:t>вигляді</a:t>
            </a:r>
            <a:r>
              <a:rPr lang="ru-RU" sz="2400" dirty="0"/>
              <a:t> коротких </a:t>
            </a:r>
            <a:r>
              <a:rPr lang="ru-RU" sz="2400" dirty="0" err="1"/>
              <a:t>повідомлень</a:t>
            </a:r>
            <a:r>
              <a:rPr lang="ru-RU" sz="2400" dirty="0"/>
              <a:t> – </a:t>
            </a:r>
            <a:r>
              <a:rPr lang="ru-RU" sz="2400" dirty="0" err="1"/>
              <a:t>електричних</a:t>
            </a:r>
            <a:r>
              <a:rPr lang="ru-RU" sz="2400" dirty="0"/>
              <a:t> </a:t>
            </a:r>
            <a:r>
              <a:rPr lang="ru-RU" sz="2400" dirty="0" err="1"/>
              <a:t>імпульсів</a:t>
            </a:r>
            <a:r>
              <a:rPr lang="ru-RU" sz="2400" dirty="0"/>
              <a:t> – </a:t>
            </a:r>
            <a:r>
              <a:rPr lang="ru-RU" sz="2400" dirty="0" err="1"/>
              <a:t>надсилалась</a:t>
            </a:r>
            <a:r>
              <a:rPr lang="ru-RU" sz="2400" dirty="0"/>
              <a:t> дротом </a:t>
            </a:r>
            <a:r>
              <a:rPr lang="ru-RU" sz="2400" dirty="0" err="1"/>
              <a:t>від</a:t>
            </a:r>
            <a:r>
              <a:rPr lang="ru-RU" sz="2400" dirty="0"/>
              <a:t> одного телеграфу  </a:t>
            </a:r>
            <a:r>
              <a:rPr lang="ru-RU" sz="2400" dirty="0" err="1"/>
              <a:t>або</a:t>
            </a:r>
            <a:r>
              <a:rPr lang="ru-RU" sz="2400" dirty="0"/>
              <a:t> телетайпу до </a:t>
            </a:r>
            <a:r>
              <a:rPr lang="ru-RU" sz="2400" dirty="0" err="1"/>
              <a:t>іншого</a:t>
            </a:r>
            <a:r>
              <a:rPr lang="ru-RU" sz="2400" dirty="0"/>
              <a:t>, де й </a:t>
            </a:r>
            <a:r>
              <a:rPr lang="ru-RU" sz="2400" dirty="0" err="1"/>
              <a:t>залишалась</a:t>
            </a:r>
            <a:r>
              <a:rPr lang="ru-RU" sz="2400" dirty="0"/>
              <a:t> на </a:t>
            </a:r>
            <a:r>
              <a:rPr lang="ru-RU" sz="2400" dirty="0" err="1"/>
              <a:t>паперовій</a:t>
            </a:r>
            <a:r>
              <a:rPr lang="ru-RU" sz="2400" dirty="0"/>
              <a:t> </a:t>
            </a:r>
            <a:r>
              <a:rPr lang="ru-RU" sz="2400" dirty="0" err="1"/>
              <a:t>стрічці</a:t>
            </a:r>
            <a:r>
              <a:rPr lang="ru-RU" sz="2400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73A763-7342-472D-8963-7648BAE22F89}"/>
              </a:ext>
            </a:extLst>
          </p:cNvPr>
          <p:cNvSpPr txBox="1"/>
          <p:nvPr/>
        </p:nvSpPr>
        <p:spPr>
          <a:xfrm>
            <a:off x="4929809" y="3319670"/>
            <a:ext cx="71329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В наш час </a:t>
            </a:r>
            <a:r>
              <a:rPr lang="ru-RU" sz="2400" dirty="0" err="1"/>
              <a:t>передавання</a:t>
            </a:r>
            <a:r>
              <a:rPr lang="ru-RU" sz="2400" dirty="0"/>
              <a:t> великих </a:t>
            </a:r>
            <a:r>
              <a:rPr lang="ru-RU" sz="2400" dirty="0" err="1"/>
              <a:t>обсягів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 </a:t>
            </a:r>
            <a:r>
              <a:rPr lang="ru-RU" sz="2400" dirty="0" err="1"/>
              <a:t>віддане</a:t>
            </a:r>
            <a:r>
              <a:rPr lang="ru-RU" sz="2400" dirty="0"/>
              <a:t> </a:t>
            </a:r>
            <a:r>
              <a:rPr lang="ru-RU" sz="2400" dirty="0" err="1"/>
              <a:t>обчислювальним</a:t>
            </a:r>
            <a:r>
              <a:rPr lang="ru-RU" sz="2400" dirty="0"/>
              <a:t> мережам. В </a:t>
            </a:r>
            <a:r>
              <a:rPr lang="ru-RU" sz="2400" dirty="0" err="1"/>
              <a:t>обчислювальних</a:t>
            </a:r>
            <a:r>
              <a:rPr lang="ru-RU" sz="2400" dirty="0"/>
              <a:t> мережах </a:t>
            </a:r>
            <a:r>
              <a:rPr lang="ru-RU" sz="2400" dirty="0" err="1"/>
              <a:t>інформація</a:t>
            </a:r>
            <a:r>
              <a:rPr lang="ru-RU" sz="2400" dirty="0"/>
              <a:t> з </a:t>
            </a:r>
            <a:r>
              <a:rPr lang="ru-RU" sz="2400" dirty="0" err="1"/>
              <a:t>пам’яті</a:t>
            </a:r>
            <a:r>
              <a:rPr lang="ru-RU" sz="2400" dirty="0"/>
              <a:t> ЕОМ – “</a:t>
            </a:r>
            <a:r>
              <a:rPr lang="ru-RU" sz="2400" dirty="0" err="1"/>
              <a:t>кореспондентки</a:t>
            </a:r>
            <a:r>
              <a:rPr lang="ru-RU" sz="2400" dirty="0"/>
              <a:t>” </a:t>
            </a:r>
            <a:r>
              <a:rPr lang="ru-RU" sz="2400" dirty="0" err="1"/>
              <a:t>потрапляє</a:t>
            </a:r>
            <a:r>
              <a:rPr lang="ru-RU" sz="2400" dirty="0"/>
              <a:t> на </a:t>
            </a:r>
            <a:r>
              <a:rPr lang="ru-RU" sz="2400" dirty="0" err="1"/>
              <a:t>термінал</a:t>
            </a:r>
            <a:r>
              <a:rPr lang="ru-RU" sz="2400" dirty="0"/>
              <a:t> адресата через мережу </a:t>
            </a:r>
            <a:r>
              <a:rPr lang="ru-RU" sz="2400" dirty="0" err="1"/>
              <a:t>електронної</a:t>
            </a:r>
            <a:r>
              <a:rPr lang="ru-RU" sz="2400" dirty="0"/>
              <a:t> </a:t>
            </a:r>
            <a:r>
              <a:rPr lang="ru-RU" sz="2400" dirty="0" err="1"/>
              <a:t>пошти</a:t>
            </a:r>
            <a:r>
              <a:rPr lang="ru-RU" sz="2400" dirty="0"/>
              <a:t>, в </a:t>
            </a:r>
            <a:r>
              <a:rPr lang="ru-RU" sz="2400" dirty="0" err="1"/>
              <a:t>якій</a:t>
            </a:r>
            <a:r>
              <a:rPr lang="ru-RU" sz="2400" dirty="0"/>
              <a:t> </a:t>
            </a:r>
            <a:r>
              <a:rPr lang="ru-RU" sz="2400" dirty="0" err="1"/>
              <a:t>збережено</a:t>
            </a:r>
            <a:r>
              <a:rPr lang="ru-RU" sz="2400" dirty="0"/>
              <a:t> </a:t>
            </a:r>
            <a:r>
              <a:rPr lang="ru-RU" sz="2400" dirty="0" err="1"/>
              <a:t>традиційний</a:t>
            </a:r>
            <a:r>
              <a:rPr lang="ru-RU" sz="2400" dirty="0"/>
              <a:t> принцип </a:t>
            </a:r>
            <a:r>
              <a:rPr lang="ru-RU" sz="2400" dirty="0" err="1"/>
              <a:t>організації</a:t>
            </a:r>
            <a:r>
              <a:rPr lang="ru-RU" sz="2400" dirty="0"/>
              <a:t> </a:t>
            </a:r>
            <a:r>
              <a:rPr lang="ru-RU" sz="2400" dirty="0" err="1"/>
              <a:t>інформаційного</a:t>
            </a:r>
            <a:r>
              <a:rPr lang="ru-RU" sz="2400" dirty="0"/>
              <a:t> </a:t>
            </a:r>
            <a:r>
              <a:rPr lang="ru-RU" sz="2400" dirty="0" err="1"/>
              <a:t>сервісу</a:t>
            </a:r>
            <a:r>
              <a:rPr lang="ru-RU" sz="2400" dirty="0"/>
              <a:t> “</a:t>
            </a:r>
            <a:r>
              <a:rPr lang="ru-RU" sz="2400" dirty="0" err="1"/>
              <a:t>прийняв</a:t>
            </a:r>
            <a:r>
              <a:rPr lang="ru-RU" sz="2400" dirty="0"/>
              <a:t> – передав”. </a:t>
            </a:r>
          </a:p>
        </p:txBody>
      </p:sp>
      <p:pic>
        <p:nvPicPr>
          <p:cNvPr id="4098" name="Picture 2" descr="Україні потрібен незалежний від держави Інтернет - Детектор медіа.">
            <a:extLst>
              <a:ext uri="{FF2B5EF4-FFF2-40B4-BE49-F238E27FC236}">
                <a16:creationId xmlns:a16="http://schemas.microsoft.com/office/drawing/2014/main" id="{8C4A8908-D022-45CA-9C96-1A7E27EE0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209" y="390226"/>
            <a:ext cx="4439271" cy="25345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00" name="Picture 4" descr="Интернет - INTERNETNETNET3456">
            <a:extLst>
              <a:ext uri="{FF2B5EF4-FFF2-40B4-BE49-F238E27FC236}">
                <a16:creationId xmlns:a16="http://schemas.microsoft.com/office/drawing/2014/main" id="{3EF53A18-5D78-4093-883B-122A6D10F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87" y="3429000"/>
            <a:ext cx="3854395" cy="27531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54297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2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25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25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1C175A5-287E-46AB-B897-FF6F0FE0E084}"/>
              </a:ext>
            </a:extLst>
          </p:cNvPr>
          <p:cNvSpPr txBox="1"/>
          <p:nvPr/>
        </p:nvSpPr>
        <p:spPr>
          <a:xfrm>
            <a:off x="5108713" y="442943"/>
            <a:ext cx="669400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err="1"/>
              <a:t>Лічені</a:t>
            </a:r>
            <a:r>
              <a:rPr lang="ru-RU" sz="2400" dirty="0"/>
              <a:t> </a:t>
            </a:r>
            <a:r>
              <a:rPr lang="ru-RU" sz="2400" dirty="0" err="1"/>
              <a:t>хвилини</a:t>
            </a:r>
            <a:r>
              <a:rPr lang="ru-RU" sz="2400" dirty="0"/>
              <a:t> треба на те, </a:t>
            </a:r>
            <a:r>
              <a:rPr lang="ru-RU" sz="2400" dirty="0" err="1"/>
              <a:t>щоб</a:t>
            </a:r>
            <a:r>
              <a:rPr lang="ru-RU" sz="2400" dirty="0"/>
              <a:t> на </a:t>
            </a:r>
            <a:r>
              <a:rPr lang="ru-RU" sz="2400" dirty="0" err="1"/>
              <a:t>відстані</a:t>
            </a:r>
            <a:r>
              <a:rPr lang="ru-RU" sz="2400" dirty="0"/>
              <a:t> </a:t>
            </a:r>
            <a:r>
              <a:rPr lang="ru-RU" sz="2400" dirty="0" err="1"/>
              <a:t>кількох</a:t>
            </a:r>
            <a:r>
              <a:rPr lang="ru-RU" sz="2400" dirty="0"/>
              <a:t> </a:t>
            </a:r>
            <a:r>
              <a:rPr lang="ru-RU" sz="2400" dirty="0" err="1"/>
              <a:t>сотень</a:t>
            </a:r>
            <a:r>
              <a:rPr lang="ru-RU" sz="2400" dirty="0"/>
              <a:t> </a:t>
            </a:r>
            <a:r>
              <a:rPr lang="ru-RU" sz="2400" dirty="0" err="1"/>
              <a:t>кілометрів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абонентами </a:t>
            </a:r>
            <a:r>
              <a:rPr lang="ru-RU" sz="2400" dirty="0" err="1"/>
              <a:t>відбувся</a:t>
            </a:r>
            <a:r>
              <a:rPr lang="ru-RU" sz="2400" dirty="0"/>
              <a:t> </a:t>
            </a:r>
            <a:r>
              <a:rPr lang="ru-RU" sz="2400" dirty="0" err="1"/>
              <a:t>обмін</a:t>
            </a:r>
            <a:r>
              <a:rPr lang="ru-RU" sz="2400" dirty="0"/>
              <a:t> </a:t>
            </a:r>
            <a:r>
              <a:rPr lang="ru-RU" sz="2400" dirty="0" err="1"/>
              <a:t>різноманітними</a:t>
            </a:r>
            <a:r>
              <a:rPr lang="ru-RU" sz="2400" dirty="0"/>
              <a:t> документами  – текстами, </a:t>
            </a:r>
            <a:r>
              <a:rPr lang="ru-RU" sz="2400" dirty="0" err="1"/>
              <a:t>таблицями</a:t>
            </a:r>
            <a:r>
              <a:rPr lang="ru-RU" sz="2400" dirty="0"/>
              <a:t>, </a:t>
            </a:r>
            <a:r>
              <a:rPr lang="ru-RU" sz="2400" dirty="0" err="1"/>
              <a:t>графіками</a:t>
            </a:r>
            <a:r>
              <a:rPr lang="ru-RU" sz="2400" dirty="0"/>
              <a:t>, </a:t>
            </a:r>
            <a:r>
              <a:rPr lang="ru-RU" sz="2400" dirty="0" err="1"/>
              <a:t>малюнками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/>
              <a:t>За </a:t>
            </a:r>
            <a:r>
              <a:rPr lang="ru-RU" sz="2400" dirty="0" err="1"/>
              <a:t>якими</a:t>
            </a:r>
            <a:r>
              <a:rPr lang="ru-RU" sz="2400" dirty="0"/>
              <a:t> правилами </a:t>
            </a:r>
            <a:r>
              <a:rPr lang="ru-RU" sz="2400" dirty="0" err="1"/>
              <a:t>діє</a:t>
            </a:r>
            <a:r>
              <a:rPr lang="ru-RU" sz="2400" dirty="0"/>
              <a:t> </a:t>
            </a:r>
            <a:r>
              <a:rPr lang="ru-RU" sz="2400" dirty="0" err="1"/>
              <a:t>електронна</a:t>
            </a:r>
            <a:r>
              <a:rPr lang="ru-RU" sz="2400" dirty="0"/>
              <a:t> </a:t>
            </a:r>
            <a:r>
              <a:rPr lang="ru-RU" sz="2400" dirty="0" err="1"/>
              <a:t>пошта</a:t>
            </a:r>
            <a:r>
              <a:rPr lang="ru-RU" sz="2400" dirty="0"/>
              <a:t>? Вони </a:t>
            </a:r>
            <a:r>
              <a:rPr lang="ru-RU" sz="2400" dirty="0" err="1"/>
              <a:t>більше</a:t>
            </a:r>
            <a:r>
              <a:rPr lang="ru-RU" sz="2400" dirty="0"/>
              <a:t> </a:t>
            </a:r>
            <a:r>
              <a:rPr lang="ru-RU" sz="2400" dirty="0" err="1"/>
              <a:t>нагадують</a:t>
            </a:r>
            <a:r>
              <a:rPr lang="ru-RU" sz="2400" dirty="0"/>
              <a:t> правила </a:t>
            </a:r>
            <a:r>
              <a:rPr lang="ru-RU" sz="2400" dirty="0" err="1"/>
              <a:t>дорожнього</a:t>
            </a:r>
            <a:r>
              <a:rPr lang="ru-RU" sz="2400" dirty="0"/>
              <a:t> </a:t>
            </a:r>
            <a:r>
              <a:rPr lang="ru-RU" sz="2400" dirty="0" err="1"/>
              <a:t>руху</a:t>
            </a:r>
            <a:r>
              <a:rPr lang="ru-RU" sz="2400" dirty="0"/>
              <a:t>, </a:t>
            </a:r>
            <a:r>
              <a:rPr lang="ru-RU" sz="2400" dirty="0" err="1"/>
              <a:t>аніж</a:t>
            </a:r>
            <a:r>
              <a:rPr lang="ru-RU" sz="2400" dirty="0"/>
              <a:t> </a:t>
            </a:r>
            <a:r>
              <a:rPr lang="ru-RU" sz="2400" dirty="0" err="1"/>
              <a:t>поштовий</a:t>
            </a:r>
            <a:r>
              <a:rPr lang="ru-RU" sz="2400" dirty="0"/>
              <a:t> статут. </a:t>
            </a: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410413-D9EC-4D26-A0AE-C8C253F5E38D}"/>
              </a:ext>
            </a:extLst>
          </p:cNvPr>
          <p:cNvSpPr txBox="1"/>
          <p:nvPr/>
        </p:nvSpPr>
        <p:spPr>
          <a:xfrm>
            <a:off x="646042" y="4136262"/>
            <a:ext cx="49198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/>
              <a:t>В </a:t>
            </a:r>
            <a:r>
              <a:rPr lang="ru-RU" sz="2400" dirty="0" err="1"/>
              <a:t>цьому</a:t>
            </a:r>
            <a:r>
              <a:rPr lang="ru-RU" sz="2400" dirty="0"/>
              <a:t> </a:t>
            </a:r>
            <a:r>
              <a:rPr lang="ru-RU" sz="2400" dirty="0" err="1"/>
              <a:t>закладено</a:t>
            </a:r>
            <a:r>
              <a:rPr lang="ru-RU" sz="2400" dirty="0"/>
              <a:t> </a:t>
            </a:r>
            <a:r>
              <a:rPr lang="ru-RU" sz="2400" dirty="0" err="1"/>
              <a:t>глибокий</a:t>
            </a:r>
            <a:r>
              <a:rPr lang="ru-RU" sz="2400" dirty="0"/>
              <a:t> </a:t>
            </a:r>
            <a:r>
              <a:rPr lang="ru-RU" sz="2400" dirty="0" err="1"/>
              <a:t>зміст</a:t>
            </a:r>
            <a:r>
              <a:rPr lang="ru-RU" sz="2400" dirty="0"/>
              <a:t>, </a:t>
            </a: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зіставити</a:t>
            </a:r>
            <a:r>
              <a:rPr lang="ru-RU" sz="2400" dirty="0"/>
              <a:t> </a:t>
            </a:r>
            <a:r>
              <a:rPr lang="ru-RU" sz="2400" dirty="0" err="1"/>
              <a:t>будову</a:t>
            </a:r>
            <a:r>
              <a:rPr lang="ru-RU" sz="2400" dirty="0"/>
              <a:t> </a:t>
            </a:r>
            <a:r>
              <a:rPr lang="ru-RU" sz="2400" dirty="0" err="1"/>
              <a:t>мережі</a:t>
            </a:r>
            <a:r>
              <a:rPr lang="ru-RU" sz="2400" dirty="0"/>
              <a:t> </a:t>
            </a:r>
            <a:r>
              <a:rPr lang="ru-RU" sz="2400" dirty="0" err="1"/>
              <a:t>передавання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/>
              <a:t> з </a:t>
            </a:r>
            <a:r>
              <a:rPr lang="ru-RU" sz="2400" dirty="0" err="1"/>
              <a:t>міською</a:t>
            </a:r>
            <a:r>
              <a:rPr lang="ru-RU" sz="2400" dirty="0"/>
              <a:t> транспортною мережею.</a:t>
            </a:r>
            <a:r>
              <a:rPr lang="ru-RU" dirty="0"/>
              <a:t> </a:t>
            </a:r>
          </a:p>
        </p:txBody>
      </p:sp>
      <p:pic>
        <p:nvPicPr>
          <p:cNvPr id="5124" name="Picture 4" descr="Майже половина людей у світі не мають доступу до інтернету — ООН -  MediaSapiens.">
            <a:extLst>
              <a:ext uri="{FF2B5EF4-FFF2-40B4-BE49-F238E27FC236}">
                <a16:creationId xmlns:a16="http://schemas.microsoft.com/office/drawing/2014/main" id="{CB1E29C5-E4B3-4391-9D24-16D0B61D0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6148" y="4113936"/>
            <a:ext cx="4136332" cy="230112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126" name="Picture 6" descr="Чи будемо ми говорити про право на інтернет в Україні? - Детектор медіа.">
            <a:extLst>
              <a:ext uri="{FF2B5EF4-FFF2-40B4-BE49-F238E27FC236}">
                <a16:creationId xmlns:a16="http://schemas.microsoft.com/office/drawing/2014/main" id="{9E715692-B524-442B-990C-4872EAE6C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37" y="602124"/>
            <a:ext cx="4373174" cy="24661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5231962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D2CB07-FE63-4881-86B2-28DC1280F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800" y="650388"/>
            <a:ext cx="10571998" cy="970450"/>
          </a:xfrm>
        </p:spPr>
        <p:txBody>
          <a:bodyPr/>
          <a:lstStyle/>
          <a:p>
            <a:r>
              <a:rPr lang="uk-UA" dirty="0"/>
              <a:t>Яким чином функціонує електронна пошта?</a:t>
            </a: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B37372-B220-425E-B9E6-69021DD9F164}"/>
              </a:ext>
            </a:extLst>
          </p:cNvPr>
          <p:cNvSpPr txBox="1"/>
          <p:nvPr/>
        </p:nvSpPr>
        <p:spPr>
          <a:xfrm>
            <a:off x="316307" y="2280091"/>
            <a:ext cx="79123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err="1"/>
              <a:t>Щоб</a:t>
            </a:r>
            <a:r>
              <a:rPr lang="ru-RU" sz="2400" dirty="0"/>
              <a:t> </a:t>
            </a:r>
            <a:r>
              <a:rPr lang="ru-RU" sz="2400" dirty="0" err="1"/>
              <a:t>обмінюватись</a:t>
            </a:r>
            <a:r>
              <a:rPr lang="ru-RU" sz="2400" dirty="0"/>
              <a:t> </a:t>
            </a:r>
            <a:r>
              <a:rPr lang="ru-RU" sz="2400" dirty="0" err="1"/>
              <a:t>кореспонденцією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ru-RU" sz="2400" dirty="0" err="1"/>
              <a:t>електронної</a:t>
            </a:r>
            <a:r>
              <a:rPr lang="ru-RU" sz="2400" dirty="0"/>
              <a:t> </a:t>
            </a:r>
            <a:r>
              <a:rPr lang="ru-RU" sz="2400" dirty="0" err="1"/>
              <a:t>пошти</a:t>
            </a:r>
            <a:r>
              <a:rPr lang="ru-RU" sz="2400" dirty="0"/>
              <a:t> </a:t>
            </a:r>
            <a:r>
              <a:rPr lang="ru-RU" sz="2400" dirty="0" err="1"/>
              <a:t>потрібно</a:t>
            </a:r>
            <a:r>
              <a:rPr lang="ru-RU" sz="2400" dirty="0"/>
              <a:t> </a:t>
            </a:r>
            <a:r>
              <a:rPr lang="ru-RU" sz="2400" dirty="0" err="1"/>
              <a:t>мати</a:t>
            </a:r>
            <a:r>
              <a:rPr lang="ru-RU" sz="2400" dirty="0"/>
              <a:t> </a:t>
            </a:r>
            <a:r>
              <a:rPr lang="ru-RU" sz="2400" dirty="0" err="1"/>
              <a:t>спеціальну</a:t>
            </a:r>
            <a:r>
              <a:rPr lang="ru-RU" sz="2400" dirty="0"/>
              <a:t> </a:t>
            </a:r>
            <a:r>
              <a:rPr lang="ru-RU" sz="2400" dirty="0" err="1"/>
              <a:t>програму</a:t>
            </a:r>
            <a:r>
              <a:rPr lang="ru-RU" sz="2400" dirty="0"/>
              <a:t>, яка </a:t>
            </a:r>
            <a:r>
              <a:rPr lang="ru-RU" sz="2400" dirty="0" err="1"/>
              <a:t>називається</a:t>
            </a:r>
            <a:r>
              <a:rPr lang="ru-RU" sz="2400" dirty="0"/>
              <a:t> </a:t>
            </a:r>
            <a:r>
              <a:rPr lang="en-US" sz="2400" dirty="0"/>
              <a:t>mailer. </a:t>
            </a:r>
            <a:r>
              <a:rPr lang="ru-RU" sz="2400" dirty="0"/>
              <a:t>Вона </a:t>
            </a:r>
            <a:r>
              <a:rPr lang="ru-RU" sz="2400" dirty="0" err="1"/>
              <a:t>надає</a:t>
            </a:r>
            <a:r>
              <a:rPr lang="ru-RU" sz="2400" dirty="0"/>
              <a:t> </a:t>
            </a:r>
            <a:r>
              <a:rPr lang="ru-RU" sz="2400" dirty="0" err="1"/>
              <a:t>змоги</a:t>
            </a:r>
            <a:r>
              <a:rPr lang="ru-RU" sz="2400" dirty="0"/>
              <a:t> </a:t>
            </a:r>
            <a:r>
              <a:rPr lang="ru-RU" sz="2400" dirty="0" err="1"/>
              <a:t>редагувати</a:t>
            </a:r>
            <a:r>
              <a:rPr lang="ru-RU" sz="2400" dirty="0"/>
              <a:t> текст, </a:t>
            </a:r>
            <a:r>
              <a:rPr lang="ru-RU" sz="2400" dirty="0" err="1"/>
              <a:t>вводити</a:t>
            </a:r>
            <a:r>
              <a:rPr lang="ru-RU" sz="2400" dirty="0"/>
              <a:t> адресу </a:t>
            </a:r>
            <a:r>
              <a:rPr lang="ru-RU" sz="2400" dirty="0" err="1"/>
              <a:t>одержувача</a:t>
            </a:r>
            <a:r>
              <a:rPr lang="ru-RU" sz="2400" dirty="0"/>
              <a:t>, </a:t>
            </a:r>
            <a:r>
              <a:rPr lang="ru-RU" sz="2400" dirty="0" err="1"/>
              <a:t>надсилати</a:t>
            </a:r>
            <a:r>
              <a:rPr lang="ru-RU" sz="2400" dirty="0"/>
              <a:t> </a:t>
            </a:r>
            <a:r>
              <a:rPr lang="ru-RU" sz="2400" dirty="0" err="1"/>
              <a:t>повідомлення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немає</a:t>
            </a:r>
            <a:r>
              <a:rPr lang="ru-RU" sz="2400" dirty="0"/>
              <a:t> </a:t>
            </a:r>
            <a:r>
              <a:rPr lang="ru-RU" sz="2400" dirty="0" err="1"/>
              <a:t>повноцінного</a:t>
            </a:r>
            <a:r>
              <a:rPr lang="ru-RU" sz="2400" dirty="0"/>
              <a:t> доступа до </a:t>
            </a:r>
            <a:r>
              <a:rPr lang="ru-RU" sz="2400" dirty="0" err="1"/>
              <a:t>Інтернет</a:t>
            </a:r>
            <a:r>
              <a:rPr lang="ru-RU" sz="2400" dirty="0"/>
              <a:t>, </a:t>
            </a:r>
            <a:r>
              <a:rPr lang="ru-RU" sz="2400" dirty="0" err="1"/>
              <a:t>електронна</a:t>
            </a:r>
            <a:r>
              <a:rPr lang="ru-RU" sz="2400" dirty="0"/>
              <a:t> </a:t>
            </a:r>
            <a:r>
              <a:rPr lang="ru-RU" sz="2400" dirty="0" err="1"/>
              <a:t>пошта</a:t>
            </a:r>
            <a:r>
              <a:rPr lang="ru-RU" sz="2400" dirty="0"/>
              <a:t> </a:t>
            </a:r>
            <a:r>
              <a:rPr lang="ru-RU" sz="2400" dirty="0" err="1"/>
              <a:t>дуже</a:t>
            </a:r>
            <a:r>
              <a:rPr lang="ru-RU" sz="2400" dirty="0"/>
              <a:t> </a:t>
            </a:r>
            <a:r>
              <a:rPr lang="ru-RU" sz="2400" dirty="0" err="1"/>
              <a:t>корисна</a:t>
            </a:r>
            <a:r>
              <a:rPr lang="ru-RU" sz="2400" dirty="0"/>
              <a:t>. Ви можете </a:t>
            </a:r>
            <a:r>
              <a:rPr lang="ru-RU" sz="2400" dirty="0" err="1"/>
              <a:t>використовувати</a:t>
            </a:r>
            <a:r>
              <a:rPr lang="ru-RU" sz="2400" dirty="0"/>
              <a:t> ту </a:t>
            </a:r>
            <a:r>
              <a:rPr lang="ru-RU" sz="2400" dirty="0" err="1"/>
              <a:t>електронну</a:t>
            </a:r>
            <a:r>
              <a:rPr lang="ru-RU" sz="2400" dirty="0"/>
              <a:t> </a:t>
            </a:r>
            <a:r>
              <a:rPr lang="ru-RU" sz="2400" dirty="0" err="1"/>
              <a:t>пошту</a:t>
            </a:r>
            <a:r>
              <a:rPr lang="ru-RU" sz="2400" dirty="0"/>
              <a:t>, яка є у </a:t>
            </a:r>
            <a:r>
              <a:rPr lang="ru-RU" sz="2400" dirty="0" err="1"/>
              <a:t>Вашого</a:t>
            </a:r>
            <a:r>
              <a:rPr lang="ru-RU" sz="2400" dirty="0"/>
              <a:t> </a:t>
            </a:r>
            <a:r>
              <a:rPr lang="ru-RU" sz="2400" dirty="0" err="1"/>
              <a:t>поставника</a:t>
            </a:r>
            <a:r>
              <a:rPr lang="ru-RU" sz="2400" dirty="0"/>
              <a:t> </a:t>
            </a:r>
            <a:r>
              <a:rPr lang="ru-RU" sz="2400" dirty="0" err="1"/>
              <a:t>послуг</a:t>
            </a:r>
            <a:r>
              <a:rPr lang="ru-RU" sz="2400" dirty="0"/>
              <a:t>. Як і в </a:t>
            </a:r>
            <a:r>
              <a:rPr lang="ru-RU" sz="2400" dirty="0" err="1"/>
              <a:t>усіх</a:t>
            </a:r>
            <a:r>
              <a:rPr lang="ru-RU" sz="2400" dirty="0"/>
              <a:t> </a:t>
            </a:r>
            <a:r>
              <a:rPr lang="ru-RU" sz="2400" dirty="0" err="1"/>
              <a:t>програмах</a:t>
            </a:r>
            <a:r>
              <a:rPr lang="ru-RU" sz="2400" dirty="0"/>
              <a:t>, </a:t>
            </a:r>
            <a:r>
              <a:rPr lang="ru-RU" sz="2400" dirty="0" err="1"/>
              <a:t>між</a:t>
            </a:r>
            <a:r>
              <a:rPr lang="ru-RU" sz="2400" dirty="0"/>
              <a:t> </a:t>
            </a:r>
            <a:r>
              <a:rPr lang="ru-RU" sz="2400" dirty="0" err="1"/>
              <a:t>програмами</a:t>
            </a:r>
            <a:r>
              <a:rPr lang="ru-RU" sz="2400" dirty="0"/>
              <a:t> </a:t>
            </a:r>
            <a:r>
              <a:rPr lang="ru-RU" sz="2400" dirty="0" err="1"/>
              <a:t>електронної</a:t>
            </a:r>
            <a:r>
              <a:rPr lang="ru-RU" sz="2400" dirty="0"/>
              <a:t> </a:t>
            </a:r>
            <a:r>
              <a:rPr lang="ru-RU" sz="2400" dirty="0" err="1"/>
              <a:t>пошти</a:t>
            </a:r>
            <a:r>
              <a:rPr lang="ru-RU" sz="2400" dirty="0"/>
              <a:t> </a:t>
            </a:r>
            <a:r>
              <a:rPr lang="ru-RU" sz="2400" dirty="0" err="1"/>
              <a:t>існує</a:t>
            </a:r>
            <a:r>
              <a:rPr lang="ru-RU" sz="2400" dirty="0"/>
              <a:t> </a:t>
            </a:r>
            <a:r>
              <a:rPr lang="ru-RU" sz="2400" dirty="0" err="1"/>
              <a:t>різниця</a:t>
            </a:r>
            <a:r>
              <a:rPr lang="ru-RU" sz="2400" dirty="0"/>
              <a:t>, </a:t>
            </a:r>
            <a:r>
              <a:rPr lang="ru-RU" sz="2400" dirty="0" err="1"/>
              <a:t>різниця</a:t>
            </a:r>
            <a:r>
              <a:rPr lang="ru-RU" sz="2400" dirty="0"/>
              <a:t> є і у </a:t>
            </a:r>
            <a:r>
              <a:rPr lang="ru-RU" sz="2400" dirty="0" err="1"/>
              <a:t>інтерфейсі</a:t>
            </a:r>
            <a:r>
              <a:rPr lang="ru-RU" sz="2400" dirty="0"/>
              <a:t> </a:t>
            </a:r>
            <a:r>
              <a:rPr lang="ru-RU" sz="2400" dirty="0" err="1"/>
              <a:t>поштових</a:t>
            </a:r>
            <a:r>
              <a:rPr lang="ru-RU" sz="2400" dirty="0"/>
              <a:t> </a:t>
            </a:r>
            <a:r>
              <a:rPr lang="ru-RU" sz="2400" dirty="0" err="1"/>
              <a:t>пакетів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E748E63C-62EB-4F5C-9143-2A348E4C9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14539">
            <a:off x="8984213" y="4460421"/>
            <a:ext cx="2668166" cy="2668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Футурологія: інтернет речей змінить життя - Marketer">
            <a:extLst>
              <a:ext uri="{FF2B5EF4-FFF2-40B4-BE49-F238E27FC236}">
                <a16:creationId xmlns:a16="http://schemas.microsoft.com/office/drawing/2014/main" id="{0216A0A4-13CD-4422-8AFE-EE7A772E05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1779" y="2280091"/>
            <a:ext cx="3773041" cy="251284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8946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F58D33-83B2-42B1-96F8-B3DA12FA58B3}"/>
              </a:ext>
            </a:extLst>
          </p:cNvPr>
          <p:cNvSpPr txBox="1"/>
          <p:nvPr/>
        </p:nvSpPr>
        <p:spPr>
          <a:xfrm>
            <a:off x="223934" y="130629"/>
            <a:ext cx="11968066" cy="7386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Проте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загальні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функції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більшості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пакетів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однакові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До них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відносяться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just"/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400" dirty="0"/>
              <a:t>   </a:t>
            </a:r>
            <a:r>
              <a:rPr lang="ru-RU" sz="2400" dirty="0" err="1"/>
              <a:t>підготовка</a:t>
            </a:r>
            <a:r>
              <a:rPr lang="ru-RU" sz="2400" dirty="0"/>
              <a:t> тексту</a:t>
            </a:r>
          </a:p>
          <a:p>
            <a:pPr algn="just"/>
            <a:endParaRPr lang="ru-RU" sz="2400" dirty="0"/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               </a:t>
            </a:r>
            <a:r>
              <a:rPr lang="ru-RU" sz="2400" dirty="0" err="1"/>
              <a:t>читання</a:t>
            </a:r>
            <a:r>
              <a:rPr lang="ru-RU" sz="2400" dirty="0"/>
              <a:t> і </a:t>
            </a:r>
            <a:r>
              <a:rPr lang="ru-RU" sz="2400" dirty="0" err="1"/>
              <a:t>збереження</a:t>
            </a:r>
            <a:r>
              <a:rPr lang="ru-RU" sz="2400" dirty="0"/>
              <a:t> </a:t>
            </a:r>
            <a:r>
              <a:rPr lang="ru-RU" sz="2400" dirty="0" err="1"/>
              <a:t>кореспонденції</a:t>
            </a:r>
            <a:endParaRPr lang="ru-RU" sz="2400" dirty="0"/>
          </a:p>
          <a:p>
            <a:pPr algn="just"/>
            <a:endParaRPr lang="ru-RU" sz="2400" dirty="0"/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                              </a:t>
            </a:r>
            <a:r>
              <a:rPr lang="ru-RU" sz="2400" dirty="0" err="1"/>
              <a:t>знищення</a:t>
            </a:r>
            <a:r>
              <a:rPr lang="ru-RU" sz="2400" dirty="0"/>
              <a:t> </a:t>
            </a:r>
            <a:r>
              <a:rPr lang="ru-RU" sz="2400" dirty="0" err="1"/>
              <a:t>кореспонденції</a:t>
            </a:r>
            <a:endParaRPr lang="ru-RU" sz="2400" dirty="0"/>
          </a:p>
          <a:p>
            <a:pPr algn="just"/>
            <a:endParaRPr lang="ru-RU" sz="2400" dirty="0"/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                                            </a:t>
            </a:r>
            <a:r>
              <a:rPr lang="ru-RU" sz="2400" dirty="0" err="1"/>
              <a:t>ввід</a:t>
            </a:r>
            <a:r>
              <a:rPr lang="ru-RU" sz="2400" dirty="0"/>
              <a:t> </a:t>
            </a:r>
            <a:r>
              <a:rPr lang="ru-RU" sz="2400" dirty="0" err="1"/>
              <a:t>адреси</a:t>
            </a:r>
            <a:endParaRPr lang="ru-RU" sz="2400" dirty="0"/>
          </a:p>
          <a:p>
            <a:pPr algn="just"/>
            <a:endParaRPr lang="ru-RU" sz="2400" dirty="0"/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                                                        </a:t>
            </a:r>
            <a:r>
              <a:rPr lang="ru-RU" sz="2400" dirty="0" err="1"/>
              <a:t>коментування</a:t>
            </a:r>
            <a:r>
              <a:rPr lang="ru-RU" sz="2400" dirty="0"/>
              <a:t> і </a:t>
            </a:r>
            <a:r>
              <a:rPr lang="ru-RU" sz="2400" dirty="0" err="1"/>
              <a:t>пересилка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endParaRPr lang="ru-RU" sz="2400" dirty="0"/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                                                </a:t>
            </a:r>
          </a:p>
          <a:p>
            <a:pPr algn="just"/>
            <a:r>
              <a:rPr lang="ru-RU" sz="2400" dirty="0"/>
              <a:t>                                                                           </a:t>
            </a:r>
            <a:r>
              <a:rPr lang="ru-RU" sz="2400" dirty="0" err="1"/>
              <a:t>функції</a:t>
            </a:r>
            <a:r>
              <a:rPr lang="ru-RU" sz="2400" dirty="0"/>
              <a:t> </a:t>
            </a:r>
            <a:r>
              <a:rPr lang="ru-RU" sz="2400" dirty="0" err="1"/>
              <a:t>імпорту</a:t>
            </a:r>
            <a:r>
              <a:rPr lang="ru-RU" sz="2400" dirty="0"/>
              <a:t> для </a:t>
            </a:r>
            <a:r>
              <a:rPr lang="ru-RU" sz="2400" dirty="0" err="1"/>
              <a:t>інших</a:t>
            </a:r>
            <a:r>
              <a:rPr lang="ru-RU" sz="2400" dirty="0"/>
              <a:t> </a:t>
            </a:r>
            <a:r>
              <a:rPr lang="ru-RU" sz="2400" dirty="0" err="1"/>
              <a:t>файлів</a:t>
            </a:r>
            <a:r>
              <a:rPr lang="ru-RU" sz="2400" dirty="0"/>
              <a:t>.</a:t>
            </a:r>
          </a:p>
          <a:p>
            <a:pPr algn="just"/>
            <a:endParaRPr lang="ru-RU" sz="2400" dirty="0"/>
          </a:p>
          <a:p>
            <a:endParaRPr lang="ru-RU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7D1B0FB-A6F4-45DD-AA14-88A8001CB7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62" y="4887657"/>
            <a:ext cx="5172164" cy="5111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Сьогодні – Міжнародний день Інтернету » Профспілка працівників освіти і  науки України">
            <a:extLst>
              <a:ext uri="{FF2B5EF4-FFF2-40B4-BE49-F238E27FC236}">
                <a16:creationId xmlns:a16="http://schemas.microsoft.com/office/drawing/2014/main" id="{66AD28ED-4A5A-49D4-8682-4FD0576616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790" y="792136"/>
            <a:ext cx="4088534" cy="30715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340E7370-2AA5-42DA-A363-FD5A1A03D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943" y="3205481"/>
            <a:ext cx="353397" cy="276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B6EBEC39-30DD-4471-884F-E250CF2F5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49" y="929671"/>
            <a:ext cx="353398" cy="277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8461E3-AD9A-4641-B107-4B176EAA1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051" y="2050126"/>
            <a:ext cx="353397" cy="27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188BC3BD-3E5F-4EFF-992E-F2A1857C8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227" y="4240138"/>
            <a:ext cx="353397" cy="27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>
            <a:extLst>
              <a:ext uri="{FF2B5EF4-FFF2-40B4-BE49-F238E27FC236}">
                <a16:creationId xmlns:a16="http://schemas.microsoft.com/office/drawing/2014/main" id="{7B2D3D8C-6F05-4EBE-8952-A3DA519161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948" y="5350481"/>
            <a:ext cx="353397" cy="27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>
            <a:extLst>
              <a:ext uri="{FF2B5EF4-FFF2-40B4-BE49-F238E27FC236}">
                <a16:creationId xmlns:a16="http://schemas.microsoft.com/office/drawing/2014/main" id="{CBC075E9-B30D-44E4-BB1A-58CD3C33B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967" y="6449601"/>
            <a:ext cx="353397" cy="27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5523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7DE1A5-1D8B-48CF-9BAB-D3970A884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783" y="478618"/>
            <a:ext cx="10571998" cy="970450"/>
          </a:xfrm>
        </p:spPr>
        <p:txBody>
          <a:bodyPr/>
          <a:lstStyle/>
          <a:p>
            <a:r>
              <a:rPr lang="uk-UA" dirty="0"/>
              <a:t>Що ж таке сучасний пакет</a:t>
            </a:r>
            <a:r>
              <a:rPr lang="en-US" dirty="0"/>
              <a:t> E-mail</a:t>
            </a:r>
            <a:r>
              <a:rPr lang="uk-UA" dirty="0"/>
              <a:t>?</a:t>
            </a: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2CAFEE-7D06-490F-B931-4E324F6CE9A7}"/>
              </a:ext>
            </a:extLst>
          </p:cNvPr>
          <p:cNvSpPr txBox="1"/>
          <p:nvPr/>
        </p:nvSpPr>
        <p:spPr>
          <a:xfrm>
            <a:off x="520751" y="2724539"/>
            <a:ext cx="1155306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err="1"/>
              <a:t>Сучасний</a:t>
            </a:r>
            <a:r>
              <a:rPr lang="ru-RU" sz="2400" dirty="0"/>
              <a:t> пакет </a:t>
            </a:r>
            <a:r>
              <a:rPr lang="en-US" sz="2400" dirty="0"/>
              <a:t>E-mail </a:t>
            </a:r>
            <a:r>
              <a:rPr lang="ru-RU" sz="2400" dirty="0" err="1"/>
              <a:t>має</a:t>
            </a:r>
            <a:r>
              <a:rPr lang="ru-RU" sz="2400" dirty="0"/>
              <a:t> добре </a:t>
            </a:r>
            <a:r>
              <a:rPr lang="ru-RU" sz="2400" dirty="0" err="1"/>
              <a:t>організований</a:t>
            </a:r>
            <a:r>
              <a:rPr lang="ru-RU" sz="2400" dirty="0"/>
              <a:t> </a:t>
            </a:r>
            <a:r>
              <a:rPr lang="ru-RU" sz="2400" dirty="0" err="1"/>
              <a:t>інтерфейс</a:t>
            </a:r>
            <a:r>
              <a:rPr lang="ru-RU" sz="2400" dirty="0"/>
              <a:t> </a:t>
            </a:r>
            <a:r>
              <a:rPr lang="ru-RU" sz="2400" dirty="0" err="1"/>
              <a:t>користувача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не </a:t>
            </a:r>
            <a:r>
              <a:rPr lang="ru-RU" sz="2400" dirty="0" err="1"/>
              <a:t>потребує</a:t>
            </a:r>
            <a:r>
              <a:rPr lang="ru-RU" sz="2400" dirty="0"/>
              <a:t> </a:t>
            </a:r>
            <a:r>
              <a:rPr lang="ru-RU" sz="2400" dirty="0" err="1"/>
              <a:t>багато</a:t>
            </a:r>
            <a:r>
              <a:rPr lang="ru-RU" sz="2400" dirty="0"/>
              <a:t> часу і </a:t>
            </a:r>
            <a:r>
              <a:rPr lang="ru-RU" sz="2400" dirty="0" err="1"/>
              <a:t>сили</a:t>
            </a:r>
            <a:r>
              <a:rPr lang="ru-RU" sz="2400" dirty="0"/>
              <a:t> для </a:t>
            </a:r>
            <a:r>
              <a:rPr lang="ru-RU" sz="2400" dirty="0" err="1"/>
              <a:t>засвоєння</a:t>
            </a:r>
            <a:r>
              <a:rPr lang="ru-RU" sz="2400" dirty="0"/>
              <a:t>, та </a:t>
            </a:r>
            <a:r>
              <a:rPr lang="ru-RU" sz="2400" dirty="0" err="1"/>
              <a:t>забезпечує</a:t>
            </a:r>
            <a:r>
              <a:rPr lang="ru-RU" sz="2400" dirty="0"/>
              <a:t>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функції</a:t>
            </a:r>
            <a:r>
              <a:rPr lang="ru-RU" sz="2400" dirty="0"/>
              <a:t>: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           </a:t>
            </a:r>
            <a:r>
              <a:rPr lang="ru-RU" sz="2400" dirty="0" err="1"/>
              <a:t>підписи</a:t>
            </a:r>
            <a:r>
              <a:rPr lang="ru-RU" sz="2400" dirty="0"/>
              <a:t>;</a:t>
            </a:r>
          </a:p>
          <a:p>
            <a:pPr algn="just"/>
            <a:r>
              <a:rPr lang="ru-RU" sz="2400" dirty="0"/>
              <a:t>                          </a:t>
            </a:r>
            <a:r>
              <a:rPr lang="ru-RU" sz="2400" dirty="0" err="1"/>
              <a:t>адресні</a:t>
            </a:r>
            <a:r>
              <a:rPr lang="ru-RU" sz="2400" dirty="0"/>
              <a:t> книги;</a:t>
            </a:r>
          </a:p>
          <a:p>
            <a:pPr algn="just"/>
            <a:r>
              <a:rPr lang="ru-RU" sz="2400" dirty="0"/>
              <a:t>                                     </a:t>
            </a:r>
            <a:r>
              <a:rPr lang="ru-RU" sz="2400" dirty="0" err="1"/>
              <a:t>додатки</a:t>
            </a:r>
            <a:r>
              <a:rPr lang="ru-RU" sz="2400" dirty="0"/>
              <a:t>;</a:t>
            </a:r>
          </a:p>
          <a:p>
            <a:pPr algn="just"/>
            <a:r>
              <a:rPr lang="ru-RU" sz="2400" dirty="0"/>
              <a:t>                                                  </a:t>
            </a:r>
            <a:r>
              <a:rPr lang="ru-RU" sz="2400" dirty="0" err="1"/>
              <a:t>фільтрацію</a:t>
            </a:r>
            <a:r>
              <a:rPr lang="ru-RU" sz="2400" dirty="0"/>
              <a:t>/</a:t>
            </a:r>
            <a:r>
              <a:rPr lang="ru-RU" sz="2400" dirty="0" err="1"/>
              <a:t>маршрутизацію</a:t>
            </a:r>
            <a:r>
              <a:rPr lang="ru-RU" sz="2400" dirty="0"/>
              <a:t>;</a:t>
            </a:r>
          </a:p>
          <a:p>
            <a:pPr algn="just"/>
            <a:r>
              <a:rPr lang="ru-RU" sz="2400" dirty="0"/>
              <a:t>                                                                  </a:t>
            </a:r>
            <a:r>
              <a:rPr lang="ru-RU" sz="2400" dirty="0" err="1"/>
              <a:t>універсальну</a:t>
            </a:r>
            <a:r>
              <a:rPr lang="ru-RU" sz="2400" dirty="0"/>
              <a:t> </a:t>
            </a:r>
            <a:r>
              <a:rPr lang="ru-RU" sz="2400" dirty="0" err="1"/>
              <a:t>поштову</a:t>
            </a:r>
            <a:r>
              <a:rPr lang="ru-RU" sz="2400" dirty="0"/>
              <a:t> </a:t>
            </a:r>
            <a:r>
              <a:rPr lang="ru-RU" sz="2400" dirty="0" err="1"/>
              <a:t>скриньку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  <p:pic>
        <p:nvPicPr>
          <p:cNvPr id="3088" name="Picture 16" descr="Google Chrome Logo Chrome Chromebook Веб-браузер, хром, Разное, другие,  компьютерные обои png | PNGWing">
            <a:extLst>
              <a:ext uri="{FF2B5EF4-FFF2-40B4-BE49-F238E27FC236}">
                <a16:creationId xmlns:a16="http://schemas.microsoft.com/office/drawing/2014/main" id="{F2E8DA94-37BF-4A4B-A6A5-EAF6882A69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57" t="23287" r="30942" b="23919"/>
          <a:stretch/>
        </p:blipFill>
        <p:spPr bwMode="auto">
          <a:xfrm>
            <a:off x="993280" y="4227854"/>
            <a:ext cx="425777" cy="42930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6" descr="Google Chrome Logo Chrome Chromebook Веб-браузер, хром, Разное, другие,  компьютерные обои png | PNGWing">
            <a:extLst>
              <a:ext uri="{FF2B5EF4-FFF2-40B4-BE49-F238E27FC236}">
                <a16:creationId xmlns:a16="http://schemas.microsoft.com/office/drawing/2014/main" id="{356577D5-67EE-4401-B856-DF2516EB0F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57" t="23287" r="30942" b="23919"/>
          <a:stretch/>
        </p:blipFill>
        <p:spPr bwMode="auto">
          <a:xfrm>
            <a:off x="2255991" y="4579572"/>
            <a:ext cx="425777" cy="42930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6" descr="Google Chrome Logo Chrome Chromebook Веб-браузер, хром, Разное, другие,  компьютерные обои png | PNGWing">
            <a:extLst>
              <a:ext uri="{FF2B5EF4-FFF2-40B4-BE49-F238E27FC236}">
                <a16:creationId xmlns:a16="http://schemas.microsoft.com/office/drawing/2014/main" id="{0FA0C710-9019-4390-A69A-B7BD716425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57" t="23287" r="30942" b="23919"/>
          <a:stretch/>
        </p:blipFill>
        <p:spPr bwMode="auto">
          <a:xfrm>
            <a:off x="3152660" y="4935172"/>
            <a:ext cx="425777" cy="42930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Google Chrome Logo Chrome Chromebook Веб-браузер, хром, Разное, другие,  компьютерные обои png | PNGWing">
            <a:extLst>
              <a:ext uri="{FF2B5EF4-FFF2-40B4-BE49-F238E27FC236}">
                <a16:creationId xmlns:a16="http://schemas.microsoft.com/office/drawing/2014/main" id="{172B8038-22B4-4C37-881B-A8AB255B5D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57" t="23287" r="30942" b="23919"/>
          <a:stretch/>
        </p:blipFill>
        <p:spPr bwMode="auto">
          <a:xfrm>
            <a:off x="4330161" y="5345454"/>
            <a:ext cx="425777" cy="42930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6" descr="Google Chrome Logo Chrome Chromebook Веб-браузер, хром, Разное, другие,  компьютерные обои png | PNGWing">
            <a:extLst>
              <a:ext uri="{FF2B5EF4-FFF2-40B4-BE49-F238E27FC236}">
                <a16:creationId xmlns:a16="http://schemas.microsoft.com/office/drawing/2014/main" id="{B72063B3-047F-46B4-B1D1-1842F02DC2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57" t="23287" r="30942" b="23919"/>
          <a:stretch/>
        </p:blipFill>
        <p:spPr bwMode="auto">
          <a:xfrm>
            <a:off x="5619894" y="5669280"/>
            <a:ext cx="425777" cy="42930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3255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Цитаты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Цитаты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209</TotalTime>
  <Words>1245</Words>
  <Application>Microsoft Office PowerPoint</Application>
  <PresentationFormat>Широкоэкранный</PresentationFormat>
  <Paragraphs>84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Century Gothic</vt:lpstr>
      <vt:lpstr>Wingdings</vt:lpstr>
      <vt:lpstr>Wingdings 2</vt:lpstr>
      <vt:lpstr>Цитаты</vt:lpstr>
      <vt:lpstr>Використання електронної пошти, телекомунікацій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Яким чином функціонує електронна пошта?</vt:lpstr>
      <vt:lpstr>Презентация PowerPoint</vt:lpstr>
      <vt:lpstr>Що ж таке сучасний пакет E-mail?</vt:lpstr>
      <vt:lpstr>Підписи</vt:lpstr>
      <vt:lpstr>Адресні книжки</vt:lpstr>
      <vt:lpstr>Додатки</vt:lpstr>
      <vt:lpstr>Поштові скриньки</vt:lpstr>
      <vt:lpstr>Фільтрація</vt:lpstr>
      <vt:lpstr>Універсальна поштова скринька</vt:lpstr>
      <vt:lpstr>Служба коротких повідомлень(SMS) </vt:lpstr>
      <vt:lpstr>Основні програми та сервіси для онлайн розсилки </vt:lpstr>
      <vt:lpstr>Презентация PowerPoint</vt:lpstr>
      <vt:lpstr>Розсилання електронних листів: запорука успіху Вашого бізнесу </vt:lpstr>
      <vt:lpstr>Презентация PowerPoint</vt:lpstr>
      <vt:lpstr>Висновки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електронної пошти, телекомунікацій</dc:title>
  <dc:creator>Пользователь</dc:creator>
  <cp:lastModifiedBy>Пользователь</cp:lastModifiedBy>
  <cp:revision>30</cp:revision>
  <dcterms:created xsi:type="dcterms:W3CDTF">2020-11-02T08:26:45Z</dcterms:created>
  <dcterms:modified xsi:type="dcterms:W3CDTF">2020-11-03T10:27:37Z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1006650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