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  <Override ContentType="application/vnd.openxmlformats-officedocument.custom-properties+xml" PartName="/docProps/custom.xml"/>
</Types>
</file>

<file path=_rels/.rels><?xml version="1.0" encoding="UTF-8" standalone="no" 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9"/>
    <p:sldId id="257" r:id="rId20"/>
    <p:sldId id="258" r:id="rId21"/>
    <p:sldId id="259" r:id="rId22"/>
    <p:sldId id="260" r:id="rId23"/>
    <p:sldId id="261" r:id="rId24"/>
    <p:sldId id="262" r:id="rId25"/>
    <p:sldId id="263" r:id="rId26"/>
    <p:sldId id="264" r:id="rId27"/>
    <p:sldId id="265" r:id="rId28"/>
    <p:sldId id="266" r:id="rId29"/>
  </p:sldIdLst>
  <p:sldSz cx="18288000" cy="10287000"/>
  <p:notesSz cx="6858000" cy="9144000"/>
  <p:embeddedFontLst>
    <p:embeddedFont>
      <p:font typeface="Glacial Indifference" charset="1" panose="00000000000000000000"/>
      <p:regular r:id="rId6"/>
    </p:embeddedFont>
    <p:embeddedFont>
      <p:font typeface="Glacial Indifference Bold" charset="1" panose="00000800000000000000"/>
      <p:regular r:id="rId7"/>
    </p:embeddedFont>
    <p:embeddedFont>
      <p:font typeface="Glacial Indifference Italics" charset="1" panose="00000000000000000000"/>
      <p:regular r:id="rId8"/>
    </p:embeddedFont>
    <p:embeddedFont>
      <p:font typeface="Glacial Indifference Bold Italics" charset="1" panose="00000800000000000000"/>
      <p:regular r:id="rId9"/>
    </p:embeddedFont>
    <p:embeddedFont>
      <p:font typeface="Arimo" charset="1" panose="020B0604020202020204"/>
      <p:regular r:id="rId10"/>
    </p:embeddedFont>
    <p:embeddedFont>
      <p:font typeface="Arimo Bold" charset="1" panose="020B0704020202020204"/>
      <p:regular r:id="rId11"/>
    </p:embeddedFont>
    <p:embeddedFont>
      <p:font typeface="Arimo Italics" charset="1" panose="020B0604020202090204"/>
      <p:regular r:id="rId12"/>
    </p:embeddedFont>
    <p:embeddedFont>
      <p:font typeface="Arimo Bold Italics" charset="1" panose="020B0704020202090204"/>
      <p:regular r:id="rId13"/>
    </p:embeddedFont>
    <p:embeddedFont>
      <p:font typeface="Bebas Neue Cyrillic" charset="1" panose="02000506000000020004"/>
      <p:regular r:id="rId14"/>
    </p:embeddedFont>
    <p:embeddedFont>
      <p:font typeface="Londrina Solid" charset="1" panose="00000500000000000000"/>
      <p:regular r:id="rId15"/>
    </p:embeddedFont>
    <p:embeddedFont>
      <p:font typeface="Londrina Solid Thin" charset="1" panose="00000300000000000000"/>
      <p:regular r:id="rId16"/>
    </p:embeddedFont>
    <p:embeddedFont>
      <p:font typeface="Londrina Solid Light" charset="1" panose="00000400000000000000"/>
      <p:regular r:id="rId17"/>
    </p:embeddedFont>
    <p:embeddedFont>
      <p:font typeface="Londrina Solid Heavy" charset="1" panose="00000A0000000000000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slides/slide1.xml" Type="http://schemas.openxmlformats.org/officeDocument/2006/relationships/slide"/><Relationship Id="rId2" Target="presProps.xml" Type="http://schemas.openxmlformats.org/officeDocument/2006/relationships/presProps"/><Relationship Id="rId20" Target="slides/slide2.xml" Type="http://schemas.openxmlformats.org/officeDocument/2006/relationships/slide"/><Relationship Id="rId21" Target="slides/slide3.xml" Type="http://schemas.openxmlformats.org/officeDocument/2006/relationships/slide"/><Relationship Id="rId22" Target="slides/slide4.xml" Type="http://schemas.openxmlformats.org/officeDocument/2006/relationships/slide"/><Relationship Id="rId23" Target="slides/slide5.xml" Type="http://schemas.openxmlformats.org/officeDocument/2006/relationships/slide"/><Relationship Id="rId24" Target="slides/slide6.xml" Type="http://schemas.openxmlformats.org/officeDocument/2006/relationships/slide"/><Relationship Id="rId25" Target="slides/slide7.xml" Type="http://schemas.openxmlformats.org/officeDocument/2006/relationships/slide"/><Relationship Id="rId26" Target="slides/slide8.xml" Type="http://schemas.openxmlformats.org/officeDocument/2006/relationships/slide"/><Relationship Id="rId27" Target="slides/slide9.xml" Type="http://schemas.openxmlformats.org/officeDocument/2006/relationships/slide"/><Relationship Id="rId28" Target="slides/slide10.xml" Type="http://schemas.openxmlformats.org/officeDocument/2006/relationships/slide"/><Relationship Id="rId29" Target="slides/slide11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jpe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10.xml.rels><?xml version="1.0" encoding="UTF-8" standalone="no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13.jpeg" Type="http://schemas.openxmlformats.org/officeDocument/2006/relationships/image"/></Relationships>
</file>

<file path=ppt/slides/_rels/slide11.xml.rels><?xml version="1.0" encoding="UTF-8" standalone="no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.xml.rels><?xml version="1.0" encoding="UTF-8" standalone="no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3.xml.rels><?xml version="1.0" encoding="UTF-8" standalone="no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6.jpeg" Type="http://schemas.openxmlformats.org/officeDocument/2006/relationships/image"/></Relationships>
</file>

<file path=ppt/slides/_rels/slide4.xml.rels><?xml version="1.0" encoding="UTF-8" standalone="no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/Relationships>
</file>

<file path=ppt/slides/_rels/slide5.xml.rels><?xml version="1.0" encoding="UTF-8" standalone="no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8.jpeg" Type="http://schemas.openxmlformats.org/officeDocument/2006/relationships/image"/></Relationships>
</file>

<file path=ppt/slides/_rels/slide6.xml.rels><?xml version="1.0" encoding="UTF-8" standalone="no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9.jpeg" Type="http://schemas.openxmlformats.org/officeDocument/2006/relationships/image"/></Relationships>
</file>

<file path=ppt/slides/_rels/slide7.xml.rels><?xml version="1.0" encoding="UTF-8" standalone="no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10.jpeg" Type="http://schemas.openxmlformats.org/officeDocument/2006/relationships/image"/></Relationships>
</file>

<file path=ppt/slides/_rels/slide8.xml.rels><?xml version="1.0" encoding="UTF-8" standalone="no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11.jpeg" Type="http://schemas.openxmlformats.org/officeDocument/2006/relationships/image"/></Relationships>
</file>

<file path=ppt/slides/_rels/slide9.xml.rels><?xml version="1.0" encoding="UTF-8" standalone="no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12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867" t="-32171" r="-5377" b="-3245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327496" y="1028700"/>
            <a:ext cx="15931804" cy="8974990"/>
            <a:chOff x="0" y="0"/>
            <a:chExt cx="4196031" cy="236378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196031" cy="2363783"/>
            </a:xfrm>
            <a:custGeom>
              <a:avLst/>
              <a:gdLst/>
              <a:ahLst/>
              <a:cxnLst/>
              <a:rect r="r" b="b" t="t" l="l"/>
              <a:pathLst>
                <a:path h="2363783" w="4196031">
                  <a:moveTo>
                    <a:pt x="24783" y="0"/>
                  </a:moveTo>
                  <a:lnTo>
                    <a:pt x="4171248" y="0"/>
                  </a:lnTo>
                  <a:cubicBezTo>
                    <a:pt x="4184935" y="0"/>
                    <a:pt x="4196031" y="11096"/>
                    <a:pt x="4196031" y="24783"/>
                  </a:cubicBezTo>
                  <a:lnTo>
                    <a:pt x="4196031" y="2339000"/>
                  </a:lnTo>
                  <a:cubicBezTo>
                    <a:pt x="4196031" y="2352688"/>
                    <a:pt x="4184935" y="2363783"/>
                    <a:pt x="4171248" y="2363783"/>
                  </a:cubicBezTo>
                  <a:lnTo>
                    <a:pt x="24783" y="2363783"/>
                  </a:lnTo>
                  <a:cubicBezTo>
                    <a:pt x="11096" y="2363783"/>
                    <a:pt x="0" y="2352688"/>
                    <a:pt x="0" y="2339000"/>
                  </a:cubicBezTo>
                  <a:lnTo>
                    <a:pt x="0" y="24783"/>
                  </a:lnTo>
                  <a:cubicBezTo>
                    <a:pt x="0" y="11096"/>
                    <a:pt x="11096" y="0"/>
                    <a:pt x="24783" y="0"/>
                  </a:cubicBezTo>
                  <a:close/>
                </a:path>
              </a:pathLst>
            </a:custGeom>
            <a:solidFill>
              <a:srgbClr val="FAF2E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04775"/>
              <a:ext cx="4196031" cy="24685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840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-236009">
            <a:off x="13004643" y="8218985"/>
            <a:ext cx="5873887" cy="5088255"/>
          </a:xfrm>
          <a:custGeom>
            <a:avLst/>
            <a:gdLst/>
            <a:ahLst/>
            <a:cxnLst/>
            <a:rect r="r" b="b" t="t" l="l"/>
            <a:pathLst>
              <a:path h="5088255" w="5873887">
                <a:moveTo>
                  <a:pt x="0" y="0"/>
                </a:moveTo>
                <a:lnTo>
                  <a:pt x="5873887" y="0"/>
                </a:lnTo>
                <a:lnTo>
                  <a:pt x="5873887" y="5088255"/>
                </a:lnTo>
                <a:lnTo>
                  <a:pt x="0" y="50882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842" t="0" r="-36842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9434117">
            <a:off x="-341488" y="-984843"/>
            <a:ext cx="4725128" cy="4093142"/>
          </a:xfrm>
          <a:custGeom>
            <a:avLst/>
            <a:gdLst/>
            <a:ahLst/>
            <a:cxnLst/>
            <a:rect r="r" b="b" t="t" l="l"/>
            <a:pathLst>
              <a:path h="4093142" w="4725128">
                <a:moveTo>
                  <a:pt x="0" y="0"/>
                </a:moveTo>
                <a:lnTo>
                  <a:pt x="4725128" y="0"/>
                </a:lnTo>
                <a:lnTo>
                  <a:pt x="4725128" y="4093142"/>
                </a:lnTo>
                <a:lnTo>
                  <a:pt x="0" y="40931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842" t="0" r="-36842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587575" y="3516379"/>
            <a:ext cx="7910043" cy="37876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578"/>
              </a:lnSpc>
            </a:pPr>
            <a:r>
              <a:rPr lang="en-US" sz="12771">
                <a:solidFill>
                  <a:srgbClr val="402206"/>
                </a:solidFill>
                <a:latin typeface="Bebas Neue Cyrillic"/>
              </a:rPr>
              <a:t>Одеські катакомби</a:t>
            </a:r>
          </a:p>
          <a:p>
            <a:pPr>
              <a:lnSpc>
                <a:spcPts val="9334"/>
              </a:lnSpc>
            </a:pPr>
          </a:p>
        </p:txBody>
      </p: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11386644" y="1454596"/>
            <a:ext cx="4554943" cy="6568912"/>
            <a:chOff x="0" y="0"/>
            <a:chExt cx="6224905" cy="897724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648843" y="391922"/>
              <a:ext cx="4927219" cy="8193405"/>
            </a:xfrm>
            <a:custGeom>
              <a:avLst/>
              <a:gdLst/>
              <a:ahLst/>
              <a:cxnLst/>
              <a:rect r="r" b="b" t="t" l="l"/>
              <a:pathLst>
                <a:path h="8193405" w="4927219">
                  <a:moveTo>
                    <a:pt x="2463673" y="0"/>
                  </a:moveTo>
                  <a:cubicBezTo>
                    <a:pt x="3742436" y="7620"/>
                    <a:pt x="4908804" y="1092708"/>
                    <a:pt x="4927219" y="2446274"/>
                  </a:cubicBezTo>
                  <a:lnTo>
                    <a:pt x="4927219" y="8193405"/>
                  </a:lnTo>
                  <a:lnTo>
                    <a:pt x="0" y="8193405"/>
                  </a:lnTo>
                  <a:lnTo>
                    <a:pt x="0" y="2446274"/>
                  </a:lnTo>
                  <a:cubicBezTo>
                    <a:pt x="18542" y="1092708"/>
                    <a:pt x="1184783" y="7620"/>
                    <a:pt x="2463673" y="0"/>
                  </a:cubicBezTo>
                  <a:close/>
                </a:path>
              </a:pathLst>
            </a:custGeom>
            <a:blipFill>
              <a:blip r:embed="rId4"/>
              <a:stretch>
                <a:fillRect l="-66725" t="0" r="-66725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-127" y="1397"/>
              <a:ext cx="6225032" cy="8974455"/>
            </a:xfrm>
            <a:custGeom>
              <a:avLst/>
              <a:gdLst/>
              <a:ahLst/>
              <a:cxnLst/>
              <a:rect r="r" b="b" t="t" l="l"/>
              <a:pathLst>
                <a:path h="8974455" w="6225032">
                  <a:moveTo>
                    <a:pt x="4823587" y="1102106"/>
                  </a:moveTo>
                  <a:cubicBezTo>
                    <a:pt x="4356354" y="647573"/>
                    <a:pt x="3732657" y="384683"/>
                    <a:pt x="3112643" y="381000"/>
                  </a:cubicBezTo>
                  <a:lnTo>
                    <a:pt x="3112516" y="381000"/>
                  </a:lnTo>
                  <a:cubicBezTo>
                    <a:pt x="2492375" y="384683"/>
                    <a:pt x="1868805" y="647446"/>
                    <a:pt x="1401572" y="1102106"/>
                  </a:cubicBezTo>
                  <a:cubicBezTo>
                    <a:pt x="918972" y="1571625"/>
                    <a:pt x="648335" y="2187575"/>
                    <a:pt x="639572" y="2836799"/>
                  </a:cubicBezTo>
                  <a:lnTo>
                    <a:pt x="639572" y="8593455"/>
                  </a:lnTo>
                  <a:lnTo>
                    <a:pt x="5585714" y="8593455"/>
                  </a:lnTo>
                  <a:lnTo>
                    <a:pt x="5585714" y="2836672"/>
                  </a:lnTo>
                  <a:cubicBezTo>
                    <a:pt x="5576824" y="2187575"/>
                    <a:pt x="5306187" y="1571498"/>
                    <a:pt x="4823587" y="1102106"/>
                  </a:cubicBezTo>
                  <a:close/>
                  <a:moveTo>
                    <a:pt x="5566664" y="8574405"/>
                  </a:moveTo>
                  <a:lnTo>
                    <a:pt x="658495" y="8574405"/>
                  </a:lnTo>
                  <a:lnTo>
                    <a:pt x="658495" y="2836926"/>
                  </a:lnTo>
                  <a:cubicBezTo>
                    <a:pt x="667258" y="2192909"/>
                    <a:pt x="935863" y="1581658"/>
                    <a:pt x="1414780" y="1115695"/>
                  </a:cubicBezTo>
                  <a:cubicBezTo>
                    <a:pt x="1878584" y="664464"/>
                    <a:pt x="2497328" y="403606"/>
                    <a:pt x="3112516" y="400050"/>
                  </a:cubicBezTo>
                  <a:cubicBezTo>
                    <a:pt x="3727704" y="403733"/>
                    <a:pt x="4346575" y="664591"/>
                    <a:pt x="4810252" y="1115695"/>
                  </a:cubicBezTo>
                  <a:cubicBezTo>
                    <a:pt x="5289169" y="1581658"/>
                    <a:pt x="5557774" y="2192909"/>
                    <a:pt x="5566537" y="2836799"/>
                  </a:cubicBezTo>
                  <a:lnTo>
                    <a:pt x="5566537" y="8574405"/>
                  </a:lnTo>
                  <a:close/>
                  <a:moveTo>
                    <a:pt x="6225032" y="4997704"/>
                  </a:moveTo>
                  <a:cubicBezTo>
                    <a:pt x="6082919" y="4977257"/>
                    <a:pt x="6007100" y="4890262"/>
                    <a:pt x="5966587" y="4800219"/>
                  </a:cubicBezTo>
                  <a:lnTo>
                    <a:pt x="5966587" y="2831465"/>
                  </a:lnTo>
                  <a:cubicBezTo>
                    <a:pt x="5956300" y="2080641"/>
                    <a:pt x="5644769" y="1369441"/>
                    <a:pt x="5089271" y="828929"/>
                  </a:cubicBezTo>
                  <a:cubicBezTo>
                    <a:pt x="4552188" y="306451"/>
                    <a:pt x="3832479" y="4191"/>
                    <a:pt x="3114802" y="0"/>
                  </a:cubicBezTo>
                  <a:lnTo>
                    <a:pt x="3110230" y="0"/>
                  </a:lnTo>
                  <a:cubicBezTo>
                    <a:pt x="2392680" y="4191"/>
                    <a:pt x="1672971" y="306451"/>
                    <a:pt x="1135761" y="828929"/>
                  </a:cubicBezTo>
                  <a:cubicBezTo>
                    <a:pt x="580263" y="1369314"/>
                    <a:pt x="268732" y="2080514"/>
                    <a:pt x="258445" y="2831592"/>
                  </a:cubicBezTo>
                  <a:lnTo>
                    <a:pt x="258445" y="4800219"/>
                  </a:lnTo>
                  <a:cubicBezTo>
                    <a:pt x="217932" y="4890262"/>
                    <a:pt x="142113" y="4977257"/>
                    <a:pt x="0" y="4997704"/>
                  </a:cubicBezTo>
                  <a:cubicBezTo>
                    <a:pt x="142113" y="5018151"/>
                    <a:pt x="217932" y="5105146"/>
                    <a:pt x="258445" y="5195189"/>
                  </a:cubicBezTo>
                  <a:lnTo>
                    <a:pt x="258445" y="8974455"/>
                  </a:lnTo>
                  <a:lnTo>
                    <a:pt x="5966587" y="8974455"/>
                  </a:lnTo>
                  <a:lnTo>
                    <a:pt x="5966587" y="5195189"/>
                  </a:lnTo>
                  <a:cubicBezTo>
                    <a:pt x="6007100" y="5105146"/>
                    <a:pt x="6082919" y="5018151"/>
                    <a:pt x="6225032" y="4997704"/>
                  </a:cubicBezTo>
                  <a:close/>
                  <a:moveTo>
                    <a:pt x="277495" y="8955405"/>
                  </a:moveTo>
                  <a:lnTo>
                    <a:pt x="277495" y="5195062"/>
                  </a:lnTo>
                  <a:cubicBezTo>
                    <a:pt x="318008" y="5105019"/>
                    <a:pt x="393827" y="5018151"/>
                    <a:pt x="535813" y="4997704"/>
                  </a:cubicBezTo>
                  <a:cubicBezTo>
                    <a:pt x="393827" y="4977257"/>
                    <a:pt x="318008" y="4890389"/>
                    <a:pt x="277495" y="4800346"/>
                  </a:cubicBezTo>
                  <a:lnTo>
                    <a:pt x="277495" y="2831719"/>
                  </a:lnTo>
                  <a:cubicBezTo>
                    <a:pt x="287655" y="2085975"/>
                    <a:pt x="597154" y="1379474"/>
                    <a:pt x="1149096" y="842645"/>
                  </a:cubicBezTo>
                  <a:cubicBezTo>
                    <a:pt x="1682750" y="323469"/>
                    <a:pt x="2397633" y="23241"/>
                    <a:pt x="3110357" y="19050"/>
                  </a:cubicBezTo>
                  <a:lnTo>
                    <a:pt x="3114802" y="19050"/>
                  </a:lnTo>
                  <a:cubicBezTo>
                    <a:pt x="3827526" y="23241"/>
                    <a:pt x="4542409" y="323469"/>
                    <a:pt x="5076063" y="842645"/>
                  </a:cubicBezTo>
                  <a:cubicBezTo>
                    <a:pt x="5628005" y="1379601"/>
                    <a:pt x="5937504" y="2085975"/>
                    <a:pt x="5947664" y="2831592"/>
                  </a:cubicBezTo>
                  <a:lnTo>
                    <a:pt x="5947664" y="4800346"/>
                  </a:lnTo>
                  <a:cubicBezTo>
                    <a:pt x="5907151" y="4890389"/>
                    <a:pt x="5831332" y="4977257"/>
                    <a:pt x="5689346" y="4997704"/>
                  </a:cubicBezTo>
                  <a:cubicBezTo>
                    <a:pt x="5831332" y="5018151"/>
                    <a:pt x="5907151" y="5105020"/>
                    <a:pt x="5947664" y="5195063"/>
                  </a:cubicBezTo>
                  <a:lnTo>
                    <a:pt x="5947664" y="8955405"/>
                  </a:lnTo>
                  <a:lnTo>
                    <a:pt x="277495" y="8955405"/>
                  </a:lnTo>
                  <a:close/>
                </a:path>
              </a:pathLst>
            </a:custGeom>
            <a:solidFill>
              <a:srgbClr val="402206"/>
            </a:solid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-130310" y="1561534"/>
            <a:ext cx="5121826" cy="7909322"/>
          </a:xfrm>
          <a:custGeom>
            <a:avLst/>
            <a:gdLst/>
            <a:ahLst/>
            <a:cxnLst/>
            <a:rect r="r" b="b" t="t" l="l"/>
            <a:pathLst>
              <a:path h="7909322" w="5121826">
                <a:moveTo>
                  <a:pt x="0" y="0"/>
                </a:moveTo>
                <a:lnTo>
                  <a:pt x="5121826" y="0"/>
                </a:lnTo>
                <a:lnTo>
                  <a:pt x="5121826" y="7909322"/>
                </a:lnTo>
                <a:lnTo>
                  <a:pt x="0" y="790932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867" t="-32171" r="-5377" b="-3245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139998" y="656005"/>
            <a:ext cx="15931804" cy="8974990"/>
            <a:chOff x="0" y="0"/>
            <a:chExt cx="4196031" cy="236378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196031" cy="2363783"/>
            </a:xfrm>
            <a:custGeom>
              <a:avLst/>
              <a:gdLst/>
              <a:ahLst/>
              <a:cxnLst/>
              <a:rect r="r" b="b" t="t" l="l"/>
              <a:pathLst>
                <a:path h="2363783" w="4196031">
                  <a:moveTo>
                    <a:pt x="24783" y="0"/>
                  </a:moveTo>
                  <a:lnTo>
                    <a:pt x="4171248" y="0"/>
                  </a:lnTo>
                  <a:cubicBezTo>
                    <a:pt x="4184935" y="0"/>
                    <a:pt x="4196031" y="11096"/>
                    <a:pt x="4196031" y="24783"/>
                  </a:cubicBezTo>
                  <a:lnTo>
                    <a:pt x="4196031" y="2339000"/>
                  </a:lnTo>
                  <a:cubicBezTo>
                    <a:pt x="4196031" y="2352688"/>
                    <a:pt x="4184935" y="2363783"/>
                    <a:pt x="4171248" y="2363783"/>
                  </a:cubicBezTo>
                  <a:lnTo>
                    <a:pt x="24783" y="2363783"/>
                  </a:lnTo>
                  <a:cubicBezTo>
                    <a:pt x="11096" y="2363783"/>
                    <a:pt x="0" y="2352688"/>
                    <a:pt x="0" y="2339000"/>
                  </a:cubicBezTo>
                  <a:lnTo>
                    <a:pt x="0" y="24783"/>
                  </a:lnTo>
                  <a:cubicBezTo>
                    <a:pt x="0" y="11096"/>
                    <a:pt x="11096" y="0"/>
                    <a:pt x="24783" y="0"/>
                  </a:cubicBezTo>
                  <a:close/>
                </a:path>
              </a:pathLst>
            </a:custGeom>
            <a:solidFill>
              <a:srgbClr val="FAF2E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04775"/>
              <a:ext cx="4196031" cy="24685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840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-236009">
            <a:off x="9311605" y="9453777"/>
            <a:ext cx="5873887" cy="5088255"/>
          </a:xfrm>
          <a:custGeom>
            <a:avLst/>
            <a:gdLst/>
            <a:ahLst/>
            <a:cxnLst/>
            <a:rect r="r" b="b" t="t" l="l"/>
            <a:pathLst>
              <a:path h="5088255" w="5873887">
                <a:moveTo>
                  <a:pt x="0" y="0"/>
                </a:moveTo>
                <a:lnTo>
                  <a:pt x="5873887" y="0"/>
                </a:lnTo>
                <a:lnTo>
                  <a:pt x="5873887" y="5088255"/>
                </a:lnTo>
                <a:lnTo>
                  <a:pt x="0" y="50882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842" t="0" r="-36842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9434117">
            <a:off x="-1156776" y="-2423587"/>
            <a:ext cx="4725128" cy="4093142"/>
          </a:xfrm>
          <a:custGeom>
            <a:avLst/>
            <a:gdLst/>
            <a:ahLst/>
            <a:cxnLst/>
            <a:rect r="r" b="b" t="t" l="l"/>
            <a:pathLst>
              <a:path h="4093142" w="4725128">
                <a:moveTo>
                  <a:pt x="0" y="0"/>
                </a:moveTo>
                <a:lnTo>
                  <a:pt x="4725128" y="0"/>
                </a:lnTo>
                <a:lnTo>
                  <a:pt x="4725128" y="4093142"/>
                </a:lnTo>
                <a:lnTo>
                  <a:pt x="0" y="40931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842" t="0" r="-36842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127401" y="4390209"/>
            <a:ext cx="5206829" cy="10074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430"/>
              </a:lnSpc>
            </a:pPr>
            <a:r>
              <a:rPr lang="en-US" sz="7739">
                <a:solidFill>
                  <a:srgbClr val="402206"/>
                </a:solidFill>
                <a:latin typeface="Londrina Solid Heavy"/>
              </a:rPr>
              <a:t>Висновки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127401" y="5533069"/>
            <a:ext cx="4243844" cy="24319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454"/>
              </a:lnSpc>
            </a:pPr>
            <a:r>
              <a:rPr lang="en-US" sz="1753">
                <a:solidFill>
                  <a:srgbClr val="402206"/>
                </a:solidFill>
                <a:latin typeface="Glacial Indifference Bold"/>
              </a:rPr>
              <a:t>Одеса має свої таємниці,які на дні Чорного Моря або в катакомбах. Катакомби – це місце,яке всіляє до тебе мадрівника,який боїться але іде далі. Мандрівник шукає більше відповідей на свої запитання та знайде на них відповідь!</a:t>
            </a:r>
          </a:p>
          <a:p>
            <a:pPr>
              <a:lnSpc>
                <a:spcPts val="2454"/>
              </a:lnSpc>
            </a:pPr>
          </a:p>
        </p:txBody>
      </p: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10634171" y="1536892"/>
            <a:ext cx="4457333" cy="6428144"/>
            <a:chOff x="0" y="0"/>
            <a:chExt cx="6224905" cy="8977249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648843" y="391922"/>
              <a:ext cx="4927219" cy="8193405"/>
            </a:xfrm>
            <a:custGeom>
              <a:avLst/>
              <a:gdLst/>
              <a:ahLst/>
              <a:cxnLst/>
              <a:rect r="r" b="b" t="t" l="l"/>
              <a:pathLst>
                <a:path h="8193405" w="4927219">
                  <a:moveTo>
                    <a:pt x="2463673" y="0"/>
                  </a:moveTo>
                  <a:cubicBezTo>
                    <a:pt x="3742436" y="7620"/>
                    <a:pt x="4908804" y="1092708"/>
                    <a:pt x="4927219" y="2446274"/>
                  </a:cubicBezTo>
                  <a:lnTo>
                    <a:pt x="4927219" y="8193405"/>
                  </a:lnTo>
                  <a:lnTo>
                    <a:pt x="0" y="8193405"/>
                  </a:lnTo>
                  <a:lnTo>
                    <a:pt x="0" y="2446274"/>
                  </a:lnTo>
                  <a:cubicBezTo>
                    <a:pt x="18542" y="1092708"/>
                    <a:pt x="1184783" y="7620"/>
                    <a:pt x="2463673" y="0"/>
                  </a:cubicBezTo>
                  <a:close/>
                </a:path>
              </a:pathLst>
            </a:custGeom>
            <a:blipFill>
              <a:blip r:embed="rId4"/>
              <a:stretch>
                <a:fillRect l="-60955" t="0" r="-60955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-127" y="1397"/>
              <a:ext cx="6225032" cy="8974455"/>
            </a:xfrm>
            <a:custGeom>
              <a:avLst/>
              <a:gdLst/>
              <a:ahLst/>
              <a:cxnLst/>
              <a:rect r="r" b="b" t="t" l="l"/>
              <a:pathLst>
                <a:path h="8974455" w="6225032">
                  <a:moveTo>
                    <a:pt x="4823587" y="1102106"/>
                  </a:moveTo>
                  <a:cubicBezTo>
                    <a:pt x="4356354" y="647573"/>
                    <a:pt x="3732657" y="384683"/>
                    <a:pt x="3112643" y="381000"/>
                  </a:cubicBezTo>
                  <a:lnTo>
                    <a:pt x="3112516" y="381000"/>
                  </a:lnTo>
                  <a:cubicBezTo>
                    <a:pt x="2492375" y="384683"/>
                    <a:pt x="1868805" y="647446"/>
                    <a:pt x="1401572" y="1102106"/>
                  </a:cubicBezTo>
                  <a:cubicBezTo>
                    <a:pt x="918972" y="1571625"/>
                    <a:pt x="648335" y="2187575"/>
                    <a:pt x="639572" y="2836799"/>
                  </a:cubicBezTo>
                  <a:lnTo>
                    <a:pt x="639572" y="8593455"/>
                  </a:lnTo>
                  <a:lnTo>
                    <a:pt x="5585714" y="8593455"/>
                  </a:lnTo>
                  <a:lnTo>
                    <a:pt x="5585714" y="2836672"/>
                  </a:lnTo>
                  <a:cubicBezTo>
                    <a:pt x="5576824" y="2187575"/>
                    <a:pt x="5306187" y="1571498"/>
                    <a:pt x="4823587" y="1102106"/>
                  </a:cubicBezTo>
                  <a:close/>
                  <a:moveTo>
                    <a:pt x="5566664" y="8574405"/>
                  </a:moveTo>
                  <a:lnTo>
                    <a:pt x="658495" y="8574405"/>
                  </a:lnTo>
                  <a:lnTo>
                    <a:pt x="658495" y="2836926"/>
                  </a:lnTo>
                  <a:cubicBezTo>
                    <a:pt x="667258" y="2192909"/>
                    <a:pt x="935863" y="1581658"/>
                    <a:pt x="1414780" y="1115695"/>
                  </a:cubicBezTo>
                  <a:cubicBezTo>
                    <a:pt x="1878584" y="664464"/>
                    <a:pt x="2497328" y="403606"/>
                    <a:pt x="3112516" y="400050"/>
                  </a:cubicBezTo>
                  <a:cubicBezTo>
                    <a:pt x="3727704" y="403733"/>
                    <a:pt x="4346575" y="664591"/>
                    <a:pt x="4810252" y="1115695"/>
                  </a:cubicBezTo>
                  <a:cubicBezTo>
                    <a:pt x="5289169" y="1581658"/>
                    <a:pt x="5557774" y="2192909"/>
                    <a:pt x="5566537" y="2836799"/>
                  </a:cubicBezTo>
                  <a:lnTo>
                    <a:pt x="5566537" y="8574405"/>
                  </a:lnTo>
                  <a:close/>
                  <a:moveTo>
                    <a:pt x="6225032" y="4997704"/>
                  </a:moveTo>
                  <a:cubicBezTo>
                    <a:pt x="6082919" y="4977257"/>
                    <a:pt x="6007100" y="4890262"/>
                    <a:pt x="5966587" y="4800219"/>
                  </a:cubicBezTo>
                  <a:lnTo>
                    <a:pt x="5966587" y="2831465"/>
                  </a:lnTo>
                  <a:cubicBezTo>
                    <a:pt x="5956300" y="2080641"/>
                    <a:pt x="5644769" y="1369441"/>
                    <a:pt x="5089271" y="828929"/>
                  </a:cubicBezTo>
                  <a:cubicBezTo>
                    <a:pt x="4552188" y="306451"/>
                    <a:pt x="3832479" y="4191"/>
                    <a:pt x="3114802" y="0"/>
                  </a:cubicBezTo>
                  <a:lnTo>
                    <a:pt x="3110230" y="0"/>
                  </a:lnTo>
                  <a:cubicBezTo>
                    <a:pt x="2392680" y="4191"/>
                    <a:pt x="1672971" y="306451"/>
                    <a:pt x="1135761" y="828929"/>
                  </a:cubicBezTo>
                  <a:cubicBezTo>
                    <a:pt x="580263" y="1369314"/>
                    <a:pt x="268732" y="2080514"/>
                    <a:pt x="258445" y="2831592"/>
                  </a:cubicBezTo>
                  <a:lnTo>
                    <a:pt x="258445" y="4800219"/>
                  </a:lnTo>
                  <a:cubicBezTo>
                    <a:pt x="217932" y="4890262"/>
                    <a:pt x="142113" y="4977257"/>
                    <a:pt x="0" y="4997704"/>
                  </a:cubicBezTo>
                  <a:cubicBezTo>
                    <a:pt x="142113" y="5018151"/>
                    <a:pt x="217932" y="5105146"/>
                    <a:pt x="258445" y="5195189"/>
                  </a:cubicBezTo>
                  <a:lnTo>
                    <a:pt x="258445" y="8974455"/>
                  </a:lnTo>
                  <a:lnTo>
                    <a:pt x="5966587" y="8974455"/>
                  </a:lnTo>
                  <a:lnTo>
                    <a:pt x="5966587" y="5195189"/>
                  </a:lnTo>
                  <a:cubicBezTo>
                    <a:pt x="6007100" y="5105146"/>
                    <a:pt x="6082919" y="5018151"/>
                    <a:pt x="6225032" y="4997704"/>
                  </a:cubicBezTo>
                  <a:close/>
                  <a:moveTo>
                    <a:pt x="277495" y="8955405"/>
                  </a:moveTo>
                  <a:lnTo>
                    <a:pt x="277495" y="5195062"/>
                  </a:lnTo>
                  <a:cubicBezTo>
                    <a:pt x="318008" y="5105019"/>
                    <a:pt x="393827" y="5018151"/>
                    <a:pt x="535813" y="4997704"/>
                  </a:cubicBezTo>
                  <a:cubicBezTo>
                    <a:pt x="393827" y="4977257"/>
                    <a:pt x="318008" y="4890389"/>
                    <a:pt x="277495" y="4800346"/>
                  </a:cubicBezTo>
                  <a:lnTo>
                    <a:pt x="277495" y="2831719"/>
                  </a:lnTo>
                  <a:cubicBezTo>
                    <a:pt x="287655" y="2085975"/>
                    <a:pt x="597154" y="1379474"/>
                    <a:pt x="1149096" y="842645"/>
                  </a:cubicBezTo>
                  <a:cubicBezTo>
                    <a:pt x="1682750" y="323469"/>
                    <a:pt x="2397633" y="23241"/>
                    <a:pt x="3110357" y="19050"/>
                  </a:cubicBezTo>
                  <a:lnTo>
                    <a:pt x="3114802" y="19050"/>
                  </a:lnTo>
                  <a:cubicBezTo>
                    <a:pt x="3827526" y="23241"/>
                    <a:pt x="4542409" y="323469"/>
                    <a:pt x="5076063" y="842645"/>
                  </a:cubicBezTo>
                  <a:cubicBezTo>
                    <a:pt x="5628005" y="1379601"/>
                    <a:pt x="5937504" y="2085975"/>
                    <a:pt x="5947664" y="2831592"/>
                  </a:cubicBezTo>
                  <a:lnTo>
                    <a:pt x="5947664" y="4800346"/>
                  </a:lnTo>
                  <a:cubicBezTo>
                    <a:pt x="5907151" y="4890389"/>
                    <a:pt x="5831332" y="4977257"/>
                    <a:pt x="5689346" y="4997704"/>
                  </a:cubicBezTo>
                  <a:cubicBezTo>
                    <a:pt x="5831332" y="5018151"/>
                    <a:pt x="5907151" y="5105020"/>
                    <a:pt x="5947664" y="5195063"/>
                  </a:cubicBezTo>
                  <a:lnTo>
                    <a:pt x="5947664" y="8955405"/>
                  </a:lnTo>
                  <a:lnTo>
                    <a:pt x="277495" y="8955405"/>
                  </a:lnTo>
                  <a:close/>
                </a:path>
              </a:pathLst>
            </a:custGeom>
            <a:solidFill>
              <a:srgbClr val="402206"/>
            </a:solid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10824212" y="8159511"/>
            <a:ext cx="4077249" cy="2044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701"/>
              </a:lnSpc>
            </a:pPr>
            <a:r>
              <a:rPr lang="en-US" sz="1215">
                <a:solidFill>
                  <a:srgbClr val="402206"/>
                </a:solidFill>
                <a:latin typeface="Glacial Indifference"/>
              </a:rPr>
              <a:t>Description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867" t="-32171" r="-5377" b="-3245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130473" y="656005"/>
            <a:ext cx="15931804" cy="8974990"/>
            <a:chOff x="0" y="0"/>
            <a:chExt cx="4196031" cy="236378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196031" cy="2363783"/>
            </a:xfrm>
            <a:custGeom>
              <a:avLst/>
              <a:gdLst/>
              <a:ahLst/>
              <a:cxnLst/>
              <a:rect r="r" b="b" t="t" l="l"/>
              <a:pathLst>
                <a:path h="2363783" w="4196031">
                  <a:moveTo>
                    <a:pt x="24783" y="0"/>
                  </a:moveTo>
                  <a:lnTo>
                    <a:pt x="4171248" y="0"/>
                  </a:lnTo>
                  <a:cubicBezTo>
                    <a:pt x="4184935" y="0"/>
                    <a:pt x="4196031" y="11096"/>
                    <a:pt x="4196031" y="24783"/>
                  </a:cubicBezTo>
                  <a:lnTo>
                    <a:pt x="4196031" y="2339000"/>
                  </a:lnTo>
                  <a:cubicBezTo>
                    <a:pt x="4196031" y="2352688"/>
                    <a:pt x="4184935" y="2363783"/>
                    <a:pt x="4171248" y="2363783"/>
                  </a:cubicBezTo>
                  <a:lnTo>
                    <a:pt x="24783" y="2363783"/>
                  </a:lnTo>
                  <a:cubicBezTo>
                    <a:pt x="11096" y="2363783"/>
                    <a:pt x="0" y="2352688"/>
                    <a:pt x="0" y="2339000"/>
                  </a:cubicBezTo>
                  <a:lnTo>
                    <a:pt x="0" y="24783"/>
                  </a:lnTo>
                  <a:cubicBezTo>
                    <a:pt x="0" y="11096"/>
                    <a:pt x="11096" y="0"/>
                    <a:pt x="24783" y="0"/>
                  </a:cubicBezTo>
                  <a:close/>
                </a:path>
              </a:pathLst>
            </a:custGeom>
            <a:solidFill>
              <a:srgbClr val="FAF2E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04775"/>
              <a:ext cx="4196031" cy="24685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840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-236009">
            <a:off x="9411186" y="9238151"/>
            <a:ext cx="5873887" cy="5088255"/>
          </a:xfrm>
          <a:custGeom>
            <a:avLst/>
            <a:gdLst/>
            <a:ahLst/>
            <a:cxnLst/>
            <a:rect r="r" b="b" t="t" l="l"/>
            <a:pathLst>
              <a:path h="5088255" w="5873887">
                <a:moveTo>
                  <a:pt x="0" y="0"/>
                </a:moveTo>
                <a:lnTo>
                  <a:pt x="5873888" y="0"/>
                </a:lnTo>
                <a:lnTo>
                  <a:pt x="5873888" y="5088255"/>
                </a:lnTo>
                <a:lnTo>
                  <a:pt x="0" y="50882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842" t="0" r="-36842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9434117">
            <a:off x="-1156776" y="-2423587"/>
            <a:ext cx="4725128" cy="4093142"/>
          </a:xfrm>
          <a:custGeom>
            <a:avLst/>
            <a:gdLst/>
            <a:ahLst/>
            <a:cxnLst/>
            <a:rect r="r" b="b" t="t" l="l"/>
            <a:pathLst>
              <a:path h="4093142" w="4725128">
                <a:moveTo>
                  <a:pt x="0" y="0"/>
                </a:moveTo>
                <a:lnTo>
                  <a:pt x="4725128" y="0"/>
                </a:lnTo>
                <a:lnTo>
                  <a:pt x="4725128" y="4093142"/>
                </a:lnTo>
                <a:lnTo>
                  <a:pt x="0" y="40931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842" t="0" r="-36842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362151" y="4545928"/>
            <a:ext cx="9091437" cy="10074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30"/>
              </a:lnSpc>
            </a:pPr>
            <a:r>
              <a:rPr lang="en-US" sz="7739">
                <a:solidFill>
                  <a:srgbClr val="402206"/>
                </a:solidFill>
                <a:latin typeface="Londrina Solid Heavy"/>
              </a:rPr>
              <a:t>Дякую за увагу!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867" t="-32171" r="-5377" b="-3245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130473" y="656005"/>
            <a:ext cx="15931804" cy="8974990"/>
            <a:chOff x="0" y="0"/>
            <a:chExt cx="4196031" cy="236378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196031" cy="2363783"/>
            </a:xfrm>
            <a:custGeom>
              <a:avLst/>
              <a:gdLst/>
              <a:ahLst/>
              <a:cxnLst/>
              <a:rect r="r" b="b" t="t" l="l"/>
              <a:pathLst>
                <a:path h="2363783" w="4196031">
                  <a:moveTo>
                    <a:pt x="24783" y="0"/>
                  </a:moveTo>
                  <a:lnTo>
                    <a:pt x="4171248" y="0"/>
                  </a:lnTo>
                  <a:cubicBezTo>
                    <a:pt x="4184935" y="0"/>
                    <a:pt x="4196031" y="11096"/>
                    <a:pt x="4196031" y="24783"/>
                  </a:cubicBezTo>
                  <a:lnTo>
                    <a:pt x="4196031" y="2339000"/>
                  </a:lnTo>
                  <a:cubicBezTo>
                    <a:pt x="4196031" y="2352688"/>
                    <a:pt x="4184935" y="2363783"/>
                    <a:pt x="4171248" y="2363783"/>
                  </a:cubicBezTo>
                  <a:lnTo>
                    <a:pt x="24783" y="2363783"/>
                  </a:lnTo>
                  <a:cubicBezTo>
                    <a:pt x="11096" y="2363783"/>
                    <a:pt x="0" y="2352688"/>
                    <a:pt x="0" y="2339000"/>
                  </a:cubicBezTo>
                  <a:lnTo>
                    <a:pt x="0" y="24783"/>
                  </a:lnTo>
                  <a:cubicBezTo>
                    <a:pt x="0" y="11096"/>
                    <a:pt x="11096" y="0"/>
                    <a:pt x="24783" y="0"/>
                  </a:cubicBezTo>
                  <a:close/>
                </a:path>
              </a:pathLst>
            </a:custGeom>
            <a:solidFill>
              <a:srgbClr val="FAF2E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04775"/>
              <a:ext cx="4196031" cy="24685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840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-236009">
            <a:off x="9311605" y="9453777"/>
            <a:ext cx="5873887" cy="5088255"/>
          </a:xfrm>
          <a:custGeom>
            <a:avLst/>
            <a:gdLst/>
            <a:ahLst/>
            <a:cxnLst/>
            <a:rect r="r" b="b" t="t" l="l"/>
            <a:pathLst>
              <a:path h="5088255" w="5873887">
                <a:moveTo>
                  <a:pt x="0" y="0"/>
                </a:moveTo>
                <a:lnTo>
                  <a:pt x="5873887" y="0"/>
                </a:lnTo>
                <a:lnTo>
                  <a:pt x="5873887" y="5088255"/>
                </a:lnTo>
                <a:lnTo>
                  <a:pt x="0" y="50882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842" t="0" r="-36842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9434117">
            <a:off x="-1156776" y="-2423587"/>
            <a:ext cx="4725128" cy="4093142"/>
          </a:xfrm>
          <a:custGeom>
            <a:avLst/>
            <a:gdLst/>
            <a:ahLst/>
            <a:cxnLst/>
            <a:rect r="r" b="b" t="t" l="l"/>
            <a:pathLst>
              <a:path h="4093142" w="4725128">
                <a:moveTo>
                  <a:pt x="0" y="0"/>
                </a:moveTo>
                <a:lnTo>
                  <a:pt x="4725128" y="0"/>
                </a:lnTo>
                <a:lnTo>
                  <a:pt x="4725128" y="4093142"/>
                </a:lnTo>
                <a:lnTo>
                  <a:pt x="0" y="40931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842" t="0" r="-36842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2533046" y="3850903"/>
            <a:ext cx="3355394" cy="3086100"/>
            <a:chOff x="0" y="0"/>
            <a:chExt cx="8837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83725" cy="812800"/>
            </a:xfrm>
            <a:custGeom>
              <a:avLst/>
              <a:gdLst/>
              <a:ahLst/>
              <a:cxnLst/>
              <a:rect r="r" b="b" t="t" l="l"/>
              <a:pathLst>
                <a:path h="812800" w="883725">
                  <a:moveTo>
                    <a:pt x="0" y="0"/>
                  </a:moveTo>
                  <a:lnTo>
                    <a:pt x="883725" y="0"/>
                  </a:lnTo>
                  <a:lnTo>
                    <a:pt x="88372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402206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04775"/>
              <a:ext cx="883725" cy="9175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84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895472" y="3924939"/>
            <a:ext cx="3219823" cy="3113029"/>
            <a:chOff x="0" y="0"/>
            <a:chExt cx="848019" cy="81989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48019" cy="819892"/>
            </a:xfrm>
            <a:custGeom>
              <a:avLst/>
              <a:gdLst/>
              <a:ahLst/>
              <a:cxnLst/>
              <a:rect r="r" b="b" t="t" l="l"/>
              <a:pathLst>
                <a:path h="819892" w="848019">
                  <a:moveTo>
                    <a:pt x="0" y="0"/>
                  </a:moveTo>
                  <a:lnTo>
                    <a:pt x="848019" y="0"/>
                  </a:lnTo>
                  <a:lnTo>
                    <a:pt x="848019" y="819892"/>
                  </a:lnTo>
                  <a:lnTo>
                    <a:pt x="0" y="819892"/>
                  </a:lnTo>
                  <a:close/>
                </a:path>
              </a:pathLst>
            </a:custGeom>
            <a:solidFill>
              <a:srgbClr val="AB8666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104775"/>
              <a:ext cx="848019" cy="9246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84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2685425" y="3877832"/>
            <a:ext cx="3361427" cy="3086100"/>
            <a:chOff x="0" y="0"/>
            <a:chExt cx="885314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85314" cy="812800"/>
            </a:xfrm>
            <a:custGeom>
              <a:avLst/>
              <a:gdLst/>
              <a:ahLst/>
              <a:cxnLst/>
              <a:rect r="r" b="b" t="t" l="l"/>
              <a:pathLst>
                <a:path h="812800" w="885314">
                  <a:moveTo>
                    <a:pt x="0" y="0"/>
                  </a:moveTo>
                  <a:lnTo>
                    <a:pt x="885314" y="0"/>
                  </a:lnTo>
                  <a:lnTo>
                    <a:pt x="88531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402206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104775"/>
              <a:ext cx="885314" cy="9175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840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6901969" y="2006330"/>
            <a:ext cx="5206829" cy="10074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30"/>
              </a:lnSpc>
            </a:pPr>
            <a:r>
              <a:rPr lang="en-US" sz="7739">
                <a:solidFill>
                  <a:srgbClr val="402206"/>
                </a:solidFill>
                <a:latin typeface="Bebas Neue Cyrillic"/>
              </a:rPr>
              <a:t>План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229866" y="4458222"/>
            <a:ext cx="3961754" cy="1820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AB8666"/>
                </a:solidFill>
                <a:latin typeface="Glacial Indifference Bold"/>
              </a:rPr>
              <a:t>Історія катакомб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676559" y="4458222"/>
            <a:ext cx="3657650" cy="17849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41"/>
              </a:lnSpc>
            </a:pPr>
            <a:r>
              <a:rPr lang="en-US" sz="5100">
                <a:solidFill>
                  <a:srgbClr val="402206"/>
                </a:solidFill>
                <a:latin typeface="Glacial Indifference Bold"/>
              </a:rPr>
              <a:t>Система катакомб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2685425" y="4901521"/>
            <a:ext cx="3361427" cy="880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41"/>
              </a:lnSpc>
            </a:pPr>
            <a:r>
              <a:rPr lang="en-US" sz="5100">
                <a:solidFill>
                  <a:srgbClr val="FFEBDB"/>
                </a:solidFill>
                <a:latin typeface="Glacial Indifference Bold"/>
              </a:rPr>
              <a:t>Висновок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867" t="-32171" r="-5377" b="-3245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910143"/>
            <a:ext cx="15931804" cy="8974990"/>
            <a:chOff x="0" y="0"/>
            <a:chExt cx="4196031" cy="236378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196031" cy="2363783"/>
            </a:xfrm>
            <a:custGeom>
              <a:avLst/>
              <a:gdLst/>
              <a:ahLst/>
              <a:cxnLst/>
              <a:rect r="r" b="b" t="t" l="l"/>
              <a:pathLst>
                <a:path h="2363783" w="4196031">
                  <a:moveTo>
                    <a:pt x="24783" y="0"/>
                  </a:moveTo>
                  <a:lnTo>
                    <a:pt x="4171248" y="0"/>
                  </a:lnTo>
                  <a:cubicBezTo>
                    <a:pt x="4184935" y="0"/>
                    <a:pt x="4196031" y="11096"/>
                    <a:pt x="4196031" y="24783"/>
                  </a:cubicBezTo>
                  <a:lnTo>
                    <a:pt x="4196031" y="2339000"/>
                  </a:lnTo>
                  <a:cubicBezTo>
                    <a:pt x="4196031" y="2352688"/>
                    <a:pt x="4184935" y="2363783"/>
                    <a:pt x="4171248" y="2363783"/>
                  </a:cubicBezTo>
                  <a:lnTo>
                    <a:pt x="24783" y="2363783"/>
                  </a:lnTo>
                  <a:cubicBezTo>
                    <a:pt x="11096" y="2363783"/>
                    <a:pt x="0" y="2352688"/>
                    <a:pt x="0" y="2339000"/>
                  </a:cubicBezTo>
                  <a:lnTo>
                    <a:pt x="0" y="24783"/>
                  </a:lnTo>
                  <a:cubicBezTo>
                    <a:pt x="0" y="11096"/>
                    <a:pt x="11096" y="0"/>
                    <a:pt x="24783" y="0"/>
                  </a:cubicBezTo>
                  <a:close/>
                </a:path>
              </a:pathLst>
            </a:custGeom>
            <a:solidFill>
              <a:srgbClr val="FAF2E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04775"/>
              <a:ext cx="4196031" cy="24685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840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-236009">
            <a:off x="9311605" y="9453777"/>
            <a:ext cx="5873887" cy="5088255"/>
          </a:xfrm>
          <a:custGeom>
            <a:avLst/>
            <a:gdLst/>
            <a:ahLst/>
            <a:cxnLst/>
            <a:rect r="r" b="b" t="t" l="l"/>
            <a:pathLst>
              <a:path h="5088255" w="5873887">
                <a:moveTo>
                  <a:pt x="0" y="0"/>
                </a:moveTo>
                <a:lnTo>
                  <a:pt x="5873887" y="0"/>
                </a:lnTo>
                <a:lnTo>
                  <a:pt x="5873887" y="5088255"/>
                </a:lnTo>
                <a:lnTo>
                  <a:pt x="0" y="50882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842" t="0" r="-36842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9434117">
            <a:off x="-1156776" y="-2423587"/>
            <a:ext cx="4725128" cy="4093142"/>
          </a:xfrm>
          <a:custGeom>
            <a:avLst/>
            <a:gdLst/>
            <a:ahLst/>
            <a:cxnLst/>
            <a:rect r="r" b="b" t="t" l="l"/>
            <a:pathLst>
              <a:path h="4093142" w="4725128">
                <a:moveTo>
                  <a:pt x="0" y="0"/>
                </a:moveTo>
                <a:lnTo>
                  <a:pt x="4725128" y="0"/>
                </a:lnTo>
                <a:lnTo>
                  <a:pt x="4725128" y="4093142"/>
                </a:lnTo>
                <a:lnTo>
                  <a:pt x="0" y="40931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842" t="0" r="-36842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9598027" y="2627732"/>
            <a:ext cx="6034868" cy="6034868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8666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-28575"/>
              <a:ext cx="660400" cy="7651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840"/>
                </a:lnSpc>
              </a:pPr>
            </a:p>
          </p:txBody>
        </p:sp>
      </p:grpSp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10019416" y="3016091"/>
            <a:ext cx="5246391" cy="5246370"/>
            <a:chOff x="0" y="0"/>
            <a:chExt cx="6350000" cy="634997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666" t="0" r="-16666" b="0"/>
              </a:stretch>
            </a:blip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2127401" y="3610070"/>
            <a:ext cx="5206829" cy="10074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430"/>
              </a:lnSpc>
            </a:pPr>
            <a:r>
              <a:rPr lang="en-US" sz="7739">
                <a:solidFill>
                  <a:srgbClr val="402206"/>
                </a:solidFill>
                <a:latin typeface="Bebas Neue Cyrillic"/>
              </a:rPr>
              <a:t>Історія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695728" y="4579399"/>
            <a:ext cx="5638503" cy="42607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454"/>
              </a:lnSpc>
            </a:pPr>
          </a:p>
          <a:p>
            <a:pPr>
              <a:lnSpc>
                <a:spcPts val="2454"/>
              </a:lnSpc>
            </a:pPr>
            <a:r>
              <a:rPr lang="en-US" sz="1753">
                <a:solidFill>
                  <a:srgbClr val="402206"/>
                </a:solidFill>
                <a:latin typeface="Glacial Indifference Bold"/>
              </a:rPr>
              <a:t>Історія одеських катакомб починається в 30-х роках 19 століття. В цей час у місті вели активні будівельні роботи, виникла гостра потреба в будівельних матеріалах, особливо вапняку. Спочатку його добували на схилах балок, потім почала зароджуватися ціла індустрія. За 30 років розвинулася система вапнякових шахт. На місці сьогоднішніх катакомб були каменоломні, в яких добували будівельний камінь.</a:t>
            </a:r>
          </a:p>
          <a:p>
            <a:pPr>
              <a:lnSpc>
                <a:spcPts val="2454"/>
              </a:lnSpc>
            </a:pPr>
          </a:p>
          <a:p>
            <a:pPr>
              <a:lnSpc>
                <a:spcPts val="2454"/>
              </a:lnSpc>
            </a:pPr>
          </a:p>
          <a:p>
            <a:pPr>
              <a:lnSpc>
                <a:spcPts val="2454"/>
              </a:lnSpc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867" t="-32171" r="-5377" b="-3245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910143"/>
            <a:ext cx="15931804" cy="8974990"/>
            <a:chOff x="0" y="0"/>
            <a:chExt cx="4196031" cy="236378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196031" cy="2363783"/>
            </a:xfrm>
            <a:custGeom>
              <a:avLst/>
              <a:gdLst/>
              <a:ahLst/>
              <a:cxnLst/>
              <a:rect r="r" b="b" t="t" l="l"/>
              <a:pathLst>
                <a:path h="2363783" w="4196031">
                  <a:moveTo>
                    <a:pt x="24783" y="0"/>
                  </a:moveTo>
                  <a:lnTo>
                    <a:pt x="4171248" y="0"/>
                  </a:lnTo>
                  <a:cubicBezTo>
                    <a:pt x="4184935" y="0"/>
                    <a:pt x="4196031" y="11096"/>
                    <a:pt x="4196031" y="24783"/>
                  </a:cubicBezTo>
                  <a:lnTo>
                    <a:pt x="4196031" y="2339000"/>
                  </a:lnTo>
                  <a:cubicBezTo>
                    <a:pt x="4196031" y="2352688"/>
                    <a:pt x="4184935" y="2363783"/>
                    <a:pt x="4171248" y="2363783"/>
                  </a:cubicBezTo>
                  <a:lnTo>
                    <a:pt x="24783" y="2363783"/>
                  </a:lnTo>
                  <a:cubicBezTo>
                    <a:pt x="11096" y="2363783"/>
                    <a:pt x="0" y="2352688"/>
                    <a:pt x="0" y="2339000"/>
                  </a:cubicBezTo>
                  <a:lnTo>
                    <a:pt x="0" y="24783"/>
                  </a:lnTo>
                  <a:cubicBezTo>
                    <a:pt x="0" y="11096"/>
                    <a:pt x="11096" y="0"/>
                    <a:pt x="24783" y="0"/>
                  </a:cubicBezTo>
                  <a:close/>
                </a:path>
              </a:pathLst>
            </a:custGeom>
            <a:solidFill>
              <a:srgbClr val="FAF2E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04775"/>
              <a:ext cx="4196031" cy="24685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840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-236009">
            <a:off x="9311605" y="9453777"/>
            <a:ext cx="5873887" cy="5088255"/>
          </a:xfrm>
          <a:custGeom>
            <a:avLst/>
            <a:gdLst/>
            <a:ahLst/>
            <a:cxnLst/>
            <a:rect r="r" b="b" t="t" l="l"/>
            <a:pathLst>
              <a:path h="5088255" w="5873887">
                <a:moveTo>
                  <a:pt x="0" y="0"/>
                </a:moveTo>
                <a:lnTo>
                  <a:pt x="5873887" y="0"/>
                </a:lnTo>
                <a:lnTo>
                  <a:pt x="5873887" y="5088255"/>
                </a:lnTo>
                <a:lnTo>
                  <a:pt x="0" y="50882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842" t="0" r="-36842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9434117">
            <a:off x="-1156776" y="-2423587"/>
            <a:ext cx="4725128" cy="4093142"/>
          </a:xfrm>
          <a:custGeom>
            <a:avLst/>
            <a:gdLst/>
            <a:ahLst/>
            <a:cxnLst/>
            <a:rect r="r" b="b" t="t" l="l"/>
            <a:pathLst>
              <a:path h="4093142" w="4725128">
                <a:moveTo>
                  <a:pt x="0" y="0"/>
                </a:moveTo>
                <a:lnTo>
                  <a:pt x="4725128" y="0"/>
                </a:lnTo>
                <a:lnTo>
                  <a:pt x="4725128" y="4093142"/>
                </a:lnTo>
                <a:lnTo>
                  <a:pt x="0" y="40931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842" t="0" r="-36842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9598027" y="2627732"/>
            <a:ext cx="6034868" cy="6034868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8666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-28575"/>
              <a:ext cx="660400" cy="7651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840"/>
                </a:lnSpc>
              </a:pPr>
            </a:p>
          </p:txBody>
        </p:sp>
      </p:grpSp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10019416" y="3016091"/>
            <a:ext cx="5246391" cy="5246370"/>
            <a:chOff x="0" y="0"/>
            <a:chExt cx="6350000" cy="634997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25046" t="0" r="-25046" b="0"/>
              </a:stretch>
            </a:blip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1911565" y="3435836"/>
            <a:ext cx="5206829" cy="10074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430"/>
              </a:lnSpc>
            </a:pPr>
            <a:r>
              <a:rPr lang="en-US" sz="7739">
                <a:solidFill>
                  <a:srgbClr val="402206"/>
                </a:solidFill>
                <a:latin typeface="Bebas Neue Cyrillic"/>
              </a:rPr>
              <a:t>Система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911565" y="4405165"/>
            <a:ext cx="5638503" cy="54799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454"/>
              </a:lnSpc>
            </a:pPr>
          </a:p>
          <a:p>
            <a:pPr>
              <a:lnSpc>
                <a:spcPts val="2454"/>
              </a:lnSpc>
            </a:pPr>
            <a:r>
              <a:rPr lang="en-US" sz="1753">
                <a:solidFill>
                  <a:srgbClr val="402206"/>
                </a:solidFill>
                <a:latin typeface="Glacial Indifference Bold"/>
              </a:rPr>
              <a:t>Катакомби простягаються далеко за межі Одеси. Зокрема, під селами Усатово і Нерубайське Одеської області. До системи катакомб належать не лише каменоломні, а й найрізноманітніші підземні споруди і природні порожнини: карстові печери, геологорозвідувальні шурфи, бункери, підвали, зливові колектори і тунелі. Довжина катакомб досягала, за оцінками 1998 року, 2,5 тис. км. Видобуток вапняку ведеться і зараз, тож довжина катакомб поступово зростає, проте багато які з них недоступні. З роками частина ходів через обвали і осипання перетворилася на лази.</a:t>
            </a:r>
          </a:p>
          <a:p>
            <a:pPr>
              <a:lnSpc>
                <a:spcPts val="2454"/>
              </a:lnSpc>
            </a:pPr>
          </a:p>
          <a:p>
            <a:pPr>
              <a:lnSpc>
                <a:spcPts val="2454"/>
              </a:lnSpc>
            </a:pPr>
          </a:p>
          <a:p>
            <a:pPr>
              <a:lnSpc>
                <a:spcPts val="2454"/>
              </a:lnSpc>
            </a:pP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867" t="-32171" r="-5377" b="-3245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05788" y="656005"/>
            <a:ext cx="15931804" cy="8974990"/>
            <a:chOff x="0" y="0"/>
            <a:chExt cx="4196031" cy="236378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196031" cy="2363783"/>
            </a:xfrm>
            <a:custGeom>
              <a:avLst/>
              <a:gdLst/>
              <a:ahLst/>
              <a:cxnLst/>
              <a:rect r="r" b="b" t="t" l="l"/>
              <a:pathLst>
                <a:path h="2363783" w="4196031">
                  <a:moveTo>
                    <a:pt x="24783" y="0"/>
                  </a:moveTo>
                  <a:lnTo>
                    <a:pt x="4171248" y="0"/>
                  </a:lnTo>
                  <a:cubicBezTo>
                    <a:pt x="4184935" y="0"/>
                    <a:pt x="4196031" y="11096"/>
                    <a:pt x="4196031" y="24783"/>
                  </a:cubicBezTo>
                  <a:lnTo>
                    <a:pt x="4196031" y="2339000"/>
                  </a:lnTo>
                  <a:cubicBezTo>
                    <a:pt x="4196031" y="2352688"/>
                    <a:pt x="4184935" y="2363783"/>
                    <a:pt x="4171248" y="2363783"/>
                  </a:cubicBezTo>
                  <a:lnTo>
                    <a:pt x="24783" y="2363783"/>
                  </a:lnTo>
                  <a:cubicBezTo>
                    <a:pt x="11096" y="2363783"/>
                    <a:pt x="0" y="2352688"/>
                    <a:pt x="0" y="2339000"/>
                  </a:cubicBezTo>
                  <a:lnTo>
                    <a:pt x="0" y="24783"/>
                  </a:lnTo>
                  <a:cubicBezTo>
                    <a:pt x="0" y="11096"/>
                    <a:pt x="11096" y="0"/>
                    <a:pt x="24783" y="0"/>
                  </a:cubicBezTo>
                  <a:close/>
                </a:path>
              </a:pathLst>
            </a:custGeom>
            <a:solidFill>
              <a:srgbClr val="FAF2E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04775"/>
              <a:ext cx="4196031" cy="24685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840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-236009">
            <a:off x="9311605" y="9453777"/>
            <a:ext cx="5873887" cy="5088255"/>
          </a:xfrm>
          <a:custGeom>
            <a:avLst/>
            <a:gdLst/>
            <a:ahLst/>
            <a:cxnLst/>
            <a:rect r="r" b="b" t="t" l="l"/>
            <a:pathLst>
              <a:path h="5088255" w="5873887">
                <a:moveTo>
                  <a:pt x="0" y="0"/>
                </a:moveTo>
                <a:lnTo>
                  <a:pt x="5873887" y="0"/>
                </a:lnTo>
                <a:lnTo>
                  <a:pt x="5873887" y="5088255"/>
                </a:lnTo>
                <a:lnTo>
                  <a:pt x="0" y="50882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842" t="0" r="-36842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9434117">
            <a:off x="-1156776" y="-2423587"/>
            <a:ext cx="4725128" cy="4093142"/>
          </a:xfrm>
          <a:custGeom>
            <a:avLst/>
            <a:gdLst/>
            <a:ahLst/>
            <a:cxnLst/>
            <a:rect r="r" b="b" t="t" l="l"/>
            <a:pathLst>
              <a:path h="4093142" w="4725128">
                <a:moveTo>
                  <a:pt x="0" y="0"/>
                </a:moveTo>
                <a:lnTo>
                  <a:pt x="4725128" y="0"/>
                </a:lnTo>
                <a:lnTo>
                  <a:pt x="4725128" y="4093142"/>
                </a:lnTo>
                <a:lnTo>
                  <a:pt x="0" y="40931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842" t="0" r="-36842" b="0"/>
            </a:stretch>
          </a:blipFill>
        </p:spPr>
      </p: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11641291" y="1536892"/>
            <a:ext cx="4457333" cy="6428144"/>
            <a:chOff x="0" y="0"/>
            <a:chExt cx="6224905" cy="897724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648843" y="391922"/>
              <a:ext cx="4927219" cy="8193405"/>
            </a:xfrm>
            <a:custGeom>
              <a:avLst/>
              <a:gdLst/>
              <a:ahLst/>
              <a:cxnLst/>
              <a:rect r="r" b="b" t="t" l="l"/>
              <a:pathLst>
                <a:path h="8193405" w="4927219">
                  <a:moveTo>
                    <a:pt x="2463673" y="0"/>
                  </a:moveTo>
                  <a:cubicBezTo>
                    <a:pt x="3742436" y="7620"/>
                    <a:pt x="4908804" y="1092708"/>
                    <a:pt x="4927219" y="2446274"/>
                  </a:cubicBezTo>
                  <a:lnTo>
                    <a:pt x="4927219" y="8193405"/>
                  </a:lnTo>
                  <a:lnTo>
                    <a:pt x="0" y="8193405"/>
                  </a:lnTo>
                  <a:lnTo>
                    <a:pt x="0" y="2446274"/>
                  </a:lnTo>
                  <a:cubicBezTo>
                    <a:pt x="18542" y="1092708"/>
                    <a:pt x="1184783" y="7620"/>
                    <a:pt x="2463673" y="0"/>
                  </a:cubicBezTo>
                  <a:close/>
                </a:path>
              </a:pathLst>
            </a:custGeom>
            <a:blipFill>
              <a:blip r:embed="rId4"/>
              <a:stretch>
                <a:fillRect l="-74654" t="0" r="-74654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-127" y="1397"/>
              <a:ext cx="6225032" cy="8974455"/>
            </a:xfrm>
            <a:custGeom>
              <a:avLst/>
              <a:gdLst/>
              <a:ahLst/>
              <a:cxnLst/>
              <a:rect r="r" b="b" t="t" l="l"/>
              <a:pathLst>
                <a:path h="8974455" w="6225032">
                  <a:moveTo>
                    <a:pt x="4823587" y="1102106"/>
                  </a:moveTo>
                  <a:cubicBezTo>
                    <a:pt x="4356354" y="647573"/>
                    <a:pt x="3732657" y="384683"/>
                    <a:pt x="3112643" y="381000"/>
                  </a:cubicBezTo>
                  <a:lnTo>
                    <a:pt x="3112516" y="381000"/>
                  </a:lnTo>
                  <a:cubicBezTo>
                    <a:pt x="2492375" y="384683"/>
                    <a:pt x="1868805" y="647446"/>
                    <a:pt x="1401572" y="1102106"/>
                  </a:cubicBezTo>
                  <a:cubicBezTo>
                    <a:pt x="918972" y="1571625"/>
                    <a:pt x="648335" y="2187575"/>
                    <a:pt x="639572" y="2836799"/>
                  </a:cubicBezTo>
                  <a:lnTo>
                    <a:pt x="639572" y="8593455"/>
                  </a:lnTo>
                  <a:lnTo>
                    <a:pt x="5585714" y="8593455"/>
                  </a:lnTo>
                  <a:lnTo>
                    <a:pt x="5585714" y="2836672"/>
                  </a:lnTo>
                  <a:cubicBezTo>
                    <a:pt x="5576824" y="2187575"/>
                    <a:pt x="5306187" y="1571498"/>
                    <a:pt x="4823587" y="1102106"/>
                  </a:cubicBezTo>
                  <a:close/>
                  <a:moveTo>
                    <a:pt x="5566664" y="8574405"/>
                  </a:moveTo>
                  <a:lnTo>
                    <a:pt x="658495" y="8574405"/>
                  </a:lnTo>
                  <a:lnTo>
                    <a:pt x="658495" y="2836926"/>
                  </a:lnTo>
                  <a:cubicBezTo>
                    <a:pt x="667258" y="2192909"/>
                    <a:pt x="935863" y="1581658"/>
                    <a:pt x="1414780" y="1115695"/>
                  </a:cubicBezTo>
                  <a:cubicBezTo>
                    <a:pt x="1878584" y="664464"/>
                    <a:pt x="2497328" y="403606"/>
                    <a:pt x="3112516" y="400050"/>
                  </a:cubicBezTo>
                  <a:cubicBezTo>
                    <a:pt x="3727704" y="403733"/>
                    <a:pt x="4346575" y="664591"/>
                    <a:pt x="4810252" y="1115695"/>
                  </a:cubicBezTo>
                  <a:cubicBezTo>
                    <a:pt x="5289169" y="1581658"/>
                    <a:pt x="5557774" y="2192909"/>
                    <a:pt x="5566537" y="2836799"/>
                  </a:cubicBezTo>
                  <a:lnTo>
                    <a:pt x="5566537" y="8574405"/>
                  </a:lnTo>
                  <a:close/>
                  <a:moveTo>
                    <a:pt x="6225032" y="4997704"/>
                  </a:moveTo>
                  <a:cubicBezTo>
                    <a:pt x="6082919" y="4977257"/>
                    <a:pt x="6007100" y="4890262"/>
                    <a:pt x="5966587" y="4800219"/>
                  </a:cubicBezTo>
                  <a:lnTo>
                    <a:pt x="5966587" y="2831465"/>
                  </a:lnTo>
                  <a:cubicBezTo>
                    <a:pt x="5956300" y="2080641"/>
                    <a:pt x="5644769" y="1369441"/>
                    <a:pt x="5089271" y="828929"/>
                  </a:cubicBezTo>
                  <a:cubicBezTo>
                    <a:pt x="4552188" y="306451"/>
                    <a:pt x="3832479" y="4191"/>
                    <a:pt x="3114802" y="0"/>
                  </a:cubicBezTo>
                  <a:lnTo>
                    <a:pt x="3110230" y="0"/>
                  </a:lnTo>
                  <a:cubicBezTo>
                    <a:pt x="2392680" y="4191"/>
                    <a:pt x="1672971" y="306451"/>
                    <a:pt x="1135761" y="828929"/>
                  </a:cubicBezTo>
                  <a:cubicBezTo>
                    <a:pt x="580263" y="1369314"/>
                    <a:pt x="268732" y="2080514"/>
                    <a:pt x="258445" y="2831592"/>
                  </a:cubicBezTo>
                  <a:lnTo>
                    <a:pt x="258445" y="4800219"/>
                  </a:lnTo>
                  <a:cubicBezTo>
                    <a:pt x="217932" y="4890262"/>
                    <a:pt x="142113" y="4977257"/>
                    <a:pt x="0" y="4997704"/>
                  </a:cubicBezTo>
                  <a:cubicBezTo>
                    <a:pt x="142113" y="5018151"/>
                    <a:pt x="217932" y="5105146"/>
                    <a:pt x="258445" y="5195189"/>
                  </a:cubicBezTo>
                  <a:lnTo>
                    <a:pt x="258445" y="8974455"/>
                  </a:lnTo>
                  <a:lnTo>
                    <a:pt x="5966587" y="8974455"/>
                  </a:lnTo>
                  <a:lnTo>
                    <a:pt x="5966587" y="5195189"/>
                  </a:lnTo>
                  <a:cubicBezTo>
                    <a:pt x="6007100" y="5105146"/>
                    <a:pt x="6082919" y="5018151"/>
                    <a:pt x="6225032" y="4997704"/>
                  </a:cubicBezTo>
                  <a:close/>
                  <a:moveTo>
                    <a:pt x="277495" y="8955405"/>
                  </a:moveTo>
                  <a:lnTo>
                    <a:pt x="277495" y="5195062"/>
                  </a:lnTo>
                  <a:cubicBezTo>
                    <a:pt x="318008" y="5105019"/>
                    <a:pt x="393827" y="5018151"/>
                    <a:pt x="535813" y="4997704"/>
                  </a:cubicBezTo>
                  <a:cubicBezTo>
                    <a:pt x="393827" y="4977257"/>
                    <a:pt x="318008" y="4890389"/>
                    <a:pt x="277495" y="4800346"/>
                  </a:cubicBezTo>
                  <a:lnTo>
                    <a:pt x="277495" y="2831719"/>
                  </a:lnTo>
                  <a:cubicBezTo>
                    <a:pt x="287655" y="2085975"/>
                    <a:pt x="597154" y="1379474"/>
                    <a:pt x="1149096" y="842645"/>
                  </a:cubicBezTo>
                  <a:cubicBezTo>
                    <a:pt x="1682750" y="323469"/>
                    <a:pt x="2397633" y="23241"/>
                    <a:pt x="3110357" y="19050"/>
                  </a:cubicBezTo>
                  <a:lnTo>
                    <a:pt x="3114802" y="19050"/>
                  </a:lnTo>
                  <a:cubicBezTo>
                    <a:pt x="3827526" y="23241"/>
                    <a:pt x="4542409" y="323469"/>
                    <a:pt x="5076063" y="842645"/>
                  </a:cubicBezTo>
                  <a:cubicBezTo>
                    <a:pt x="5628005" y="1379601"/>
                    <a:pt x="5937504" y="2085975"/>
                    <a:pt x="5947664" y="2831592"/>
                  </a:cubicBezTo>
                  <a:lnTo>
                    <a:pt x="5947664" y="4800346"/>
                  </a:lnTo>
                  <a:cubicBezTo>
                    <a:pt x="5907151" y="4890389"/>
                    <a:pt x="5831332" y="4977257"/>
                    <a:pt x="5689346" y="4997704"/>
                  </a:cubicBezTo>
                  <a:cubicBezTo>
                    <a:pt x="5831332" y="5018151"/>
                    <a:pt x="5907151" y="5105020"/>
                    <a:pt x="5947664" y="5195063"/>
                  </a:cubicBezTo>
                  <a:lnTo>
                    <a:pt x="5947664" y="8955405"/>
                  </a:lnTo>
                  <a:lnTo>
                    <a:pt x="277495" y="8955405"/>
                  </a:lnTo>
                  <a:close/>
                </a:path>
              </a:pathLst>
            </a:custGeom>
            <a:solidFill>
              <a:srgbClr val="402206"/>
            </a:solid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11854780" y="8159511"/>
            <a:ext cx="4077249" cy="2044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701"/>
              </a:lnSpc>
            </a:pPr>
            <a:r>
              <a:rPr lang="en-US" sz="1215">
                <a:solidFill>
                  <a:srgbClr val="402206"/>
                </a:solidFill>
                <a:latin typeface="Glacial Indifference"/>
              </a:rPr>
              <a:t>Description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054306" y="3635591"/>
            <a:ext cx="4243844" cy="36511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454"/>
              </a:lnSpc>
            </a:pPr>
            <a:r>
              <a:rPr lang="en-US" sz="1753">
                <a:solidFill>
                  <a:srgbClr val="402206"/>
                </a:solidFill>
                <a:latin typeface="Glacial Indifference Bold"/>
              </a:rPr>
              <a:t>Вивчення одеських катакомб почалося в 1846 році і триває досі. У радянські часи було досліджено майже 50 катакомб і сфотографовано 45 об’єктів. На стінах у підземних печерах були знайдені малюнки, яким більше 150 років; їх робили гірники – за допомогою червоної охри і зеленої крейди. Інші написи – крейдою та вугіллям – робили військові.</a:t>
            </a:r>
          </a:p>
          <a:p>
            <a:pPr>
              <a:lnSpc>
                <a:spcPts val="2454"/>
              </a:lnSpc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6569267" y="5105400"/>
            <a:ext cx="4243844" cy="36511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454"/>
              </a:lnSpc>
            </a:pPr>
            <a:r>
              <a:rPr lang="en-US" sz="1753">
                <a:solidFill>
                  <a:srgbClr val="402206"/>
                </a:solidFill>
                <a:latin typeface="Glacial Indifference Bold"/>
              </a:rPr>
              <a:t>Каменоломні йдуть униз на 35 метрів (це висота дев’ятиповерхівки). Велика частина каменоломень – це одноярусні вироблення, зустрічаються також дво- і триярусні. Перепади між ярусами, як правило, до двох метрів. Найвищими зонами вважаються галерея «Пасаж» і зал «Сергія Березового».</a:t>
            </a:r>
          </a:p>
          <a:p>
            <a:pPr algn="r">
              <a:lnSpc>
                <a:spcPts val="2454"/>
              </a:lnSpc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867" t="-32171" r="-5377" b="-3245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05788" y="656005"/>
            <a:ext cx="15931804" cy="8974990"/>
            <a:chOff x="0" y="0"/>
            <a:chExt cx="4196031" cy="236378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196031" cy="2363783"/>
            </a:xfrm>
            <a:custGeom>
              <a:avLst/>
              <a:gdLst/>
              <a:ahLst/>
              <a:cxnLst/>
              <a:rect r="r" b="b" t="t" l="l"/>
              <a:pathLst>
                <a:path h="2363783" w="4196031">
                  <a:moveTo>
                    <a:pt x="24783" y="0"/>
                  </a:moveTo>
                  <a:lnTo>
                    <a:pt x="4171248" y="0"/>
                  </a:lnTo>
                  <a:cubicBezTo>
                    <a:pt x="4184935" y="0"/>
                    <a:pt x="4196031" y="11096"/>
                    <a:pt x="4196031" y="24783"/>
                  </a:cubicBezTo>
                  <a:lnTo>
                    <a:pt x="4196031" y="2339000"/>
                  </a:lnTo>
                  <a:cubicBezTo>
                    <a:pt x="4196031" y="2352688"/>
                    <a:pt x="4184935" y="2363783"/>
                    <a:pt x="4171248" y="2363783"/>
                  </a:cubicBezTo>
                  <a:lnTo>
                    <a:pt x="24783" y="2363783"/>
                  </a:lnTo>
                  <a:cubicBezTo>
                    <a:pt x="11096" y="2363783"/>
                    <a:pt x="0" y="2352688"/>
                    <a:pt x="0" y="2339000"/>
                  </a:cubicBezTo>
                  <a:lnTo>
                    <a:pt x="0" y="24783"/>
                  </a:lnTo>
                  <a:cubicBezTo>
                    <a:pt x="0" y="11096"/>
                    <a:pt x="11096" y="0"/>
                    <a:pt x="24783" y="0"/>
                  </a:cubicBezTo>
                  <a:close/>
                </a:path>
              </a:pathLst>
            </a:custGeom>
            <a:solidFill>
              <a:srgbClr val="FAF2E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04775"/>
              <a:ext cx="4196031" cy="24685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840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-236009">
            <a:off x="9311605" y="9453777"/>
            <a:ext cx="5873887" cy="5088255"/>
          </a:xfrm>
          <a:custGeom>
            <a:avLst/>
            <a:gdLst/>
            <a:ahLst/>
            <a:cxnLst/>
            <a:rect r="r" b="b" t="t" l="l"/>
            <a:pathLst>
              <a:path h="5088255" w="5873887">
                <a:moveTo>
                  <a:pt x="0" y="0"/>
                </a:moveTo>
                <a:lnTo>
                  <a:pt x="5873887" y="0"/>
                </a:lnTo>
                <a:lnTo>
                  <a:pt x="5873887" y="5088255"/>
                </a:lnTo>
                <a:lnTo>
                  <a:pt x="0" y="50882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842" t="0" r="-36842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9434117">
            <a:off x="-1156776" y="-2423587"/>
            <a:ext cx="4725128" cy="4093142"/>
          </a:xfrm>
          <a:custGeom>
            <a:avLst/>
            <a:gdLst/>
            <a:ahLst/>
            <a:cxnLst/>
            <a:rect r="r" b="b" t="t" l="l"/>
            <a:pathLst>
              <a:path h="4093142" w="4725128">
                <a:moveTo>
                  <a:pt x="0" y="0"/>
                </a:moveTo>
                <a:lnTo>
                  <a:pt x="4725128" y="0"/>
                </a:lnTo>
                <a:lnTo>
                  <a:pt x="4725128" y="4093142"/>
                </a:lnTo>
                <a:lnTo>
                  <a:pt x="0" y="40931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842" t="0" r="-36842" b="0"/>
            </a:stretch>
          </a:blipFill>
        </p:spPr>
      </p: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11641291" y="1536892"/>
            <a:ext cx="4457333" cy="6428144"/>
            <a:chOff x="0" y="0"/>
            <a:chExt cx="6224905" cy="897724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648843" y="391922"/>
              <a:ext cx="4927219" cy="8193405"/>
            </a:xfrm>
            <a:custGeom>
              <a:avLst/>
              <a:gdLst/>
              <a:ahLst/>
              <a:cxnLst/>
              <a:rect r="r" b="b" t="t" l="l"/>
              <a:pathLst>
                <a:path h="8193405" w="4927219">
                  <a:moveTo>
                    <a:pt x="2463673" y="0"/>
                  </a:moveTo>
                  <a:cubicBezTo>
                    <a:pt x="3742436" y="7620"/>
                    <a:pt x="4908804" y="1092708"/>
                    <a:pt x="4927219" y="2446274"/>
                  </a:cubicBezTo>
                  <a:lnTo>
                    <a:pt x="4927219" y="8193405"/>
                  </a:lnTo>
                  <a:lnTo>
                    <a:pt x="0" y="8193405"/>
                  </a:lnTo>
                  <a:lnTo>
                    <a:pt x="0" y="2446274"/>
                  </a:lnTo>
                  <a:cubicBezTo>
                    <a:pt x="18542" y="1092708"/>
                    <a:pt x="1184783" y="7620"/>
                    <a:pt x="2463673" y="0"/>
                  </a:cubicBezTo>
                  <a:close/>
                </a:path>
              </a:pathLst>
            </a:custGeom>
            <a:blipFill>
              <a:blip r:embed="rId4"/>
              <a:stretch>
                <a:fillRect l="-62118" t="0" r="-62118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-127" y="1397"/>
              <a:ext cx="6225032" cy="8974455"/>
            </a:xfrm>
            <a:custGeom>
              <a:avLst/>
              <a:gdLst/>
              <a:ahLst/>
              <a:cxnLst/>
              <a:rect r="r" b="b" t="t" l="l"/>
              <a:pathLst>
                <a:path h="8974455" w="6225032">
                  <a:moveTo>
                    <a:pt x="4823587" y="1102106"/>
                  </a:moveTo>
                  <a:cubicBezTo>
                    <a:pt x="4356354" y="647573"/>
                    <a:pt x="3732657" y="384683"/>
                    <a:pt x="3112643" y="381000"/>
                  </a:cubicBezTo>
                  <a:lnTo>
                    <a:pt x="3112516" y="381000"/>
                  </a:lnTo>
                  <a:cubicBezTo>
                    <a:pt x="2492375" y="384683"/>
                    <a:pt x="1868805" y="647446"/>
                    <a:pt x="1401572" y="1102106"/>
                  </a:cubicBezTo>
                  <a:cubicBezTo>
                    <a:pt x="918972" y="1571625"/>
                    <a:pt x="648335" y="2187575"/>
                    <a:pt x="639572" y="2836799"/>
                  </a:cubicBezTo>
                  <a:lnTo>
                    <a:pt x="639572" y="8593455"/>
                  </a:lnTo>
                  <a:lnTo>
                    <a:pt x="5585714" y="8593455"/>
                  </a:lnTo>
                  <a:lnTo>
                    <a:pt x="5585714" y="2836672"/>
                  </a:lnTo>
                  <a:cubicBezTo>
                    <a:pt x="5576824" y="2187575"/>
                    <a:pt x="5306187" y="1571498"/>
                    <a:pt x="4823587" y="1102106"/>
                  </a:cubicBezTo>
                  <a:close/>
                  <a:moveTo>
                    <a:pt x="5566664" y="8574405"/>
                  </a:moveTo>
                  <a:lnTo>
                    <a:pt x="658495" y="8574405"/>
                  </a:lnTo>
                  <a:lnTo>
                    <a:pt x="658495" y="2836926"/>
                  </a:lnTo>
                  <a:cubicBezTo>
                    <a:pt x="667258" y="2192909"/>
                    <a:pt x="935863" y="1581658"/>
                    <a:pt x="1414780" y="1115695"/>
                  </a:cubicBezTo>
                  <a:cubicBezTo>
                    <a:pt x="1878584" y="664464"/>
                    <a:pt x="2497328" y="403606"/>
                    <a:pt x="3112516" y="400050"/>
                  </a:cubicBezTo>
                  <a:cubicBezTo>
                    <a:pt x="3727704" y="403733"/>
                    <a:pt x="4346575" y="664591"/>
                    <a:pt x="4810252" y="1115695"/>
                  </a:cubicBezTo>
                  <a:cubicBezTo>
                    <a:pt x="5289169" y="1581658"/>
                    <a:pt x="5557774" y="2192909"/>
                    <a:pt x="5566537" y="2836799"/>
                  </a:cubicBezTo>
                  <a:lnTo>
                    <a:pt x="5566537" y="8574405"/>
                  </a:lnTo>
                  <a:close/>
                  <a:moveTo>
                    <a:pt x="6225032" y="4997704"/>
                  </a:moveTo>
                  <a:cubicBezTo>
                    <a:pt x="6082919" y="4977257"/>
                    <a:pt x="6007100" y="4890262"/>
                    <a:pt x="5966587" y="4800219"/>
                  </a:cubicBezTo>
                  <a:lnTo>
                    <a:pt x="5966587" y="2831465"/>
                  </a:lnTo>
                  <a:cubicBezTo>
                    <a:pt x="5956300" y="2080641"/>
                    <a:pt x="5644769" y="1369441"/>
                    <a:pt x="5089271" y="828929"/>
                  </a:cubicBezTo>
                  <a:cubicBezTo>
                    <a:pt x="4552188" y="306451"/>
                    <a:pt x="3832479" y="4191"/>
                    <a:pt x="3114802" y="0"/>
                  </a:cubicBezTo>
                  <a:lnTo>
                    <a:pt x="3110230" y="0"/>
                  </a:lnTo>
                  <a:cubicBezTo>
                    <a:pt x="2392680" y="4191"/>
                    <a:pt x="1672971" y="306451"/>
                    <a:pt x="1135761" y="828929"/>
                  </a:cubicBezTo>
                  <a:cubicBezTo>
                    <a:pt x="580263" y="1369314"/>
                    <a:pt x="268732" y="2080514"/>
                    <a:pt x="258445" y="2831592"/>
                  </a:cubicBezTo>
                  <a:lnTo>
                    <a:pt x="258445" y="4800219"/>
                  </a:lnTo>
                  <a:cubicBezTo>
                    <a:pt x="217932" y="4890262"/>
                    <a:pt x="142113" y="4977257"/>
                    <a:pt x="0" y="4997704"/>
                  </a:cubicBezTo>
                  <a:cubicBezTo>
                    <a:pt x="142113" y="5018151"/>
                    <a:pt x="217932" y="5105146"/>
                    <a:pt x="258445" y="5195189"/>
                  </a:cubicBezTo>
                  <a:lnTo>
                    <a:pt x="258445" y="8974455"/>
                  </a:lnTo>
                  <a:lnTo>
                    <a:pt x="5966587" y="8974455"/>
                  </a:lnTo>
                  <a:lnTo>
                    <a:pt x="5966587" y="5195189"/>
                  </a:lnTo>
                  <a:cubicBezTo>
                    <a:pt x="6007100" y="5105146"/>
                    <a:pt x="6082919" y="5018151"/>
                    <a:pt x="6225032" y="4997704"/>
                  </a:cubicBezTo>
                  <a:close/>
                  <a:moveTo>
                    <a:pt x="277495" y="8955405"/>
                  </a:moveTo>
                  <a:lnTo>
                    <a:pt x="277495" y="5195062"/>
                  </a:lnTo>
                  <a:cubicBezTo>
                    <a:pt x="318008" y="5105019"/>
                    <a:pt x="393827" y="5018151"/>
                    <a:pt x="535813" y="4997704"/>
                  </a:cubicBezTo>
                  <a:cubicBezTo>
                    <a:pt x="393827" y="4977257"/>
                    <a:pt x="318008" y="4890389"/>
                    <a:pt x="277495" y="4800346"/>
                  </a:cubicBezTo>
                  <a:lnTo>
                    <a:pt x="277495" y="2831719"/>
                  </a:lnTo>
                  <a:cubicBezTo>
                    <a:pt x="287655" y="2085975"/>
                    <a:pt x="597154" y="1379474"/>
                    <a:pt x="1149096" y="842645"/>
                  </a:cubicBezTo>
                  <a:cubicBezTo>
                    <a:pt x="1682750" y="323469"/>
                    <a:pt x="2397633" y="23241"/>
                    <a:pt x="3110357" y="19050"/>
                  </a:cubicBezTo>
                  <a:lnTo>
                    <a:pt x="3114802" y="19050"/>
                  </a:lnTo>
                  <a:cubicBezTo>
                    <a:pt x="3827526" y="23241"/>
                    <a:pt x="4542409" y="323469"/>
                    <a:pt x="5076063" y="842645"/>
                  </a:cubicBezTo>
                  <a:cubicBezTo>
                    <a:pt x="5628005" y="1379601"/>
                    <a:pt x="5937504" y="2085975"/>
                    <a:pt x="5947664" y="2831592"/>
                  </a:cubicBezTo>
                  <a:lnTo>
                    <a:pt x="5947664" y="4800346"/>
                  </a:lnTo>
                  <a:cubicBezTo>
                    <a:pt x="5907151" y="4890389"/>
                    <a:pt x="5831332" y="4977257"/>
                    <a:pt x="5689346" y="4997704"/>
                  </a:cubicBezTo>
                  <a:cubicBezTo>
                    <a:pt x="5831332" y="5018151"/>
                    <a:pt x="5907151" y="5105020"/>
                    <a:pt x="5947664" y="5195063"/>
                  </a:cubicBezTo>
                  <a:lnTo>
                    <a:pt x="5947664" y="8955405"/>
                  </a:lnTo>
                  <a:lnTo>
                    <a:pt x="277495" y="8955405"/>
                  </a:lnTo>
                  <a:close/>
                </a:path>
              </a:pathLst>
            </a:custGeom>
            <a:solidFill>
              <a:srgbClr val="402206"/>
            </a:solid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11854780" y="8159511"/>
            <a:ext cx="4077249" cy="2044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701"/>
              </a:lnSpc>
            </a:pPr>
            <a:r>
              <a:rPr lang="en-US" sz="1215">
                <a:solidFill>
                  <a:srgbClr val="402206"/>
                </a:solidFill>
                <a:latin typeface="Glacial Indifference"/>
              </a:rPr>
              <a:t>Description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750858" y="2975014"/>
            <a:ext cx="5693167" cy="4813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72"/>
              </a:lnSpc>
            </a:pPr>
            <a:r>
              <a:rPr lang="en-US" sz="2122">
                <a:solidFill>
                  <a:srgbClr val="402206"/>
                </a:solidFill>
                <a:latin typeface="Glacial Indifference Bold"/>
              </a:rPr>
              <a:t>У 20-х роках минулого століття сюди спускалися віруючі і служили православні служби – тут вони ховалися від переслідувань, влаштованих більшовиками. За часів Другої світової війни катакомби в Одесі служили укриттям для радянських солдатів і партизанів. За часів холодної війни на території катакомб були споруджені протиатомні бункери.</a:t>
            </a:r>
          </a:p>
          <a:p>
            <a:pPr algn="ctr">
              <a:lnSpc>
                <a:spcPts val="2972"/>
              </a:lnSpc>
            </a:pPr>
          </a:p>
          <a:p>
            <a:pPr algn="ctr">
              <a:lnSpc>
                <a:spcPts val="2972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867" t="-32171" r="-5377" b="-3245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910143"/>
            <a:ext cx="15931804" cy="8974990"/>
            <a:chOff x="0" y="0"/>
            <a:chExt cx="4196031" cy="236378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196031" cy="2363783"/>
            </a:xfrm>
            <a:custGeom>
              <a:avLst/>
              <a:gdLst/>
              <a:ahLst/>
              <a:cxnLst/>
              <a:rect r="r" b="b" t="t" l="l"/>
              <a:pathLst>
                <a:path h="2363783" w="4196031">
                  <a:moveTo>
                    <a:pt x="24783" y="0"/>
                  </a:moveTo>
                  <a:lnTo>
                    <a:pt x="4171248" y="0"/>
                  </a:lnTo>
                  <a:cubicBezTo>
                    <a:pt x="4184935" y="0"/>
                    <a:pt x="4196031" y="11096"/>
                    <a:pt x="4196031" y="24783"/>
                  </a:cubicBezTo>
                  <a:lnTo>
                    <a:pt x="4196031" y="2339000"/>
                  </a:lnTo>
                  <a:cubicBezTo>
                    <a:pt x="4196031" y="2352688"/>
                    <a:pt x="4184935" y="2363783"/>
                    <a:pt x="4171248" y="2363783"/>
                  </a:cubicBezTo>
                  <a:lnTo>
                    <a:pt x="24783" y="2363783"/>
                  </a:lnTo>
                  <a:cubicBezTo>
                    <a:pt x="11096" y="2363783"/>
                    <a:pt x="0" y="2352688"/>
                    <a:pt x="0" y="2339000"/>
                  </a:cubicBezTo>
                  <a:lnTo>
                    <a:pt x="0" y="24783"/>
                  </a:lnTo>
                  <a:cubicBezTo>
                    <a:pt x="0" y="11096"/>
                    <a:pt x="11096" y="0"/>
                    <a:pt x="24783" y="0"/>
                  </a:cubicBezTo>
                  <a:close/>
                </a:path>
              </a:pathLst>
            </a:custGeom>
            <a:solidFill>
              <a:srgbClr val="FAF2E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04775"/>
              <a:ext cx="4196031" cy="24685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840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-236009">
            <a:off x="9311605" y="9453777"/>
            <a:ext cx="5873887" cy="5088255"/>
          </a:xfrm>
          <a:custGeom>
            <a:avLst/>
            <a:gdLst/>
            <a:ahLst/>
            <a:cxnLst/>
            <a:rect r="r" b="b" t="t" l="l"/>
            <a:pathLst>
              <a:path h="5088255" w="5873887">
                <a:moveTo>
                  <a:pt x="0" y="0"/>
                </a:moveTo>
                <a:lnTo>
                  <a:pt x="5873887" y="0"/>
                </a:lnTo>
                <a:lnTo>
                  <a:pt x="5873887" y="5088255"/>
                </a:lnTo>
                <a:lnTo>
                  <a:pt x="0" y="50882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842" t="0" r="-36842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9434117">
            <a:off x="-1156776" y="-2423587"/>
            <a:ext cx="4725128" cy="4093142"/>
          </a:xfrm>
          <a:custGeom>
            <a:avLst/>
            <a:gdLst/>
            <a:ahLst/>
            <a:cxnLst/>
            <a:rect r="r" b="b" t="t" l="l"/>
            <a:pathLst>
              <a:path h="4093142" w="4725128">
                <a:moveTo>
                  <a:pt x="0" y="0"/>
                </a:moveTo>
                <a:lnTo>
                  <a:pt x="4725128" y="0"/>
                </a:lnTo>
                <a:lnTo>
                  <a:pt x="4725128" y="4093142"/>
                </a:lnTo>
                <a:lnTo>
                  <a:pt x="0" y="40931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842" t="0" r="-36842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9598027" y="2627732"/>
            <a:ext cx="6034868" cy="6034868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8666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-28575"/>
              <a:ext cx="660400" cy="7651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840"/>
                </a:lnSpc>
              </a:pPr>
            </a:p>
          </p:txBody>
        </p:sp>
      </p:grpSp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10019416" y="3016091"/>
            <a:ext cx="5246391" cy="5246370"/>
            <a:chOff x="0" y="0"/>
            <a:chExt cx="6350000" cy="634997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25146" t="0" r="-25146" b="0"/>
              </a:stretch>
            </a:blip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2127401" y="3610070"/>
            <a:ext cx="5206829" cy="10074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430"/>
              </a:lnSpc>
            </a:pPr>
            <a:r>
              <a:rPr lang="en-US" sz="7739">
                <a:solidFill>
                  <a:srgbClr val="402206"/>
                </a:solidFill>
                <a:latin typeface="Bebas Neue Cyrillic"/>
              </a:rPr>
              <a:t>Легенди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695728" y="4579399"/>
            <a:ext cx="5638503" cy="27367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454"/>
              </a:lnSpc>
            </a:pPr>
          </a:p>
          <a:p>
            <a:pPr>
              <a:lnSpc>
                <a:spcPts val="2454"/>
              </a:lnSpc>
            </a:pPr>
            <a:r>
              <a:rPr lang="en-US" sz="1753">
                <a:solidFill>
                  <a:srgbClr val="402206"/>
                </a:solidFill>
                <a:latin typeface="Glacial Indifference Bold"/>
              </a:rPr>
              <a:t>Про одеські катакомби ходить чимало легенд. Згідно з однією з них, в каменоломнях під Нерубайським живе невисокий чоловічок, вкритий шерстю. Він харчується кажанами</a:t>
            </a:r>
          </a:p>
          <a:p>
            <a:pPr>
              <a:lnSpc>
                <a:spcPts val="2454"/>
              </a:lnSpc>
            </a:pPr>
          </a:p>
          <a:p>
            <a:pPr>
              <a:lnSpc>
                <a:spcPts val="2454"/>
              </a:lnSpc>
            </a:pPr>
          </a:p>
          <a:p>
            <a:pPr>
              <a:lnSpc>
                <a:spcPts val="2454"/>
              </a:lnSpc>
            </a:pPr>
          </a:p>
          <a:p>
            <a:pPr>
              <a:lnSpc>
                <a:spcPts val="2454"/>
              </a:lnSpc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867" t="-32171" r="-5377" b="-3245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13341" y="656005"/>
            <a:ext cx="15931804" cy="8974990"/>
            <a:chOff x="0" y="0"/>
            <a:chExt cx="4196031" cy="236378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196031" cy="2363783"/>
            </a:xfrm>
            <a:custGeom>
              <a:avLst/>
              <a:gdLst/>
              <a:ahLst/>
              <a:cxnLst/>
              <a:rect r="r" b="b" t="t" l="l"/>
              <a:pathLst>
                <a:path h="2363783" w="4196031">
                  <a:moveTo>
                    <a:pt x="24783" y="0"/>
                  </a:moveTo>
                  <a:lnTo>
                    <a:pt x="4171248" y="0"/>
                  </a:lnTo>
                  <a:cubicBezTo>
                    <a:pt x="4184935" y="0"/>
                    <a:pt x="4196031" y="11096"/>
                    <a:pt x="4196031" y="24783"/>
                  </a:cubicBezTo>
                  <a:lnTo>
                    <a:pt x="4196031" y="2339000"/>
                  </a:lnTo>
                  <a:cubicBezTo>
                    <a:pt x="4196031" y="2352688"/>
                    <a:pt x="4184935" y="2363783"/>
                    <a:pt x="4171248" y="2363783"/>
                  </a:cubicBezTo>
                  <a:lnTo>
                    <a:pt x="24783" y="2363783"/>
                  </a:lnTo>
                  <a:cubicBezTo>
                    <a:pt x="11096" y="2363783"/>
                    <a:pt x="0" y="2352688"/>
                    <a:pt x="0" y="2339000"/>
                  </a:cubicBezTo>
                  <a:lnTo>
                    <a:pt x="0" y="24783"/>
                  </a:lnTo>
                  <a:cubicBezTo>
                    <a:pt x="0" y="11096"/>
                    <a:pt x="11096" y="0"/>
                    <a:pt x="24783" y="0"/>
                  </a:cubicBezTo>
                  <a:close/>
                </a:path>
              </a:pathLst>
            </a:custGeom>
            <a:solidFill>
              <a:srgbClr val="FAF2E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04775"/>
              <a:ext cx="4196031" cy="24685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840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-236009">
            <a:off x="9311605" y="9453777"/>
            <a:ext cx="5873887" cy="5088255"/>
          </a:xfrm>
          <a:custGeom>
            <a:avLst/>
            <a:gdLst/>
            <a:ahLst/>
            <a:cxnLst/>
            <a:rect r="r" b="b" t="t" l="l"/>
            <a:pathLst>
              <a:path h="5088255" w="5873887">
                <a:moveTo>
                  <a:pt x="0" y="0"/>
                </a:moveTo>
                <a:lnTo>
                  <a:pt x="5873887" y="0"/>
                </a:lnTo>
                <a:lnTo>
                  <a:pt x="5873887" y="5088255"/>
                </a:lnTo>
                <a:lnTo>
                  <a:pt x="0" y="50882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842" t="0" r="-36842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9434117">
            <a:off x="-1156776" y="-2423587"/>
            <a:ext cx="4725128" cy="4093142"/>
          </a:xfrm>
          <a:custGeom>
            <a:avLst/>
            <a:gdLst/>
            <a:ahLst/>
            <a:cxnLst/>
            <a:rect r="r" b="b" t="t" l="l"/>
            <a:pathLst>
              <a:path h="4093142" w="4725128">
                <a:moveTo>
                  <a:pt x="0" y="0"/>
                </a:moveTo>
                <a:lnTo>
                  <a:pt x="4725128" y="0"/>
                </a:lnTo>
                <a:lnTo>
                  <a:pt x="4725128" y="4093142"/>
                </a:lnTo>
                <a:lnTo>
                  <a:pt x="0" y="40931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842" t="0" r="-36842" b="0"/>
            </a:stretch>
          </a:blipFill>
        </p:spPr>
      </p: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10548130" y="1499020"/>
            <a:ext cx="5054230" cy="7288959"/>
            <a:chOff x="0" y="0"/>
            <a:chExt cx="6224905" cy="897724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648843" y="391922"/>
              <a:ext cx="4927219" cy="8193405"/>
            </a:xfrm>
            <a:custGeom>
              <a:avLst/>
              <a:gdLst/>
              <a:ahLst/>
              <a:cxnLst/>
              <a:rect r="r" b="b" t="t" l="l"/>
              <a:pathLst>
                <a:path h="8193405" w="4927219">
                  <a:moveTo>
                    <a:pt x="2463673" y="0"/>
                  </a:moveTo>
                  <a:cubicBezTo>
                    <a:pt x="3742436" y="7620"/>
                    <a:pt x="4908804" y="1092708"/>
                    <a:pt x="4927219" y="2446274"/>
                  </a:cubicBezTo>
                  <a:lnTo>
                    <a:pt x="4927219" y="8193405"/>
                  </a:lnTo>
                  <a:lnTo>
                    <a:pt x="0" y="8193405"/>
                  </a:lnTo>
                  <a:lnTo>
                    <a:pt x="0" y="2446274"/>
                  </a:lnTo>
                  <a:cubicBezTo>
                    <a:pt x="18542" y="1092708"/>
                    <a:pt x="1184783" y="7620"/>
                    <a:pt x="2463673" y="0"/>
                  </a:cubicBezTo>
                  <a:close/>
                </a:path>
              </a:pathLst>
            </a:custGeom>
            <a:blipFill>
              <a:blip r:embed="rId4"/>
              <a:stretch>
                <a:fillRect l="-33144" t="0" r="-33144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-127" y="1397"/>
              <a:ext cx="6225032" cy="8974455"/>
            </a:xfrm>
            <a:custGeom>
              <a:avLst/>
              <a:gdLst/>
              <a:ahLst/>
              <a:cxnLst/>
              <a:rect r="r" b="b" t="t" l="l"/>
              <a:pathLst>
                <a:path h="8974455" w="6225032">
                  <a:moveTo>
                    <a:pt x="4823587" y="1102106"/>
                  </a:moveTo>
                  <a:cubicBezTo>
                    <a:pt x="4356354" y="647573"/>
                    <a:pt x="3732657" y="384683"/>
                    <a:pt x="3112643" y="381000"/>
                  </a:cubicBezTo>
                  <a:lnTo>
                    <a:pt x="3112516" y="381000"/>
                  </a:lnTo>
                  <a:cubicBezTo>
                    <a:pt x="2492375" y="384683"/>
                    <a:pt x="1868805" y="647446"/>
                    <a:pt x="1401572" y="1102106"/>
                  </a:cubicBezTo>
                  <a:cubicBezTo>
                    <a:pt x="918972" y="1571625"/>
                    <a:pt x="648335" y="2187575"/>
                    <a:pt x="639572" y="2836799"/>
                  </a:cubicBezTo>
                  <a:lnTo>
                    <a:pt x="639572" y="8593455"/>
                  </a:lnTo>
                  <a:lnTo>
                    <a:pt x="5585714" y="8593455"/>
                  </a:lnTo>
                  <a:lnTo>
                    <a:pt x="5585714" y="2836672"/>
                  </a:lnTo>
                  <a:cubicBezTo>
                    <a:pt x="5576824" y="2187575"/>
                    <a:pt x="5306187" y="1571498"/>
                    <a:pt x="4823587" y="1102106"/>
                  </a:cubicBezTo>
                  <a:close/>
                  <a:moveTo>
                    <a:pt x="5566664" y="8574405"/>
                  </a:moveTo>
                  <a:lnTo>
                    <a:pt x="658495" y="8574405"/>
                  </a:lnTo>
                  <a:lnTo>
                    <a:pt x="658495" y="2836926"/>
                  </a:lnTo>
                  <a:cubicBezTo>
                    <a:pt x="667258" y="2192909"/>
                    <a:pt x="935863" y="1581658"/>
                    <a:pt x="1414780" y="1115695"/>
                  </a:cubicBezTo>
                  <a:cubicBezTo>
                    <a:pt x="1878584" y="664464"/>
                    <a:pt x="2497328" y="403606"/>
                    <a:pt x="3112516" y="400050"/>
                  </a:cubicBezTo>
                  <a:cubicBezTo>
                    <a:pt x="3727704" y="403733"/>
                    <a:pt x="4346575" y="664591"/>
                    <a:pt x="4810252" y="1115695"/>
                  </a:cubicBezTo>
                  <a:cubicBezTo>
                    <a:pt x="5289169" y="1581658"/>
                    <a:pt x="5557774" y="2192909"/>
                    <a:pt x="5566537" y="2836799"/>
                  </a:cubicBezTo>
                  <a:lnTo>
                    <a:pt x="5566537" y="8574405"/>
                  </a:lnTo>
                  <a:close/>
                  <a:moveTo>
                    <a:pt x="6225032" y="4997704"/>
                  </a:moveTo>
                  <a:cubicBezTo>
                    <a:pt x="6082919" y="4977257"/>
                    <a:pt x="6007100" y="4890262"/>
                    <a:pt x="5966587" y="4800219"/>
                  </a:cubicBezTo>
                  <a:lnTo>
                    <a:pt x="5966587" y="2831465"/>
                  </a:lnTo>
                  <a:cubicBezTo>
                    <a:pt x="5956300" y="2080641"/>
                    <a:pt x="5644769" y="1369441"/>
                    <a:pt x="5089271" y="828929"/>
                  </a:cubicBezTo>
                  <a:cubicBezTo>
                    <a:pt x="4552188" y="306451"/>
                    <a:pt x="3832479" y="4191"/>
                    <a:pt x="3114802" y="0"/>
                  </a:cubicBezTo>
                  <a:lnTo>
                    <a:pt x="3110230" y="0"/>
                  </a:lnTo>
                  <a:cubicBezTo>
                    <a:pt x="2392680" y="4191"/>
                    <a:pt x="1672971" y="306451"/>
                    <a:pt x="1135761" y="828929"/>
                  </a:cubicBezTo>
                  <a:cubicBezTo>
                    <a:pt x="580263" y="1369314"/>
                    <a:pt x="268732" y="2080514"/>
                    <a:pt x="258445" y="2831592"/>
                  </a:cubicBezTo>
                  <a:lnTo>
                    <a:pt x="258445" y="4800219"/>
                  </a:lnTo>
                  <a:cubicBezTo>
                    <a:pt x="217932" y="4890262"/>
                    <a:pt x="142113" y="4977257"/>
                    <a:pt x="0" y="4997704"/>
                  </a:cubicBezTo>
                  <a:cubicBezTo>
                    <a:pt x="142113" y="5018151"/>
                    <a:pt x="217932" y="5105146"/>
                    <a:pt x="258445" y="5195189"/>
                  </a:cubicBezTo>
                  <a:lnTo>
                    <a:pt x="258445" y="8974455"/>
                  </a:lnTo>
                  <a:lnTo>
                    <a:pt x="5966587" y="8974455"/>
                  </a:lnTo>
                  <a:lnTo>
                    <a:pt x="5966587" y="5195189"/>
                  </a:lnTo>
                  <a:cubicBezTo>
                    <a:pt x="6007100" y="5105146"/>
                    <a:pt x="6082919" y="5018151"/>
                    <a:pt x="6225032" y="4997704"/>
                  </a:cubicBezTo>
                  <a:close/>
                  <a:moveTo>
                    <a:pt x="277495" y="8955405"/>
                  </a:moveTo>
                  <a:lnTo>
                    <a:pt x="277495" y="5195062"/>
                  </a:lnTo>
                  <a:cubicBezTo>
                    <a:pt x="318008" y="5105019"/>
                    <a:pt x="393827" y="5018151"/>
                    <a:pt x="535813" y="4997704"/>
                  </a:cubicBezTo>
                  <a:cubicBezTo>
                    <a:pt x="393827" y="4977257"/>
                    <a:pt x="318008" y="4890389"/>
                    <a:pt x="277495" y="4800346"/>
                  </a:cubicBezTo>
                  <a:lnTo>
                    <a:pt x="277495" y="2831719"/>
                  </a:lnTo>
                  <a:cubicBezTo>
                    <a:pt x="287655" y="2085975"/>
                    <a:pt x="597154" y="1379474"/>
                    <a:pt x="1149096" y="842645"/>
                  </a:cubicBezTo>
                  <a:cubicBezTo>
                    <a:pt x="1682750" y="323469"/>
                    <a:pt x="2397633" y="23241"/>
                    <a:pt x="3110357" y="19050"/>
                  </a:cubicBezTo>
                  <a:lnTo>
                    <a:pt x="3114802" y="19050"/>
                  </a:lnTo>
                  <a:cubicBezTo>
                    <a:pt x="3827526" y="23241"/>
                    <a:pt x="4542409" y="323469"/>
                    <a:pt x="5076063" y="842645"/>
                  </a:cubicBezTo>
                  <a:cubicBezTo>
                    <a:pt x="5628005" y="1379601"/>
                    <a:pt x="5937504" y="2085975"/>
                    <a:pt x="5947664" y="2831592"/>
                  </a:cubicBezTo>
                  <a:lnTo>
                    <a:pt x="5947664" y="4800346"/>
                  </a:lnTo>
                  <a:cubicBezTo>
                    <a:pt x="5907151" y="4890389"/>
                    <a:pt x="5831332" y="4977257"/>
                    <a:pt x="5689346" y="4997704"/>
                  </a:cubicBezTo>
                  <a:cubicBezTo>
                    <a:pt x="5831332" y="5018151"/>
                    <a:pt x="5907151" y="5105020"/>
                    <a:pt x="5947664" y="5195063"/>
                  </a:cubicBezTo>
                  <a:lnTo>
                    <a:pt x="5947664" y="8955405"/>
                  </a:lnTo>
                  <a:lnTo>
                    <a:pt x="277495" y="8955405"/>
                  </a:lnTo>
                  <a:close/>
                </a:path>
              </a:pathLst>
            </a:custGeom>
            <a:solidFill>
              <a:srgbClr val="402206"/>
            </a:solid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11854780" y="8159511"/>
            <a:ext cx="4077249" cy="2044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701"/>
              </a:lnSpc>
            </a:pPr>
            <a:r>
              <a:rPr lang="en-US" sz="1215">
                <a:solidFill>
                  <a:srgbClr val="402206"/>
                </a:solidFill>
                <a:latin typeface="Glacial Indifference"/>
              </a:rPr>
              <a:t>Description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835258" y="2260310"/>
            <a:ext cx="7712871" cy="5927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72"/>
              </a:lnSpc>
            </a:pPr>
            <a:r>
              <a:rPr lang="en-US" sz="2122">
                <a:solidFill>
                  <a:srgbClr val="402206"/>
                </a:solidFill>
                <a:latin typeface="Glacial Indifference Bold"/>
              </a:rPr>
              <a:t>Друга легенда говорить, що в 30-40-ті роки минулого століття житель Нерубайського, капітан суховантажу, врятував біля берегів Іспанії португальський корабель, який зазнав аварії. Португальська влада віддячила капітанові, подарувавши йому макет корабля з чистого золота. Скарб капітан нібито сховав у катакомбах і вже не повернувся за ним, оскільки пішов на фронт і загинув. Цю історію розповідають і в іншій інтерпретації: один одеський купець був пасажиром рейса «Титаніка», вижив в аварії корабля й на згадку про це замовив золоту модель відомого пароплава. У революційні роки купець емігрував з України, а скарб вивозити не ризикнув і сховав у підземних тунелях.</a:t>
            </a:r>
          </a:p>
          <a:p>
            <a:pPr algn="ctr">
              <a:lnSpc>
                <a:spcPts val="2972"/>
              </a:lnSpc>
            </a:pPr>
          </a:p>
          <a:p>
            <a:pPr algn="ctr">
              <a:lnSpc>
                <a:spcPts val="2972"/>
              </a:lnSpc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867" t="-32171" r="-5377" b="-3245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13341" y="656005"/>
            <a:ext cx="15931804" cy="8974990"/>
            <a:chOff x="0" y="0"/>
            <a:chExt cx="4196031" cy="236378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196031" cy="2363783"/>
            </a:xfrm>
            <a:custGeom>
              <a:avLst/>
              <a:gdLst/>
              <a:ahLst/>
              <a:cxnLst/>
              <a:rect r="r" b="b" t="t" l="l"/>
              <a:pathLst>
                <a:path h="2363783" w="4196031">
                  <a:moveTo>
                    <a:pt x="24783" y="0"/>
                  </a:moveTo>
                  <a:lnTo>
                    <a:pt x="4171248" y="0"/>
                  </a:lnTo>
                  <a:cubicBezTo>
                    <a:pt x="4184935" y="0"/>
                    <a:pt x="4196031" y="11096"/>
                    <a:pt x="4196031" y="24783"/>
                  </a:cubicBezTo>
                  <a:lnTo>
                    <a:pt x="4196031" y="2339000"/>
                  </a:lnTo>
                  <a:cubicBezTo>
                    <a:pt x="4196031" y="2352688"/>
                    <a:pt x="4184935" y="2363783"/>
                    <a:pt x="4171248" y="2363783"/>
                  </a:cubicBezTo>
                  <a:lnTo>
                    <a:pt x="24783" y="2363783"/>
                  </a:lnTo>
                  <a:cubicBezTo>
                    <a:pt x="11096" y="2363783"/>
                    <a:pt x="0" y="2352688"/>
                    <a:pt x="0" y="2339000"/>
                  </a:cubicBezTo>
                  <a:lnTo>
                    <a:pt x="0" y="24783"/>
                  </a:lnTo>
                  <a:cubicBezTo>
                    <a:pt x="0" y="11096"/>
                    <a:pt x="11096" y="0"/>
                    <a:pt x="24783" y="0"/>
                  </a:cubicBezTo>
                  <a:close/>
                </a:path>
              </a:pathLst>
            </a:custGeom>
            <a:solidFill>
              <a:srgbClr val="FAF2E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04775"/>
              <a:ext cx="4196031" cy="24685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840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-236009">
            <a:off x="9311605" y="9453777"/>
            <a:ext cx="5873887" cy="5088255"/>
          </a:xfrm>
          <a:custGeom>
            <a:avLst/>
            <a:gdLst/>
            <a:ahLst/>
            <a:cxnLst/>
            <a:rect r="r" b="b" t="t" l="l"/>
            <a:pathLst>
              <a:path h="5088255" w="5873887">
                <a:moveTo>
                  <a:pt x="0" y="0"/>
                </a:moveTo>
                <a:lnTo>
                  <a:pt x="5873887" y="0"/>
                </a:lnTo>
                <a:lnTo>
                  <a:pt x="5873887" y="5088255"/>
                </a:lnTo>
                <a:lnTo>
                  <a:pt x="0" y="50882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842" t="0" r="-36842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9434117">
            <a:off x="-1156776" y="-2423587"/>
            <a:ext cx="4725128" cy="4093142"/>
          </a:xfrm>
          <a:custGeom>
            <a:avLst/>
            <a:gdLst/>
            <a:ahLst/>
            <a:cxnLst/>
            <a:rect r="r" b="b" t="t" l="l"/>
            <a:pathLst>
              <a:path h="4093142" w="4725128">
                <a:moveTo>
                  <a:pt x="0" y="0"/>
                </a:moveTo>
                <a:lnTo>
                  <a:pt x="4725128" y="0"/>
                </a:lnTo>
                <a:lnTo>
                  <a:pt x="4725128" y="4093142"/>
                </a:lnTo>
                <a:lnTo>
                  <a:pt x="0" y="40931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842" t="0" r="-36842" b="0"/>
            </a:stretch>
          </a:blipFill>
        </p:spPr>
      </p: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10548130" y="1028700"/>
            <a:ext cx="5576008" cy="8041442"/>
            <a:chOff x="0" y="0"/>
            <a:chExt cx="6224905" cy="897724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648843" y="391922"/>
              <a:ext cx="4927219" cy="8193405"/>
            </a:xfrm>
            <a:custGeom>
              <a:avLst/>
              <a:gdLst/>
              <a:ahLst/>
              <a:cxnLst/>
              <a:rect r="r" b="b" t="t" l="l"/>
              <a:pathLst>
                <a:path h="8193405" w="4927219">
                  <a:moveTo>
                    <a:pt x="2463673" y="0"/>
                  </a:moveTo>
                  <a:cubicBezTo>
                    <a:pt x="3742436" y="7620"/>
                    <a:pt x="4908804" y="1092708"/>
                    <a:pt x="4927219" y="2446274"/>
                  </a:cubicBezTo>
                  <a:lnTo>
                    <a:pt x="4927219" y="8193405"/>
                  </a:lnTo>
                  <a:lnTo>
                    <a:pt x="0" y="8193405"/>
                  </a:lnTo>
                  <a:lnTo>
                    <a:pt x="0" y="2446274"/>
                  </a:lnTo>
                  <a:cubicBezTo>
                    <a:pt x="18542" y="1092708"/>
                    <a:pt x="1184783" y="7620"/>
                    <a:pt x="2463673" y="0"/>
                  </a:cubicBezTo>
                  <a:close/>
                </a:path>
              </a:pathLst>
            </a:custGeom>
            <a:blipFill>
              <a:blip r:embed="rId4"/>
              <a:stretch>
                <a:fillRect l="-67997" t="0" r="-67997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-127" y="1397"/>
              <a:ext cx="6225032" cy="8974455"/>
            </a:xfrm>
            <a:custGeom>
              <a:avLst/>
              <a:gdLst/>
              <a:ahLst/>
              <a:cxnLst/>
              <a:rect r="r" b="b" t="t" l="l"/>
              <a:pathLst>
                <a:path h="8974455" w="6225032">
                  <a:moveTo>
                    <a:pt x="4823587" y="1102106"/>
                  </a:moveTo>
                  <a:cubicBezTo>
                    <a:pt x="4356354" y="647573"/>
                    <a:pt x="3732657" y="384683"/>
                    <a:pt x="3112643" y="381000"/>
                  </a:cubicBezTo>
                  <a:lnTo>
                    <a:pt x="3112516" y="381000"/>
                  </a:lnTo>
                  <a:cubicBezTo>
                    <a:pt x="2492375" y="384683"/>
                    <a:pt x="1868805" y="647446"/>
                    <a:pt x="1401572" y="1102106"/>
                  </a:cubicBezTo>
                  <a:cubicBezTo>
                    <a:pt x="918972" y="1571625"/>
                    <a:pt x="648335" y="2187575"/>
                    <a:pt x="639572" y="2836799"/>
                  </a:cubicBezTo>
                  <a:lnTo>
                    <a:pt x="639572" y="8593455"/>
                  </a:lnTo>
                  <a:lnTo>
                    <a:pt x="5585714" y="8593455"/>
                  </a:lnTo>
                  <a:lnTo>
                    <a:pt x="5585714" y="2836672"/>
                  </a:lnTo>
                  <a:cubicBezTo>
                    <a:pt x="5576824" y="2187575"/>
                    <a:pt x="5306187" y="1571498"/>
                    <a:pt x="4823587" y="1102106"/>
                  </a:cubicBezTo>
                  <a:close/>
                  <a:moveTo>
                    <a:pt x="5566664" y="8574405"/>
                  </a:moveTo>
                  <a:lnTo>
                    <a:pt x="658495" y="8574405"/>
                  </a:lnTo>
                  <a:lnTo>
                    <a:pt x="658495" y="2836926"/>
                  </a:lnTo>
                  <a:cubicBezTo>
                    <a:pt x="667258" y="2192909"/>
                    <a:pt x="935863" y="1581658"/>
                    <a:pt x="1414780" y="1115695"/>
                  </a:cubicBezTo>
                  <a:cubicBezTo>
                    <a:pt x="1878584" y="664464"/>
                    <a:pt x="2497328" y="403606"/>
                    <a:pt x="3112516" y="400050"/>
                  </a:cubicBezTo>
                  <a:cubicBezTo>
                    <a:pt x="3727704" y="403733"/>
                    <a:pt x="4346575" y="664591"/>
                    <a:pt x="4810252" y="1115695"/>
                  </a:cubicBezTo>
                  <a:cubicBezTo>
                    <a:pt x="5289169" y="1581658"/>
                    <a:pt x="5557774" y="2192909"/>
                    <a:pt x="5566537" y="2836799"/>
                  </a:cubicBezTo>
                  <a:lnTo>
                    <a:pt x="5566537" y="8574405"/>
                  </a:lnTo>
                  <a:close/>
                  <a:moveTo>
                    <a:pt x="6225032" y="4997704"/>
                  </a:moveTo>
                  <a:cubicBezTo>
                    <a:pt x="6082919" y="4977257"/>
                    <a:pt x="6007100" y="4890262"/>
                    <a:pt x="5966587" y="4800219"/>
                  </a:cubicBezTo>
                  <a:lnTo>
                    <a:pt x="5966587" y="2831465"/>
                  </a:lnTo>
                  <a:cubicBezTo>
                    <a:pt x="5956300" y="2080641"/>
                    <a:pt x="5644769" y="1369441"/>
                    <a:pt x="5089271" y="828929"/>
                  </a:cubicBezTo>
                  <a:cubicBezTo>
                    <a:pt x="4552188" y="306451"/>
                    <a:pt x="3832479" y="4191"/>
                    <a:pt x="3114802" y="0"/>
                  </a:cubicBezTo>
                  <a:lnTo>
                    <a:pt x="3110230" y="0"/>
                  </a:lnTo>
                  <a:cubicBezTo>
                    <a:pt x="2392680" y="4191"/>
                    <a:pt x="1672971" y="306451"/>
                    <a:pt x="1135761" y="828929"/>
                  </a:cubicBezTo>
                  <a:cubicBezTo>
                    <a:pt x="580263" y="1369314"/>
                    <a:pt x="268732" y="2080514"/>
                    <a:pt x="258445" y="2831592"/>
                  </a:cubicBezTo>
                  <a:lnTo>
                    <a:pt x="258445" y="4800219"/>
                  </a:lnTo>
                  <a:cubicBezTo>
                    <a:pt x="217932" y="4890262"/>
                    <a:pt x="142113" y="4977257"/>
                    <a:pt x="0" y="4997704"/>
                  </a:cubicBezTo>
                  <a:cubicBezTo>
                    <a:pt x="142113" y="5018151"/>
                    <a:pt x="217932" y="5105146"/>
                    <a:pt x="258445" y="5195189"/>
                  </a:cubicBezTo>
                  <a:lnTo>
                    <a:pt x="258445" y="8974455"/>
                  </a:lnTo>
                  <a:lnTo>
                    <a:pt x="5966587" y="8974455"/>
                  </a:lnTo>
                  <a:lnTo>
                    <a:pt x="5966587" y="5195189"/>
                  </a:lnTo>
                  <a:cubicBezTo>
                    <a:pt x="6007100" y="5105146"/>
                    <a:pt x="6082919" y="5018151"/>
                    <a:pt x="6225032" y="4997704"/>
                  </a:cubicBezTo>
                  <a:close/>
                  <a:moveTo>
                    <a:pt x="277495" y="8955405"/>
                  </a:moveTo>
                  <a:lnTo>
                    <a:pt x="277495" y="5195062"/>
                  </a:lnTo>
                  <a:cubicBezTo>
                    <a:pt x="318008" y="5105019"/>
                    <a:pt x="393827" y="5018151"/>
                    <a:pt x="535813" y="4997704"/>
                  </a:cubicBezTo>
                  <a:cubicBezTo>
                    <a:pt x="393827" y="4977257"/>
                    <a:pt x="318008" y="4890389"/>
                    <a:pt x="277495" y="4800346"/>
                  </a:cubicBezTo>
                  <a:lnTo>
                    <a:pt x="277495" y="2831719"/>
                  </a:lnTo>
                  <a:cubicBezTo>
                    <a:pt x="287655" y="2085975"/>
                    <a:pt x="597154" y="1379474"/>
                    <a:pt x="1149096" y="842645"/>
                  </a:cubicBezTo>
                  <a:cubicBezTo>
                    <a:pt x="1682750" y="323469"/>
                    <a:pt x="2397633" y="23241"/>
                    <a:pt x="3110357" y="19050"/>
                  </a:cubicBezTo>
                  <a:lnTo>
                    <a:pt x="3114802" y="19050"/>
                  </a:lnTo>
                  <a:cubicBezTo>
                    <a:pt x="3827526" y="23241"/>
                    <a:pt x="4542409" y="323469"/>
                    <a:pt x="5076063" y="842645"/>
                  </a:cubicBezTo>
                  <a:cubicBezTo>
                    <a:pt x="5628005" y="1379601"/>
                    <a:pt x="5937504" y="2085975"/>
                    <a:pt x="5947664" y="2831592"/>
                  </a:cubicBezTo>
                  <a:lnTo>
                    <a:pt x="5947664" y="4800346"/>
                  </a:lnTo>
                  <a:cubicBezTo>
                    <a:pt x="5907151" y="4890389"/>
                    <a:pt x="5831332" y="4977257"/>
                    <a:pt x="5689346" y="4997704"/>
                  </a:cubicBezTo>
                  <a:cubicBezTo>
                    <a:pt x="5831332" y="5018151"/>
                    <a:pt x="5907151" y="5105020"/>
                    <a:pt x="5947664" y="5195063"/>
                  </a:cubicBezTo>
                  <a:lnTo>
                    <a:pt x="5947664" y="8955405"/>
                  </a:lnTo>
                  <a:lnTo>
                    <a:pt x="277495" y="8955405"/>
                  </a:lnTo>
                  <a:close/>
                </a:path>
              </a:pathLst>
            </a:custGeom>
            <a:solidFill>
              <a:srgbClr val="402206"/>
            </a:solid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11854780" y="8159511"/>
            <a:ext cx="4077249" cy="2044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701"/>
              </a:lnSpc>
            </a:pPr>
            <a:r>
              <a:rPr lang="en-US" sz="1215">
                <a:solidFill>
                  <a:srgbClr val="402206"/>
                </a:solidFill>
                <a:latin typeface="Glacial Indifference"/>
              </a:rPr>
              <a:t>Description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623436" y="2260310"/>
            <a:ext cx="8924694" cy="7042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72"/>
              </a:lnSpc>
            </a:pPr>
            <a:r>
              <a:rPr lang="en-US" sz="2122">
                <a:solidFill>
                  <a:srgbClr val="402206"/>
                </a:solidFill>
                <a:latin typeface="Glacial Indifference Bold"/>
              </a:rPr>
              <a:t>Не менш популярна історія про одеського бандита Михайла Вінницького на прізвисько Япончик, який керував бандою грабіжників на початку ХХ століття аж до взяття Одеси більшовиками, пристав до більшовиків і навіть організував зі своїх “бійців” “революційний загін імені Леніна”, який взяв участь в одному бою з військами Петлюри. В результаті Япончика розстріляли червоні. За легендою, він сховав у одеських катакомбах скарб з награбованих скарбів і нагород від ЧК за контрабандні операції. Деякі краєзнавці вірять в існування скарбу і вважають, що в скарбі Вінницького було золото, викрадене з міського банку. У процесі дослідження катакомб неодноразово були виявлені потаємні приміщення, де зберігалася зброя, але скарбів не знайшли. Втім, територія катакомб ще не повністю досліджена, доступ до багатьох ходів обмежений через численні обвали і вибухи. І охочих знайти скарби Япончика в одеських катакомбах дуже багато</a:t>
            </a:r>
          </a:p>
          <a:p>
            <a:pPr algn="ctr">
              <a:lnSpc>
                <a:spcPts val="2972"/>
              </a:lnSpc>
            </a:pPr>
          </a:p>
          <a:p>
            <a:pPr algn="ctr">
              <a:lnSpc>
                <a:spcPts val="2972"/>
              </a:lnSpc>
            </a:pPr>
          </a:p>
          <a:p>
            <a:pPr algn="ctr">
              <a:lnSpc>
                <a:spcPts val="2972"/>
              </a:lnSpc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DAF0O4myPLU</dc:identifier>
  <dcterms:modified xsi:type="dcterms:W3CDTF">2011-08-01T06:04:30Z</dcterms:modified>
  <cp:revision>1</cp:revision>
  <dc:title>Ancient Greece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2321617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S10.0.0</vt:lpwstr>
  </property>
</Properties>
</file>