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482DA-C13F-4650-AF63-7754F34602CC}" type="datetimeFigureOut">
              <a:rPr lang="ru-RU" smtClean="0"/>
              <a:t>27.04.2021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15237-16CB-49B8-BE9D-AF611F03D62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B15237-16CB-49B8-BE9D-AF611F03D620}"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BA0171-BDB7-4891-B523-1FCAAF7263E5}"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BA0171-BDB7-4891-B523-1FCAAF7263E5}" type="datetimeFigureOut">
              <a:rPr lang="ru-RU" smtClean="0"/>
              <a:t>27.04.2021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BA0171-BDB7-4891-B523-1FCAAF7263E5}" type="datetimeFigureOut">
              <a:rPr lang="ru-RU" smtClean="0"/>
              <a:t>27.04.2021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BA0171-BDB7-4891-B523-1FCAAF7263E5}" type="datetimeFigureOut">
              <a:rPr lang="ru-RU" smtClean="0"/>
              <a:t>27.04.2021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BA0171-BDB7-4891-B523-1FCAAF7263E5}"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BA0171-BDB7-4891-B523-1FCAAF7263E5}" type="datetimeFigureOut">
              <a:rPr lang="ru-RU" smtClean="0"/>
              <a:t>27.04.2021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44E4F-ACE7-4070-A68E-FBE3B626C7A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A0171-BDB7-4891-B523-1FCAAF7263E5}" type="datetimeFigureOut">
              <a:rPr lang="ru-RU" smtClean="0"/>
              <a:t>27.04.2021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44E4F-ACE7-4070-A68E-FBE3B626C7A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28736"/>
            <a:ext cx="5715008" cy="1470025"/>
          </a:xfrm>
        </p:spPr>
        <p:txBody>
          <a:bodyPr/>
          <a:lstStyle/>
          <a:p>
            <a:r>
              <a:rPr lang="en-US" b="1" dirty="0" smtClean="0">
                <a:effectLst>
                  <a:outerShdw blurRad="38100" dist="38100" dir="2700000" algn="tl">
                    <a:srgbClr val="000000">
                      <a:alpha val="43137"/>
                    </a:srgbClr>
                  </a:outerShdw>
                </a:effectLst>
              </a:rPr>
              <a:t>Capital Punishment</a:t>
            </a:r>
            <a:r>
              <a:rPr lang="ru-RU" dirty="0"/>
              <a:t/>
            </a:r>
            <a:br>
              <a:rPr lang="ru-RU" dirty="0"/>
            </a:br>
            <a:endParaRPr lang="ru-RU" dirty="0"/>
          </a:p>
        </p:txBody>
      </p:sp>
      <p:pic>
        <p:nvPicPr>
          <p:cNvPr id="1026" name="Picture 2" descr="Capital Punishment: Barbaric or Necessary? – The Update"/>
          <p:cNvPicPr>
            <a:picLocks noChangeAspect="1" noChangeArrowheads="1"/>
          </p:cNvPicPr>
          <p:nvPr/>
        </p:nvPicPr>
        <p:blipFill>
          <a:blip r:embed="rId2"/>
          <a:srcRect/>
          <a:stretch>
            <a:fillRect/>
          </a:stretch>
        </p:blipFill>
        <p:spPr bwMode="auto">
          <a:xfrm>
            <a:off x="2428860" y="2500306"/>
            <a:ext cx="6172207" cy="41243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357166"/>
            <a:ext cx="4357718" cy="6143668"/>
          </a:xfrm>
        </p:spPr>
        <p:txBody>
          <a:bodyPr>
            <a:normAutofit/>
          </a:bodyPr>
          <a:lstStyle/>
          <a:p>
            <a:r>
              <a:rPr lang="en-US" sz="2000" b="1" dirty="0">
                <a:latin typeface="Times New Roman" pitchFamily="18" charset="0"/>
                <a:cs typeface="Times New Roman" pitchFamily="18" charset="0"/>
              </a:rPr>
              <a:t>Capital punishment</a:t>
            </a:r>
            <a:r>
              <a:rPr lang="en-US" sz="2000" dirty="0">
                <a:latin typeface="Times New Roman" pitchFamily="18" charset="0"/>
                <a:cs typeface="Times New Roman" pitchFamily="18" charset="0"/>
              </a:rPr>
              <a:t>, also known as </a:t>
            </a:r>
            <a:r>
              <a:rPr lang="en-US" sz="2000" b="1" dirty="0">
                <a:latin typeface="Times New Roman" pitchFamily="18" charset="0"/>
                <a:cs typeface="Times New Roman" pitchFamily="18" charset="0"/>
              </a:rPr>
              <a:t>the death penalty</a:t>
            </a:r>
            <a:r>
              <a:rPr lang="en-US" sz="2000" dirty="0">
                <a:latin typeface="Times New Roman" pitchFamily="18" charset="0"/>
                <a:cs typeface="Times New Roman" pitchFamily="18" charset="0"/>
              </a:rPr>
              <a:t>, is the state-sanctioned killing of a person as punishment for a crime.</a:t>
            </a:r>
            <a:endParaRPr lang="ru-RU"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Capital punishment has long engendered considerable debate about both its morality and its effect on criminal </a:t>
            </a:r>
            <a:r>
              <a:rPr lang="en-US" sz="2000" dirty="0" err="1">
                <a:latin typeface="Times New Roman" pitchFamily="18" charset="0"/>
                <a:cs typeface="Times New Roman" pitchFamily="18" charset="0"/>
              </a:rPr>
              <a:t>behaviour</a:t>
            </a:r>
            <a:r>
              <a:rPr lang="en-US"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Contemporary </a:t>
            </a:r>
            <a:r>
              <a:rPr lang="en-US" sz="2000" dirty="0">
                <a:latin typeface="Times New Roman" pitchFamily="18" charset="0"/>
                <a:cs typeface="Times New Roman" pitchFamily="18" charset="0"/>
              </a:rPr>
              <a:t>arguments for and against capital punishment fall under three general headings: moral, utilitarian, and practical.</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4098" name="Picture 2" descr="Execution Death Penalty Capital Punishment Modern Stock Vector (Royalty  Free) 229078108"/>
          <p:cNvPicPr>
            <a:picLocks noChangeAspect="1" noChangeArrowheads="1"/>
          </p:cNvPicPr>
          <p:nvPr/>
        </p:nvPicPr>
        <p:blipFill>
          <a:blip r:embed="rId3" cstate="print"/>
          <a:srcRect/>
          <a:stretch>
            <a:fillRect/>
          </a:stretch>
        </p:blipFill>
        <p:spPr bwMode="auto">
          <a:xfrm>
            <a:off x="4643438" y="714356"/>
            <a:ext cx="4179124" cy="50720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857620" y="285728"/>
            <a:ext cx="5072098" cy="3786214"/>
          </a:xfrm>
        </p:spPr>
        <p:txBody>
          <a:bodyPr>
            <a:normAutofit/>
          </a:bodyPr>
          <a:lstStyle/>
          <a:p>
            <a:pPr algn="ctr"/>
            <a:r>
              <a:rPr lang="en-US" sz="2000" b="1" dirty="0" smtClean="0">
                <a:latin typeface="Times New Roman" pitchFamily="18" charset="0"/>
                <a:cs typeface="Times New Roman" pitchFamily="18" charset="0"/>
              </a:rPr>
              <a:t>Moral arguments</a:t>
            </a:r>
          </a:p>
          <a:p>
            <a:r>
              <a:rPr lang="en-US" sz="2000" dirty="0" smtClean="0">
                <a:latin typeface="Times New Roman" pitchFamily="18" charset="0"/>
                <a:cs typeface="Times New Roman" pitchFamily="18" charset="0"/>
              </a:rPr>
              <a:t>Supporters of the death penalty believe that those who commit murder, because they have taken the life of another, have forfeited their own right to life.</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Opponents of capital punishment, argue that, by legitimizing the very </a:t>
            </a:r>
            <a:r>
              <a:rPr lang="en-US" sz="2000" dirty="0" err="1" smtClean="0">
                <a:latin typeface="Times New Roman" pitchFamily="18" charset="0"/>
                <a:cs typeface="Times New Roman" pitchFamily="18" charset="0"/>
              </a:rPr>
              <a:t>behaviour</a:t>
            </a:r>
            <a:r>
              <a:rPr lang="en-US" sz="2000" dirty="0" smtClean="0">
                <a:latin typeface="Times New Roman" pitchFamily="18" charset="0"/>
                <a:cs typeface="Times New Roman" pitchFamily="18" charset="0"/>
              </a:rPr>
              <a:t> that the law seeks to repress—killing—capital punishment is counterproductive in the moral message it conveys.</a:t>
            </a:r>
            <a:endParaRPr lang="ru-RU" sz="2000" dirty="0">
              <a:latin typeface="Times New Roman" pitchFamily="18" charset="0"/>
              <a:cs typeface="Times New Roman" pitchFamily="18" charset="0"/>
            </a:endParaRPr>
          </a:p>
        </p:txBody>
      </p:sp>
      <p:sp>
        <p:nvSpPr>
          <p:cNvPr id="15362" name="AutoShape 2" descr="Pope Francis on capital punishment: a closer look | America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Pope Francis on capital punishment: a closer look | America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6" name="Picture 6" descr="OHCHR | Death Penalty and Transparency – What's to Hide?"/>
          <p:cNvPicPr>
            <a:picLocks noChangeAspect="1" noChangeArrowheads="1"/>
          </p:cNvPicPr>
          <p:nvPr/>
        </p:nvPicPr>
        <p:blipFill>
          <a:blip r:embed="rId2"/>
          <a:srcRect/>
          <a:stretch>
            <a:fillRect/>
          </a:stretch>
        </p:blipFill>
        <p:spPr bwMode="auto">
          <a:xfrm>
            <a:off x="3929058" y="4071942"/>
            <a:ext cx="4381500" cy="2381250"/>
          </a:xfrm>
          <a:prstGeom prst="rect">
            <a:avLst/>
          </a:prstGeom>
          <a:noFill/>
        </p:spPr>
      </p:pic>
      <p:pic>
        <p:nvPicPr>
          <p:cNvPr id="15370" name="Picture 10" descr="Capital Punishment: Justly Serving Justice – The Tower"/>
          <p:cNvPicPr>
            <a:picLocks noChangeAspect="1" noChangeArrowheads="1"/>
          </p:cNvPicPr>
          <p:nvPr/>
        </p:nvPicPr>
        <p:blipFill>
          <a:blip r:embed="rId3"/>
          <a:srcRect/>
          <a:stretch>
            <a:fillRect/>
          </a:stretch>
        </p:blipFill>
        <p:spPr bwMode="auto">
          <a:xfrm>
            <a:off x="142844" y="1000108"/>
            <a:ext cx="3643338" cy="38576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1285860"/>
            <a:ext cx="3857652" cy="4286280"/>
          </a:xfrm>
        </p:spPr>
        <p:txBody>
          <a:bodyPr>
            <a:normAutofit/>
          </a:bodyPr>
          <a:lstStyle/>
          <a:p>
            <a:pPr algn="ctr"/>
            <a:r>
              <a:rPr lang="en-US" sz="2000" b="1" dirty="0" smtClean="0">
                <a:latin typeface="Times New Roman" pitchFamily="18" charset="0"/>
                <a:cs typeface="Times New Roman" pitchFamily="18" charset="0"/>
              </a:rPr>
              <a:t>Utilitarian arguments</a:t>
            </a:r>
          </a:p>
          <a:p>
            <a:r>
              <a:rPr lang="en-US" sz="2000" dirty="0" smtClean="0">
                <a:latin typeface="Times New Roman" pitchFamily="18" charset="0"/>
                <a:cs typeface="Times New Roman" pitchFamily="18" charset="0"/>
              </a:rPr>
              <a:t>Supporters of capital punishment also claim that it has a uniquely potent deterrent effect on potentially violent offenders for whom the threat of imprisonment is not a sufficient restraint. Opponents, however, point to research that generally has demonstrated that the death penalty is not a more effective deterrent than the alternative sanction of life or long-term imprisonment.</a:t>
            </a:r>
            <a:endParaRPr lang="ru-RU" sz="2000" dirty="0">
              <a:latin typeface="Times New Roman" pitchFamily="18" charset="0"/>
              <a:cs typeface="Times New Roman" pitchFamily="18" charset="0"/>
            </a:endParaRPr>
          </a:p>
        </p:txBody>
      </p:sp>
      <p:pic>
        <p:nvPicPr>
          <p:cNvPr id="5" name="Picture 8" descr="The quality of our mercy should decide the fate of capital punishment – The  Voyager"/>
          <p:cNvPicPr>
            <a:picLocks noChangeAspect="1" noChangeArrowheads="1"/>
          </p:cNvPicPr>
          <p:nvPr/>
        </p:nvPicPr>
        <p:blipFill>
          <a:blip r:embed="rId2"/>
          <a:srcRect/>
          <a:stretch>
            <a:fillRect/>
          </a:stretch>
        </p:blipFill>
        <p:spPr bwMode="auto">
          <a:xfrm>
            <a:off x="4214810" y="714356"/>
            <a:ext cx="4677874" cy="55007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786058"/>
            <a:ext cx="8572560" cy="3857652"/>
          </a:xfrm>
        </p:spPr>
        <p:txBody>
          <a:bodyPr>
            <a:normAutofit/>
          </a:bodyPr>
          <a:lstStyle/>
          <a:p>
            <a:pPr algn="ctr"/>
            <a:r>
              <a:rPr lang="en-US" sz="2000" b="1" dirty="0">
                <a:latin typeface="Times New Roman" pitchFamily="18" charset="0"/>
                <a:cs typeface="Times New Roman" pitchFamily="18" charset="0"/>
              </a:rPr>
              <a:t>Practical arguments</a:t>
            </a:r>
            <a:endParaRPr lang="ru-RU"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There also are disputes about whether capital punishment can be administered in a manner consistent with justice. Those who support capital punishment believe that it is possible to fashion laws and procedures that ensure that only those who are really deserving of death are executed. By contrast, opponents maintain that the historical application of capital punishment shows that any attempt to single out certain kinds of crime as deserving of death will inevitably be arbitrary and discriminatory. They also point to other factors that they think preclude the possibility that capital punishment can be fairly applied, arguing that the poor and ethnic and religious minorities often do not have access to good legal assistance, that racial prejudice motivates predominantly white juries in capital cases to convict black and other nonwhite defendants in disproportionate </a:t>
            </a:r>
            <a:r>
              <a:rPr lang="en-US" sz="2000" dirty="0" smtClean="0">
                <a:latin typeface="Times New Roman" pitchFamily="18" charset="0"/>
                <a:cs typeface="Times New Roman" pitchFamily="18" charset="0"/>
              </a:rPr>
              <a:t>numbers.</a:t>
            </a:r>
            <a:endParaRPr lang="ru-RU" sz="2000" dirty="0">
              <a:latin typeface="Times New Roman" pitchFamily="18" charset="0"/>
              <a:cs typeface="Times New Roman" pitchFamily="18" charset="0"/>
            </a:endParaRPr>
          </a:p>
        </p:txBody>
      </p:sp>
      <p:pic>
        <p:nvPicPr>
          <p:cNvPr id="19458" name="Picture 2" descr="Alternatives to capital punishment - iPleaders"/>
          <p:cNvPicPr>
            <a:picLocks noChangeAspect="1" noChangeArrowheads="1"/>
          </p:cNvPicPr>
          <p:nvPr/>
        </p:nvPicPr>
        <p:blipFill>
          <a:blip r:embed="rId2"/>
          <a:srcRect/>
          <a:stretch>
            <a:fillRect/>
          </a:stretch>
        </p:blipFill>
        <p:spPr bwMode="auto">
          <a:xfrm>
            <a:off x="239608" y="214290"/>
            <a:ext cx="4403830" cy="25717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8229600" cy="1143000"/>
          </a:xfrm>
        </p:spPr>
        <p:txBody>
          <a:bodyPr/>
          <a:lstStyle/>
          <a:p>
            <a:r>
              <a:rPr lang="en-US" dirty="0" smtClean="0"/>
              <a:t>Thank you for attention!!!</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335</Words>
  <Application>Microsoft Office PowerPoint</Application>
  <PresentationFormat>Экран (4:3)</PresentationFormat>
  <Paragraphs>20</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Capital Punishment </vt:lpstr>
      <vt:lpstr>Слайд 2</vt:lpstr>
      <vt:lpstr>Слайд 3</vt:lpstr>
      <vt:lpstr>Слайд 4</vt:lpstr>
      <vt:lpstr>Слайд 5</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Punishment </dc:title>
  <dc:creator>Пользователь</dc:creator>
  <cp:lastModifiedBy>Пользователь</cp:lastModifiedBy>
  <cp:revision>2</cp:revision>
  <dcterms:created xsi:type="dcterms:W3CDTF">2021-04-27T18:47:15Z</dcterms:created>
  <dcterms:modified xsi:type="dcterms:W3CDTF">2021-04-27T20:26:44Z</dcterms:modified>
</cp:coreProperties>
</file>