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 varScale="1">
        <p:scale>
          <a:sx n="68" d="100"/>
          <a:sy n="68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83962-4388-49E3-8D71-3BE4AD04CE34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E635A-29D0-45A2-80FF-C103F1EF9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61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E5F4C2-7073-46D8-A02E-4BF7E89517D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E8A04D-D298-4C78-A74A-29072D9CD4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848872" cy="2636912"/>
          </a:xfrm>
        </p:spPr>
        <p:txBody>
          <a:bodyPr/>
          <a:lstStyle/>
          <a:p>
            <a:r>
              <a:rPr lang="uk-UA" sz="5400" b="1" dirty="0"/>
              <a:t>Коригувальні коди, многочлени і матриці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4666" y="5575631"/>
            <a:ext cx="3672408" cy="1033264"/>
          </a:xfrm>
        </p:spPr>
        <p:txBody>
          <a:bodyPr>
            <a:normAutofit/>
          </a:bodyPr>
          <a:lstStyle/>
          <a:p>
            <a:r>
              <a:rPr lang="uk-UA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(ла)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2664296" cy="284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u="sng" dirty="0"/>
                  <a:t> </a:t>
                </a:r>
                <a:r>
                  <a:rPr lang="ru-RU" u="sng" dirty="0">
                    <a:solidFill>
                      <a:schemeClr val="tx1"/>
                    </a:solidFill>
                  </a:rPr>
                  <a:t>Перев</a:t>
                </a:r>
                <a:r>
                  <a:rPr lang="uk-UA" u="sng" dirty="0" err="1">
                    <a:solidFill>
                      <a:schemeClr val="tx1"/>
                    </a:solidFill>
                  </a:rPr>
                  <a:t>ірочна</a:t>
                </a:r>
                <a:r>
                  <a:rPr lang="uk-UA" u="sng" dirty="0">
                    <a:solidFill>
                      <a:schemeClr val="tx1"/>
                    </a:solidFill>
                  </a:rPr>
                  <a:t> матриця </a:t>
                </a:r>
                <a:r>
                  <a:rPr lang="en-US" u="sng" dirty="0">
                    <a:solidFill>
                      <a:schemeClr val="tx1"/>
                    </a:solidFill>
                  </a:rPr>
                  <a:t>H</a:t>
                </a:r>
                <a:r>
                  <a:rPr lang="uk-UA" u="sng" dirty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uk-UA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𝑥h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…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  …  0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…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  …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…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  …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…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0  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…  …  …  …  …  …  …  …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…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0  …  0  0  0  </m:t>
                            </m:r>
                          </m:e>
                        </m:eqArr>
                      </m:e>
                    </m:d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79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5487" y="188640"/>
            <a:ext cx="8229600" cy="835496"/>
          </a:xfrm>
        </p:spPr>
        <p:txBody>
          <a:bodyPr/>
          <a:lstStyle/>
          <a:p>
            <a:r>
              <a:rPr lang="uk-UA" sz="4400" dirty="0"/>
              <a:t>Стрічкові матриці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80920" cy="5544616"/>
              </a:xfrm>
            </p:spPr>
            <p:txBody>
              <a:bodyPr/>
              <a:lstStyle/>
              <a:p>
                <a:r>
                  <a:rPr lang="uk-UA" dirty="0">
                    <a:solidFill>
                      <a:schemeClr val="tx1"/>
                    </a:solidFill>
                  </a:rPr>
                  <a:t>Маємо многочлен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ru-RU" dirty="0" err="1">
                    <a:solidFill>
                      <a:schemeClr val="tx1"/>
                    </a:solidFill>
                  </a:rPr>
                  <a:t>Перевірочний</a:t>
                </a:r>
                <a:r>
                  <a:rPr lang="ru-RU" dirty="0">
                    <a:solidFill>
                      <a:schemeClr val="tx1"/>
                    </a:solidFill>
                  </a:rPr>
                  <a:t> многочлен </a:t>
                </a:r>
                <a:r>
                  <a:rPr lang="ru-RU" i="1" dirty="0">
                    <a:solidFill>
                      <a:schemeClr val="tx1"/>
                    </a:solidFill>
                  </a:rPr>
                  <a:t>h(x)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знаходиться</a:t>
                </a:r>
                <a:r>
                  <a:rPr lang="ru-RU" dirty="0">
                    <a:solidFill>
                      <a:schemeClr val="tx1"/>
                    </a:solidFill>
                  </a:rPr>
                  <a:t> простим </a:t>
                </a:r>
                <a:r>
                  <a:rPr lang="ru-RU" dirty="0" err="1">
                    <a:solidFill>
                      <a:schemeClr val="tx1"/>
                    </a:solidFill>
                  </a:rPr>
                  <a:t>діленням</a:t>
                </a:r>
                <a:r>
                  <a:rPr lang="ru-RU" dirty="0">
                    <a:solidFill>
                      <a:schemeClr val="tx1"/>
                    </a:solidFill>
                  </a:rPr>
                  <a:t> многочлена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на заданий многочлен g(x);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uk-UA" dirty="0">
                    <a:solidFill>
                      <a:schemeClr val="tx1"/>
                    </a:solidFill>
                  </a:rPr>
                  <a:t>В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результаті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маємо</a:t>
                </a:r>
                <a:r>
                  <a:rPr lang="ru-RU" dirty="0">
                    <a:solidFill>
                      <a:schemeClr val="tx1"/>
                    </a:solidFill>
                  </a:rPr>
                  <a:t>: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  <a:p>
                <a:r>
                  <a:rPr lang="uk-UA" dirty="0">
                    <a:solidFill>
                      <a:schemeClr val="tx1"/>
                    </a:solidFill>
                  </a:rPr>
                  <a:t>Матриця </a:t>
                </a:r>
                <a:r>
                  <a:rPr lang="en-US" dirty="0">
                    <a:solidFill>
                      <a:schemeClr val="tx1"/>
                    </a:solidFill>
                  </a:rPr>
                  <a:t>G </a:t>
                </a:r>
                <a:r>
                  <a:rPr lang="uk-UA" dirty="0">
                    <a:solidFill>
                      <a:schemeClr val="tx1"/>
                    </a:solidFill>
                  </a:rPr>
                  <a:t>і перевірочна матриця </a:t>
                </a:r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  <a:r>
                  <a:rPr lang="uk-UA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</a:p>
              <a:p>
                <a:endParaRPr lang="en-US" b="1" i="1" dirty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𝑮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80920" cy="5544616"/>
              </a:xfrm>
              <a:blipFill rotWithShape="1">
                <a:blip r:embed="rId2"/>
                <a:stretch>
                  <a:fillRect l="-1031" t="-770" b="-13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23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54" y="188640"/>
            <a:ext cx="8229600" cy="835496"/>
          </a:xfrm>
        </p:spPr>
        <p:txBody>
          <a:bodyPr/>
          <a:lstStyle/>
          <a:p>
            <a:r>
              <a:rPr lang="uk-UA" sz="4000" dirty="0"/>
              <a:t>Систематичний вигляд матриці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988840"/>
                <a:ext cx="8496944" cy="39498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𝑮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ru-RU" sz="3200" b="1" dirty="0">
                    <a:solidFill>
                      <a:schemeClr val="tx1"/>
                    </a:solidFill>
                  </a:rPr>
                  <a:t>⎹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),    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′=(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 ⎹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32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uk-UA" sz="3200" dirty="0">
                  <a:solidFill>
                    <a:schemeClr val="tx1"/>
                  </a:solidFill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– </a:t>
                </a:r>
                <a:r>
                  <a:rPr lang="ru-RU" sz="2800" dirty="0" err="1">
                    <a:solidFill>
                      <a:schemeClr val="tx1"/>
                    </a:solidFill>
                  </a:rPr>
                  <a:t>одиничні</a:t>
                </a:r>
                <a:r>
                  <a:rPr lang="ru-RU" sz="2800" dirty="0">
                    <a:solidFill>
                      <a:schemeClr val="tx1"/>
                    </a:solidFill>
                  </a:rPr>
                  <a:t> </a:t>
                </a:r>
                <a:r>
                  <a:rPr lang="ru-RU" sz="2800" dirty="0" err="1">
                    <a:solidFill>
                      <a:schemeClr val="tx1"/>
                    </a:solidFill>
                  </a:rPr>
                  <a:t>матриці</a:t>
                </a:r>
                <a:r>
                  <a:rPr lang="ru-RU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988840"/>
                <a:ext cx="8496944" cy="3949899"/>
              </a:xfrm>
              <a:blipFill rotWithShape="1">
                <a:blip r:embed="rId2"/>
                <a:stretch>
                  <a:fillRect l="-1220" t="-1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05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Способи зведення стрічкових матриць до систематичного виду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916832"/>
                <a:ext cx="8229600" cy="4525963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ru-RU" dirty="0">
                    <a:solidFill>
                      <a:schemeClr val="tx1"/>
                    </a:solidFill>
                  </a:rPr>
                  <a:t>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– </a:t>
                </a:r>
                <a:r>
                  <a:rPr lang="ru-RU" dirty="0" err="1">
                    <a:solidFill>
                      <a:schemeClr val="tx1"/>
                    </a:solidFill>
                  </a:rPr>
                  <a:t>залишковий</a:t>
                </a:r>
                <a:r>
                  <a:rPr lang="ru-RU" dirty="0">
                    <a:solidFill>
                      <a:schemeClr val="tx1"/>
                    </a:solidFill>
                  </a:rPr>
                  <a:t> многочлен </a:t>
                </a:r>
                <a:r>
                  <a:rPr lang="ru-RU" dirty="0" err="1">
                    <a:solidFill>
                      <a:schemeClr val="tx1"/>
                    </a:solidFill>
                  </a:rPr>
                  <a:t>від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ділення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на </a:t>
                </a:r>
                <a:r>
                  <a:rPr lang="uk-UA" dirty="0">
                    <a:solidFill>
                      <a:schemeClr val="tx1"/>
                    </a:solidFill>
                  </a:rPr>
                  <a:t>генеруючий</a:t>
                </a:r>
                <a:r>
                  <a:rPr lang="ru-RU" dirty="0">
                    <a:solidFill>
                      <a:schemeClr val="tx1"/>
                    </a:solidFill>
                  </a:rPr>
                  <a:t> многочлен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то сума </a:t>
                </a:r>
                <a:r>
                  <a:rPr lang="ru-RU" dirty="0" err="1">
                    <a:solidFill>
                      <a:schemeClr val="tx1"/>
                    </a:solidFill>
                  </a:rPr>
                  <a:t>елементів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 err="1">
                    <a:solidFill>
                      <a:schemeClr val="tx1"/>
                    </a:solidFill>
                  </a:rPr>
                  <a:t>дають</a:t>
                </a:r>
                <a:r>
                  <a:rPr lang="ru-RU" dirty="0">
                    <a:solidFill>
                      <a:schemeClr val="tx1"/>
                    </a:solidFill>
                  </a:rPr>
                  <a:t> рядки </a:t>
                </a:r>
                <a:r>
                  <a:rPr lang="ru-RU" dirty="0" err="1">
                    <a:solidFill>
                      <a:schemeClr val="tx1"/>
                    </a:solidFill>
                  </a:rPr>
                  <a:t>систематичної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матриці</a:t>
                </a:r>
                <a:r>
                  <a:rPr lang="ru-RU" dirty="0">
                    <a:solidFill>
                      <a:schemeClr val="tx1"/>
                    </a:solidFill>
                  </a:rPr>
                  <a:t> G.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dirty="0" err="1">
                    <a:solidFill>
                      <a:schemeClr val="tx1"/>
                    </a:solidFill>
                  </a:rPr>
                  <a:t>Полягає</a:t>
                </a:r>
                <a:r>
                  <a:rPr lang="ru-RU" dirty="0">
                    <a:solidFill>
                      <a:schemeClr val="tx1"/>
                    </a:solidFill>
                  </a:rPr>
                  <a:t> в тому, </a:t>
                </a:r>
                <a:r>
                  <a:rPr lang="ru-RU" dirty="0" err="1">
                    <a:solidFill>
                      <a:schemeClr val="tx1"/>
                    </a:solidFill>
                  </a:rPr>
                  <a:t>щоб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знайти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відповідні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лінійні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комбінації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рядків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або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стовпців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вихідних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матриць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стрічкового</a:t>
                </a:r>
                <a:r>
                  <a:rPr lang="ru-RU" dirty="0">
                    <a:solidFill>
                      <a:schemeClr val="tx1"/>
                    </a:solidFill>
                  </a:rPr>
                  <a:t> виду.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16832"/>
                <a:ext cx="8229600" cy="4525963"/>
              </a:xfrm>
              <a:blipFill rotWithShape="1">
                <a:blip r:embed="rId2"/>
                <a:stretch>
                  <a:fillRect l="-1185" t="-1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5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842" y="80200"/>
            <a:ext cx="7859216" cy="1366936"/>
          </a:xfrm>
        </p:spPr>
        <p:txBody>
          <a:bodyPr/>
          <a:lstStyle/>
          <a:p>
            <a:r>
              <a:rPr lang="uk-UA" sz="3200" dirty="0"/>
              <a:t>Перешкодозахищеність</a:t>
            </a:r>
            <a:r>
              <a:rPr lang="ru-RU" sz="3200" dirty="0"/>
              <a:t> коду на </a:t>
            </a:r>
            <a:r>
              <a:rPr lang="uk-UA" sz="3200" noProof="1"/>
              <a:t>основі відомої кодової відстані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6"/>
                <a:ext cx="8229600" cy="4525963"/>
              </a:xfrm>
            </p:spPr>
            <p:txBody>
              <a:bodyPr/>
              <a:lstStyle/>
              <a:p>
                <a:r>
                  <a:rPr lang="ru-RU" i="1" dirty="0">
                    <a:solidFill>
                      <a:schemeClr val="tx1"/>
                    </a:solidFill>
                  </a:rPr>
                  <a:t>a=10110, b=1101, </a:t>
                </a:r>
                <a:r>
                  <a:rPr lang="ru-RU" noProof="1">
                    <a:solidFill>
                      <a:schemeClr val="tx1"/>
                    </a:solidFill>
                  </a:rPr>
                  <a:t>відстань дорівнює </a:t>
                </a:r>
                <a:r>
                  <a:rPr lang="ru-RU" i="1" dirty="0">
                    <a:solidFill>
                      <a:schemeClr val="tx1"/>
                    </a:solidFill>
                  </a:rPr>
                  <a:t>d(a, b)=3</a:t>
                </a:r>
                <a:endParaRPr lang="uk-UA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uk-UA" i="1" dirty="0">
                    <a:solidFill>
                      <a:schemeClr val="tx1"/>
                    </a:solidFill>
                  </a:rPr>
                  <a:t>Умова: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𝒎𝒊𝒏</m:t>
                        </m:r>
                      </m:sub>
                    </m:sSub>
                    <m:r>
                      <a:rPr lang="uk-UA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uk-UA" b="1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dirty="0" err="1">
                    <a:solidFill>
                      <a:schemeClr val="tx1"/>
                    </a:solidFill>
                  </a:rPr>
                  <a:t>Всі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кодові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 err="1">
                    <a:solidFill>
                      <a:schemeClr val="tx1"/>
                    </a:solidFill>
                  </a:rPr>
                  <a:t>помилки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зображені</a:t>
                </a:r>
                <a:r>
                  <a:rPr lang="ru-RU" dirty="0">
                    <a:solidFill>
                      <a:schemeClr val="tx1"/>
                    </a:solidFill>
                  </a:rPr>
                  <a:t> в </a:t>
                </a:r>
                <a:r>
                  <a:rPr lang="ru-RU" dirty="0" err="1">
                    <a:solidFill>
                      <a:schemeClr val="tx1"/>
                    </a:solidFill>
                  </a:rPr>
                  <a:t>цій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таблиці</a:t>
                </a:r>
                <a:r>
                  <a:rPr lang="ru-RU" dirty="0">
                    <a:solidFill>
                      <a:schemeClr val="tx1"/>
                    </a:solidFill>
                  </a:rPr>
                  <a:t> :</a:t>
                </a:r>
              </a:p>
              <a:p>
                <a:pPr marL="0" indent="0">
                  <a:buNone/>
                </a:pPr>
                <a:endParaRPr lang="ru-RU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6"/>
                <a:ext cx="8229600" cy="4525963"/>
              </a:xfrm>
              <a:blipFill rotWithShape="1">
                <a:blip r:embed="rId2"/>
                <a:stretch>
                  <a:fillRect l="-1185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116746"/>
                  </p:ext>
                </p:extLst>
              </p:nvPr>
            </p:nvGraphicFramePr>
            <p:xfrm>
              <a:off x="1691680" y="3284984"/>
              <a:ext cx="4896544" cy="3327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6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0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1110010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1111000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35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1101111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1111011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1010101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1111101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0100001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1110001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1000010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1101001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0001111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1011001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0011110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0111001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0111100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116746"/>
                  </p:ext>
                </p:extLst>
              </p:nvPr>
            </p:nvGraphicFramePr>
            <p:xfrm>
              <a:off x="1691680" y="3284984"/>
              <a:ext cx="4896544" cy="3327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6064"/>
                    <a:gridCol w="1872208"/>
                    <a:gridCol w="504056"/>
                    <a:gridCol w="194421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1667" r="-754255" b="-8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844" t="-1667" r="-130195" b="-8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1463" t="-1667" r="-389024" b="-8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2038" t="-1667" b="-83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100000" r="-754255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1110010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1463" t="-100000" r="-389024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1111000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203333" r="-754255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1101111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1463" t="-203333" r="-389024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1111011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298361" r="-75425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1010101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1463" t="-298361" r="-38902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1111101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398361" r="-75425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0100001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1463" t="-398361" r="-38902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1110001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506667" r="-754255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1000010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1463" t="-506667" r="-389024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1101001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596721" r="-75425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0001111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1463" t="-596721" r="-38902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1011001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696721" r="-75425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0011110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1463" t="-696721" r="-38902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0111001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796721" r="-75425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0111100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896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3488"/>
          </a:xfrm>
        </p:spPr>
        <p:txBody>
          <a:bodyPr/>
          <a:lstStyle/>
          <a:p>
            <a:r>
              <a:rPr lang="uk-UA" sz="4400" dirty="0"/>
              <a:t>Лінійний код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6"/>
                <a:ext cx="8229600" cy="4525963"/>
              </a:xfrm>
            </p:spPr>
            <p:txBody>
              <a:bodyPr/>
              <a:lstStyle/>
              <a:p>
                <a:r>
                  <a:rPr lang="ru-RU" i="1" dirty="0">
                    <a:solidFill>
                      <a:schemeClr val="tx1"/>
                    </a:solidFill>
                  </a:rPr>
                  <a:t>Лінійний код С </a:t>
                </a:r>
                <a:r>
                  <a:rPr lang="ru-RU" dirty="0">
                    <a:solidFill>
                      <a:schemeClr val="tx1"/>
                    </a:solidFill>
                  </a:rPr>
                  <a:t>є </a:t>
                </a:r>
                <a:r>
                  <a:rPr lang="ru-RU" dirty="0" err="1">
                    <a:solidFill>
                      <a:schemeClr val="tx1"/>
                    </a:solidFill>
                  </a:rPr>
                  <a:t>циклічним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тільки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тоді</a:t>
                </a:r>
                <a:r>
                  <a:rPr lang="ru-RU" dirty="0">
                    <a:solidFill>
                      <a:schemeClr val="tx1"/>
                    </a:solidFill>
                  </a:rPr>
                  <a:t>, коли </a:t>
                </a:r>
                <a:r>
                  <a:rPr lang="ru-RU" i="1" dirty="0">
                    <a:solidFill>
                      <a:schemeClr val="tx1"/>
                    </a:solidFill>
                  </a:rPr>
                  <a:t>С</a:t>
                </a:r>
                <a:r>
                  <a:rPr lang="ru-RU" dirty="0">
                    <a:solidFill>
                      <a:schemeClr val="tx1"/>
                    </a:solidFill>
                  </a:rPr>
                  <a:t> є </a:t>
                </a:r>
                <a:r>
                  <a:rPr lang="ru-RU" dirty="0" err="1">
                    <a:solidFill>
                      <a:schemeClr val="tx1"/>
                    </a:solidFill>
                  </a:rPr>
                  <a:t>ідеалом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многочленів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i="1" dirty="0">
                    <a:solidFill>
                      <a:schemeClr val="tx1"/>
                    </a:solidFill>
                  </a:rPr>
                  <a:t>.</a:t>
                </a:r>
              </a:p>
              <a:p>
                <a:pPr lvl="0"/>
                <a:r>
                  <a:rPr lang="ru-RU" dirty="0" err="1">
                    <a:solidFill>
                      <a:schemeClr val="tx1"/>
                    </a:solidFill>
                  </a:rPr>
                  <a:t>Якщо</a:t>
                </a:r>
                <a:r>
                  <a:rPr lang="ru-RU" dirty="0">
                    <a:solidFill>
                      <a:schemeClr val="tx1"/>
                    </a:solidFill>
                  </a:rPr>
                  <a:t> С – </a:t>
                </a:r>
                <a:r>
                  <a:rPr lang="ru-RU" dirty="0" err="1">
                    <a:solidFill>
                      <a:schemeClr val="tx1"/>
                    </a:solidFill>
                  </a:rPr>
                  <a:t>ідеал</a:t>
                </a:r>
                <a:r>
                  <a:rPr lang="ru-RU" dirty="0">
                    <a:solidFill>
                      <a:schemeClr val="tx1"/>
                    </a:solidFill>
                  </a:rPr>
                  <a:t>, то для всякого кодового многочлена  f(x) </a:t>
                </a:r>
                <a:r>
                  <a:rPr lang="ru-RU" dirty="0" err="1">
                    <a:solidFill>
                      <a:schemeClr val="tx1"/>
                    </a:solidFill>
                  </a:rPr>
                  <a:t>можна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отримати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циклічні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зрушення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 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uk-UA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</a:rPr>
                  <a:t>Прикладом </a:t>
                </a:r>
                <a:r>
                  <a:rPr lang="ru-RU" dirty="0" err="1">
                    <a:solidFill>
                      <a:schemeClr val="tx1"/>
                    </a:solidFill>
                  </a:rPr>
                  <a:t>класичного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лінійного</a:t>
                </a:r>
                <a:r>
                  <a:rPr lang="ru-RU" dirty="0">
                    <a:solidFill>
                      <a:schemeClr val="tx1"/>
                    </a:solidFill>
                  </a:rPr>
                  <a:t> коду є код </a:t>
                </a:r>
                <a:r>
                  <a:rPr lang="ru-RU" i="1" dirty="0" err="1">
                    <a:solidFill>
                      <a:schemeClr val="tx1"/>
                    </a:solidFill>
                  </a:rPr>
                  <a:t>Хеммінга</a:t>
                </a:r>
                <a:r>
                  <a:rPr lang="ru-RU" i="1" dirty="0">
                    <a:solidFill>
                      <a:schemeClr val="tx1"/>
                    </a:solidFill>
                  </a:rPr>
                  <a:t> (</a:t>
                </a:r>
                <a:r>
                  <a:rPr lang="ru-RU" i="1" dirty="0" err="1">
                    <a:solidFill>
                      <a:schemeClr val="tx1"/>
                    </a:solidFill>
                  </a:rPr>
                  <a:t>n,k</a:t>
                </a:r>
                <a:r>
                  <a:rPr lang="ru-RU" i="1" dirty="0">
                    <a:solidFill>
                      <a:schemeClr val="tx1"/>
                    </a:solidFill>
                  </a:rPr>
                  <a:t>),  </a:t>
                </a:r>
                <a:r>
                  <a:rPr lang="ru-RU" dirty="0">
                    <a:solidFill>
                      <a:schemeClr val="tx1"/>
                    </a:solidFill>
                  </a:rPr>
                  <a:t>для </a:t>
                </a:r>
                <a:r>
                  <a:rPr lang="ru-RU" dirty="0" err="1">
                    <a:solidFill>
                      <a:schemeClr val="tx1"/>
                    </a:solidFill>
                  </a:rPr>
                  <a:t>якого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виконується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умова</a:t>
                </a:r>
                <a:r>
                  <a:rPr lang="ru-RU" dirty="0">
                    <a:solidFill>
                      <a:schemeClr val="tx1"/>
                    </a:solidFill>
                  </a:rPr>
                  <a:t>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6"/>
                <a:ext cx="8229600" cy="4525963"/>
              </a:xfrm>
              <a:blipFill rotWithShape="1">
                <a:blip r:embed="rId2"/>
                <a:stretch>
                  <a:fillRect l="-1037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22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83" y="188640"/>
            <a:ext cx="9036496" cy="648072"/>
          </a:xfrm>
        </p:spPr>
        <p:txBody>
          <a:bodyPr/>
          <a:lstStyle/>
          <a:p>
            <a:r>
              <a:rPr lang="uk-UA" sz="3600" dirty="0"/>
              <a:t>Код БЧХ</a:t>
            </a:r>
            <a:r>
              <a:rPr lang="en-US" sz="3600" dirty="0"/>
              <a:t> (</a:t>
            </a:r>
            <a:r>
              <a:rPr lang="ru-RU" sz="3600" dirty="0" err="1"/>
              <a:t>Боуза</a:t>
            </a:r>
            <a:r>
              <a:rPr lang="ru-RU" sz="3600" dirty="0"/>
              <a:t>, </a:t>
            </a:r>
            <a:r>
              <a:rPr lang="ru-RU" sz="3600" dirty="0" err="1"/>
              <a:t>Чоудкурі</a:t>
            </a:r>
            <a:r>
              <a:rPr lang="ru-RU" sz="3600" dirty="0"/>
              <a:t> і </a:t>
            </a:r>
            <a:r>
              <a:rPr lang="ru-RU" sz="3600" dirty="0" err="1"/>
              <a:t>Хідквінгема</a:t>
            </a:r>
            <a:r>
              <a:rPr lang="en-US" sz="4000" dirty="0"/>
              <a:t>)</a:t>
            </a:r>
            <a:r>
              <a:rPr lang="ru-RU" sz="4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9242" y="1054789"/>
                <a:ext cx="8389222" cy="5614571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</a:rPr>
                  <a:t>Генеруючий многочлен БЧХ – код</a:t>
                </a:r>
                <a:r>
                  <a:rPr lang="uk-UA" dirty="0">
                    <a:solidFill>
                      <a:schemeClr val="tx1"/>
                    </a:solidFill>
                  </a:rPr>
                  <a:t>у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можна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представити</a:t>
                </a:r>
                <a:r>
                  <a:rPr lang="ru-RU" dirty="0">
                    <a:solidFill>
                      <a:schemeClr val="tx1"/>
                    </a:solidFill>
                  </a:rPr>
                  <a:t> у </a:t>
                </a:r>
                <a:r>
                  <a:rPr lang="ru-RU" dirty="0" err="1">
                    <a:solidFill>
                      <a:schemeClr val="tx1"/>
                    </a:solidFill>
                  </a:rPr>
                  <a:t>вигляді</a:t>
                </a:r>
                <a:r>
                  <a:rPr lang="ru-RU" dirty="0">
                    <a:solidFill>
                      <a:schemeClr val="tx1"/>
                    </a:solidFill>
                  </a:rPr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chemeClr val="tx1"/>
                        </a:solidFill>
                        <a:latin typeface="Cambria Math"/>
                      </a:rPr>
                      <m:t>НСК</m:t>
                    </m:r>
                    <m:d>
                      <m:dPr>
                        <m:begChr m:val="["/>
                        <m:endChr m:val="]"/>
                        <m:ctrlPr>
                          <a:rPr lang="uk-U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…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uk-UA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де</a:t>
                </a:r>
                <a14:m>
                  <m:oMath xmlns:m="http://schemas.openxmlformats.org/officeDocument/2006/math">
                    <m:r>
                      <a:rPr lang="uk-UA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(x) – </a:t>
                </a:r>
                <a:r>
                  <a:rPr lang="ru-RU" dirty="0" err="1">
                    <a:solidFill>
                      <a:schemeClr val="tx1"/>
                    </a:solidFill>
                  </a:rPr>
                  <a:t>многочлени</a:t>
                </a:r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:endParaRPr lang="uk-UA" b="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- число </a:t>
                </a:r>
                <a:r>
                  <a:rPr lang="ru-RU" dirty="0" err="1">
                    <a:solidFill>
                      <a:schemeClr val="tx1"/>
                    </a:solidFill>
                  </a:rPr>
                  <a:t>помилок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</a:rPr>
                  <a:t>Для </a:t>
                </a:r>
                <a:r>
                  <a:rPr lang="ru-RU" dirty="0" err="1">
                    <a:solidFill>
                      <a:schemeClr val="tx1"/>
                    </a:solidFill>
                  </a:rPr>
                  <a:t>виправлення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двох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помилок</a:t>
                </a:r>
                <a:r>
                  <a:rPr lang="ru-RU" dirty="0">
                    <a:solidFill>
                      <a:schemeClr val="tx1"/>
                    </a:solidFill>
                  </a:rPr>
                  <a:t> (t=2) з </a:t>
                </a:r>
                <a:r>
                  <a:rPr lang="ru-RU" dirty="0" err="1">
                    <a:solidFill>
                      <a:schemeClr val="tx1"/>
                    </a:solidFill>
                  </a:rPr>
                  <a:t>довжиною</a:t>
                </a:r>
                <a:r>
                  <a:rPr lang="ru-RU" dirty="0">
                    <a:solidFill>
                      <a:schemeClr val="tx1"/>
                    </a:solidFill>
                  </a:rPr>
                  <a:t> слова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=15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отримуємо  </a:t>
                </a:r>
                <a:r>
                  <a:rPr lang="ru-RU" dirty="0" err="1">
                    <a:solidFill>
                      <a:schemeClr val="tx1"/>
                    </a:solidFill>
                  </a:rPr>
                  <a:t>генеруючий</a:t>
                </a:r>
                <a:r>
                  <a:rPr lang="ru-RU" dirty="0">
                    <a:solidFill>
                      <a:schemeClr val="tx1"/>
                    </a:solidFill>
                  </a:rPr>
                  <a:t> многочлен: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k-UA" b="1" i="0" smtClean="0">
                        <a:solidFill>
                          <a:schemeClr val="tx1"/>
                        </a:solidFill>
                        <a:latin typeface="Cambria Math"/>
                      </a:rPr>
                      <m:t>НСК</m:t>
                    </m:r>
                    <m:d>
                      <m:dPr>
                        <m:begChr m:val="["/>
                        <m:endChr m:val="]"/>
                        <m:ctrlPr>
                          <a:rPr lang="uk-U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=</a:t>
                </a:r>
                <a:endParaRPr lang="en-US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uk-UA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НСК</m:t>
                      </m:r>
                      <m:d>
                        <m:dPr>
                          <m:begChr m:val="["/>
                          <m:endChr m:val="]"/>
                          <m:ctrlPr>
                            <a:rPr lang="uk-UA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uk-UA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</a:rPr>
                  <a:t>тут m=8, k=7, </a:t>
                </a:r>
                <a:r>
                  <a:rPr lang="ru-RU" dirty="0" err="1">
                    <a:solidFill>
                      <a:schemeClr val="tx1"/>
                    </a:solidFill>
                  </a:rPr>
                  <a:t>тобто</a:t>
                </a:r>
                <a:r>
                  <a:rPr lang="ru-RU" dirty="0">
                    <a:solidFill>
                      <a:schemeClr val="tx1"/>
                    </a:solidFill>
                  </a:rPr>
                  <a:t> ми </a:t>
                </a:r>
                <a:r>
                  <a:rPr lang="ru-RU" dirty="0" err="1">
                    <a:solidFill>
                      <a:schemeClr val="tx1"/>
                    </a:solidFill>
                  </a:rPr>
                  <a:t>отримали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корегувальний</a:t>
                </a:r>
                <a:r>
                  <a:rPr lang="ru-RU" dirty="0">
                    <a:solidFill>
                      <a:schemeClr val="tx1"/>
                    </a:solidFill>
                  </a:rPr>
                  <a:t> БЧХ-код. </a:t>
                </a: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242" y="1054789"/>
                <a:ext cx="8389222" cy="5614571"/>
              </a:xfrm>
              <a:blipFill rotWithShape="1">
                <a:blip r:embed="rId2"/>
                <a:stretch>
                  <a:fillRect l="-945" t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46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1600200"/>
          </a:xfrm>
        </p:spPr>
        <p:txBody>
          <a:bodyPr/>
          <a:lstStyle/>
          <a:p>
            <a:r>
              <a:rPr lang="uk-UA" dirty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42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Autofit/>
          </a:bodyPr>
          <a:lstStyle/>
          <a:p>
            <a:r>
              <a:rPr lang="uk-UA" sz="2800" i="1" dirty="0">
                <a:solidFill>
                  <a:schemeClr val="tx2"/>
                </a:solidFill>
              </a:rPr>
              <a:t>Мета коригувальних кодів </a:t>
            </a:r>
            <a:r>
              <a:rPr lang="uk-UA" sz="2800" dirty="0">
                <a:solidFill>
                  <a:schemeClr val="tx1"/>
                </a:solidFill>
              </a:rPr>
              <a:t>– виправити кодове слово, відновити його початкову форму.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При </a:t>
            </a:r>
            <a:r>
              <a:rPr lang="uk-UA" sz="2800" dirty="0">
                <a:solidFill>
                  <a:schemeClr val="tx1"/>
                </a:solidFill>
              </a:rPr>
              <a:t>коригувальному  кодуванні в кожне кодове слово вводять перевірочні або коригувальні символи.</a:t>
            </a:r>
          </a:p>
          <a:p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uk-UA" sz="2800" u="sng" dirty="0">
                <a:solidFill>
                  <a:schemeClr val="tx1"/>
                </a:solidFill>
              </a:rPr>
              <a:t>Наприклад</a:t>
            </a:r>
            <a:r>
              <a:rPr lang="uk-UA" sz="2800" dirty="0">
                <a:solidFill>
                  <a:schemeClr val="tx1"/>
                </a:solidFill>
              </a:rPr>
              <a:t>, можна ввести лише один символ в кінці інформаційного слова, для якого визначити: 0 –парне число одиниць в кодовому слові і 1 – непарне число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350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1480"/>
          </a:xfrm>
        </p:spPr>
        <p:txBody>
          <a:bodyPr/>
          <a:lstStyle/>
          <a:p>
            <a:r>
              <a:rPr lang="uk-UA" sz="4400" dirty="0"/>
              <a:t>Коди Річарда </a:t>
            </a:r>
            <a:r>
              <a:rPr lang="uk-UA" sz="4400" dirty="0" err="1"/>
              <a:t>Хеммінга</a:t>
            </a:r>
            <a:r>
              <a:rPr lang="uk-UA" sz="4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0395"/>
            <a:ext cx="4968552" cy="54006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- лінійні коди, які забезпечують виявлення та корекцію помилок. Використовуються </a:t>
            </a:r>
            <a:r>
              <a:rPr lang="ru-RU" dirty="0">
                <a:solidFill>
                  <a:schemeClr val="tx1"/>
                </a:solidFill>
              </a:rPr>
              <a:t> для контролю </a:t>
            </a:r>
            <a:r>
              <a:rPr lang="ru-RU" dirty="0" err="1">
                <a:solidFill>
                  <a:schemeClr val="tx1"/>
                </a:solidFill>
              </a:rPr>
              <a:t>зчитування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інформації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оперативної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пам’яті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комп’ютера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uk-UA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Річард Веслі </a:t>
            </a:r>
            <a:r>
              <a:rPr lang="uk-UA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Хеммінг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– це американський математик. Його роботи </a:t>
            </a:r>
            <a:r>
              <a:rPr lang="ru-RU" dirty="0" err="1">
                <a:solidFill>
                  <a:schemeClr val="tx1"/>
                </a:solidFill>
              </a:rPr>
              <a:t>мали</a:t>
            </a:r>
            <a:r>
              <a:rPr lang="ru-RU" dirty="0">
                <a:solidFill>
                  <a:schemeClr val="tx1"/>
                </a:solidFill>
              </a:rPr>
              <a:t> великий </a:t>
            </a:r>
            <a:r>
              <a:rPr lang="ru-RU" dirty="0" err="1">
                <a:solidFill>
                  <a:schemeClr val="tx1"/>
                </a:solidFill>
              </a:rPr>
              <a:t>вплив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інформатики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телекомунікацій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87" y="1628800"/>
            <a:ext cx="2736304" cy="402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856" cy="1656184"/>
          </a:xfrm>
        </p:spPr>
        <p:txBody>
          <a:bodyPr/>
          <a:lstStyle/>
          <a:p>
            <a:r>
              <a:rPr lang="uk-UA" sz="2800" dirty="0"/>
              <a:t>Схематичне зображення коду </a:t>
            </a:r>
            <a:r>
              <a:rPr lang="uk-UA" sz="2800" dirty="0" err="1"/>
              <a:t>Хеммінга</a:t>
            </a:r>
            <a:r>
              <a:rPr lang="uk-UA" sz="2800" dirty="0"/>
              <a:t> </a:t>
            </a:r>
            <a:br>
              <a:rPr lang="uk-UA" sz="4800" dirty="0"/>
            </a:b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Пристрій кодування будується на регістрі в n розрядів і </a:t>
            </a:r>
            <a:r>
              <a:rPr lang="uk-UA" sz="2000" dirty="0" err="1">
                <a:solidFill>
                  <a:schemeClr val="tx1"/>
                </a:solidFill>
              </a:rPr>
              <a:t>сумматорів</a:t>
            </a:r>
            <a:r>
              <a:rPr lang="uk-UA" sz="2000" dirty="0">
                <a:solidFill>
                  <a:schemeClr val="tx1"/>
                </a:solidFill>
              </a:rPr>
              <a:t> "по модулю 2". В осередку 3, 5, 6, 7 вводяться вихідні символи.</a:t>
            </a:r>
          </a:p>
          <a:p>
            <a:endParaRPr lang="uk-UA" sz="2000" dirty="0">
              <a:solidFill>
                <a:schemeClr val="tx1"/>
              </a:solidFill>
            </a:endParaRPr>
          </a:p>
          <a:p>
            <a:r>
              <a:rPr lang="uk-UA" sz="2000" dirty="0">
                <a:solidFill>
                  <a:schemeClr val="tx1"/>
                </a:solidFill>
              </a:rPr>
              <a:t>У наступному такті формуються перевірочні розряди. Закодована комбінація може бути передана в лінію послідовно або паралельно.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32" y="3452986"/>
            <a:ext cx="5184576" cy="304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83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5496"/>
          </a:xfrm>
        </p:spPr>
        <p:txBody>
          <a:bodyPr/>
          <a:lstStyle/>
          <a:p>
            <a:r>
              <a:rPr lang="uk-UA" sz="4400" dirty="0"/>
              <a:t>Циклічні коди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- підклас класу лінійних кодів;</a:t>
            </a:r>
          </a:p>
          <a:p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uk-UA" dirty="0">
                <a:solidFill>
                  <a:schemeClr val="tx1"/>
                </a:solidFill>
              </a:rPr>
              <a:t>застосовуються при передачі  даних між комп’ютерами </a:t>
            </a:r>
            <a:r>
              <a:rPr lang="ru-RU" dirty="0">
                <a:solidFill>
                  <a:schemeClr val="tx1"/>
                </a:solidFill>
              </a:rPr>
              <a:t>і дисководами.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3187210"/>
                <a:ext cx="4464496" cy="2601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𝐔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P(x);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𝐔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𝐱</m:t>
                      </m:r>
                      <m:r>
                        <a:rPr lang="en-US" sz="2400" b="1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/>
                                </a:rPr>
                                <m:t>𝐧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𝐔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400" b="1" i="0" smtClean="0">
                        <a:latin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</a:rPr>
                      <m:t>𝐏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4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400" b="1" i="0" smtClean="0">
                            <a:latin typeface="Cambria Math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+1);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………………………………….</a:t>
                </a: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𝐔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𝐧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𝐧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𝐧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187210"/>
                <a:ext cx="4464496" cy="2601994"/>
              </a:xfrm>
              <a:prstGeom prst="rect">
                <a:avLst/>
              </a:prstGeom>
              <a:blipFill rotWithShape="1">
                <a:blip r:embed="rId2"/>
                <a:stretch>
                  <a:fillRect l="-2046" t="-1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95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3488"/>
          </a:xfrm>
        </p:spPr>
        <p:txBody>
          <a:bodyPr/>
          <a:lstStyle/>
          <a:p>
            <a:r>
              <a:rPr lang="uk-UA" sz="4000" dirty="0"/>
              <a:t>Принцип циклічного кодування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146479"/>
                <a:ext cx="8352928" cy="5378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uk-UA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uk-UA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uk-UA" dirty="0">
                    <a:solidFill>
                      <a:schemeClr val="tx1"/>
                    </a:solidFill>
                  </a:rPr>
                  <a:t>можна  записати як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dirty="0" err="1">
                    <a:solidFill>
                      <a:schemeClr val="tx1"/>
                    </a:solidFill>
                  </a:rPr>
                  <a:t>Зашифроване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інформаційне</a:t>
                </a:r>
                <a:r>
                  <a:rPr lang="ru-RU" dirty="0">
                    <a:solidFill>
                      <a:schemeClr val="tx1"/>
                    </a:solidFill>
                  </a:rPr>
                  <a:t> слово </a:t>
                </a:r>
                <a:r>
                  <a:rPr lang="ru-RU" dirty="0" err="1">
                    <a:solidFill>
                      <a:schemeClr val="tx1"/>
                    </a:solidFill>
                  </a:rPr>
                  <a:t>визначається</a:t>
                </a:r>
                <a:r>
                  <a:rPr lang="ru-RU" dirty="0">
                    <a:solidFill>
                      <a:schemeClr val="tx1"/>
                    </a:solidFill>
                  </a:rPr>
                  <a:t> многочленом </a:t>
                </a:r>
                <a:r>
                  <a:rPr lang="ru-RU" b="1" i="1" dirty="0">
                    <a:solidFill>
                      <a:schemeClr val="tx1"/>
                    </a:solidFill>
                  </a:rPr>
                  <a:t>:</a:t>
                </a:r>
                <a:endParaRPr lang="en-US" b="1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степінь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якого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рівна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  <a:p>
                <a:r>
                  <a:rPr lang="uk-UA" dirty="0">
                    <a:solidFill>
                      <a:schemeClr val="tx1"/>
                    </a:solidFill>
                  </a:rPr>
                  <a:t>Якщо остаток відмінний від нуля, то в каналі зв’язку відбувся збій.</a:t>
                </a:r>
              </a:p>
              <a:p>
                <a:pPr marL="0" indent="0">
                  <a:buNone/>
                </a:pPr>
                <a:r>
                  <a:rPr lang="uk-UA" b="1" i="1" dirty="0">
                    <a:solidFill>
                      <a:schemeClr val="tx1"/>
                    </a:solidFill>
                  </a:rPr>
                  <a:t>   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f’(x)=g(x)p(x)+r(x), </a:t>
                </a:r>
                <a:r>
                  <a:rPr lang="uk-UA" b="1" i="1" dirty="0">
                    <a:solidFill>
                      <a:schemeClr val="tx1"/>
                    </a:solidFill>
                  </a:rPr>
                  <a:t>де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r(x) ≠ 0.</a:t>
                </a:r>
              </a:p>
              <a:p>
                <a:pPr marL="0" indent="0">
                  <a:buNone/>
                </a:pPr>
                <a:endParaRPr lang="uk-UA" b="1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146479"/>
                <a:ext cx="8352928" cy="5378865"/>
              </a:xfrm>
              <a:blipFill rotWithShape="1">
                <a:blip r:embed="rId2"/>
                <a:stretch>
                  <a:fillRect l="-1094" r="-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81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Інший спосіб кодування і декодування інформації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28800"/>
                <a:ext cx="8892480" cy="485313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uk-UA" b="1" i="1" smtClean="0">
                        <a:solidFill>
                          <a:schemeClr val="tx1"/>
                        </a:solidFill>
                        <a:latin typeface="Cambria Math"/>
                      </a:rPr>
                      <m:t>. Перший кодовий многочел:</m:t>
                    </m:r>
                  </m:oMath>
                </a14:m>
                <a:endParaRPr lang="uk-UA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uk-U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tx1"/>
                    </a:solidFill>
                  </a:rPr>
                  <a:t> s(x) </a:t>
                </a:r>
                <a:r>
                  <a:rPr lang="ru-RU" dirty="0">
                    <a:solidFill>
                      <a:schemeClr val="tx1"/>
                    </a:solidFill>
                  </a:rPr>
                  <a:t>– синдром </a:t>
                </a:r>
                <a:r>
                  <a:rPr lang="ru-RU" dirty="0" err="1">
                    <a:solidFill>
                      <a:schemeClr val="tx1"/>
                    </a:solidFill>
                  </a:rPr>
                  <a:t>помилкі</a:t>
                </a:r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:r>
                  <a:rPr lang="ru-RU" dirty="0" err="1">
                    <a:solidFill>
                      <a:schemeClr val="tx1"/>
                    </a:solidFill>
                  </a:rPr>
                  <a:t>виконуючий</a:t>
                </a:r>
                <a:r>
                  <a:rPr lang="ru-RU" dirty="0">
                    <a:solidFill>
                      <a:schemeClr val="tx1"/>
                    </a:solidFill>
                  </a:rPr>
                  <a:t> роль кода </a:t>
                </a:r>
                <a:r>
                  <a:rPr lang="ru-RU" dirty="0" err="1">
                    <a:solidFill>
                      <a:schemeClr val="tx1"/>
                    </a:solidFill>
                  </a:rPr>
                  <a:t>помилкі</a:t>
                </a:r>
                <a:r>
                  <a:rPr lang="ru-RU" dirty="0">
                    <a:solidFill>
                      <a:schemeClr val="tx1"/>
                    </a:solidFill>
                  </a:rPr>
                  <a:t>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</a:rPr>
                  <a:t>s=r.</a:t>
                </a:r>
              </a:p>
              <a:p>
                <a:pPr marL="0" indent="0">
                  <a:buNone/>
                </a:pPr>
                <a:endParaRPr lang="uk-UA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uk-UA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Другий кодовий многочлен:</m:t>
                      </m:r>
                    </m:oMath>
                  </m:oMathPara>
                </a14:m>
                <a:endParaRPr lang="uk-UA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,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</a:rPr>
                  <a:t>В </a:t>
                </a:r>
                <a:r>
                  <a:rPr lang="ru-RU" dirty="0" err="1">
                    <a:solidFill>
                      <a:schemeClr val="tx1"/>
                    </a:solidFill>
                  </a:rPr>
                  <a:t>процесі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декодування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отримаємо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нульовий</a:t>
                </a:r>
                <a:r>
                  <a:rPr lang="ru-RU" dirty="0">
                    <a:solidFill>
                      <a:schemeClr val="tx1"/>
                    </a:solidFill>
                  </a:rPr>
                  <a:t> синдром</a:t>
                </a:r>
                <a:r>
                  <a:rPr lang="ru-RU" b="1" dirty="0">
                    <a:solidFill>
                      <a:schemeClr val="tx1"/>
                    </a:solidFill>
                  </a:rPr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schemeClr val="tx1"/>
                  </a:solidFill>
                </a:endParaRPr>
              </a:p>
              <a:p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892480" cy="4853136"/>
              </a:xfrm>
              <a:blipFill rotWithShape="1">
                <a:blip r:embed="rId2"/>
                <a:stretch>
                  <a:fillRect l="-1028" t="-377" r="-4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80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63488"/>
          </a:xfrm>
        </p:spPr>
        <p:txBody>
          <a:bodyPr/>
          <a:lstStyle/>
          <a:p>
            <a:r>
              <a:rPr lang="uk-UA" sz="4400" dirty="0"/>
              <a:t>Кодування матриць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424936" cy="5472608"/>
              </a:xfrm>
            </p:spPr>
            <p:txBody>
              <a:bodyPr>
                <a:normAutofit fontScale="92500"/>
              </a:bodyPr>
              <a:lstStyle/>
              <a:p>
                <a:r>
                  <a:rPr lang="uk-UA" u="sng" dirty="0">
                    <a:solidFill>
                      <a:schemeClr val="tx1"/>
                    </a:solidFill>
                  </a:rPr>
                  <a:t>Матриця </a:t>
                </a:r>
                <a:r>
                  <a:rPr lang="uk-UA" dirty="0">
                    <a:solidFill>
                      <a:schemeClr val="tx1"/>
                    </a:solidFill>
                  </a:rPr>
                  <a:t>— математичний об'єкт, записаний у вигляді прямокутної таблиці чисел (чи елементів кільця).</a:t>
                </a:r>
                <a:endParaRPr lang="uk-UA" i="1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uk-UA" dirty="0">
                    <a:solidFill>
                      <a:schemeClr val="tx1"/>
                    </a:solidFill>
                  </a:rPr>
                  <a:t>Формулка кодового слова:</a:t>
                </a:r>
                <a14:m>
                  <m:oMath xmlns:m="http://schemas.openxmlformats.org/officeDocument/2006/math">
                    <m:r>
                      <a:rPr lang="uk-UA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uk-UA" b="1" dirty="0">
                    <a:solidFill>
                      <a:schemeClr val="tx1"/>
                    </a:solidFill>
                  </a:rPr>
                  <a:t>, </a:t>
                </a:r>
                <a:r>
                  <a:rPr lang="uk-UA" dirty="0">
                    <a:solidFill>
                      <a:schemeClr val="tx1"/>
                    </a:solidFill>
                  </a:rPr>
                  <a:t>де</a:t>
                </a:r>
                <a:endParaRPr lang="uk-U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a-</a:t>
                </a:r>
                <a:r>
                  <a:rPr lang="uk-UA" b="1" dirty="0">
                    <a:solidFill>
                      <a:schemeClr val="tx1"/>
                    </a:solidFill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</a:rPr>
                  <a:t>інформаційне слово;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G-</a:t>
                </a:r>
                <a:r>
                  <a:rPr lang="uk-UA" b="1" dirty="0">
                    <a:solidFill>
                      <a:schemeClr val="tx1"/>
                    </a:solidFill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</a:rPr>
                  <a:t>матриця.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uk-UA" dirty="0">
                  <a:solidFill>
                    <a:schemeClr val="tx1"/>
                  </a:solidFill>
                </a:endParaRPr>
              </a:p>
              <a:p>
                <a:r>
                  <a:rPr lang="ru-RU" dirty="0" err="1">
                    <a:solidFill>
                      <a:schemeClr val="tx1"/>
                    </a:solidFill>
                  </a:rPr>
                  <a:t>Якщо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</a:rPr>
                  <a:t>а=011 </a:t>
                </a:r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r>
                  <a:rPr lang="ru-RU" dirty="0" err="1">
                    <a:solidFill>
                      <a:schemeClr val="tx1"/>
                    </a:solidFill>
                  </a:rPr>
                  <a:t>творене</a:t>
                </a:r>
                <a:r>
                  <a:rPr lang="ru-RU" dirty="0">
                    <a:solidFill>
                      <a:schemeClr val="tx1"/>
                    </a:solidFill>
                  </a:rPr>
                  <a:t> з </a:t>
                </a:r>
                <a:r>
                  <a:rPr lang="ru-RU" dirty="0" err="1">
                    <a:solidFill>
                      <a:schemeClr val="tx1"/>
                    </a:solidFill>
                  </a:rPr>
                  <a:t>трьох</a:t>
                </a:r>
                <a:r>
                  <a:rPr lang="ru-RU" dirty="0">
                    <a:solidFill>
                      <a:schemeClr val="tx1"/>
                    </a:solidFill>
                  </a:rPr>
                  <a:t> символ</a:t>
                </a:r>
                <a:r>
                  <a:rPr lang="uk-UA" dirty="0">
                    <a:solidFill>
                      <a:schemeClr val="tx1"/>
                    </a:solidFill>
                  </a:rPr>
                  <a:t>і</a:t>
                </a:r>
                <a:r>
                  <a:rPr lang="ru-RU" dirty="0">
                    <a:solidFill>
                      <a:schemeClr val="tx1"/>
                    </a:solidFill>
                  </a:rPr>
                  <a:t>в(</a:t>
                </a:r>
                <a:r>
                  <a:rPr lang="ru-RU" b="1" dirty="0">
                    <a:solidFill>
                      <a:schemeClr val="tx1"/>
                    </a:solidFill>
                  </a:rPr>
                  <a:t>k=3</a:t>
                </a:r>
                <a:r>
                  <a:rPr lang="ru-RU" dirty="0">
                    <a:solidFill>
                      <a:schemeClr val="tx1"/>
                    </a:solidFill>
                  </a:rPr>
                  <a:t> ) і задана </a:t>
                </a:r>
                <a:r>
                  <a:rPr lang="ru-RU" dirty="0" err="1">
                    <a:solidFill>
                      <a:schemeClr val="tx1"/>
                    </a:solidFill>
                  </a:rPr>
                  <a:t>матриця</a:t>
                </a:r>
                <a:r>
                  <a:rPr lang="ru-RU" dirty="0">
                    <a:solidFill>
                      <a:schemeClr val="tx1"/>
                    </a:solidFill>
                  </a:rPr>
                  <a:t> G </a:t>
                </a:r>
                <a:r>
                  <a:rPr lang="ru-RU" dirty="0" err="1">
                    <a:solidFill>
                      <a:schemeClr val="tx1"/>
                    </a:solidFill>
                  </a:rPr>
                  <a:t>розміром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b="1" i="1" dirty="0">
                    <a:solidFill>
                      <a:schemeClr val="tx1"/>
                    </a:solidFill>
                  </a:rPr>
                  <a:t>3х5</a:t>
                </a:r>
                <a:r>
                  <a:rPr lang="ru-RU" dirty="0">
                    <a:solidFill>
                      <a:schemeClr val="tx1"/>
                    </a:solidFill>
                  </a:rPr>
                  <a:t>, то </a:t>
                </a:r>
                <a:r>
                  <a:rPr lang="ru-RU" dirty="0" err="1">
                    <a:solidFill>
                      <a:schemeClr val="tx1"/>
                    </a:solidFill>
                  </a:rPr>
                  <a:t>кодове</a:t>
                </a:r>
                <a:r>
                  <a:rPr lang="ru-RU" dirty="0">
                    <a:solidFill>
                      <a:schemeClr val="tx1"/>
                    </a:solidFill>
                  </a:rPr>
                  <a:t> слово буде </a:t>
                </a:r>
                <a:r>
                  <a:rPr lang="ru-RU" dirty="0" err="1">
                    <a:solidFill>
                      <a:schemeClr val="tx1"/>
                    </a:solidFill>
                  </a:rPr>
                  <a:t>зіставлятись</a:t>
                </a:r>
                <a:r>
                  <a:rPr lang="ru-RU" dirty="0">
                    <a:solidFill>
                      <a:schemeClr val="tx1"/>
                    </a:solidFill>
                  </a:rPr>
                  <a:t> з n=5 </a:t>
                </a:r>
                <a:r>
                  <a:rPr lang="ru-RU" dirty="0" err="1">
                    <a:solidFill>
                      <a:schemeClr val="tx1"/>
                    </a:solidFill>
                  </a:rPr>
                  <a:t>символів</a:t>
                </a:r>
                <a:r>
                  <a:rPr lang="ru-RU" dirty="0">
                    <a:solidFill>
                      <a:schemeClr val="tx1"/>
                    </a:solidFill>
                  </a:rPr>
                  <a:t>, з </a:t>
                </a:r>
                <a:r>
                  <a:rPr lang="ru-RU" dirty="0" err="1">
                    <a:solidFill>
                      <a:schemeClr val="tx1"/>
                    </a:solidFill>
                  </a:rPr>
                  <a:t>яких</a:t>
                </a:r>
                <a:r>
                  <a:rPr lang="ru-RU" dirty="0">
                    <a:solidFill>
                      <a:schemeClr val="tx1"/>
                    </a:solidFill>
                  </a:rPr>
                  <a:t>  два </a:t>
                </a:r>
                <a:r>
                  <a:rPr lang="ru-RU" dirty="0" err="1">
                    <a:solidFill>
                      <a:schemeClr val="tx1"/>
                    </a:solidFill>
                  </a:rPr>
                  <a:t>останніх</a:t>
                </a:r>
                <a:r>
                  <a:rPr lang="ru-RU" dirty="0">
                    <a:solidFill>
                      <a:schemeClr val="tx1"/>
                    </a:solidFill>
                  </a:rPr>
                  <a:t> (m=2) є </a:t>
                </a:r>
                <a:r>
                  <a:rPr lang="ru-RU" dirty="0" err="1">
                    <a:solidFill>
                      <a:schemeClr val="tx1"/>
                    </a:solidFill>
                  </a:rPr>
                  <a:t>перевірочними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buFont typeface="Courier New" pitchFamily="49" charset="0"/>
                  <a:buChar char="o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=(011)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1 0 0 1 0</m:t>
                            </m:r>
                          </m:e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0 1 0 0 1 </m:t>
                            </m:r>
                          </m:e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0 0 1 1 1 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01110</m:t>
                    </m:r>
                  </m:oMath>
                </a14:m>
                <a:endParaRPr lang="ru-RU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424936" cy="5472608"/>
              </a:xfrm>
              <a:blipFill rotWithShape="1">
                <a:blip r:embed="rId2"/>
                <a:stretch>
                  <a:fillRect l="-868" t="-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43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63488"/>
          </a:xfrm>
        </p:spPr>
        <p:txBody>
          <a:bodyPr/>
          <a:lstStyle/>
          <a:p>
            <a:r>
              <a:rPr lang="ru-RU" sz="4000" dirty="0" err="1"/>
              <a:t>Звідки</a:t>
            </a:r>
            <a:r>
              <a:rPr lang="ru-RU" sz="4000" dirty="0"/>
              <a:t> ж </a:t>
            </a:r>
            <a:r>
              <a:rPr lang="ru-RU" sz="4000" dirty="0" err="1"/>
              <a:t>беруться</a:t>
            </a:r>
            <a:r>
              <a:rPr lang="ru-RU" sz="4000" dirty="0"/>
              <a:t> </a:t>
            </a:r>
            <a:r>
              <a:rPr lang="ru-RU" sz="4000" dirty="0" err="1"/>
              <a:t>матриці</a:t>
            </a:r>
            <a:r>
              <a:rPr lang="ru-RU" sz="4000" dirty="0"/>
              <a:t> G?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373616" cy="51845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sz="3400" dirty="0">
                    <a:solidFill>
                      <a:schemeClr val="tx1"/>
                    </a:solidFill>
                  </a:rPr>
                  <a:t>Матриця </a:t>
                </a:r>
                <a:r>
                  <a:rPr lang="ru-RU" sz="3400" dirty="0" err="1">
                    <a:solidFill>
                      <a:schemeClr val="tx1"/>
                    </a:solidFill>
                  </a:rPr>
                  <a:t>виходить</a:t>
                </a:r>
                <a:r>
                  <a:rPr lang="ru-RU" sz="3400" dirty="0">
                    <a:solidFill>
                      <a:schemeClr val="tx1"/>
                    </a:solidFill>
                  </a:rPr>
                  <a:t> шляхом </a:t>
                </a:r>
                <a:r>
                  <a:rPr lang="ru-RU" sz="3400" dirty="0" err="1">
                    <a:solidFill>
                      <a:schemeClr val="tx1"/>
                    </a:solidFill>
                  </a:rPr>
                  <a:t>послідовного</a:t>
                </a:r>
                <a:r>
                  <a:rPr lang="ru-RU" sz="3400" dirty="0">
                    <a:solidFill>
                      <a:schemeClr val="tx1"/>
                    </a:solidFill>
                  </a:rPr>
                  <a:t> </a:t>
                </a:r>
                <a:r>
                  <a:rPr lang="ru-RU" sz="3400" dirty="0" err="1">
                    <a:solidFill>
                      <a:schemeClr val="tx1"/>
                    </a:solidFill>
                  </a:rPr>
                  <a:t>здвигу</a:t>
                </a:r>
                <a:r>
                  <a:rPr lang="ru-RU" sz="3400" dirty="0">
                    <a:solidFill>
                      <a:schemeClr val="tx1"/>
                    </a:solidFill>
                  </a:rPr>
                  <a:t> g(x) по </a:t>
                </a:r>
                <a:r>
                  <a:rPr lang="ru-RU" sz="3400" dirty="0" err="1">
                    <a:solidFill>
                      <a:schemeClr val="tx1"/>
                    </a:solidFill>
                  </a:rPr>
                  <a:t>розрядах</a:t>
                </a:r>
                <a:r>
                  <a:rPr lang="ru-RU" sz="3400" dirty="0">
                    <a:solidFill>
                      <a:schemeClr val="tx1"/>
                    </a:solidFill>
                  </a:rPr>
                  <a:t> вправо. </a:t>
                </a:r>
                <a:r>
                  <a:rPr lang="ru-RU" sz="3400" dirty="0" err="1">
                    <a:solidFill>
                      <a:schemeClr val="tx1"/>
                    </a:solidFill>
                  </a:rPr>
                  <a:t>Послідовному</a:t>
                </a:r>
                <a:r>
                  <a:rPr lang="ru-RU" sz="3400" dirty="0">
                    <a:solidFill>
                      <a:schemeClr val="tx1"/>
                    </a:solidFill>
                  </a:rPr>
                  <a:t> </a:t>
                </a:r>
                <a:r>
                  <a:rPr lang="ru-RU" sz="3400" dirty="0" err="1">
                    <a:solidFill>
                      <a:schemeClr val="tx1"/>
                    </a:solidFill>
                  </a:rPr>
                  <a:t>здвигу</a:t>
                </a:r>
                <a:r>
                  <a:rPr lang="ru-RU" sz="3400" dirty="0">
                    <a:solidFill>
                      <a:schemeClr val="tx1"/>
                    </a:solidFill>
                  </a:rPr>
                  <a:t> вправо </a:t>
                </a:r>
                <a:r>
                  <a:rPr lang="ru-RU" sz="3400" dirty="0" err="1">
                    <a:solidFill>
                      <a:schemeClr val="tx1"/>
                    </a:solidFill>
                  </a:rPr>
                  <a:t>відповідає</a:t>
                </a:r>
                <a:r>
                  <a:rPr lang="ru-RU" sz="3400" dirty="0">
                    <a:solidFill>
                      <a:schemeClr val="tx1"/>
                    </a:solidFill>
                  </a:rPr>
                  <a:t> </a:t>
                </a:r>
                <a:r>
                  <a:rPr lang="ru-RU" sz="3400" dirty="0" err="1">
                    <a:solidFill>
                      <a:schemeClr val="tx1"/>
                    </a:solidFill>
                  </a:rPr>
                  <a:t>помножене</a:t>
                </a:r>
                <a:r>
                  <a:rPr lang="ru-RU" sz="3400" dirty="0">
                    <a:solidFill>
                      <a:schemeClr val="tx1"/>
                    </a:solidFill>
                  </a:rPr>
                  <a:t> g(x)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sz="3400" dirty="0">
                    <a:solidFill>
                      <a:schemeClr val="tx1"/>
                    </a:solidFill>
                  </a:rPr>
                  <a:t>:</a:t>
                </a:r>
                <a:endParaRPr lang="en-US" sz="34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𝑥𝑔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…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…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0 … 0</m:t>
                            </m:r>
                          </m:e>
                          <m:e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0   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…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0</m:t>
                            </m:r>
                          </m:e>
                          <m:e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0  0  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…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0</m:t>
                            </m:r>
                          </m:e>
                          <m:e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…  …  …  …  …  …  …  …</m:t>
                            </m:r>
                          </m:e>
                          <m:e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  0  0 …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…  </m:t>
                            </m:r>
                            <m:sSub>
                              <m:sSubPr>
                                <m:ctrlP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uk-UA" sz="2900" dirty="0">
                  <a:solidFill>
                    <a:schemeClr val="tx1"/>
                  </a:solidFill>
                </a:endParaRPr>
              </a:p>
              <a:p>
                <a:endParaRPr lang="uk-UA" sz="2900" dirty="0">
                  <a:solidFill>
                    <a:schemeClr val="tx1"/>
                  </a:solidFill>
                </a:endParaRPr>
              </a:p>
              <a:p>
                <a:r>
                  <a:rPr lang="ru-RU" sz="2900" dirty="0" err="1">
                    <a:solidFill>
                      <a:schemeClr val="tx1"/>
                    </a:solidFill>
                  </a:rPr>
                  <a:t>Матриця</a:t>
                </a:r>
                <a:r>
                  <a:rPr lang="ru-RU" sz="2900" dirty="0">
                    <a:solidFill>
                      <a:schemeClr val="tx1"/>
                    </a:solidFill>
                  </a:rPr>
                  <a:t> </a:t>
                </a:r>
                <a:r>
                  <a:rPr lang="ru-RU" sz="2900" dirty="0" err="1">
                    <a:solidFill>
                      <a:schemeClr val="tx1"/>
                    </a:solidFill>
                  </a:rPr>
                  <a:t>має</a:t>
                </a:r>
                <a:r>
                  <a:rPr lang="ru-RU" sz="2900" dirty="0">
                    <a:solidFill>
                      <a:schemeClr val="tx1"/>
                    </a:solidFill>
                  </a:rPr>
                  <a:t> </a:t>
                </a:r>
                <a:r>
                  <a:rPr lang="ru-RU" sz="2900" dirty="0" err="1">
                    <a:solidFill>
                      <a:schemeClr val="tx1"/>
                    </a:solidFill>
                  </a:rPr>
                  <a:t>розмірність</a:t>
                </a:r>
                <a:r>
                  <a:rPr lang="en-US" sz="29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9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9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900" b="1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2900" b="1" i="1" smtClean="0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ru-RU" sz="2900" dirty="0">
                    <a:solidFill>
                      <a:schemeClr val="tx1"/>
                    </a:solidFill>
                  </a:rPr>
                  <a:t>, </a:t>
                </a:r>
                <a:r>
                  <a:rPr lang="ru-RU" sz="2900" dirty="0" err="1">
                    <a:solidFill>
                      <a:schemeClr val="tx1"/>
                    </a:solidFill>
                  </a:rPr>
                  <a:t>оскільки</a:t>
                </a:r>
                <a:r>
                  <a:rPr lang="ru-RU" sz="2900" dirty="0">
                    <a:solidFill>
                      <a:schemeClr val="tx1"/>
                    </a:solidFill>
                  </a:rPr>
                  <a:t> для </a:t>
                </a:r>
                <a:r>
                  <a:rPr lang="ru-RU" sz="2900" dirty="0" err="1">
                    <a:solidFill>
                      <a:schemeClr val="tx1"/>
                    </a:solidFill>
                  </a:rPr>
                  <a:t>здвигу</a:t>
                </a:r>
                <a:r>
                  <a:rPr lang="ru-RU" sz="2900" dirty="0">
                    <a:solidFill>
                      <a:schemeClr val="tx1"/>
                    </a:solidFill>
                  </a:rPr>
                  <a:t> </a:t>
                </a:r>
                <a:r>
                  <a:rPr lang="ru-RU" sz="2900" dirty="0" err="1">
                    <a:solidFill>
                      <a:schemeClr val="tx1"/>
                    </a:solidFill>
                  </a:rPr>
                  <a:t>береться</a:t>
                </a:r>
                <a:r>
                  <a:rPr lang="ru-RU" sz="29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sz="2900" dirty="0">
                    <a:solidFill>
                      <a:schemeClr val="tx1"/>
                    </a:solidFill>
                  </a:rPr>
                  <a:t> в межах</a:t>
                </a:r>
                <a:r>
                  <a:rPr lang="en-US" sz="29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/>
                      </a:rPr>
                      <m:t>0&lt;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ru-RU" sz="2900" dirty="0">
                    <a:solidFill>
                      <a:schemeClr val="tx1"/>
                    </a:solidFill>
                  </a:rPr>
                  <a:t>, а </a:t>
                </a:r>
                <a:r>
                  <a:rPr lang="ru-RU" sz="2900" dirty="0" err="1">
                    <a:solidFill>
                      <a:schemeClr val="tx1"/>
                    </a:solidFill>
                  </a:rPr>
                  <a:t>степені</a:t>
                </a:r>
                <a:r>
                  <a:rPr lang="ru-RU" sz="2900" dirty="0">
                    <a:solidFill>
                      <a:schemeClr val="tx1"/>
                    </a:solidFill>
                  </a:rPr>
                  <a:t> многочлена g(m) </a:t>
                </a:r>
                <a:r>
                  <a:rPr lang="en-US" sz="2900" dirty="0">
                    <a:solidFill>
                      <a:schemeClr val="tx1"/>
                    </a:solidFill>
                  </a:rPr>
                  <a:t>=</a:t>
                </a:r>
                <a:r>
                  <a:rPr lang="ru-RU" sz="2900" dirty="0">
                    <a:solidFill>
                      <a:schemeClr val="tx1"/>
                    </a:solidFill>
                  </a:rPr>
                  <a:t> m. </a:t>
                </a: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373616" cy="5184576"/>
              </a:xfrm>
              <a:blipFill rotWithShape="1">
                <a:blip r:embed="rId2"/>
                <a:stretch>
                  <a:fillRect l="-1092" t="-2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39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1556</TotalTime>
  <Words>1016</Words>
  <Application>Microsoft Office PowerPoint</Application>
  <PresentationFormat>Экран (4:3)</PresentationFormat>
  <Paragraphs>134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Courier New</vt:lpstr>
      <vt:lpstr>Palatino Linotype</vt:lpstr>
      <vt:lpstr>Times New Roman</vt:lpstr>
      <vt:lpstr>Исполнительная</vt:lpstr>
      <vt:lpstr>Коригувальні коди, многочлени і матриці</vt:lpstr>
      <vt:lpstr>Презентация PowerPoint</vt:lpstr>
      <vt:lpstr>Коди Річарда Хеммінга </vt:lpstr>
      <vt:lpstr>Схематичне зображення коду Хеммінга  </vt:lpstr>
      <vt:lpstr>Циклічні коди</vt:lpstr>
      <vt:lpstr>Принцип циклічного кодування </vt:lpstr>
      <vt:lpstr>Інший спосіб кодування і декодування інформації</vt:lpstr>
      <vt:lpstr>Кодування матриць</vt:lpstr>
      <vt:lpstr>Звідки ж беруться матриці G? </vt:lpstr>
      <vt:lpstr>Презентация PowerPoint</vt:lpstr>
      <vt:lpstr>Стрічкові матриці</vt:lpstr>
      <vt:lpstr>Систематичний вигляд матриці</vt:lpstr>
      <vt:lpstr>Способи зведення стрічкових матриць до систематичного виду</vt:lpstr>
      <vt:lpstr>Перешкодозахищеність коду на основі відомої кодової відстані</vt:lpstr>
      <vt:lpstr>Лінійний код</vt:lpstr>
      <vt:lpstr>Код БЧХ (Боуза, Чоудкурі і Хідквінгема) 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Коригувальні коди многочлена і матриці</dc:title>
  <dc:creator>Admin</dc:creator>
  <cp:lastModifiedBy>Марина Білич</cp:lastModifiedBy>
  <cp:revision>62</cp:revision>
  <dcterms:created xsi:type="dcterms:W3CDTF">2016-04-09T09:18:42Z</dcterms:created>
  <dcterms:modified xsi:type="dcterms:W3CDTF">2018-12-03T21:58:24Z</dcterms:modified>
</cp:coreProperties>
</file>