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handoutMasterIdLst>
    <p:handoutMasterId r:id="rId1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76" r:id="rId11"/>
    <p:sldId id="266" r:id="rId12"/>
    <p:sldId id="267" r:id="rId13"/>
    <p:sldId id="268" r:id="rId14"/>
    <p:sldId id="269" r:id="rId15"/>
    <p:sldId id="270" r:id="rId16"/>
    <p:sldId id="271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53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37" autoAdjust="0"/>
    <p:restoredTop sz="94660"/>
  </p:normalViewPr>
  <p:slideViewPr>
    <p:cSldViewPr>
      <p:cViewPr varScale="1">
        <p:scale>
          <a:sx n="68" d="100"/>
          <a:sy n="68" d="100"/>
        </p:scale>
        <p:origin x="156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2880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083962-4388-49E3-8D71-3BE4AD04CE34}" type="datetimeFigureOut">
              <a:rPr lang="ru-RU" smtClean="0"/>
              <a:t>03.12.2018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5E635A-29D0-45A2-80FF-C103F1EF9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1610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F4C2-7073-46D8-A02E-4BF7E89517D9}" type="datetimeFigureOut">
              <a:rPr lang="ru-RU" smtClean="0"/>
              <a:t>03.12.2018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E8A04D-D298-4C78-A74A-29072D9CD45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F4C2-7073-46D8-A02E-4BF7E89517D9}" type="datetimeFigureOut">
              <a:rPr lang="ru-RU" smtClean="0"/>
              <a:t>03.12.2018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8A04D-D298-4C78-A74A-29072D9CD4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F4C2-7073-46D8-A02E-4BF7E89517D9}" type="datetimeFigureOut">
              <a:rPr lang="ru-RU" smtClean="0"/>
              <a:t>03.12.2018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8A04D-D298-4C78-A74A-29072D9CD4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F4C2-7073-46D8-A02E-4BF7E89517D9}" type="datetimeFigureOut">
              <a:rPr lang="ru-RU" smtClean="0"/>
              <a:t>03.12.2018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8A04D-D298-4C78-A74A-29072D9CD4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F4C2-7073-46D8-A02E-4BF7E89517D9}" type="datetimeFigureOut">
              <a:rPr lang="ru-RU" smtClean="0"/>
              <a:t>03.12.2018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8A04D-D298-4C78-A74A-29072D9CD45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F4C2-7073-46D8-A02E-4BF7E89517D9}" type="datetimeFigureOut">
              <a:rPr lang="ru-RU" smtClean="0"/>
              <a:t>03.12.2018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8A04D-D298-4C78-A74A-29072D9CD45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F4C2-7073-46D8-A02E-4BF7E89517D9}" type="datetimeFigureOut">
              <a:rPr lang="ru-RU" smtClean="0"/>
              <a:t>03.12.2018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8A04D-D298-4C78-A74A-29072D9CD45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F4C2-7073-46D8-A02E-4BF7E89517D9}" type="datetimeFigureOut">
              <a:rPr lang="ru-RU" smtClean="0"/>
              <a:t>03.12.2018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8A04D-D298-4C78-A74A-29072D9CD4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F4C2-7073-46D8-A02E-4BF7E89517D9}" type="datetimeFigureOut">
              <a:rPr lang="ru-RU" smtClean="0"/>
              <a:t>03.12.2018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8A04D-D298-4C78-A74A-29072D9CD4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F4C2-7073-46D8-A02E-4BF7E89517D9}" type="datetimeFigureOut">
              <a:rPr lang="ru-RU" smtClean="0"/>
              <a:t>03.12.2018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8A04D-D298-4C78-A74A-29072D9CD4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F4C2-7073-46D8-A02E-4BF7E89517D9}" type="datetimeFigureOut">
              <a:rPr lang="ru-RU" smtClean="0"/>
              <a:t>03.12.2018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8A04D-D298-4C78-A74A-29072D9CD4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DE5F4C2-7073-46D8-A02E-4BF7E89517D9}" type="datetimeFigureOut">
              <a:rPr lang="ru-RU" smtClean="0"/>
              <a:t>03.12.2018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BE8A04D-D298-4C78-A74A-29072D9CD45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0"/>
            <a:ext cx="7848872" cy="2636912"/>
          </a:xfrm>
        </p:spPr>
        <p:txBody>
          <a:bodyPr/>
          <a:lstStyle/>
          <a:p>
            <a:r>
              <a:rPr lang="uk-UA" sz="5400" b="1" dirty="0"/>
              <a:t>Коригувальні коди, многочлени і матриці</a:t>
            </a:r>
            <a:endParaRPr lang="ru-RU" sz="5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84666" y="5575631"/>
            <a:ext cx="3672408" cy="1033264"/>
          </a:xfrm>
        </p:spPr>
        <p:txBody>
          <a:bodyPr>
            <a:normAutofit/>
          </a:bodyPr>
          <a:lstStyle/>
          <a:p>
            <a:r>
              <a:rPr lang="uk-UA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Підготував (ла)</a:t>
            </a:r>
            <a:endParaRPr lang="ru-RU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56992"/>
            <a:ext cx="2664296" cy="284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0008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uk-UA" u="sng" dirty="0"/>
                  <a:t> </a:t>
                </a:r>
                <a:r>
                  <a:rPr lang="ru-RU" u="sng" dirty="0">
                    <a:solidFill>
                      <a:schemeClr val="tx1"/>
                    </a:solidFill>
                  </a:rPr>
                  <a:t>Перев</a:t>
                </a:r>
                <a:r>
                  <a:rPr lang="uk-UA" u="sng" dirty="0" err="1">
                    <a:solidFill>
                      <a:schemeClr val="tx1"/>
                    </a:solidFill>
                  </a:rPr>
                  <a:t>ірочна</a:t>
                </a:r>
                <a:r>
                  <a:rPr lang="uk-UA" u="sng" dirty="0">
                    <a:solidFill>
                      <a:schemeClr val="tx1"/>
                    </a:solidFill>
                  </a:rPr>
                  <a:t> матриця </a:t>
                </a:r>
                <a:r>
                  <a:rPr lang="en-US" u="sng" dirty="0">
                    <a:solidFill>
                      <a:schemeClr val="tx1"/>
                    </a:solidFill>
                  </a:rPr>
                  <a:t>H</a:t>
                </a:r>
                <a:r>
                  <a:rPr lang="uk-UA" u="sng" dirty="0">
                    <a:solidFill>
                      <a:schemeClr val="tx1"/>
                    </a:solidFill>
                  </a:rPr>
                  <a:t>:</a:t>
                </a:r>
              </a:p>
              <a:p>
                <a:endParaRPr lang="uk-UA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𝐻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h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𝑥h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  <m:e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h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…</m:t>
                            </m:r>
                          </m:e>
                          <m:e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𝑚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−1</m:t>
                                </m:r>
                              </m:sup>
                            </m:s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h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</m:eqArr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0  …  0 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… 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e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0  … 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−1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… 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0</m:t>
                            </m:r>
                          </m:e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0  … 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−1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−2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… 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0  0</m:t>
                            </m:r>
                          </m:e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…  …  …  …  …  …  …  …  </m:t>
                            </m:r>
                          </m:e>
                          <m:e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… 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0  …  0  0  0  </m:t>
                            </m:r>
                          </m:e>
                        </m:eqArr>
                      </m:e>
                    </m:d>
                  </m:oMath>
                </a14:m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47933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15487" y="188640"/>
            <a:ext cx="8229600" cy="835496"/>
          </a:xfrm>
        </p:spPr>
        <p:txBody>
          <a:bodyPr/>
          <a:lstStyle/>
          <a:p>
            <a:r>
              <a:rPr lang="uk-UA" sz="4400" dirty="0"/>
              <a:t>Стрічкові матриці</a:t>
            </a:r>
            <a:endParaRPr lang="ru-RU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980728"/>
                <a:ext cx="8280920" cy="5544616"/>
              </a:xfrm>
            </p:spPr>
            <p:txBody>
              <a:bodyPr/>
              <a:lstStyle/>
              <a:p>
                <a:r>
                  <a:rPr lang="uk-UA" dirty="0">
                    <a:solidFill>
                      <a:schemeClr val="tx1"/>
                    </a:solidFill>
                  </a:rPr>
                  <a:t>Маємо многочлен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𝒈</m:t>
                    </m:r>
                    <m:d>
                      <m:d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𝟏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𝟑</m:t>
                        </m:r>
                      </m:sup>
                    </m:sSup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  <a:p>
                <a:r>
                  <a:rPr lang="ru-RU" dirty="0" err="1">
                    <a:solidFill>
                      <a:schemeClr val="tx1"/>
                    </a:solidFill>
                  </a:rPr>
                  <a:t>Перевірочний</a:t>
                </a:r>
                <a:r>
                  <a:rPr lang="ru-RU" dirty="0">
                    <a:solidFill>
                      <a:schemeClr val="tx1"/>
                    </a:solidFill>
                  </a:rPr>
                  <a:t> многочлен </a:t>
                </a:r>
                <a:r>
                  <a:rPr lang="ru-RU" i="1" dirty="0">
                    <a:solidFill>
                      <a:schemeClr val="tx1"/>
                    </a:solidFill>
                  </a:rPr>
                  <a:t>h(x)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знаходиться</a:t>
                </a:r>
                <a:r>
                  <a:rPr lang="ru-RU" dirty="0">
                    <a:solidFill>
                      <a:schemeClr val="tx1"/>
                    </a:solidFill>
                  </a:rPr>
                  <a:t> простим </a:t>
                </a:r>
                <a:r>
                  <a:rPr lang="ru-RU" dirty="0" err="1">
                    <a:solidFill>
                      <a:schemeClr val="tx1"/>
                    </a:solidFill>
                  </a:rPr>
                  <a:t>діленням</a:t>
                </a:r>
                <a:r>
                  <a:rPr lang="ru-RU" dirty="0">
                    <a:solidFill>
                      <a:schemeClr val="tx1"/>
                    </a:solidFill>
                  </a:rPr>
                  <a:t> многочлена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𝐱</m:t>
                        </m:r>
                      </m:e>
                      <m:sup>
                        <m:r>
                          <a:rPr lang="en-US" b="1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b="1" i="0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b="1" i="0" smtClean="0">
                        <a:solidFill>
                          <a:schemeClr val="tx1"/>
                        </a:solidFill>
                        <a:latin typeface="Cambria Math"/>
                      </a:rPr>
                      <m:t>𝟏</m:t>
                    </m:r>
                    <m:r>
                      <a:rPr lang="en-US" b="1" i="0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ru-RU" dirty="0">
                    <a:solidFill>
                      <a:schemeClr val="tx1"/>
                    </a:solidFill>
                  </a:rPr>
                  <a:t>на заданий многочлен g(x); 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r>
                  <a:rPr lang="uk-UA" dirty="0">
                    <a:solidFill>
                      <a:schemeClr val="tx1"/>
                    </a:solidFill>
                  </a:rPr>
                  <a:t>В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результаті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маємо</a:t>
                </a:r>
                <a:r>
                  <a:rPr lang="ru-RU" dirty="0">
                    <a:solidFill>
                      <a:schemeClr val="tx1"/>
                    </a:solidFill>
                  </a:rPr>
                  <a:t>: 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𝒉</m:t>
                    </m:r>
                    <m:d>
                      <m:d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𝟔</m:t>
                        </m:r>
                      </m:sup>
                    </m:sSup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𝟑</m:t>
                        </m:r>
                      </m:sup>
                    </m:sSup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𝟏</m:t>
                    </m:r>
                  </m:oMath>
                </a14:m>
                <a:endParaRPr lang="ru-RU" b="1" dirty="0">
                  <a:solidFill>
                    <a:schemeClr val="tx1"/>
                  </a:solidFill>
                </a:endParaRPr>
              </a:p>
              <a:p>
                <a:r>
                  <a:rPr lang="uk-UA" dirty="0">
                    <a:solidFill>
                      <a:schemeClr val="tx1"/>
                    </a:solidFill>
                  </a:rPr>
                  <a:t>Матриця </a:t>
                </a:r>
                <a:r>
                  <a:rPr lang="en-US" dirty="0">
                    <a:solidFill>
                      <a:schemeClr val="tx1"/>
                    </a:solidFill>
                  </a:rPr>
                  <a:t>G </a:t>
                </a:r>
                <a:r>
                  <a:rPr lang="uk-UA" dirty="0">
                    <a:solidFill>
                      <a:schemeClr val="tx1"/>
                    </a:solidFill>
                  </a:rPr>
                  <a:t>і перевірочна матриця </a:t>
                </a:r>
                <a:r>
                  <a:rPr lang="en-US" dirty="0">
                    <a:solidFill>
                      <a:schemeClr val="tx1"/>
                    </a:solidFill>
                  </a:rPr>
                  <a:t>H</a:t>
                </a:r>
                <a:r>
                  <a:rPr lang="uk-UA" dirty="0">
                    <a:solidFill>
                      <a:schemeClr val="tx1"/>
                    </a:solidFill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𝑮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𝟎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𝟎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𝟎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𝟎</m:t>
                            </m:r>
                          </m:e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𝟎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𝟎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𝟎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𝟎</m:t>
                            </m:r>
                          </m:e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𝟎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𝟎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𝟎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𝟎</m:t>
                            </m:r>
                          </m:e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𝟎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𝟎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𝟎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𝟎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>
                    <a:solidFill>
                      <a:schemeClr val="tx1"/>
                    </a:solidFill>
                  </a:rPr>
                  <a:t>, 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chemeClr val="tx1"/>
                        </a:solidFill>
                        <a:latin typeface="Cambria Math"/>
                      </a:rPr>
                      <m:t>𝑯</m:t>
                    </m:r>
                    <m:r>
                      <a:rPr lang="en-US" b="1" i="1" dirty="0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𝟎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𝟎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𝟎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</m:e>
                          <m:e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𝟎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𝟎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𝟎</m:t>
                            </m:r>
                          </m:e>
                          <m:e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𝟎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𝟎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𝟎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>
                    <a:solidFill>
                      <a:schemeClr val="tx1"/>
                    </a:solidFill>
                  </a:rPr>
                  <a:t>,</a:t>
                </a:r>
              </a:p>
              <a:p>
                <a:endParaRPr lang="en-US" b="1" i="1" dirty="0">
                  <a:solidFill>
                    <a:schemeClr val="tx1"/>
                  </a:solidFill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𝑮</m:t>
                    </m:r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𝑯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∗</m:t>
                        </m:r>
                      </m:sup>
                    </m:sSup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=(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𝑯</m:t>
                    </m:r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𝑮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∗</m:t>
                        </m:r>
                      </m:sup>
                    </m:sSup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𝟎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ru-RU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980728"/>
                <a:ext cx="8280920" cy="5544616"/>
              </a:xfrm>
              <a:blipFill rotWithShape="1">
                <a:blip r:embed="rId2"/>
                <a:stretch>
                  <a:fillRect l="-1031" t="-770" b="-13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62364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554" y="188640"/>
            <a:ext cx="8229600" cy="835496"/>
          </a:xfrm>
        </p:spPr>
        <p:txBody>
          <a:bodyPr/>
          <a:lstStyle/>
          <a:p>
            <a:r>
              <a:rPr lang="uk-UA" sz="4000" dirty="0"/>
              <a:t>Систематичний вигляд матриці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1988840"/>
                <a:ext cx="8496944" cy="3949899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𝑮</m:t>
                        </m:r>
                      </m:e>
                      <m:sup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/>
                      </a:rPr>
                      <m:t>=(</m:t>
                    </m:r>
                    <m:sSub>
                      <m:sSub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𝑬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𝒌</m:t>
                        </m:r>
                      </m:sub>
                    </m:sSub>
                  </m:oMath>
                </a14:m>
                <a:r>
                  <a:rPr lang="ru-RU" sz="3200" b="1" dirty="0">
                    <a:solidFill>
                      <a:schemeClr val="tx1"/>
                    </a:solidFill>
                  </a:rPr>
                  <a:t>⎹</a:t>
                </a:r>
                <a:r>
                  <a:rPr lang="en-US" sz="32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𝑮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𝒎</m:t>
                        </m:r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𝒌</m:t>
                        </m:r>
                      </m:sub>
                    </m:sSub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/>
                      </a:rPr>
                      <m:t>),     </m:t>
                    </m:r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/>
                      </a:rPr>
                      <m:t>𝑯</m:t>
                    </m:r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/>
                      </a:rPr>
                      <m:t>′=(</m:t>
                    </m:r>
                    <m:sSub>
                      <m:sSub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𝑯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𝒎</m:t>
                        </m:r>
                      </m:sub>
                    </m:sSub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/>
                      </a:rPr>
                      <m:t> ⎹ </m:t>
                    </m:r>
                    <m:sSub>
                      <m:sSub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𝑬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𝒎</m:t>
                        </m:r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𝒎</m:t>
                        </m:r>
                      </m:sub>
                    </m:sSub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ru-RU" sz="3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uk-UA" sz="3200" dirty="0">
                  <a:solidFill>
                    <a:schemeClr val="tx1"/>
                  </a:solidFill>
                </a:endParaRPr>
              </a:p>
              <a:p>
                <a:r>
                  <a:rPr lang="ru-RU" sz="2800" dirty="0">
                    <a:solidFill>
                      <a:schemeClr val="tx1"/>
                    </a:solidFill>
                  </a:rPr>
                  <a:t>де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ru-RU" sz="2800" dirty="0">
                    <a:solidFill>
                      <a:schemeClr val="tx1"/>
                    </a:solidFill>
                  </a:rPr>
                  <a:t>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𝑚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chemeClr val="tx1"/>
                    </a:solidFill>
                  </a:rPr>
                  <a:t> – </a:t>
                </a:r>
                <a:r>
                  <a:rPr lang="ru-RU" sz="2800" dirty="0" err="1">
                    <a:solidFill>
                      <a:schemeClr val="tx1"/>
                    </a:solidFill>
                  </a:rPr>
                  <a:t>одиничні</a:t>
                </a:r>
                <a:r>
                  <a:rPr lang="ru-RU" sz="2800" dirty="0">
                    <a:solidFill>
                      <a:schemeClr val="tx1"/>
                    </a:solidFill>
                  </a:rPr>
                  <a:t> </a:t>
                </a:r>
                <a:r>
                  <a:rPr lang="ru-RU" sz="2800" dirty="0" err="1">
                    <a:solidFill>
                      <a:schemeClr val="tx1"/>
                    </a:solidFill>
                  </a:rPr>
                  <a:t>матриці</a:t>
                </a:r>
                <a:r>
                  <a:rPr lang="ru-RU" sz="2800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1988840"/>
                <a:ext cx="8496944" cy="3949899"/>
              </a:xfrm>
              <a:blipFill rotWithShape="1">
                <a:blip r:embed="rId2"/>
                <a:stretch>
                  <a:fillRect l="-1220" t="-15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3052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000" dirty="0"/>
              <a:t>Способи зведення стрічкових матриць до систематичного виду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1916832"/>
                <a:ext cx="8229600" cy="4525963"/>
              </a:xfrm>
            </p:spPr>
            <p:txBody>
              <a:bodyPr/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ru-RU" dirty="0">
                    <a:solidFill>
                      <a:schemeClr val="tx1"/>
                    </a:solidFill>
                  </a:rPr>
                  <a:t>Якщо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tx1"/>
                        </a:solidFill>
                        <a:latin typeface="Cambria Math"/>
                      </a:rPr>
                      <m:t>x</m:t>
                    </m:r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ru-RU" dirty="0">
                    <a:solidFill>
                      <a:schemeClr val="tx1"/>
                    </a:solidFill>
                  </a:rPr>
                  <a:t> – </a:t>
                </a:r>
                <a:r>
                  <a:rPr lang="ru-RU" dirty="0" err="1">
                    <a:solidFill>
                      <a:schemeClr val="tx1"/>
                    </a:solidFill>
                  </a:rPr>
                  <a:t>залишковий</a:t>
                </a:r>
                <a:r>
                  <a:rPr lang="ru-RU" dirty="0">
                    <a:solidFill>
                      <a:schemeClr val="tx1"/>
                    </a:solidFill>
                  </a:rPr>
                  <a:t> многочлен </a:t>
                </a:r>
                <a:r>
                  <a:rPr lang="ru-RU" dirty="0" err="1">
                    <a:solidFill>
                      <a:schemeClr val="tx1"/>
                    </a:solidFill>
                  </a:rPr>
                  <a:t>від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ділення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p>
                    </m:sSup>
                  </m:oMath>
                </a14:m>
                <a:r>
                  <a:rPr lang="ru-RU" dirty="0">
                    <a:solidFill>
                      <a:schemeClr val="tx1"/>
                    </a:solidFill>
                  </a:rPr>
                  <a:t>на </a:t>
                </a:r>
                <a:r>
                  <a:rPr lang="uk-UA" dirty="0">
                    <a:solidFill>
                      <a:schemeClr val="tx1"/>
                    </a:solidFill>
                  </a:rPr>
                  <a:t>генеруючий</a:t>
                </a:r>
                <a:r>
                  <a:rPr lang="ru-RU" dirty="0">
                    <a:solidFill>
                      <a:schemeClr val="tx1"/>
                    </a:solidFill>
                  </a:rPr>
                  <a:t> многочлен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tx1"/>
                        </a:solidFill>
                        <a:latin typeface="Cambria Math"/>
                      </a:rPr>
                      <m:t>g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ru-RU" dirty="0">
                    <a:solidFill>
                      <a:schemeClr val="tx1"/>
                    </a:solidFill>
                  </a:rPr>
                  <a:t>, то сума </a:t>
                </a:r>
                <a:r>
                  <a:rPr lang="ru-RU" dirty="0" err="1">
                    <a:solidFill>
                      <a:schemeClr val="tx1"/>
                    </a:solidFill>
                  </a:rPr>
                  <a:t>елементів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ru-RU" dirty="0" err="1">
                    <a:solidFill>
                      <a:schemeClr val="tx1"/>
                    </a:solidFill>
                  </a:rPr>
                  <a:t>дають</a:t>
                </a:r>
                <a:r>
                  <a:rPr lang="ru-RU" dirty="0">
                    <a:solidFill>
                      <a:schemeClr val="tx1"/>
                    </a:solidFill>
                  </a:rPr>
                  <a:t> рядки </a:t>
                </a:r>
                <a:r>
                  <a:rPr lang="ru-RU" dirty="0" err="1">
                    <a:solidFill>
                      <a:schemeClr val="tx1"/>
                    </a:solidFill>
                  </a:rPr>
                  <a:t>систематичної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матриці</a:t>
                </a:r>
                <a:r>
                  <a:rPr lang="ru-RU" dirty="0">
                    <a:solidFill>
                      <a:schemeClr val="tx1"/>
                    </a:solidFill>
                  </a:rPr>
                  <a:t> G. </a:t>
                </a:r>
              </a:p>
              <a:p>
                <a:pPr marL="457200" indent="-457200">
                  <a:buFont typeface="+mj-lt"/>
                  <a:buAutoNum type="arabicPeriod"/>
                </a:pPr>
                <a:endParaRPr lang="en-US" dirty="0">
                  <a:solidFill>
                    <a:schemeClr val="tx1"/>
                  </a:solidFill>
                </a:endParaRPr>
              </a:p>
              <a:p>
                <a:pPr marL="457200" indent="-457200">
                  <a:buFont typeface="+mj-lt"/>
                  <a:buAutoNum type="arabicPeriod"/>
                </a:pPr>
                <a:r>
                  <a:rPr lang="ru-RU" dirty="0" err="1">
                    <a:solidFill>
                      <a:schemeClr val="tx1"/>
                    </a:solidFill>
                  </a:rPr>
                  <a:t>Полягає</a:t>
                </a:r>
                <a:r>
                  <a:rPr lang="ru-RU" dirty="0">
                    <a:solidFill>
                      <a:schemeClr val="tx1"/>
                    </a:solidFill>
                  </a:rPr>
                  <a:t> в тому, </a:t>
                </a:r>
                <a:r>
                  <a:rPr lang="ru-RU" dirty="0" err="1">
                    <a:solidFill>
                      <a:schemeClr val="tx1"/>
                    </a:solidFill>
                  </a:rPr>
                  <a:t>щоб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знайти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відповідні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лінійні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комбінації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рядків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або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стовпців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вихідних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матриць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стрічкового</a:t>
                </a:r>
                <a:r>
                  <a:rPr lang="ru-RU" dirty="0">
                    <a:solidFill>
                      <a:schemeClr val="tx1"/>
                    </a:solidFill>
                  </a:rPr>
                  <a:t> виду. 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1916832"/>
                <a:ext cx="8229600" cy="4525963"/>
              </a:xfrm>
              <a:blipFill rotWithShape="1">
                <a:blip r:embed="rId2"/>
                <a:stretch>
                  <a:fillRect l="-1185" t="-10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9572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3842" y="80200"/>
            <a:ext cx="7859216" cy="1366936"/>
          </a:xfrm>
        </p:spPr>
        <p:txBody>
          <a:bodyPr/>
          <a:lstStyle/>
          <a:p>
            <a:r>
              <a:rPr lang="uk-UA" sz="3200" dirty="0"/>
              <a:t>Перешкодозахищеність</a:t>
            </a:r>
            <a:r>
              <a:rPr lang="ru-RU" sz="3200" dirty="0"/>
              <a:t> коду на </a:t>
            </a:r>
            <a:r>
              <a:rPr lang="uk-UA" sz="3200" noProof="1"/>
              <a:t>основі відомої кодової відстані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39552" y="1412776"/>
                <a:ext cx="8229600" cy="4525963"/>
              </a:xfrm>
            </p:spPr>
            <p:txBody>
              <a:bodyPr/>
              <a:lstStyle/>
              <a:p>
                <a:r>
                  <a:rPr lang="ru-RU" i="1" dirty="0">
                    <a:solidFill>
                      <a:schemeClr val="tx1"/>
                    </a:solidFill>
                  </a:rPr>
                  <a:t>a=10110, b=1101, </a:t>
                </a:r>
                <a:r>
                  <a:rPr lang="ru-RU" noProof="1">
                    <a:solidFill>
                      <a:schemeClr val="tx1"/>
                    </a:solidFill>
                  </a:rPr>
                  <a:t>відстань дорівнює </a:t>
                </a:r>
                <a:r>
                  <a:rPr lang="ru-RU" i="1" dirty="0">
                    <a:solidFill>
                      <a:schemeClr val="tx1"/>
                    </a:solidFill>
                  </a:rPr>
                  <a:t>d(a, b)=3</a:t>
                </a:r>
                <a:endParaRPr lang="uk-UA" i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uk-UA" i="1" dirty="0">
                    <a:solidFill>
                      <a:schemeClr val="tx1"/>
                    </a:solidFill>
                  </a:rPr>
                  <a:t>Умова: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𝒅</m:t>
                        </m:r>
                      </m:e>
                      <m:sub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𝒎𝒊𝒏</m:t>
                        </m:r>
                      </m:sub>
                    </m:sSub>
                    <m:r>
                      <a:rPr lang="uk-UA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𝒎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𝟏</m:t>
                    </m:r>
                  </m:oMath>
                </a14:m>
                <a:endParaRPr lang="uk-UA" b="1" i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ru-RU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ru-RU" dirty="0" err="1">
                    <a:solidFill>
                      <a:schemeClr val="tx1"/>
                    </a:solidFill>
                  </a:rPr>
                  <a:t>Всі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кодові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i="1" dirty="0" err="1">
                    <a:solidFill>
                      <a:schemeClr val="tx1"/>
                    </a:solidFill>
                  </a:rPr>
                  <a:t>помилки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зображені</a:t>
                </a:r>
                <a:r>
                  <a:rPr lang="ru-RU" dirty="0">
                    <a:solidFill>
                      <a:schemeClr val="tx1"/>
                    </a:solidFill>
                  </a:rPr>
                  <a:t> в </a:t>
                </a:r>
                <a:r>
                  <a:rPr lang="ru-RU" dirty="0" err="1">
                    <a:solidFill>
                      <a:schemeClr val="tx1"/>
                    </a:solidFill>
                  </a:rPr>
                  <a:t>цій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таблиці</a:t>
                </a:r>
                <a:r>
                  <a:rPr lang="ru-RU" dirty="0">
                    <a:solidFill>
                      <a:schemeClr val="tx1"/>
                    </a:solidFill>
                  </a:rPr>
                  <a:t> :</a:t>
                </a:r>
              </a:p>
              <a:p>
                <a:pPr marL="0" indent="0">
                  <a:buNone/>
                </a:pPr>
                <a:endParaRPr lang="ru-RU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9552" y="1412776"/>
                <a:ext cx="8229600" cy="4525963"/>
              </a:xfrm>
              <a:blipFill rotWithShape="1">
                <a:blip r:embed="rId2"/>
                <a:stretch>
                  <a:fillRect l="-1185" t="-10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91116746"/>
                  </p:ext>
                </p:extLst>
              </p:nvPr>
            </p:nvGraphicFramePr>
            <p:xfrm>
              <a:off x="1691680" y="3284984"/>
              <a:ext cx="4896544" cy="332740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57606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87220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94421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3600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𝒉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𝑺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𝟏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ru-RU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𝑺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𝟐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ru-RU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𝑺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𝟑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ru-RU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𝑺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𝟒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ru-RU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𝑺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𝟓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ru-RU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𝑺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𝟔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ru-RU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𝑺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𝟕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𝒉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ru-RU" sz="18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white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18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white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𝑺</m:t>
                                    </m:r>
                                  </m:e>
                                  <m:sub>
                                    <m:r>
                                      <a:rPr kumimoji="0" lang="en-US" sz="18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white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𝟏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0" lang="ru-RU" sz="18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white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18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white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𝑺</m:t>
                                    </m:r>
                                  </m:e>
                                  <m:sub>
                                    <m:r>
                                      <a:rPr kumimoji="0" lang="en-US" sz="18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white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𝟐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0" lang="ru-RU" sz="18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white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18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white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𝑺</m:t>
                                    </m:r>
                                  </m:e>
                                  <m:sub>
                                    <m:r>
                                      <a:rPr kumimoji="0" lang="en-US" sz="18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white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𝟑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0" lang="ru-RU" sz="18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white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18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white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𝑺</m:t>
                                    </m:r>
                                  </m:e>
                                  <m:sub>
                                    <m:r>
                                      <a:rPr kumimoji="0" lang="en-US" sz="18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white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𝟒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0" lang="ru-RU" sz="18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white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18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white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𝑺</m:t>
                                    </m:r>
                                  </m:e>
                                  <m:sub>
                                    <m:r>
                                      <a:rPr kumimoji="0" lang="en-US" sz="18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white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𝟓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0" lang="ru-RU" sz="18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white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18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white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𝑺</m:t>
                                    </m:r>
                                  </m:e>
                                  <m:sub>
                                    <m:r>
                                      <a:rPr kumimoji="0" lang="en-US" sz="18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white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𝟔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0" lang="ru-RU" sz="18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white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18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white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𝑺</m:t>
                                    </m:r>
                                  </m:e>
                                  <m:sub>
                                    <m:r>
                                      <a:rPr kumimoji="0" lang="en-US" sz="18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white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𝟕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1110010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8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1111000</a:t>
                          </a:r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4352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1101111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9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1111011</a:t>
                          </a:r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1010101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10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1111101</a:t>
                          </a:r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0100001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11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1110001</a:t>
                          </a:r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1000010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12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1101001</a:t>
                          </a:r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5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0001111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13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1011001</a:t>
                          </a:r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6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0011110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14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0111001</a:t>
                          </a:r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7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0111100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</a:t>
                          </a:r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91116746"/>
                  </p:ext>
                </p:extLst>
              </p:nvPr>
            </p:nvGraphicFramePr>
            <p:xfrm>
              <a:off x="1691680" y="3284984"/>
              <a:ext cx="4896544" cy="332740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576064"/>
                    <a:gridCol w="1872208"/>
                    <a:gridCol w="504056"/>
                    <a:gridCol w="1944216"/>
                  </a:tblGrid>
                  <a:tr h="3657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064" t="-1667" r="-754255" b="-8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0844" t="-1667" r="-130195" b="-8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491463" t="-1667" r="-389024" b="-8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52038" t="-1667" b="-835000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064" t="-100000" r="-754255" b="-7213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1110010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491463" t="-100000" r="-389024" b="-7213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1111000</a:t>
                          </a:r>
                          <a:endParaRPr lang="ru-RU" dirty="0"/>
                        </a:p>
                      </a:txBody>
                      <a:tcPr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064" t="-203333" r="-754255" b="-6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1101111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491463" t="-203333" r="-389024" b="-6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1111011</a:t>
                          </a:r>
                          <a:endParaRPr lang="ru-RU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064" t="-298361" r="-754255" b="-5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1010101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491463" t="-298361" r="-389024" b="-5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1111101</a:t>
                          </a:r>
                          <a:endParaRPr lang="ru-RU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064" t="-398361" r="-754255" b="-4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0100001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491463" t="-398361" r="-389024" b="-4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1110001</a:t>
                          </a:r>
                          <a:endParaRPr lang="ru-RU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064" t="-506667" r="-754255" b="-33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1000010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491463" t="-506667" r="-389024" b="-33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1101001</a:t>
                          </a:r>
                          <a:endParaRPr lang="ru-RU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064" t="-596721" r="-754255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0001111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491463" t="-596721" r="-389024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1011001</a:t>
                          </a:r>
                          <a:endParaRPr lang="ru-RU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064" t="-696721" r="-754255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0011110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491463" t="-696721" r="-389024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0111001</a:t>
                          </a:r>
                          <a:endParaRPr lang="ru-RU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064" t="-796721" r="-754255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0111100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-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-</a:t>
                          </a:r>
                          <a:endParaRPr lang="ru-RU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5889610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763488"/>
          </a:xfrm>
        </p:spPr>
        <p:txBody>
          <a:bodyPr/>
          <a:lstStyle/>
          <a:p>
            <a:r>
              <a:rPr lang="uk-UA" sz="4400" dirty="0"/>
              <a:t>Лінійний код</a:t>
            </a:r>
            <a:endParaRPr lang="ru-RU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39552" y="1412776"/>
                <a:ext cx="8229600" cy="4525963"/>
              </a:xfrm>
            </p:spPr>
            <p:txBody>
              <a:bodyPr/>
              <a:lstStyle/>
              <a:p>
                <a:r>
                  <a:rPr lang="ru-RU" i="1" dirty="0">
                    <a:solidFill>
                      <a:schemeClr val="tx1"/>
                    </a:solidFill>
                  </a:rPr>
                  <a:t>Лінійний код С </a:t>
                </a:r>
                <a:r>
                  <a:rPr lang="ru-RU" dirty="0">
                    <a:solidFill>
                      <a:schemeClr val="tx1"/>
                    </a:solidFill>
                  </a:rPr>
                  <a:t>є </a:t>
                </a:r>
                <a:r>
                  <a:rPr lang="ru-RU" dirty="0" err="1">
                    <a:solidFill>
                      <a:schemeClr val="tx1"/>
                    </a:solidFill>
                  </a:rPr>
                  <a:t>циклічним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тільки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тоді</a:t>
                </a:r>
                <a:r>
                  <a:rPr lang="ru-RU" dirty="0">
                    <a:solidFill>
                      <a:schemeClr val="tx1"/>
                    </a:solidFill>
                  </a:rPr>
                  <a:t>, коли </a:t>
                </a:r>
                <a:r>
                  <a:rPr lang="ru-RU" i="1" dirty="0">
                    <a:solidFill>
                      <a:schemeClr val="tx1"/>
                    </a:solidFill>
                  </a:rPr>
                  <a:t>С</a:t>
                </a:r>
                <a:r>
                  <a:rPr lang="ru-RU" dirty="0">
                    <a:solidFill>
                      <a:schemeClr val="tx1"/>
                    </a:solidFill>
                  </a:rPr>
                  <a:t> є </a:t>
                </a:r>
                <a:r>
                  <a:rPr lang="ru-RU" dirty="0" err="1">
                    <a:solidFill>
                      <a:schemeClr val="tx1"/>
                    </a:solidFill>
                  </a:rPr>
                  <a:t>ідеалом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многочленів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ru-RU" i="1" dirty="0">
                    <a:solidFill>
                      <a:schemeClr val="tx1"/>
                    </a:solidFill>
                  </a:rPr>
                  <a:t>.</a:t>
                </a:r>
              </a:p>
              <a:p>
                <a:pPr lvl="0"/>
                <a:r>
                  <a:rPr lang="ru-RU" dirty="0" err="1">
                    <a:solidFill>
                      <a:schemeClr val="tx1"/>
                    </a:solidFill>
                  </a:rPr>
                  <a:t>Якщо</a:t>
                </a:r>
                <a:r>
                  <a:rPr lang="ru-RU" dirty="0">
                    <a:solidFill>
                      <a:schemeClr val="tx1"/>
                    </a:solidFill>
                  </a:rPr>
                  <a:t> С – </a:t>
                </a:r>
                <a:r>
                  <a:rPr lang="ru-RU" dirty="0" err="1">
                    <a:solidFill>
                      <a:schemeClr val="tx1"/>
                    </a:solidFill>
                  </a:rPr>
                  <a:t>ідеал</a:t>
                </a:r>
                <a:r>
                  <a:rPr lang="ru-RU" dirty="0">
                    <a:solidFill>
                      <a:schemeClr val="tx1"/>
                    </a:solidFill>
                  </a:rPr>
                  <a:t>, то для всякого кодового многочлена  f(x) </a:t>
                </a:r>
                <a:r>
                  <a:rPr lang="ru-RU" dirty="0" err="1">
                    <a:solidFill>
                      <a:schemeClr val="tx1"/>
                    </a:solidFill>
                  </a:rPr>
                  <a:t>можна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отримати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циклічні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зрушення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𝑥𝑓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, 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, 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5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, …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𝐶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uk-UA" dirty="0">
                  <a:solidFill>
                    <a:schemeClr val="tx1"/>
                  </a:solidFill>
                </a:endParaRPr>
              </a:p>
              <a:p>
                <a:endParaRPr lang="en-US" dirty="0">
                  <a:solidFill>
                    <a:schemeClr val="tx1"/>
                  </a:solidFill>
                </a:endParaRPr>
              </a:p>
              <a:p>
                <a:r>
                  <a:rPr lang="ru-RU" dirty="0">
                    <a:solidFill>
                      <a:schemeClr val="tx1"/>
                    </a:solidFill>
                  </a:rPr>
                  <a:t>Прикладом </a:t>
                </a:r>
                <a:r>
                  <a:rPr lang="ru-RU" dirty="0" err="1">
                    <a:solidFill>
                      <a:schemeClr val="tx1"/>
                    </a:solidFill>
                  </a:rPr>
                  <a:t>класичного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лінійного</a:t>
                </a:r>
                <a:r>
                  <a:rPr lang="ru-RU" dirty="0">
                    <a:solidFill>
                      <a:schemeClr val="tx1"/>
                    </a:solidFill>
                  </a:rPr>
                  <a:t> коду є код </a:t>
                </a:r>
                <a:r>
                  <a:rPr lang="ru-RU" i="1" dirty="0" err="1">
                    <a:solidFill>
                      <a:schemeClr val="tx1"/>
                    </a:solidFill>
                  </a:rPr>
                  <a:t>Хеммінга</a:t>
                </a:r>
                <a:r>
                  <a:rPr lang="ru-RU" i="1" dirty="0">
                    <a:solidFill>
                      <a:schemeClr val="tx1"/>
                    </a:solidFill>
                  </a:rPr>
                  <a:t> (</a:t>
                </a:r>
                <a:r>
                  <a:rPr lang="ru-RU" i="1" dirty="0" err="1">
                    <a:solidFill>
                      <a:schemeClr val="tx1"/>
                    </a:solidFill>
                  </a:rPr>
                  <a:t>n,k</a:t>
                </a:r>
                <a:r>
                  <a:rPr lang="ru-RU" i="1" dirty="0">
                    <a:solidFill>
                      <a:schemeClr val="tx1"/>
                    </a:solidFill>
                  </a:rPr>
                  <a:t>),  </a:t>
                </a:r>
                <a:r>
                  <a:rPr lang="ru-RU" dirty="0">
                    <a:solidFill>
                      <a:schemeClr val="tx1"/>
                    </a:solidFill>
                  </a:rPr>
                  <a:t>для </a:t>
                </a:r>
                <a:r>
                  <a:rPr lang="ru-RU" dirty="0" err="1">
                    <a:solidFill>
                      <a:schemeClr val="tx1"/>
                    </a:solidFill>
                  </a:rPr>
                  <a:t>якого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виконується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умова</a:t>
                </a:r>
                <a:r>
                  <a:rPr lang="ru-RU" dirty="0">
                    <a:solidFill>
                      <a:schemeClr val="tx1"/>
                    </a:solidFill>
                  </a:rPr>
                  <a:t>: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𝒏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𝒎</m:t>
                        </m:r>
                      </m:sup>
                    </m:sSup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𝟏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ru-RU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9552" y="1412776"/>
                <a:ext cx="8229600" cy="4525963"/>
              </a:xfrm>
              <a:blipFill rotWithShape="1">
                <a:blip r:embed="rId2"/>
                <a:stretch>
                  <a:fillRect l="-1037" t="-10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32243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783" y="188640"/>
            <a:ext cx="9036496" cy="648072"/>
          </a:xfrm>
        </p:spPr>
        <p:txBody>
          <a:bodyPr/>
          <a:lstStyle/>
          <a:p>
            <a:r>
              <a:rPr lang="uk-UA" sz="3600" dirty="0"/>
              <a:t>Код БЧХ</a:t>
            </a:r>
            <a:r>
              <a:rPr lang="en-US" sz="3600" dirty="0"/>
              <a:t> (</a:t>
            </a:r>
            <a:r>
              <a:rPr lang="ru-RU" sz="3600" dirty="0" err="1"/>
              <a:t>Боуза</a:t>
            </a:r>
            <a:r>
              <a:rPr lang="ru-RU" sz="3600" dirty="0"/>
              <a:t>, </a:t>
            </a:r>
            <a:r>
              <a:rPr lang="ru-RU" sz="3600" dirty="0" err="1"/>
              <a:t>Чоудкурі</a:t>
            </a:r>
            <a:r>
              <a:rPr lang="ru-RU" sz="3600" dirty="0"/>
              <a:t> і </a:t>
            </a:r>
            <a:r>
              <a:rPr lang="ru-RU" sz="3600" dirty="0" err="1"/>
              <a:t>Хідквінгема</a:t>
            </a:r>
            <a:r>
              <a:rPr lang="en-US" sz="4000" dirty="0"/>
              <a:t>)</a:t>
            </a:r>
            <a:r>
              <a:rPr lang="ru-RU" sz="4000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59242" y="1054789"/>
                <a:ext cx="8389222" cy="5614571"/>
              </a:xfrm>
            </p:spPr>
            <p:txBody>
              <a:bodyPr>
                <a:normAutofit fontScale="92500"/>
              </a:bodyPr>
              <a:lstStyle/>
              <a:p>
                <a:r>
                  <a:rPr lang="ru-RU" dirty="0">
                    <a:solidFill>
                      <a:schemeClr val="tx1"/>
                    </a:solidFill>
                  </a:rPr>
                  <a:t>Генеруючий многочлен БЧХ – код</a:t>
                </a:r>
                <a:r>
                  <a:rPr lang="uk-UA" dirty="0">
                    <a:solidFill>
                      <a:schemeClr val="tx1"/>
                    </a:solidFill>
                  </a:rPr>
                  <a:t>у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можна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представити</a:t>
                </a:r>
                <a:r>
                  <a:rPr lang="ru-RU" dirty="0">
                    <a:solidFill>
                      <a:schemeClr val="tx1"/>
                    </a:solidFill>
                  </a:rPr>
                  <a:t> у </a:t>
                </a:r>
                <a:r>
                  <a:rPr lang="ru-RU" dirty="0" err="1">
                    <a:solidFill>
                      <a:schemeClr val="tx1"/>
                    </a:solidFill>
                  </a:rPr>
                  <a:t>вигляді</a:t>
                </a:r>
                <a:r>
                  <a:rPr lang="ru-RU" dirty="0">
                    <a:solidFill>
                      <a:schemeClr val="tx1"/>
                    </a:solidFill>
                  </a:rPr>
                  <a:t> 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𝒈</m:t>
                    </m:r>
                    <m:d>
                      <m:d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uk-UA" b="1" i="1" smtClean="0">
                        <a:solidFill>
                          <a:schemeClr val="tx1"/>
                        </a:solidFill>
                        <a:latin typeface="Cambria Math"/>
                      </a:rPr>
                      <m:t>НСК</m:t>
                    </m:r>
                    <m:d>
                      <m:dPr>
                        <m:begChr m:val="["/>
                        <m:endChr m:val="]"/>
                        <m:ctrlPr>
                          <a:rPr lang="uk-U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uk-UA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𝒈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d>
                          <m:d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,  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𝒈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d>
                          <m:d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, 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𝒈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  <m:d>
                          <m:d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, … 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𝒈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𝒕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) </m:t>
                        </m:r>
                      </m:e>
                    </m:d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,</a:t>
                </a:r>
                <a:r>
                  <a:rPr lang="uk-UA" dirty="0">
                    <a:solidFill>
                      <a:schemeClr val="tx1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ru-RU" dirty="0">
                    <a:solidFill>
                      <a:schemeClr val="tx1"/>
                    </a:solidFill>
                  </a:rPr>
                  <a:t>де</a:t>
                </a:r>
                <a14:m>
                  <m:oMath xmlns:m="http://schemas.openxmlformats.org/officeDocument/2006/math">
                    <m:r>
                      <a:rPr lang="uk-UA" b="0" i="1" smtClean="0">
                        <a:solidFill>
                          <a:schemeClr val="tx1"/>
                        </a:solidFill>
                        <a:latin typeface="Cambria Math"/>
                      </a:rPr>
                      <m:t>  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𝑔</m:t>
                    </m:r>
                  </m:oMath>
                </a14:m>
                <a:r>
                  <a:rPr lang="ru-RU" dirty="0">
                    <a:solidFill>
                      <a:schemeClr val="tx1"/>
                    </a:solidFill>
                  </a:rPr>
                  <a:t>(x) – </a:t>
                </a:r>
                <a:r>
                  <a:rPr lang="ru-RU" dirty="0" err="1">
                    <a:solidFill>
                      <a:schemeClr val="tx1"/>
                    </a:solidFill>
                  </a:rPr>
                  <a:t>многочлени</a:t>
                </a:r>
                <a:r>
                  <a:rPr lang="ru-RU" dirty="0">
                    <a:solidFill>
                      <a:schemeClr val="tx1"/>
                    </a:solidFill>
                  </a:rPr>
                  <a:t>, </a:t>
                </a:r>
                <a:endParaRPr lang="uk-UA" b="0" i="1" dirty="0">
                  <a:solidFill>
                    <a:schemeClr val="tx1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𝑡</m:t>
                    </m:r>
                  </m:oMath>
                </a14:m>
                <a:r>
                  <a:rPr lang="ru-RU" dirty="0">
                    <a:solidFill>
                      <a:schemeClr val="tx1"/>
                    </a:solidFill>
                  </a:rPr>
                  <a:t>- число </a:t>
                </a:r>
                <a:r>
                  <a:rPr lang="ru-RU" dirty="0" err="1">
                    <a:solidFill>
                      <a:schemeClr val="tx1"/>
                    </a:solidFill>
                  </a:rPr>
                  <a:t>помилок</a:t>
                </a:r>
                <a:r>
                  <a:rPr lang="ru-RU" dirty="0">
                    <a:solidFill>
                      <a:schemeClr val="tx1"/>
                    </a:solidFill>
                  </a:rPr>
                  <a:t>.</a:t>
                </a:r>
              </a:p>
              <a:p>
                <a:endParaRPr lang="en-US" dirty="0">
                  <a:solidFill>
                    <a:schemeClr val="tx1"/>
                  </a:solidFill>
                </a:endParaRPr>
              </a:p>
              <a:p>
                <a:r>
                  <a:rPr lang="ru-RU" dirty="0">
                    <a:solidFill>
                      <a:schemeClr val="tx1"/>
                    </a:solidFill>
                  </a:rPr>
                  <a:t>Для </a:t>
                </a:r>
                <a:r>
                  <a:rPr lang="ru-RU" dirty="0" err="1">
                    <a:solidFill>
                      <a:schemeClr val="tx1"/>
                    </a:solidFill>
                  </a:rPr>
                  <a:t>виправлення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двох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помилок</a:t>
                </a:r>
                <a:r>
                  <a:rPr lang="ru-RU" dirty="0">
                    <a:solidFill>
                      <a:schemeClr val="tx1"/>
                    </a:solidFill>
                  </a:rPr>
                  <a:t> (t=2) з </a:t>
                </a:r>
                <a:r>
                  <a:rPr lang="ru-RU" dirty="0" err="1">
                    <a:solidFill>
                      <a:schemeClr val="tx1"/>
                    </a:solidFill>
                  </a:rPr>
                  <a:t>довжиною</a:t>
                </a:r>
                <a:r>
                  <a:rPr lang="ru-RU" dirty="0">
                    <a:solidFill>
                      <a:schemeClr val="tx1"/>
                    </a:solidFill>
                  </a:rPr>
                  <a:t> слова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𝑛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4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=15 </m:t>
                    </m:r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ru-RU" dirty="0">
                    <a:solidFill>
                      <a:schemeClr val="tx1"/>
                    </a:solidFill>
                  </a:rPr>
                  <a:t>отримуємо  </a:t>
                </a:r>
                <a:r>
                  <a:rPr lang="ru-RU" dirty="0" err="1">
                    <a:solidFill>
                      <a:schemeClr val="tx1"/>
                    </a:solidFill>
                  </a:rPr>
                  <a:t>генеруючий</a:t>
                </a:r>
                <a:r>
                  <a:rPr lang="ru-RU" dirty="0">
                    <a:solidFill>
                      <a:schemeClr val="tx1"/>
                    </a:solidFill>
                  </a:rPr>
                  <a:t> многочлен: 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𝒈</m:t>
                    </m:r>
                    <m:d>
                      <m:d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uk-UA" b="1" i="0" smtClean="0">
                        <a:solidFill>
                          <a:schemeClr val="tx1"/>
                        </a:solidFill>
                        <a:latin typeface="Cambria Math"/>
                      </a:rPr>
                      <m:t>НСК</m:t>
                    </m:r>
                    <m:d>
                      <m:dPr>
                        <m:begChr m:val="["/>
                        <m:endChr m:val="]"/>
                        <m:ctrlPr>
                          <a:rPr lang="uk-U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uk-UA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𝒈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d>
                          <m:d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, 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𝒈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d>
                          <m:d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, 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𝒈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  <m:d>
                          <m:d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, 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𝒈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𝟒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</m:e>
                    </m:d>
                  </m:oMath>
                </a14:m>
                <a:r>
                  <a:rPr lang="en-US" b="1" dirty="0">
                    <a:solidFill>
                      <a:schemeClr val="tx1"/>
                    </a:solidFill>
                  </a:rPr>
                  <a:t>=</a:t>
                </a:r>
                <a:endParaRPr lang="en-US" b="1" i="1" dirty="0">
                  <a:solidFill>
                    <a:schemeClr val="tx1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uk-UA" b="1" i="1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НСК</m:t>
                      </m:r>
                      <m:d>
                        <m:dPr>
                          <m:begChr m:val="["/>
                          <m:endChr m:val="]"/>
                          <m:ctrlPr>
                            <a:rPr lang="uk-UA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uk-UA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𝟒</m:t>
                              </m:r>
                            </m:sup>
                          </m:sSup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, </m:t>
                          </m:r>
                          <m:sSup>
                            <m:sSupPr>
                              <m:ctrlPr>
                                <a:rPr lang="en-US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𝟒</m:t>
                              </m:r>
                            </m:sup>
                          </m:sSup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, </m:t>
                          </m:r>
                          <m:sSup>
                            <m:sSupPr>
                              <m:ctrlPr>
                                <a:rPr lang="en-US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𝟒</m:t>
                              </m:r>
                            </m:sup>
                          </m:sSup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𝟒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d>
                        <m:d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𝟒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𝐱</m:t>
                          </m:r>
                          <m:r>
                            <a:rPr lang="en-US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b="1" i="0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𝟖</m:t>
                          </m:r>
                        </m:sup>
                      </m:sSup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𝟕</m:t>
                          </m:r>
                        </m:sup>
                      </m:sSup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𝟔</m:t>
                          </m:r>
                        </m:sup>
                      </m:sSup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𝟒</m:t>
                          </m:r>
                        </m:sup>
                      </m:sSup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ru-RU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ru-RU" dirty="0">
                  <a:solidFill>
                    <a:schemeClr val="tx1"/>
                  </a:solidFill>
                </a:endParaRPr>
              </a:p>
              <a:p>
                <a:r>
                  <a:rPr lang="ru-RU" dirty="0">
                    <a:solidFill>
                      <a:schemeClr val="tx1"/>
                    </a:solidFill>
                  </a:rPr>
                  <a:t>тут m=8, k=7, </a:t>
                </a:r>
                <a:r>
                  <a:rPr lang="ru-RU" dirty="0" err="1">
                    <a:solidFill>
                      <a:schemeClr val="tx1"/>
                    </a:solidFill>
                  </a:rPr>
                  <a:t>тобто</a:t>
                </a:r>
                <a:r>
                  <a:rPr lang="ru-RU" dirty="0">
                    <a:solidFill>
                      <a:schemeClr val="tx1"/>
                    </a:solidFill>
                  </a:rPr>
                  <a:t> ми </a:t>
                </a:r>
                <a:r>
                  <a:rPr lang="ru-RU" dirty="0" err="1">
                    <a:solidFill>
                      <a:schemeClr val="tx1"/>
                    </a:solidFill>
                  </a:rPr>
                  <a:t>отримали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корегувальний</a:t>
                </a:r>
                <a:r>
                  <a:rPr lang="ru-RU" dirty="0">
                    <a:solidFill>
                      <a:schemeClr val="tx1"/>
                    </a:solidFill>
                  </a:rPr>
                  <a:t> БЧХ-код. </a:t>
                </a:r>
              </a:p>
              <a:p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9242" y="1054789"/>
                <a:ext cx="8389222" cy="5614571"/>
              </a:xfrm>
              <a:blipFill rotWithShape="1">
                <a:blip r:embed="rId2"/>
                <a:stretch>
                  <a:fillRect l="-945" t="-6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84666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772816"/>
            <a:ext cx="8229600" cy="1600200"/>
          </a:xfrm>
        </p:spPr>
        <p:txBody>
          <a:bodyPr/>
          <a:lstStyle/>
          <a:p>
            <a:r>
              <a:rPr lang="uk-UA" dirty="0"/>
              <a:t>Дякую за увагу!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0420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764704"/>
            <a:ext cx="8229600" cy="4525963"/>
          </a:xfrm>
        </p:spPr>
        <p:txBody>
          <a:bodyPr>
            <a:noAutofit/>
          </a:bodyPr>
          <a:lstStyle/>
          <a:p>
            <a:r>
              <a:rPr lang="uk-UA" sz="2800" i="1" dirty="0">
                <a:solidFill>
                  <a:schemeClr val="tx2"/>
                </a:solidFill>
              </a:rPr>
              <a:t>Мета коригувальних кодів </a:t>
            </a:r>
            <a:r>
              <a:rPr lang="uk-UA" sz="2800" dirty="0">
                <a:solidFill>
                  <a:schemeClr val="tx1"/>
                </a:solidFill>
              </a:rPr>
              <a:t>– виправити кодове слово, відновити його початкову форму. </a:t>
            </a:r>
          </a:p>
          <a:p>
            <a:r>
              <a:rPr lang="ru-RU" sz="2800" dirty="0">
                <a:solidFill>
                  <a:schemeClr val="tx1"/>
                </a:solidFill>
              </a:rPr>
              <a:t>При </a:t>
            </a:r>
            <a:r>
              <a:rPr lang="uk-UA" sz="2800" dirty="0">
                <a:solidFill>
                  <a:schemeClr val="tx1"/>
                </a:solidFill>
              </a:rPr>
              <a:t>коригувальному  кодуванні в кожне кодове слово вводять перевірочні або коригувальні символи.</a:t>
            </a:r>
          </a:p>
          <a:p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uk-UA" sz="2800" u="sng" dirty="0">
                <a:solidFill>
                  <a:schemeClr val="tx1"/>
                </a:solidFill>
              </a:rPr>
              <a:t>Наприклад</a:t>
            </a:r>
            <a:r>
              <a:rPr lang="uk-UA" sz="2800" dirty="0">
                <a:solidFill>
                  <a:schemeClr val="tx1"/>
                </a:solidFill>
              </a:rPr>
              <a:t>, можна ввести лише один символ в кінці інформаційного слова, для якого визначити: 0 –парне число одиниць в кодовому слові і 1 – непарне число</a:t>
            </a:r>
            <a:r>
              <a:rPr lang="ru-RU" sz="2800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23508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91480"/>
          </a:xfrm>
        </p:spPr>
        <p:txBody>
          <a:bodyPr/>
          <a:lstStyle/>
          <a:p>
            <a:r>
              <a:rPr lang="uk-UA" sz="4400" dirty="0"/>
              <a:t>Коди Річарда </a:t>
            </a:r>
            <a:r>
              <a:rPr lang="uk-UA" sz="4400" dirty="0" err="1"/>
              <a:t>Хеммінга</a:t>
            </a:r>
            <a:r>
              <a:rPr lang="uk-UA" sz="4400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0395"/>
            <a:ext cx="4968552" cy="5400600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chemeClr val="tx1"/>
                </a:solidFill>
              </a:rPr>
              <a:t>- лінійні коди, які забезпечують виявлення та корекцію помилок. Використовуються </a:t>
            </a:r>
            <a:r>
              <a:rPr lang="ru-RU" dirty="0">
                <a:solidFill>
                  <a:schemeClr val="tx1"/>
                </a:solidFill>
              </a:rPr>
              <a:t> для контролю </a:t>
            </a:r>
            <a:r>
              <a:rPr lang="ru-RU" dirty="0" err="1">
                <a:solidFill>
                  <a:schemeClr val="tx1"/>
                </a:solidFill>
              </a:rPr>
              <a:t>зчитування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інформації</a:t>
            </a:r>
            <a:r>
              <a:rPr lang="ru-RU" dirty="0">
                <a:solidFill>
                  <a:schemeClr val="tx1"/>
                </a:solidFill>
              </a:rPr>
              <a:t> з </a:t>
            </a:r>
            <a:r>
              <a:rPr lang="ru-RU" dirty="0" err="1">
                <a:solidFill>
                  <a:schemeClr val="tx1"/>
                </a:solidFill>
              </a:rPr>
              <a:t>оперативної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пам’яті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комп’ютера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r>
              <a:rPr lang="uk-UA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Річард Веслі </a:t>
            </a:r>
            <a:r>
              <a:rPr lang="uk-UA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Хеммінг</a:t>
            </a:r>
            <a:r>
              <a:rPr lang="uk-UA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>
                <a:solidFill>
                  <a:schemeClr val="tx1"/>
                </a:solidFill>
              </a:rPr>
              <a:t>– це американський математик. Його роботи </a:t>
            </a:r>
            <a:r>
              <a:rPr lang="ru-RU" dirty="0" err="1">
                <a:solidFill>
                  <a:schemeClr val="tx1"/>
                </a:solidFill>
              </a:rPr>
              <a:t>мали</a:t>
            </a:r>
            <a:r>
              <a:rPr lang="ru-RU" dirty="0">
                <a:solidFill>
                  <a:schemeClr val="tx1"/>
                </a:solidFill>
              </a:rPr>
              <a:t> великий </a:t>
            </a:r>
            <a:r>
              <a:rPr lang="ru-RU" dirty="0" err="1">
                <a:solidFill>
                  <a:schemeClr val="tx1"/>
                </a:solidFill>
              </a:rPr>
              <a:t>вплив</a:t>
            </a:r>
            <a:r>
              <a:rPr lang="ru-RU" dirty="0">
                <a:solidFill>
                  <a:schemeClr val="tx1"/>
                </a:solidFill>
              </a:rPr>
              <a:t> на </a:t>
            </a:r>
            <a:r>
              <a:rPr lang="ru-RU" dirty="0" err="1">
                <a:solidFill>
                  <a:schemeClr val="tx1"/>
                </a:solidFill>
              </a:rPr>
              <a:t>розвиток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інформатики</a:t>
            </a:r>
            <a:r>
              <a:rPr lang="ru-RU" dirty="0">
                <a:solidFill>
                  <a:schemeClr val="tx1"/>
                </a:solidFill>
              </a:rPr>
              <a:t> та </a:t>
            </a:r>
            <a:r>
              <a:rPr lang="ru-RU" dirty="0" err="1">
                <a:solidFill>
                  <a:schemeClr val="tx1"/>
                </a:solidFill>
              </a:rPr>
              <a:t>телекомунікацій</a:t>
            </a:r>
            <a:r>
              <a:rPr lang="ru-RU" dirty="0">
                <a:solidFill>
                  <a:schemeClr val="tx1"/>
                </a:solidFill>
              </a:rPr>
              <a:t>.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087" y="1628800"/>
            <a:ext cx="2736304" cy="4023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7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16632"/>
            <a:ext cx="7704856" cy="1656184"/>
          </a:xfrm>
        </p:spPr>
        <p:txBody>
          <a:bodyPr/>
          <a:lstStyle/>
          <a:p>
            <a:r>
              <a:rPr lang="uk-UA" sz="2800" dirty="0"/>
              <a:t>Схематичне зображення коду </a:t>
            </a:r>
            <a:r>
              <a:rPr lang="uk-UA" sz="2800" dirty="0" err="1"/>
              <a:t>Хеммінга</a:t>
            </a:r>
            <a:r>
              <a:rPr lang="uk-UA" sz="2800" dirty="0"/>
              <a:t> </a:t>
            </a:r>
            <a:br>
              <a:rPr lang="uk-UA" sz="4800" dirty="0"/>
            </a:br>
            <a:endParaRPr lang="uk-UA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525963"/>
          </a:xfrm>
        </p:spPr>
        <p:txBody>
          <a:bodyPr>
            <a:normAutofit/>
          </a:bodyPr>
          <a:lstStyle/>
          <a:p>
            <a:r>
              <a:rPr lang="uk-UA" sz="2000" dirty="0">
                <a:solidFill>
                  <a:schemeClr val="tx1"/>
                </a:solidFill>
              </a:rPr>
              <a:t>Пристрій кодування будується на регістрі в n розрядів і </a:t>
            </a:r>
            <a:r>
              <a:rPr lang="uk-UA" sz="2000" dirty="0" err="1">
                <a:solidFill>
                  <a:schemeClr val="tx1"/>
                </a:solidFill>
              </a:rPr>
              <a:t>сумматорів</a:t>
            </a:r>
            <a:r>
              <a:rPr lang="uk-UA" sz="2000" dirty="0">
                <a:solidFill>
                  <a:schemeClr val="tx1"/>
                </a:solidFill>
              </a:rPr>
              <a:t> "по модулю 2". В осередку 3, 5, 6, 7 вводяться вихідні символи.</a:t>
            </a:r>
          </a:p>
          <a:p>
            <a:endParaRPr lang="uk-UA" sz="2000" dirty="0">
              <a:solidFill>
                <a:schemeClr val="tx1"/>
              </a:solidFill>
            </a:endParaRPr>
          </a:p>
          <a:p>
            <a:r>
              <a:rPr lang="uk-UA" sz="2000" dirty="0">
                <a:solidFill>
                  <a:schemeClr val="tx1"/>
                </a:solidFill>
              </a:rPr>
              <a:t>У наступному такті формуються перевірочні розряди. Закодована комбінація може бути передана в лінію послідовно або паралельно.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332" y="3452986"/>
            <a:ext cx="5184576" cy="3043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0830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835496"/>
          </a:xfrm>
        </p:spPr>
        <p:txBody>
          <a:bodyPr/>
          <a:lstStyle/>
          <a:p>
            <a:r>
              <a:rPr lang="uk-UA" sz="4400" dirty="0"/>
              <a:t>Циклічні коди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- підклас класу лінійних кодів;</a:t>
            </a:r>
          </a:p>
          <a:p>
            <a:r>
              <a:rPr lang="ru-RU" dirty="0">
                <a:solidFill>
                  <a:schemeClr val="tx1"/>
                </a:solidFill>
              </a:rPr>
              <a:t>-</a:t>
            </a:r>
            <a:r>
              <a:rPr lang="uk-UA" dirty="0">
                <a:solidFill>
                  <a:schemeClr val="tx1"/>
                </a:solidFill>
              </a:rPr>
              <a:t>застосовуються при передачі  даних між комп’ютерами </a:t>
            </a:r>
            <a:r>
              <a:rPr lang="ru-RU" dirty="0">
                <a:solidFill>
                  <a:schemeClr val="tx1"/>
                </a:solidFill>
              </a:rPr>
              <a:t>і дисководами.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43608" y="3187210"/>
                <a:ext cx="4464496" cy="26019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0" smtClean="0">
                            <a:latin typeface="Cambria Math"/>
                          </a:rPr>
                          <m:t>𝐔</m:t>
                        </m:r>
                      </m:e>
                      <m:sub>
                        <m:r>
                          <a:rPr lang="en-US" sz="2400" b="1" i="0" smtClean="0"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(x) = P(x);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0" smtClean="0">
                              <a:latin typeface="Cambria Math"/>
                            </a:rPr>
                            <m:t>𝐔</m:t>
                          </m:r>
                        </m:e>
                        <m:sub>
                          <m:r>
                            <a:rPr lang="en-US" sz="2400" b="1" i="0" smtClean="0">
                              <a:latin typeface="Cambria Math"/>
                            </a:rPr>
                            <m:t>𝟐</m:t>
                          </m:r>
                          <m:r>
                            <a:rPr lang="en-US" sz="2400" b="1" i="0" smtClean="0">
                              <a:latin typeface="Cambria Math"/>
                            </a:rPr>
                            <m:t> </m:t>
                          </m:r>
                        </m:sub>
                      </m:sSub>
                      <m:d>
                        <m:d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/>
                            </a:rPr>
                            <m:t>𝐱</m:t>
                          </m:r>
                        </m:e>
                      </m:d>
                      <m:r>
                        <a:rPr lang="en-US" sz="2400" b="1" i="0" smtClean="0">
                          <a:latin typeface="Cambria Math"/>
                        </a:rPr>
                        <m:t>=</m:t>
                      </m:r>
                      <m:r>
                        <a:rPr lang="en-US" sz="2400" b="1" i="0" smtClean="0">
                          <a:latin typeface="Cambria Math"/>
                        </a:rPr>
                        <m:t>𝐏</m:t>
                      </m:r>
                      <m:d>
                        <m:d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/>
                            </a:rPr>
                            <m:t>𝐱</m:t>
                          </m:r>
                        </m:e>
                      </m:d>
                      <m:r>
                        <a:rPr lang="en-US" sz="2400" b="1" i="0" smtClean="0">
                          <a:latin typeface="Cambria Math"/>
                        </a:rPr>
                        <m:t>𝐱</m:t>
                      </m:r>
                      <m:r>
                        <a:rPr lang="en-US" sz="2400" b="1" i="0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0" smtClean="0">
                              <a:latin typeface="Cambria Math"/>
                            </a:rPr>
                            <m:t>𝐂</m:t>
                          </m:r>
                        </m:e>
                        <m:sub>
                          <m:r>
                            <a:rPr lang="en-US" sz="2400" b="1" i="0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d>
                        <m:d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0" smtClean="0">
                                  <a:latin typeface="Cambria Math"/>
                                </a:rPr>
                                <m:t>𝐱</m:t>
                              </m:r>
                            </m:e>
                            <m:sup>
                              <m:r>
                                <a:rPr lang="en-US" sz="2400" b="1" i="0" smtClean="0">
                                  <a:latin typeface="Cambria Math"/>
                                </a:rPr>
                                <m:t>𝐧</m:t>
                              </m:r>
                            </m:sup>
                          </m:sSup>
                          <m:r>
                            <a:rPr lang="en-US" sz="2400" b="1" i="0" smtClean="0">
                              <a:latin typeface="Cambria Math"/>
                            </a:rPr>
                            <m:t>+</m:t>
                          </m:r>
                          <m:r>
                            <a:rPr lang="en-US" sz="2400" b="1" i="0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400" b="1" i="0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0" smtClean="0">
                            <a:latin typeface="Cambria Math"/>
                          </a:rPr>
                          <m:t>𝐔</m:t>
                        </m:r>
                      </m:e>
                      <m:sub>
                        <m:r>
                          <a:rPr lang="en-US" sz="2400" b="1" i="0" smtClean="0">
                            <a:latin typeface="Cambria Math"/>
                          </a:rPr>
                          <m:t>𝟑</m:t>
                        </m:r>
                      </m:sub>
                    </m:sSub>
                    <m:d>
                      <m:d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0" smtClean="0">
                            <a:latin typeface="Cambria Math"/>
                          </a:rPr>
                          <m:t>𝐱</m:t>
                        </m:r>
                      </m:e>
                    </m:d>
                    <m:r>
                      <a:rPr lang="en-US" sz="2400" b="1" i="0" smtClean="0">
                        <a:latin typeface="Cambria Math"/>
                      </a:rPr>
                      <m:t>=</m:t>
                    </m:r>
                    <m:r>
                      <a:rPr lang="en-US" sz="2400" b="1" i="0" smtClean="0">
                        <a:latin typeface="Cambria Math"/>
                      </a:rPr>
                      <m:t>𝐏</m:t>
                    </m:r>
                    <m:d>
                      <m:d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0" smtClean="0">
                            <a:latin typeface="Cambria Math"/>
                          </a:rPr>
                          <m:t>𝐱</m:t>
                        </m:r>
                      </m:e>
                    </m:d>
                    <m:sSup>
                      <m:sSup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0" smtClean="0">
                            <a:latin typeface="Cambria Math"/>
                          </a:rPr>
                          <m:t>𝐱</m:t>
                        </m:r>
                      </m:e>
                      <m:sup>
                        <m:r>
                          <a:rPr lang="en-US" sz="2400" b="1" i="0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400" b="1" i="0" smtClean="0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0" smtClean="0">
                            <a:latin typeface="Cambria Math"/>
                          </a:rPr>
                          <m:t>𝐂</m:t>
                        </m:r>
                      </m:e>
                      <m:sub>
                        <m:r>
                          <a:rPr lang="en-US" sz="2400" b="1" i="0" smtClean="0">
                            <a:latin typeface="Cambria Math"/>
                          </a:rPr>
                          <m:t>𝟑</m:t>
                        </m:r>
                      </m:sub>
                    </m:sSub>
                    <m:r>
                      <a:rPr lang="en-US" sz="2400" b="1" i="0" smtClean="0"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0" smtClean="0">
                            <a:latin typeface="Cambria Math"/>
                          </a:rPr>
                          <m:t>𝐱</m:t>
                        </m:r>
                      </m:e>
                      <m:sup>
                        <m:r>
                          <a:rPr lang="en-US" sz="2400" b="1" i="0" smtClean="0">
                            <a:latin typeface="Cambria Math"/>
                          </a:rPr>
                          <m:t>𝐧</m:t>
                        </m:r>
                      </m:sup>
                    </m:sSup>
                  </m:oMath>
                </a14:m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+1);</a:t>
                </a:r>
              </a:p>
              <a:p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………………………………….</a:t>
                </a:r>
              </a:p>
              <a:p>
                <a:endPara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0" smtClean="0">
                              <a:latin typeface="Cambria Math"/>
                            </a:rPr>
                            <m:t>𝐔</m:t>
                          </m:r>
                        </m:e>
                        <m:sub>
                          <m:r>
                            <a:rPr lang="en-US" sz="2400" b="1" i="0" smtClean="0">
                              <a:latin typeface="Cambria Math"/>
                            </a:rPr>
                            <m:t>𝐧</m:t>
                          </m:r>
                        </m:sub>
                      </m:sSub>
                      <m:d>
                        <m:d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/>
                            </a:rPr>
                            <m:t>𝐱</m:t>
                          </m:r>
                        </m:e>
                      </m:d>
                      <m:r>
                        <a:rPr lang="en-US" sz="2400" b="1" i="0" smtClean="0">
                          <a:latin typeface="Cambria Math"/>
                        </a:rPr>
                        <m:t>=</m:t>
                      </m:r>
                      <m:r>
                        <a:rPr lang="en-US" sz="2400" b="1" i="0" smtClean="0">
                          <a:latin typeface="Cambria Math"/>
                        </a:rPr>
                        <m:t>𝐏</m:t>
                      </m:r>
                      <m:d>
                        <m:d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/>
                            </a:rPr>
                            <m:t>𝐱</m:t>
                          </m:r>
                        </m:e>
                      </m:d>
                      <m:sSup>
                        <m:sSup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0" smtClean="0">
                              <a:latin typeface="Cambria Math"/>
                            </a:rPr>
                            <m:t>𝐱</m:t>
                          </m:r>
                        </m:e>
                        <m:sup>
                          <m:r>
                            <a:rPr lang="en-US" sz="2400" b="1" i="0" smtClean="0">
                              <a:latin typeface="Cambria Math"/>
                            </a:rPr>
                            <m:t>𝐧</m:t>
                          </m:r>
                          <m:r>
                            <a:rPr lang="en-US" sz="2400" b="1" i="0" smtClean="0">
                              <a:latin typeface="Cambria Math"/>
                            </a:rPr>
                            <m:t>−</m:t>
                          </m:r>
                          <m:r>
                            <a:rPr lang="en-US" sz="2400" b="1" i="0" smtClean="0"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sz="2400" b="1" i="0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0" smtClean="0">
                              <a:latin typeface="Cambria Math"/>
                            </a:rPr>
                            <m:t>𝐂</m:t>
                          </m:r>
                        </m:e>
                        <m:sub>
                          <m:r>
                            <a:rPr lang="en-US" sz="2400" b="1" i="0" smtClean="0">
                              <a:latin typeface="Cambria Math"/>
                            </a:rPr>
                            <m:t>𝐧</m:t>
                          </m:r>
                        </m:sub>
                      </m:sSub>
                      <m:r>
                        <a:rPr lang="en-US" sz="2400" b="1" i="0" smtClean="0">
                          <a:latin typeface="Cambria Math"/>
                        </a:rPr>
                        <m:t>(</m:t>
                      </m:r>
                      <m:sSup>
                        <m:sSup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0" smtClean="0">
                              <a:latin typeface="Cambria Math"/>
                            </a:rPr>
                            <m:t>𝐱</m:t>
                          </m:r>
                        </m:e>
                        <m:sup>
                          <m:r>
                            <a:rPr lang="en-US" sz="2400" b="1" i="0" smtClean="0">
                              <a:latin typeface="Cambria Math"/>
                            </a:rPr>
                            <m:t>𝐧</m:t>
                          </m:r>
                        </m:sup>
                      </m:sSup>
                      <m:r>
                        <a:rPr lang="en-US" sz="2400" b="1" i="0" smtClean="0">
                          <a:latin typeface="Cambria Math"/>
                        </a:rPr>
                        <m:t>+</m:t>
                      </m:r>
                      <m:r>
                        <a:rPr lang="en-US" sz="2400" b="1" i="0" smtClean="0">
                          <a:latin typeface="Cambria Math"/>
                        </a:rPr>
                        <m:t>𝟏</m:t>
                      </m:r>
                      <m:r>
                        <a:rPr lang="en-US" sz="2400" b="1" i="0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3187210"/>
                <a:ext cx="4464496" cy="2601994"/>
              </a:xfrm>
              <a:prstGeom prst="rect">
                <a:avLst/>
              </a:prstGeom>
              <a:blipFill rotWithShape="1">
                <a:blip r:embed="rId2"/>
                <a:stretch>
                  <a:fillRect l="-2046" t="-18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9951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763488"/>
          </a:xfrm>
        </p:spPr>
        <p:txBody>
          <a:bodyPr/>
          <a:lstStyle/>
          <a:p>
            <a:r>
              <a:rPr lang="uk-UA" sz="4000" dirty="0"/>
              <a:t>Принцип циклічного кодування 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1146479"/>
                <a:ext cx="8352928" cy="537886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𝒂</m:t>
                      </m:r>
                      <m:r>
                        <a:rPr lang="uk-UA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uk-UA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sSub>
                        <m:sSubPr>
                          <m:ctrlPr>
                            <a:rPr lang="uk-UA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uk-UA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uk-UA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…</m:t>
                      </m:r>
                      <m:sSub>
                        <m:sSubPr>
                          <m:ctrlPr>
                            <a:rPr lang="uk-UA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𝒌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p>
                        <m:sSupPr>
                          <m:ctrlPr>
                            <a:rPr lang="uk-UA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𝒌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US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uk-UA" dirty="0">
                    <a:solidFill>
                      <a:schemeClr val="tx1"/>
                    </a:solidFill>
                  </a:rPr>
                  <a:t>можна  записати як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en-US" sz="28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</a:rPr>
                      <m:t>𝒂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𝟎</m:t>
                        </m:r>
                      </m:sub>
                    </m:sSub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</a:rPr>
                      <m:t>𝒙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</a:rPr>
                      <m:t>𝒙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</a:rPr>
                      <m:t>…</m:t>
                    </m:r>
                    <m:sSub>
                      <m:sSubPr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sSup>
                      <m:sSupPr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𝟏</m:t>
                        </m:r>
                      </m:sup>
                    </m:sSup>
                  </m:oMath>
                </a14:m>
                <a:endParaRPr lang="en-US" sz="28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ru-RU" dirty="0" err="1">
                    <a:solidFill>
                      <a:schemeClr val="tx1"/>
                    </a:solidFill>
                  </a:rPr>
                  <a:t>Зашифроване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інформаційне</a:t>
                </a:r>
                <a:r>
                  <a:rPr lang="ru-RU" dirty="0">
                    <a:solidFill>
                      <a:schemeClr val="tx1"/>
                    </a:solidFill>
                  </a:rPr>
                  <a:t> слово </a:t>
                </a:r>
                <a:r>
                  <a:rPr lang="ru-RU" dirty="0" err="1">
                    <a:solidFill>
                      <a:schemeClr val="tx1"/>
                    </a:solidFill>
                  </a:rPr>
                  <a:t>визначається</a:t>
                </a:r>
                <a:r>
                  <a:rPr lang="ru-RU" dirty="0">
                    <a:solidFill>
                      <a:schemeClr val="tx1"/>
                    </a:solidFill>
                  </a:rPr>
                  <a:t> многочленом </a:t>
                </a:r>
                <a:r>
                  <a:rPr lang="ru-RU" b="1" i="1" dirty="0">
                    <a:solidFill>
                      <a:schemeClr val="tx1"/>
                    </a:solidFill>
                  </a:rPr>
                  <a:t>:</a:t>
                </a:r>
                <a:endParaRPr lang="en-US" b="1" i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𝒇</m:t>
                      </m:r>
                      <m:d>
                        <m:d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𝒂</m:t>
                      </m:r>
                      <m:d>
                        <m:d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sSup>
                        <m:sSup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𝒎</m:t>
                          </m:r>
                        </m:sup>
                      </m:sSup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𝒓</m:t>
                      </m:r>
                      <m:d>
                        <m:d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𝒈</m:t>
                      </m:r>
                      <m:d>
                        <m:d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𝒑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степінь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якого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рівна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𝒏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𝒌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𝒏</m:t>
                    </m:r>
                  </m:oMath>
                </a14:m>
                <a:endParaRPr lang="ru-RU" b="1" dirty="0">
                  <a:solidFill>
                    <a:schemeClr val="tx1"/>
                  </a:solidFill>
                </a:endParaRPr>
              </a:p>
              <a:p>
                <a:r>
                  <a:rPr lang="uk-UA" dirty="0">
                    <a:solidFill>
                      <a:schemeClr val="tx1"/>
                    </a:solidFill>
                  </a:rPr>
                  <a:t>Якщо остаток відмінний від нуля, то в каналі зв’язку відбувся збій.</a:t>
                </a:r>
              </a:p>
              <a:p>
                <a:pPr marL="0" indent="0">
                  <a:buNone/>
                </a:pPr>
                <a:r>
                  <a:rPr lang="uk-UA" b="1" i="1" dirty="0">
                    <a:solidFill>
                      <a:schemeClr val="tx1"/>
                    </a:solidFill>
                  </a:rPr>
                  <a:t>    </a:t>
                </a:r>
                <a:r>
                  <a:rPr lang="en-US" b="1" i="1" dirty="0">
                    <a:solidFill>
                      <a:schemeClr val="tx1"/>
                    </a:solidFill>
                  </a:rPr>
                  <a:t>f’(x)=g(x)p(x)+r(x), </a:t>
                </a:r>
                <a:r>
                  <a:rPr lang="uk-UA" b="1" i="1" dirty="0">
                    <a:solidFill>
                      <a:schemeClr val="tx1"/>
                    </a:solidFill>
                  </a:rPr>
                  <a:t>де </a:t>
                </a:r>
                <a:r>
                  <a:rPr lang="en-US" b="1" i="1" dirty="0">
                    <a:solidFill>
                      <a:schemeClr val="tx1"/>
                    </a:solidFill>
                  </a:rPr>
                  <a:t>r(x) ≠ 0.</a:t>
                </a:r>
              </a:p>
              <a:p>
                <a:pPr marL="0" indent="0">
                  <a:buNone/>
                </a:pPr>
                <a:endParaRPr lang="uk-UA" b="1" i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1146479"/>
                <a:ext cx="8352928" cy="5378865"/>
              </a:xfrm>
              <a:blipFill rotWithShape="1">
                <a:blip r:embed="rId2"/>
                <a:stretch>
                  <a:fillRect l="-1094" r="-2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6817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000" dirty="0"/>
              <a:t>Інший спосіб кодування і декодування інформації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1628800"/>
                <a:ext cx="8892480" cy="4853136"/>
              </a:xfrm>
            </p:spPr>
            <p:txBody>
              <a:bodyPr>
                <a:normAutofit lnSpcReduction="10000"/>
              </a:bodyPr>
              <a:lstStyle/>
              <a:p>
                <a14:m>
                  <m:oMath xmlns:m="http://schemas.openxmlformats.org/officeDocument/2006/math">
                    <m:r>
                      <a:rPr lang="uk-UA" b="1" i="1" smtClean="0">
                        <a:solidFill>
                          <a:schemeClr val="tx1"/>
                        </a:solidFill>
                        <a:latin typeface="Cambria Math"/>
                      </a:rPr>
                      <m:t>𝟏</m:t>
                    </m:r>
                    <m:r>
                      <a:rPr lang="uk-UA" b="1" i="1" smtClean="0">
                        <a:solidFill>
                          <a:schemeClr val="tx1"/>
                        </a:solidFill>
                        <a:latin typeface="Cambria Math"/>
                      </a:rPr>
                      <m:t>. Перший кодовий многочел:</m:t>
                    </m:r>
                  </m:oMath>
                </a14:m>
                <a:endParaRPr lang="uk-UA" b="1" i="1" dirty="0">
                  <a:solidFill>
                    <a:schemeClr val="tx1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𝑨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𝒇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𝒉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𝒂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𝒈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𝒉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𝒂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𝒈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𝒉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𝒂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d>
                        <m:d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p>
                          </m:sSup>
                          <m:r>
                            <a:rPr lang="en-US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b="1" i="0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0" smtClean="0">
                          <a:solidFill>
                            <a:schemeClr val="tx1"/>
                          </a:solidFill>
                          <a:latin typeface="Cambria Math"/>
                        </a:rPr>
                        <m:t>𝐚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𝐱</m:t>
                          </m:r>
                        </m:e>
                      </m:d>
                      <m:r>
                        <a:rPr lang="en-US" b="1" i="0" smtClean="0">
                          <a:solidFill>
                            <a:schemeClr val="tx1"/>
                          </a:solidFill>
                          <a:latin typeface="Cambria Math"/>
                        </a:rPr>
                        <m:t>𝐬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𝐱</m:t>
                          </m:r>
                        </m:e>
                      </m:d>
                      <m:r>
                        <a:rPr lang="en-US" b="1" i="0" smtClean="0">
                          <a:solidFill>
                            <a:schemeClr val="tx1"/>
                          </a:solidFill>
                          <a:latin typeface="Cambria Math"/>
                        </a:rPr>
                        <m:t>𝐚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𝐱</m:t>
                          </m:r>
                        </m:e>
                      </m:d>
                      <m:r>
                        <a:rPr lang="en-US" b="1" i="0" smtClean="0">
                          <a:solidFill>
                            <a:schemeClr val="tx1"/>
                          </a:solidFill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uk-U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ru-RU" b="1" dirty="0">
                    <a:solidFill>
                      <a:schemeClr val="tx1"/>
                    </a:solidFill>
                  </a:rPr>
                  <a:t> s(x) </a:t>
                </a:r>
                <a:r>
                  <a:rPr lang="ru-RU" dirty="0">
                    <a:solidFill>
                      <a:schemeClr val="tx1"/>
                    </a:solidFill>
                  </a:rPr>
                  <a:t>– синдром </a:t>
                </a:r>
                <a:r>
                  <a:rPr lang="ru-RU" dirty="0" err="1">
                    <a:solidFill>
                      <a:schemeClr val="tx1"/>
                    </a:solidFill>
                  </a:rPr>
                  <a:t>помилкі</a:t>
                </a:r>
                <a:r>
                  <a:rPr lang="ru-RU" dirty="0">
                    <a:solidFill>
                      <a:schemeClr val="tx1"/>
                    </a:solidFill>
                  </a:rPr>
                  <a:t>, </a:t>
                </a:r>
                <a:r>
                  <a:rPr lang="ru-RU" dirty="0" err="1">
                    <a:solidFill>
                      <a:schemeClr val="tx1"/>
                    </a:solidFill>
                  </a:rPr>
                  <a:t>виконуючий</a:t>
                </a:r>
                <a:r>
                  <a:rPr lang="ru-RU" dirty="0">
                    <a:solidFill>
                      <a:schemeClr val="tx1"/>
                    </a:solidFill>
                  </a:rPr>
                  <a:t> роль кода </a:t>
                </a:r>
                <a:r>
                  <a:rPr lang="ru-RU" dirty="0" err="1">
                    <a:solidFill>
                      <a:schemeClr val="tx1"/>
                    </a:solidFill>
                  </a:rPr>
                  <a:t>помилкі</a:t>
                </a:r>
                <a:r>
                  <a:rPr lang="ru-RU" dirty="0">
                    <a:solidFill>
                      <a:schemeClr val="tx1"/>
                    </a:solidFill>
                  </a:rPr>
                  <a:t>: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ru-RU" b="1" dirty="0">
                    <a:solidFill>
                      <a:schemeClr val="tx1"/>
                    </a:solidFill>
                  </a:rPr>
                  <a:t>s=r.</a:t>
                </a:r>
              </a:p>
              <a:p>
                <a:pPr marL="0" indent="0">
                  <a:buNone/>
                </a:pPr>
                <a:endParaRPr lang="uk-UA" b="1" i="1" dirty="0">
                  <a:solidFill>
                    <a:schemeClr val="tx1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𝟐</m:t>
                      </m:r>
                      <m:r>
                        <a:rPr lang="uk-UA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.  Другий кодовий многочлен:</m:t>
                      </m:r>
                    </m:oMath>
                  </m:oMathPara>
                </a14:m>
                <a:endParaRPr lang="uk-UA" b="1" i="1" dirty="0">
                  <a:solidFill>
                    <a:schemeClr val="tx1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𝑭</m:t>
                    </m:r>
                    <m:d>
                      <m:d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e>
                    </m:d>
                    <m:d>
                      <m:d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e>
                    </m:d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𝟏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𝟒</m:t>
                        </m:r>
                      </m:sup>
                    </m:sSup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𝟔</m:t>
                        </m:r>
                      </m:sup>
                    </m:sSup>
                  </m:oMath>
                </a14:m>
                <a:r>
                  <a:rPr lang="ru-RU" b="1" dirty="0">
                    <a:solidFill>
                      <a:schemeClr val="tx1"/>
                    </a:solidFill>
                  </a:rPr>
                  <a:t>,</a:t>
                </a:r>
                <a:endParaRPr lang="en-US" b="1" dirty="0">
                  <a:solidFill>
                    <a:schemeClr val="tx1"/>
                  </a:solidFill>
                </a:endParaRPr>
              </a:p>
              <a:p>
                <a:r>
                  <a:rPr lang="ru-RU" dirty="0">
                    <a:solidFill>
                      <a:schemeClr val="tx1"/>
                    </a:solidFill>
                  </a:rPr>
                  <a:t>В </a:t>
                </a:r>
                <a:r>
                  <a:rPr lang="ru-RU" dirty="0" err="1">
                    <a:solidFill>
                      <a:schemeClr val="tx1"/>
                    </a:solidFill>
                  </a:rPr>
                  <a:t>процесі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декодування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отримаємо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</a:rPr>
                  <a:t>нульовий</a:t>
                </a:r>
                <a:r>
                  <a:rPr lang="ru-RU" dirty="0">
                    <a:solidFill>
                      <a:schemeClr val="tx1"/>
                    </a:solidFill>
                  </a:rPr>
                  <a:t> синдром</a:t>
                </a:r>
                <a:r>
                  <a:rPr lang="ru-RU" b="1" dirty="0">
                    <a:solidFill>
                      <a:schemeClr val="tx1"/>
                    </a:solidFill>
                  </a:rPr>
                  <a:t>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𝑨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𝒇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𝒉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𝟒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𝟔</m:t>
                              </m:r>
                            </m:sup>
                          </m:sSup>
                        </m:e>
                      </m:d>
                      <m:d>
                        <m:d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𝟒</m:t>
                              </m:r>
                            </m:sup>
                          </m:sSup>
                        </m:e>
                      </m:d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𝟕</m:t>
                          </m:r>
                        </m:sup>
                      </m:sSup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𝟏𝟎</m:t>
                          </m:r>
                        </m:sup>
                      </m:sSup>
                    </m:oMath>
                  </m:oMathPara>
                </a14:m>
                <a:endParaRPr lang="en-US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ru-RU" b="1" dirty="0">
                  <a:solidFill>
                    <a:schemeClr val="tx1"/>
                  </a:solidFill>
                </a:endParaRPr>
              </a:p>
              <a:p>
                <a:endParaRPr lang="ru-RU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1628800"/>
                <a:ext cx="8892480" cy="4853136"/>
              </a:xfrm>
              <a:blipFill rotWithShape="1">
                <a:blip r:embed="rId2"/>
                <a:stretch>
                  <a:fillRect l="-1028" t="-377" r="-4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7801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763488"/>
          </a:xfrm>
        </p:spPr>
        <p:txBody>
          <a:bodyPr/>
          <a:lstStyle/>
          <a:p>
            <a:r>
              <a:rPr lang="uk-UA" sz="4400" dirty="0"/>
              <a:t>Кодування матриць</a:t>
            </a:r>
            <a:endParaRPr lang="ru-RU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052736"/>
                <a:ext cx="8424936" cy="5472608"/>
              </a:xfrm>
            </p:spPr>
            <p:txBody>
              <a:bodyPr>
                <a:normAutofit fontScale="92500"/>
              </a:bodyPr>
              <a:lstStyle/>
              <a:p>
                <a:r>
                  <a:rPr lang="uk-UA" u="sng" dirty="0">
                    <a:solidFill>
                      <a:schemeClr val="tx1"/>
                    </a:solidFill>
                  </a:rPr>
                  <a:t>Матриця </a:t>
                </a:r>
                <a:r>
                  <a:rPr lang="uk-UA" dirty="0">
                    <a:solidFill>
                      <a:schemeClr val="tx1"/>
                    </a:solidFill>
                  </a:rPr>
                  <a:t>— математичний об'єкт, записаний у вигляді прямокутної таблиці чисел (чи елементів кільця).</a:t>
                </a:r>
                <a:endParaRPr lang="uk-UA" i="1" dirty="0">
                  <a:solidFill>
                    <a:schemeClr val="tx1"/>
                  </a:solidFill>
                  <a:latin typeface="Cambria Math"/>
                </a:endParaRPr>
              </a:p>
              <a:p>
                <a:r>
                  <a:rPr lang="uk-UA" dirty="0">
                    <a:solidFill>
                      <a:schemeClr val="tx1"/>
                    </a:solidFill>
                  </a:rPr>
                  <a:t>Формулка кодового слова:</a:t>
                </a:r>
                <a14:m>
                  <m:oMath xmlns:m="http://schemas.openxmlformats.org/officeDocument/2006/math">
                    <m:r>
                      <a:rPr lang="uk-UA" b="0" i="0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𝒇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𝒂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∗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𝑮</m:t>
                    </m:r>
                  </m:oMath>
                </a14:m>
                <a:r>
                  <a:rPr lang="uk-UA" b="1" dirty="0">
                    <a:solidFill>
                      <a:schemeClr val="tx1"/>
                    </a:solidFill>
                  </a:rPr>
                  <a:t>, </a:t>
                </a:r>
                <a:r>
                  <a:rPr lang="uk-UA" dirty="0">
                    <a:solidFill>
                      <a:schemeClr val="tx1"/>
                    </a:solidFill>
                  </a:rPr>
                  <a:t>де</a:t>
                </a:r>
                <a:endParaRPr lang="uk-U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en-US" b="1" dirty="0">
                    <a:solidFill>
                      <a:schemeClr val="tx1"/>
                    </a:solidFill>
                  </a:rPr>
                  <a:t>a-</a:t>
                </a:r>
                <a:r>
                  <a:rPr lang="uk-UA" b="1" dirty="0">
                    <a:solidFill>
                      <a:schemeClr val="tx1"/>
                    </a:solidFill>
                  </a:rPr>
                  <a:t> </a:t>
                </a:r>
                <a:r>
                  <a:rPr lang="uk-UA" dirty="0">
                    <a:solidFill>
                      <a:schemeClr val="tx1"/>
                    </a:solidFill>
                  </a:rPr>
                  <a:t>інформаційне слово;</a:t>
                </a:r>
                <a:endParaRPr lang="en-US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en-US" b="1" dirty="0">
                    <a:solidFill>
                      <a:schemeClr val="tx1"/>
                    </a:solidFill>
                  </a:rPr>
                  <a:t>G-</a:t>
                </a:r>
                <a:r>
                  <a:rPr lang="uk-UA" b="1" dirty="0">
                    <a:solidFill>
                      <a:schemeClr val="tx1"/>
                    </a:solidFill>
                  </a:rPr>
                  <a:t> </a:t>
                </a:r>
                <a:r>
                  <a:rPr lang="uk-UA" dirty="0">
                    <a:solidFill>
                      <a:schemeClr val="tx1"/>
                    </a:solidFill>
                  </a:rPr>
                  <a:t>матриця.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uk-UA" dirty="0">
                  <a:solidFill>
                    <a:schemeClr val="tx1"/>
                  </a:solidFill>
                </a:endParaRPr>
              </a:p>
              <a:p>
                <a:r>
                  <a:rPr lang="ru-RU" dirty="0" err="1">
                    <a:solidFill>
                      <a:schemeClr val="tx1"/>
                    </a:solidFill>
                  </a:rPr>
                  <a:t>Якщо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b="1" dirty="0">
                    <a:solidFill>
                      <a:schemeClr val="tx1"/>
                    </a:solidFill>
                  </a:rPr>
                  <a:t>а=011 </a:t>
                </a:r>
                <a:r>
                  <a:rPr lang="en-US" dirty="0">
                    <a:solidFill>
                      <a:schemeClr val="tx1"/>
                    </a:solidFill>
                  </a:rPr>
                  <a:t>c</a:t>
                </a:r>
                <a:r>
                  <a:rPr lang="ru-RU" dirty="0" err="1">
                    <a:solidFill>
                      <a:schemeClr val="tx1"/>
                    </a:solidFill>
                  </a:rPr>
                  <a:t>творене</a:t>
                </a:r>
                <a:r>
                  <a:rPr lang="ru-RU" dirty="0">
                    <a:solidFill>
                      <a:schemeClr val="tx1"/>
                    </a:solidFill>
                  </a:rPr>
                  <a:t> з </a:t>
                </a:r>
                <a:r>
                  <a:rPr lang="ru-RU" dirty="0" err="1">
                    <a:solidFill>
                      <a:schemeClr val="tx1"/>
                    </a:solidFill>
                  </a:rPr>
                  <a:t>трьох</a:t>
                </a:r>
                <a:r>
                  <a:rPr lang="ru-RU" dirty="0">
                    <a:solidFill>
                      <a:schemeClr val="tx1"/>
                    </a:solidFill>
                  </a:rPr>
                  <a:t> символ</a:t>
                </a:r>
                <a:r>
                  <a:rPr lang="uk-UA" dirty="0">
                    <a:solidFill>
                      <a:schemeClr val="tx1"/>
                    </a:solidFill>
                  </a:rPr>
                  <a:t>і</a:t>
                </a:r>
                <a:r>
                  <a:rPr lang="ru-RU" dirty="0">
                    <a:solidFill>
                      <a:schemeClr val="tx1"/>
                    </a:solidFill>
                  </a:rPr>
                  <a:t>в(</a:t>
                </a:r>
                <a:r>
                  <a:rPr lang="ru-RU" b="1" dirty="0">
                    <a:solidFill>
                      <a:schemeClr val="tx1"/>
                    </a:solidFill>
                  </a:rPr>
                  <a:t>k=3</a:t>
                </a:r>
                <a:r>
                  <a:rPr lang="ru-RU" dirty="0">
                    <a:solidFill>
                      <a:schemeClr val="tx1"/>
                    </a:solidFill>
                  </a:rPr>
                  <a:t> ) і задана </a:t>
                </a:r>
                <a:r>
                  <a:rPr lang="ru-RU" dirty="0" err="1">
                    <a:solidFill>
                      <a:schemeClr val="tx1"/>
                    </a:solidFill>
                  </a:rPr>
                  <a:t>матриця</a:t>
                </a:r>
                <a:r>
                  <a:rPr lang="ru-RU" dirty="0">
                    <a:solidFill>
                      <a:schemeClr val="tx1"/>
                    </a:solidFill>
                  </a:rPr>
                  <a:t> G </a:t>
                </a:r>
                <a:r>
                  <a:rPr lang="ru-RU" dirty="0" err="1">
                    <a:solidFill>
                      <a:schemeClr val="tx1"/>
                    </a:solidFill>
                  </a:rPr>
                  <a:t>розміром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b="1" i="1" dirty="0">
                    <a:solidFill>
                      <a:schemeClr val="tx1"/>
                    </a:solidFill>
                  </a:rPr>
                  <a:t>3х5</a:t>
                </a:r>
                <a:r>
                  <a:rPr lang="ru-RU" dirty="0">
                    <a:solidFill>
                      <a:schemeClr val="tx1"/>
                    </a:solidFill>
                  </a:rPr>
                  <a:t>, то </a:t>
                </a:r>
                <a:r>
                  <a:rPr lang="ru-RU" dirty="0" err="1">
                    <a:solidFill>
                      <a:schemeClr val="tx1"/>
                    </a:solidFill>
                  </a:rPr>
                  <a:t>кодове</a:t>
                </a:r>
                <a:r>
                  <a:rPr lang="ru-RU" dirty="0">
                    <a:solidFill>
                      <a:schemeClr val="tx1"/>
                    </a:solidFill>
                  </a:rPr>
                  <a:t> слово буде </a:t>
                </a:r>
                <a:r>
                  <a:rPr lang="ru-RU" dirty="0" err="1">
                    <a:solidFill>
                      <a:schemeClr val="tx1"/>
                    </a:solidFill>
                  </a:rPr>
                  <a:t>зіставлятись</a:t>
                </a:r>
                <a:r>
                  <a:rPr lang="ru-RU" dirty="0">
                    <a:solidFill>
                      <a:schemeClr val="tx1"/>
                    </a:solidFill>
                  </a:rPr>
                  <a:t> з n=5 </a:t>
                </a:r>
                <a:r>
                  <a:rPr lang="ru-RU" dirty="0" err="1">
                    <a:solidFill>
                      <a:schemeClr val="tx1"/>
                    </a:solidFill>
                  </a:rPr>
                  <a:t>символів</a:t>
                </a:r>
                <a:r>
                  <a:rPr lang="ru-RU" dirty="0">
                    <a:solidFill>
                      <a:schemeClr val="tx1"/>
                    </a:solidFill>
                  </a:rPr>
                  <a:t>, з </a:t>
                </a:r>
                <a:r>
                  <a:rPr lang="ru-RU" dirty="0" err="1">
                    <a:solidFill>
                      <a:schemeClr val="tx1"/>
                    </a:solidFill>
                  </a:rPr>
                  <a:t>яких</a:t>
                </a:r>
                <a:r>
                  <a:rPr lang="ru-RU" dirty="0">
                    <a:solidFill>
                      <a:schemeClr val="tx1"/>
                    </a:solidFill>
                  </a:rPr>
                  <a:t>  два </a:t>
                </a:r>
                <a:r>
                  <a:rPr lang="ru-RU" dirty="0" err="1">
                    <a:solidFill>
                      <a:schemeClr val="tx1"/>
                    </a:solidFill>
                  </a:rPr>
                  <a:t>останніх</a:t>
                </a:r>
                <a:r>
                  <a:rPr lang="ru-RU" dirty="0">
                    <a:solidFill>
                      <a:schemeClr val="tx1"/>
                    </a:solidFill>
                  </a:rPr>
                  <a:t> (m=2) є </a:t>
                </a:r>
                <a:r>
                  <a:rPr lang="ru-RU" dirty="0" err="1">
                    <a:solidFill>
                      <a:schemeClr val="tx1"/>
                    </a:solidFill>
                  </a:rPr>
                  <a:t>перевірочними</a:t>
                </a:r>
                <a:r>
                  <a:rPr lang="ru-RU" dirty="0">
                    <a:solidFill>
                      <a:schemeClr val="tx1"/>
                    </a:solidFill>
                  </a:rPr>
                  <a:t>.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>
                  <a:buFont typeface="Courier New" pitchFamily="49" charset="0"/>
                  <a:buChar char="o"/>
                </a:pPr>
                <a:endParaRPr lang="en-US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tx1"/>
                        </a:solidFill>
                        <a:latin typeface="Cambria Math"/>
                      </a:rPr>
                      <m:t>𝑓</m:t>
                    </m:r>
                    <m:r>
                      <a:rPr lang="en-US" sz="2600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tx1"/>
                        </a:solidFill>
                        <a:latin typeface="Cambria Math"/>
                      </a:rPr>
                      <m:t>𝑎</m:t>
                    </m:r>
                    <m:r>
                      <a:rPr lang="en-US" sz="2600" b="0" i="1" smtClean="0">
                        <a:solidFill>
                          <a:schemeClr val="tx1"/>
                        </a:solidFill>
                        <a:latin typeface="Cambria Math"/>
                      </a:rPr>
                      <m:t>∗</m:t>
                    </m:r>
                    <m:r>
                      <a:rPr lang="en-US" sz="2600" b="0" i="1" smtClean="0">
                        <a:solidFill>
                          <a:schemeClr val="tx1"/>
                        </a:solidFill>
                        <a:latin typeface="Cambria Math"/>
                      </a:rPr>
                      <m:t>𝐺</m:t>
                    </m:r>
                    <m:r>
                      <a:rPr lang="en-US" sz="2600" b="0" i="1" smtClean="0">
                        <a:solidFill>
                          <a:schemeClr val="tx1"/>
                        </a:solidFill>
                        <a:latin typeface="Cambria Math"/>
                      </a:rPr>
                      <m:t>=(011)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6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1 0 0 1 0</m:t>
                            </m:r>
                          </m:e>
                          <m:e>
                            <m:r>
                              <a:rPr lang="en-US" sz="26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0 1 0 0 1 </m:t>
                            </m:r>
                          </m:e>
                          <m:e>
                            <m:r>
                              <a:rPr lang="en-US" sz="26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0 0 1 1 1 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600" dirty="0">
                    <a:solidFill>
                      <a:schemeClr val="tx1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2600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01110</m:t>
                    </m:r>
                  </m:oMath>
                </a14:m>
                <a:endParaRPr lang="ru-RU" sz="2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052736"/>
                <a:ext cx="8424936" cy="5472608"/>
              </a:xfrm>
              <a:blipFill rotWithShape="1">
                <a:blip r:embed="rId2"/>
                <a:stretch>
                  <a:fillRect l="-868" t="-6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3436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763488"/>
          </a:xfrm>
        </p:spPr>
        <p:txBody>
          <a:bodyPr/>
          <a:lstStyle/>
          <a:p>
            <a:r>
              <a:rPr lang="ru-RU" sz="4000" dirty="0" err="1"/>
              <a:t>Звідки</a:t>
            </a:r>
            <a:r>
              <a:rPr lang="ru-RU" sz="4000" dirty="0"/>
              <a:t> ж </a:t>
            </a:r>
            <a:r>
              <a:rPr lang="ru-RU" sz="4000" dirty="0" err="1"/>
              <a:t>беруться</a:t>
            </a:r>
            <a:r>
              <a:rPr lang="ru-RU" sz="4000" dirty="0"/>
              <a:t> </a:t>
            </a:r>
            <a:r>
              <a:rPr lang="ru-RU" sz="4000" dirty="0" err="1"/>
              <a:t>матриці</a:t>
            </a:r>
            <a:r>
              <a:rPr lang="ru-RU" sz="4000" dirty="0"/>
              <a:t> G?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4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052736"/>
                <a:ext cx="8373616" cy="5184576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ru-RU" sz="3400" dirty="0">
                    <a:solidFill>
                      <a:schemeClr val="tx1"/>
                    </a:solidFill>
                  </a:rPr>
                  <a:t>Матриця </a:t>
                </a:r>
                <a:r>
                  <a:rPr lang="ru-RU" sz="3400" dirty="0" err="1">
                    <a:solidFill>
                      <a:schemeClr val="tx1"/>
                    </a:solidFill>
                  </a:rPr>
                  <a:t>виходить</a:t>
                </a:r>
                <a:r>
                  <a:rPr lang="ru-RU" sz="3400" dirty="0">
                    <a:solidFill>
                      <a:schemeClr val="tx1"/>
                    </a:solidFill>
                  </a:rPr>
                  <a:t> шляхом </a:t>
                </a:r>
                <a:r>
                  <a:rPr lang="ru-RU" sz="3400" dirty="0" err="1">
                    <a:solidFill>
                      <a:schemeClr val="tx1"/>
                    </a:solidFill>
                  </a:rPr>
                  <a:t>послідовного</a:t>
                </a:r>
                <a:r>
                  <a:rPr lang="ru-RU" sz="3400" dirty="0">
                    <a:solidFill>
                      <a:schemeClr val="tx1"/>
                    </a:solidFill>
                  </a:rPr>
                  <a:t> </a:t>
                </a:r>
                <a:r>
                  <a:rPr lang="ru-RU" sz="3400" dirty="0" err="1">
                    <a:solidFill>
                      <a:schemeClr val="tx1"/>
                    </a:solidFill>
                  </a:rPr>
                  <a:t>здвигу</a:t>
                </a:r>
                <a:r>
                  <a:rPr lang="ru-RU" sz="3400" dirty="0">
                    <a:solidFill>
                      <a:schemeClr val="tx1"/>
                    </a:solidFill>
                  </a:rPr>
                  <a:t> g(x) по </a:t>
                </a:r>
                <a:r>
                  <a:rPr lang="ru-RU" sz="3400" dirty="0" err="1">
                    <a:solidFill>
                      <a:schemeClr val="tx1"/>
                    </a:solidFill>
                  </a:rPr>
                  <a:t>розрядах</a:t>
                </a:r>
                <a:r>
                  <a:rPr lang="ru-RU" sz="3400" dirty="0">
                    <a:solidFill>
                      <a:schemeClr val="tx1"/>
                    </a:solidFill>
                  </a:rPr>
                  <a:t> вправо. </a:t>
                </a:r>
                <a:r>
                  <a:rPr lang="ru-RU" sz="3400" dirty="0" err="1">
                    <a:solidFill>
                      <a:schemeClr val="tx1"/>
                    </a:solidFill>
                  </a:rPr>
                  <a:t>Послідовному</a:t>
                </a:r>
                <a:r>
                  <a:rPr lang="ru-RU" sz="3400" dirty="0">
                    <a:solidFill>
                      <a:schemeClr val="tx1"/>
                    </a:solidFill>
                  </a:rPr>
                  <a:t> </a:t>
                </a:r>
                <a:r>
                  <a:rPr lang="ru-RU" sz="3400" dirty="0" err="1">
                    <a:solidFill>
                      <a:schemeClr val="tx1"/>
                    </a:solidFill>
                  </a:rPr>
                  <a:t>здвигу</a:t>
                </a:r>
                <a:r>
                  <a:rPr lang="ru-RU" sz="3400" dirty="0">
                    <a:solidFill>
                      <a:schemeClr val="tx1"/>
                    </a:solidFill>
                  </a:rPr>
                  <a:t> вправо </a:t>
                </a:r>
                <a:r>
                  <a:rPr lang="ru-RU" sz="3400" dirty="0" err="1">
                    <a:solidFill>
                      <a:schemeClr val="tx1"/>
                    </a:solidFill>
                  </a:rPr>
                  <a:t>відповідає</a:t>
                </a:r>
                <a:r>
                  <a:rPr lang="ru-RU" sz="3400" dirty="0">
                    <a:solidFill>
                      <a:schemeClr val="tx1"/>
                    </a:solidFill>
                  </a:rPr>
                  <a:t> </a:t>
                </a:r>
                <a:r>
                  <a:rPr lang="ru-RU" sz="3400" dirty="0" err="1">
                    <a:solidFill>
                      <a:schemeClr val="tx1"/>
                    </a:solidFill>
                  </a:rPr>
                  <a:t>помножене</a:t>
                </a:r>
                <a:r>
                  <a:rPr lang="ru-RU" sz="3400" dirty="0">
                    <a:solidFill>
                      <a:schemeClr val="tx1"/>
                    </a:solidFill>
                  </a:rPr>
                  <a:t> g(x) на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3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p>
                    </m:sSup>
                  </m:oMath>
                </a14:m>
                <a:r>
                  <a:rPr lang="ru-RU" sz="3400" dirty="0">
                    <a:solidFill>
                      <a:schemeClr val="tx1"/>
                    </a:solidFill>
                  </a:rPr>
                  <a:t>:</a:t>
                </a:r>
                <a:endParaRPr lang="en-US" sz="3400" dirty="0">
                  <a:solidFill>
                    <a:schemeClr val="tx1"/>
                  </a:solidFill>
                </a:endParaRPr>
              </a:p>
              <a:p>
                <a:endParaRPr lang="en-US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sz="2900" b="0" i="1" smtClean="0">
                        <a:solidFill>
                          <a:schemeClr val="tx1"/>
                        </a:solidFill>
                        <a:latin typeface="Cambria Math"/>
                      </a:rPr>
                      <m:t>𝐺</m:t>
                    </m:r>
                    <m:r>
                      <a:rPr lang="en-US" sz="2900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29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𝑔</m:t>
                            </m:r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  <m:e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𝑥𝑔</m:t>
                            </m:r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  <m:e>
                            <m:sSup>
                              <m:sSupPr>
                                <m:ctrlP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𝑔</m:t>
                            </m:r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  <m:e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…</m:t>
                            </m:r>
                          </m:e>
                          <m:e>
                            <m:sSup>
                              <m:sSupPr>
                                <m:ctrlP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−1</m:t>
                                </m:r>
                              </m:sup>
                            </m:sSup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𝑔</m:t>
                            </m:r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</m:eqArr>
                      </m:e>
                    </m:d>
                    <m:r>
                      <a:rPr lang="en-US" sz="2900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29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 </m:t>
                            </m:r>
                            <m:sSub>
                              <m:sSubPr>
                                <m:ctrlP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 </m:t>
                            </m:r>
                            <m:sSub>
                              <m:sSubPr>
                                <m:ctrlP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… </m:t>
                            </m:r>
                            <m:sSub>
                              <m:sSubPr>
                                <m:ctrlP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𝑚</m:t>
                                </m:r>
                              </m:sub>
                            </m:sSub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 0 … 0</m:t>
                            </m:r>
                          </m:e>
                          <m:e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0   </m:t>
                            </m:r>
                            <m:sSub>
                              <m:sSubPr>
                                <m:ctrlP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sSub>
                              <m:sSubPr>
                                <m:ctrlP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… </m:t>
                            </m:r>
                            <m:sSub>
                              <m:sSubPr>
                                <m:ctrlP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𝑚</m:t>
                                </m:r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−1</m:t>
                                </m:r>
                              </m:sub>
                            </m:sSub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sSub>
                              <m:sSubPr>
                                <m:ctrlP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𝑚</m:t>
                                </m:r>
                              </m:sub>
                            </m:sSub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 0</m:t>
                            </m:r>
                          </m:e>
                          <m:e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0  0  </m:t>
                            </m:r>
                            <m:sSub>
                              <m:sSubPr>
                                <m:ctrlP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… </m:t>
                            </m:r>
                            <m:sSub>
                              <m:sSubPr>
                                <m:ctrlP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𝑚</m:t>
                                </m:r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−1</m:t>
                                </m:r>
                              </m:sub>
                            </m:sSub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sSub>
                              <m:sSubPr>
                                <m:ctrlP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𝑚</m:t>
                                </m:r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−1</m:t>
                                </m:r>
                              </m:sub>
                            </m:sSub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0</m:t>
                            </m:r>
                          </m:e>
                          <m:e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…  …  …  …  …  …  …  …</m:t>
                            </m:r>
                          </m:e>
                          <m:e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0  0  0 … </m:t>
                            </m:r>
                            <m:sSub>
                              <m:sSubPr>
                                <m:ctrlP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  <m:sSub>
                              <m:sSubPr>
                                <m:ctrlP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9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…  </m:t>
                            </m:r>
                            <m:sSub>
                              <m:sSubPr>
                                <m:ctrlP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a:rPr lang="en-US" sz="29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𝑚</m:t>
                                </m:r>
                              </m:sub>
                            </m:sSub>
                          </m:e>
                        </m:eqArr>
                      </m:e>
                    </m:d>
                  </m:oMath>
                </a14:m>
                <a:endParaRPr lang="uk-UA" sz="2900" dirty="0">
                  <a:solidFill>
                    <a:schemeClr val="tx1"/>
                  </a:solidFill>
                </a:endParaRPr>
              </a:p>
              <a:p>
                <a:endParaRPr lang="uk-UA" sz="2900" dirty="0">
                  <a:solidFill>
                    <a:schemeClr val="tx1"/>
                  </a:solidFill>
                </a:endParaRPr>
              </a:p>
              <a:p>
                <a:r>
                  <a:rPr lang="ru-RU" sz="2900" dirty="0" err="1">
                    <a:solidFill>
                      <a:schemeClr val="tx1"/>
                    </a:solidFill>
                  </a:rPr>
                  <a:t>Матриця</a:t>
                </a:r>
                <a:r>
                  <a:rPr lang="ru-RU" sz="2900" dirty="0">
                    <a:solidFill>
                      <a:schemeClr val="tx1"/>
                    </a:solidFill>
                  </a:rPr>
                  <a:t> </a:t>
                </a:r>
                <a:r>
                  <a:rPr lang="ru-RU" sz="2900" dirty="0" err="1">
                    <a:solidFill>
                      <a:schemeClr val="tx1"/>
                    </a:solidFill>
                  </a:rPr>
                  <a:t>має</a:t>
                </a:r>
                <a:r>
                  <a:rPr lang="ru-RU" sz="2900" dirty="0">
                    <a:solidFill>
                      <a:schemeClr val="tx1"/>
                    </a:solidFill>
                  </a:rPr>
                  <a:t> </a:t>
                </a:r>
                <a:r>
                  <a:rPr lang="ru-RU" sz="2900" dirty="0" err="1">
                    <a:solidFill>
                      <a:schemeClr val="tx1"/>
                    </a:solidFill>
                  </a:rPr>
                  <a:t>розмірність</a:t>
                </a:r>
                <a:r>
                  <a:rPr lang="en-US" sz="2900" dirty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9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9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en-US" sz="29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9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sz="2900" b="1" i="1" smtClean="0">
                        <a:solidFill>
                          <a:schemeClr val="tx1"/>
                        </a:solidFill>
                        <a:latin typeface="Cambria Math"/>
                      </a:rPr>
                      <m:t>∗</m:t>
                    </m:r>
                    <m:r>
                      <a:rPr lang="en-US" sz="2900" b="1" i="1" smtClean="0">
                        <a:solidFill>
                          <a:schemeClr val="tx1"/>
                        </a:solidFill>
                        <a:latin typeface="Cambria Math"/>
                      </a:rPr>
                      <m:t>𝒎</m:t>
                    </m:r>
                  </m:oMath>
                </a14:m>
                <a:r>
                  <a:rPr lang="ru-RU" sz="2900" dirty="0">
                    <a:solidFill>
                      <a:schemeClr val="tx1"/>
                    </a:solidFill>
                  </a:rPr>
                  <a:t>, </a:t>
                </a:r>
                <a:r>
                  <a:rPr lang="ru-RU" sz="2900" dirty="0" err="1">
                    <a:solidFill>
                      <a:schemeClr val="tx1"/>
                    </a:solidFill>
                  </a:rPr>
                  <a:t>оскільки</a:t>
                </a:r>
                <a:r>
                  <a:rPr lang="ru-RU" sz="2900" dirty="0">
                    <a:solidFill>
                      <a:schemeClr val="tx1"/>
                    </a:solidFill>
                  </a:rPr>
                  <a:t> для </a:t>
                </a:r>
                <a:r>
                  <a:rPr lang="ru-RU" sz="2900" dirty="0" err="1">
                    <a:solidFill>
                      <a:schemeClr val="tx1"/>
                    </a:solidFill>
                  </a:rPr>
                  <a:t>здвигу</a:t>
                </a:r>
                <a:r>
                  <a:rPr lang="ru-RU" sz="2900" dirty="0">
                    <a:solidFill>
                      <a:schemeClr val="tx1"/>
                    </a:solidFill>
                  </a:rPr>
                  <a:t> </a:t>
                </a:r>
                <a:r>
                  <a:rPr lang="ru-RU" sz="2900" dirty="0" err="1">
                    <a:solidFill>
                      <a:schemeClr val="tx1"/>
                    </a:solidFill>
                  </a:rPr>
                  <a:t>береться</a:t>
                </a:r>
                <a:r>
                  <a:rPr lang="ru-RU" sz="2900" dirty="0">
                    <a:solidFill>
                      <a:schemeClr val="tx1"/>
                    </a:solidFill>
                  </a:rPr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9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9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9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p>
                    </m:sSup>
                  </m:oMath>
                </a14:m>
                <a:r>
                  <a:rPr lang="ru-RU" sz="2900" dirty="0">
                    <a:solidFill>
                      <a:schemeClr val="tx1"/>
                    </a:solidFill>
                  </a:rPr>
                  <a:t> в межах</a:t>
                </a:r>
                <a:r>
                  <a:rPr lang="en-US" sz="29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900" b="0" i="1" smtClean="0">
                        <a:solidFill>
                          <a:schemeClr val="tx1"/>
                        </a:solidFill>
                        <a:latin typeface="Cambria Math"/>
                      </a:rPr>
                      <m:t>0&lt;</m:t>
                    </m:r>
                    <m:r>
                      <a:rPr lang="en-US" sz="2900" b="0" i="1" smtClean="0">
                        <a:solidFill>
                          <a:schemeClr val="tx1"/>
                        </a:solidFill>
                        <a:latin typeface="Cambria Math"/>
                      </a:rPr>
                      <m:t>𝑖</m:t>
                    </m:r>
                    <m:r>
                      <a:rPr lang="en-US" sz="2900" b="0" i="1" smtClean="0">
                        <a:solidFill>
                          <a:schemeClr val="tx1"/>
                        </a:solidFill>
                        <a:latin typeface="Cambria Math"/>
                      </a:rPr>
                      <m:t>&lt;</m:t>
                    </m:r>
                    <m:r>
                      <a:rPr lang="en-US" sz="2900" b="0" i="1" smtClean="0">
                        <a:solidFill>
                          <a:schemeClr val="tx1"/>
                        </a:solidFill>
                        <a:latin typeface="Cambria Math"/>
                      </a:rPr>
                      <m:t>𝑘</m:t>
                    </m:r>
                    <m:r>
                      <a:rPr lang="en-US" sz="2900" b="0" i="1" smtClean="0">
                        <a:solidFill>
                          <a:schemeClr val="tx1"/>
                        </a:solidFill>
                        <a:latin typeface="Cambria Math"/>
                      </a:rPr>
                      <m:t>−1</m:t>
                    </m:r>
                  </m:oMath>
                </a14:m>
                <a:r>
                  <a:rPr lang="ru-RU" sz="2900" dirty="0">
                    <a:solidFill>
                      <a:schemeClr val="tx1"/>
                    </a:solidFill>
                  </a:rPr>
                  <a:t>, а </a:t>
                </a:r>
                <a:r>
                  <a:rPr lang="ru-RU" sz="2900" dirty="0" err="1">
                    <a:solidFill>
                      <a:schemeClr val="tx1"/>
                    </a:solidFill>
                  </a:rPr>
                  <a:t>степені</a:t>
                </a:r>
                <a:r>
                  <a:rPr lang="ru-RU" sz="2900" dirty="0">
                    <a:solidFill>
                      <a:schemeClr val="tx1"/>
                    </a:solidFill>
                  </a:rPr>
                  <a:t> многочлена g(m) </a:t>
                </a:r>
                <a:r>
                  <a:rPr lang="en-US" sz="2900" dirty="0">
                    <a:solidFill>
                      <a:schemeClr val="tx1"/>
                    </a:solidFill>
                  </a:rPr>
                  <a:t>=</a:t>
                </a:r>
                <a:r>
                  <a:rPr lang="ru-RU" sz="2900" dirty="0">
                    <a:solidFill>
                      <a:schemeClr val="tx1"/>
                    </a:solidFill>
                  </a:rPr>
                  <a:t> m. </a:t>
                </a:r>
              </a:p>
            </p:txBody>
          </p:sp>
        </mc:Choice>
        <mc:Fallback xmlns="">
          <p:sp>
            <p:nvSpPr>
              <p:cNvPr id="5" name="Объект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052736"/>
                <a:ext cx="8373616" cy="5184576"/>
              </a:xfrm>
              <a:blipFill rotWithShape="1">
                <a:blip r:embed="rId2"/>
                <a:stretch>
                  <a:fillRect l="-1092" t="-25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6398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1556</TotalTime>
  <Words>1016</Words>
  <Application>Microsoft Office PowerPoint</Application>
  <PresentationFormat>Экран (4:3)</PresentationFormat>
  <Paragraphs>134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Calibri</vt:lpstr>
      <vt:lpstr>Cambria Math</vt:lpstr>
      <vt:lpstr>Century Gothic</vt:lpstr>
      <vt:lpstr>Courier New</vt:lpstr>
      <vt:lpstr>Palatino Linotype</vt:lpstr>
      <vt:lpstr>Times New Roman</vt:lpstr>
      <vt:lpstr>Исполнительная</vt:lpstr>
      <vt:lpstr>Коригувальні коди, многочлени і матриці</vt:lpstr>
      <vt:lpstr>Презентация PowerPoint</vt:lpstr>
      <vt:lpstr>Коди Річарда Хеммінга </vt:lpstr>
      <vt:lpstr>Схематичне зображення коду Хеммінга  </vt:lpstr>
      <vt:lpstr>Циклічні коди</vt:lpstr>
      <vt:lpstr>Принцип циклічного кодування </vt:lpstr>
      <vt:lpstr>Інший спосіб кодування і декодування інформації</vt:lpstr>
      <vt:lpstr>Кодування матриць</vt:lpstr>
      <vt:lpstr>Звідки ж беруться матриці G? </vt:lpstr>
      <vt:lpstr>Презентация PowerPoint</vt:lpstr>
      <vt:lpstr>Стрічкові матриці</vt:lpstr>
      <vt:lpstr>Систематичний вигляд матриці</vt:lpstr>
      <vt:lpstr>Способи зведення стрічкових матриць до систематичного виду</vt:lpstr>
      <vt:lpstr>Перешкодозахищеність коду на основі відомої кодової відстані</vt:lpstr>
      <vt:lpstr>Лінійний код</vt:lpstr>
      <vt:lpstr>Код БЧХ (Боуза, Чоудкурі і Хідквінгема) </vt:lpstr>
      <vt:lpstr>Дякую за увагу!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Коригувальні коди многочлена і матриці</dc:title>
  <dc:creator>Admin</dc:creator>
  <cp:lastModifiedBy>Марина Білич</cp:lastModifiedBy>
  <cp:revision>62</cp:revision>
  <dcterms:created xsi:type="dcterms:W3CDTF">2016-04-09T09:18:42Z</dcterms:created>
  <dcterms:modified xsi:type="dcterms:W3CDTF">2018-12-03T21:58:24Z</dcterms:modified>
</cp:coreProperties>
</file>