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8"/>
  </p:handoutMasterIdLst>
  <p:sldIdLst>
    <p:sldId id="256" r:id="rId2"/>
    <p:sldId id="261" r:id="rId3"/>
    <p:sldId id="262" r:id="rId4"/>
    <p:sldId id="263" r:id="rId5"/>
    <p:sldId id="264" r:id="rId6"/>
    <p:sldId id="265" r:id="rId7"/>
    <p:sldId id="267" r:id="rId8"/>
    <p:sldId id="268" r:id="rId9"/>
    <p:sldId id="269" r:id="rId10"/>
    <p:sldId id="270" r:id="rId11"/>
    <p:sldId id="271" r:id="rId12"/>
    <p:sldId id="272" r:id="rId13"/>
    <p:sldId id="273" r:id="rId14"/>
    <p:sldId id="274" r:id="rId15"/>
    <p:sldId id="275" r:id="rId16"/>
    <p:sldId id="27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0000"/>
    <a:srgbClr val="4C0000"/>
    <a:srgbClr val="006CFF"/>
    <a:srgbClr val="97000B"/>
    <a:srgbClr val="0041B6"/>
    <a:srgbClr val="F9D600"/>
    <a:srgbClr val="324057"/>
    <a:srgbClr val="007CCE"/>
    <a:srgbClr val="2A1255"/>
    <a:srgbClr val="A58C5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1266" y="-10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85" d="100"/>
          <a:sy n="85" d="100"/>
        </p:scale>
        <p:origin x="3804" y="10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pPr/>
              <a:t>09-Mar-17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pPr/>
              <a:t>‹#›</a:t>
            </a:fld>
            <a:endParaRPr lang="en-US"/>
          </a:p>
        </p:txBody>
      </p:sp>
    </p:spTree>
    <p:extLst>
      <p:ext uri="{BB962C8B-B14F-4D97-AF65-F5344CB8AC3E}">
        <p14:creationId xmlns="" xmlns:p14="http://schemas.microsoft.com/office/powerpoint/2010/main" val="212741131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09-Mar-17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275084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09-Mar-17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712725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09-Mar-17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33825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09-Mar-17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53009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BD9794-A4CC-42D0-9A65-24C6B9EF4076}" type="datetimeFigureOut">
              <a:rPr lang="en-US" smtClean="0"/>
              <a:pPr/>
              <a:t>09-Mar-17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230946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BD9794-A4CC-42D0-9A65-24C6B9EF4076}" type="datetimeFigureOut">
              <a:rPr lang="en-US" smtClean="0"/>
              <a:pPr/>
              <a:t>09-Mar-17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20187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BD9794-A4CC-42D0-9A65-24C6B9EF4076}" type="datetimeFigureOut">
              <a:rPr lang="en-US" smtClean="0"/>
              <a:pPr/>
              <a:t>09-Mar-17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26481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BD9794-A4CC-42D0-9A65-24C6B9EF4076}" type="datetimeFigureOut">
              <a:rPr lang="en-US" smtClean="0"/>
              <a:pPr/>
              <a:t>09-Mar-17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281786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9794-A4CC-42D0-9A65-24C6B9EF4076}" type="datetimeFigureOut">
              <a:rPr lang="en-US" smtClean="0"/>
              <a:pPr/>
              <a:t>09-Mar-17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140024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pPr/>
              <a:t>09-Mar-17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335489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pPr/>
              <a:t>09-Mar-17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 xmlns:p14="http://schemas.microsoft.com/office/powerpoint/2010/main" val="250863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idx="1"/>
          </p:nvPr>
        </p:nvSpPr>
        <p:spPr>
          <a:xfrm>
            <a:off x="645459" y="1465729"/>
            <a:ext cx="7869891" cy="47112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9794-A4CC-42D0-9A65-24C6B9EF4076}" type="datetimeFigureOut">
              <a:rPr lang="en-US" smtClean="0"/>
              <a:pPr/>
              <a:t>09-Mar-17</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8DF1E-33BB-4377-9A26-35481BA06C7C}" type="slidenum">
              <a:rPr lang="en-US" smtClean="0"/>
              <a:pPr/>
              <a:t>‹#›</a:t>
            </a:fld>
            <a:endParaRPr lang="en-US"/>
          </a:p>
        </p:txBody>
      </p:sp>
      <p:sp>
        <p:nvSpPr>
          <p:cNvPr id="2" name="Title Placeholder 1"/>
          <p:cNvSpPr>
            <a:spLocks noGrp="1"/>
          </p:cNvSpPr>
          <p:nvPr>
            <p:ph type="title"/>
          </p:nvPr>
        </p:nvSpPr>
        <p:spPr>
          <a:xfrm>
            <a:off x="628650" y="1"/>
            <a:ext cx="7886700" cy="133773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8" name="Title 1"/>
          <p:cNvSpPr txBox="1">
            <a:spLocks/>
          </p:cNvSpPr>
          <p:nvPr/>
        </p:nvSpPr>
        <p:spPr>
          <a:xfrm>
            <a:off x="4160021" y="1860246"/>
            <a:ext cx="4983979" cy="9561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b="1" dirty="0">
              <a:ln w="0"/>
              <a:solidFill>
                <a:srgbClr val="006CFF"/>
              </a:solidFill>
              <a:effectLst>
                <a:reflection blurRad="6350" stA="53000" endA="300" endPos="35500" dir="5400000" sy="-90000" algn="bl" rotWithShape="0"/>
              </a:effectLst>
              <a:latin typeface="+mn-lt"/>
            </a:endParaRPr>
          </a:p>
        </p:txBody>
      </p:sp>
      <p:sp>
        <p:nvSpPr>
          <p:cNvPr id="4" name="Прямоугольник 3"/>
          <p:cNvSpPr/>
          <p:nvPr/>
        </p:nvSpPr>
        <p:spPr>
          <a:xfrm>
            <a:off x="735875" y="818604"/>
            <a:ext cx="9562830" cy="1754326"/>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ctr"/>
            <a:r>
              <a:rPr lang="en-US" sz="5400" b="1" dirty="0" smtClean="0">
                <a:ln w="10541" cmpd="sng">
                  <a:solidFill>
                    <a:schemeClr val="bg1">
                      <a:lumMod val="75000"/>
                    </a:schemeClr>
                  </a:solidFill>
                  <a:prstDash val="solid"/>
                </a:ln>
                <a:gradFill flip="none" rotWithShape="1">
                  <a:gsLst>
                    <a:gs pos="44000">
                      <a:schemeClr val="bg1"/>
                    </a:gs>
                    <a:gs pos="45000">
                      <a:srgbClr val="FF7A00"/>
                    </a:gs>
                    <a:gs pos="70000">
                      <a:srgbClr val="FF0300"/>
                    </a:gs>
                    <a:gs pos="100000">
                      <a:srgbClr val="4D0808"/>
                    </a:gs>
                  </a:gsLst>
                  <a:lin ang="5400000" scaled="1"/>
                  <a:tileRect/>
                </a:gradFill>
                <a:effectLst>
                  <a:outerShdw blurRad="38100" dist="38100" dir="2700000" algn="tl">
                    <a:srgbClr val="000000">
                      <a:alpha val="43137"/>
                    </a:srgbClr>
                  </a:outerShdw>
                </a:effectLst>
                <a:latin typeface="Cooper Black" pitchFamily="18" charset="0"/>
              </a:rPr>
              <a:t>Relations between </a:t>
            </a:r>
          </a:p>
          <a:p>
            <a:pPr algn="ctr"/>
            <a:r>
              <a:rPr lang="en-US" sz="5400" b="1" dirty="0" smtClean="0">
                <a:ln w="10541" cmpd="sng">
                  <a:solidFill>
                    <a:schemeClr val="bg1">
                      <a:lumMod val="75000"/>
                    </a:schemeClr>
                  </a:solidFill>
                  <a:prstDash val="solid"/>
                </a:ln>
                <a:gradFill flip="none" rotWithShape="1">
                  <a:gsLst>
                    <a:gs pos="44000">
                      <a:schemeClr val="bg1"/>
                    </a:gs>
                    <a:gs pos="45000">
                      <a:srgbClr val="FF7A00"/>
                    </a:gs>
                    <a:gs pos="70000">
                      <a:srgbClr val="FF0300"/>
                    </a:gs>
                    <a:gs pos="100000">
                      <a:srgbClr val="4D0808"/>
                    </a:gs>
                  </a:gsLst>
                  <a:lin ang="5400000" scaled="1"/>
                  <a:tileRect/>
                </a:gradFill>
                <a:effectLst>
                  <a:outerShdw blurRad="38100" dist="38100" dir="2700000" algn="tl">
                    <a:srgbClr val="000000">
                      <a:alpha val="43137"/>
                    </a:srgbClr>
                  </a:outerShdw>
                </a:effectLst>
                <a:latin typeface="Cooper Black" pitchFamily="18" charset="0"/>
              </a:rPr>
              <a:t>Poland and Ukraine</a:t>
            </a:r>
            <a:endParaRPr lang="ru-RU" sz="5400" b="1" cap="none" spc="0" dirty="0">
              <a:ln w="10541" cmpd="sng">
                <a:solidFill>
                  <a:schemeClr val="bg1">
                    <a:lumMod val="75000"/>
                  </a:schemeClr>
                </a:solidFill>
                <a:prstDash val="solid"/>
              </a:ln>
              <a:gradFill flip="none" rotWithShape="1">
                <a:gsLst>
                  <a:gs pos="44000">
                    <a:schemeClr val="bg1"/>
                  </a:gs>
                  <a:gs pos="45000">
                    <a:srgbClr val="FF7A00"/>
                  </a:gs>
                  <a:gs pos="70000">
                    <a:srgbClr val="FF0300"/>
                  </a:gs>
                  <a:gs pos="100000">
                    <a:srgbClr val="4D0808"/>
                  </a:gs>
                </a:gsLst>
                <a:lin ang="5400000" scaled="1"/>
                <a:tileRect/>
              </a:gra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480652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s://pp.userapi.com/c837523/v837523944/2c58e/xNoNHJ8e2q0.jpg"/>
          <p:cNvPicPr>
            <a:picLocks noGrp="1"/>
          </p:cNvPicPr>
          <p:nvPr>
            <p:ph idx="1"/>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522514" y="595085"/>
            <a:ext cx="8137979" cy="531733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Картинки по запросу population"/>
          <p:cNvPicPr>
            <a:picLocks noChangeAspect="1" noChangeArrowheads="1"/>
          </p:cNvPicPr>
          <p:nvPr/>
        </p:nvPicPr>
        <p:blipFill>
          <a:blip r:embed="rId2" cstate="print"/>
          <a:srcRect/>
          <a:stretch>
            <a:fillRect/>
          </a:stretch>
        </p:blipFill>
        <p:spPr bwMode="auto">
          <a:xfrm>
            <a:off x="5459104" y="1299539"/>
            <a:ext cx="3930555" cy="5558461"/>
          </a:xfrm>
          <a:prstGeom prst="rect">
            <a:avLst/>
          </a:prstGeom>
          <a:noFill/>
        </p:spPr>
      </p:pic>
      <p:sp>
        <p:nvSpPr>
          <p:cNvPr id="2" name="Заголовок 1"/>
          <p:cNvSpPr>
            <a:spLocks noGrp="1"/>
          </p:cNvSpPr>
          <p:nvPr>
            <p:ph type="title"/>
          </p:nvPr>
        </p:nvSpPr>
        <p:spPr/>
        <p:txBody>
          <a:bodyPr>
            <a:normAutofit/>
          </a:bodyPr>
          <a:lstStyle/>
          <a:p>
            <a:pPr algn="ctr"/>
            <a:r>
              <a:rPr lang="en-US" sz="3600" b="1" dirty="0" smtClean="0">
                <a:solidFill>
                  <a:srgbClr val="260000"/>
                </a:solidFill>
                <a:latin typeface="Bell MT" pitchFamily="18" charset="0"/>
              </a:rPr>
              <a:t>Growing People-to-People Contacts</a:t>
            </a:r>
            <a:endParaRPr lang="en-US" sz="3600" dirty="0">
              <a:solidFill>
                <a:srgbClr val="260000"/>
              </a:solidFill>
              <a:latin typeface="Bell MT" pitchFamily="18" charset="0"/>
            </a:endParaRPr>
          </a:p>
        </p:txBody>
      </p:sp>
      <p:sp>
        <p:nvSpPr>
          <p:cNvPr id="3" name="Содержимое 2"/>
          <p:cNvSpPr>
            <a:spLocks noGrp="1"/>
          </p:cNvSpPr>
          <p:nvPr>
            <p:ph idx="1"/>
          </p:nvPr>
        </p:nvSpPr>
        <p:spPr>
          <a:xfrm>
            <a:off x="442259" y="1277043"/>
            <a:ext cx="7869891" cy="4711234"/>
          </a:xfrm>
        </p:spPr>
        <p:txBody>
          <a:bodyPr/>
          <a:lstStyle/>
          <a:p>
            <a:pPr>
              <a:buNone/>
            </a:pPr>
            <a:r>
              <a:rPr lang="en-US" dirty="0" smtClean="0">
                <a:solidFill>
                  <a:srgbClr val="260000"/>
                </a:solidFill>
                <a:latin typeface="Bell MT" pitchFamily="18" charset="0"/>
              </a:rPr>
              <a:t>   	Despite the policies of the communist regimes, the Ukrainian minority still lives in Poland, while the Polish one in Ukraine. According to the official censuses conducted in the two countries, there were 144 thousand Poles in Ukraine (0,3% of the population) (2001)32 and 51 thousand Ukrainians in Poland (0,1%) (2011). The situation is slightly different on the local level – in the borderland region, in particular in </a:t>
            </a:r>
            <a:r>
              <a:rPr lang="en-US" dirty="0" err="1" smtClean="0">
                <a:solidFill>
                  <a:srgbClr val="260000"/>
                </a:solidFill>
                <a:latin typeface="Bell MT" pitchFamily="18" charset="0"/>
              </a:rPr>
              <a:t>Przemyśl</a:t>
            </a:r>
            <a:r>
              <a:rPr lang="en-US" dirty="0" smtClean="0">
                <a:solidFill>
                  <a:srgbClr val="260000"/>
                </a:solidFill>
                <a:latin typeface="Bell MT" pitchFamily="18" charset="0"/>
              </a:rPr>
              <a:t> (Poland) and </a:t>
            </a:r>
            <a:r>
              <a:rPr lang="en-US" dirty="0" err="1" smtClean="0">
                <a:solidFill>
                  <a:srgbClr val="260000"/>
                </a:solidFill>
                <a:latin typeface="Bell MT" pitchFamily="18" charset="0"/>
              </a:rPr>
              <a:t>Lviv</a:t>
            </a:r>
            <a:r>
              <a:rPr lang="en-US" dirty="0" smtClean="0">
                <a:solidFill>
                  <a:srgbClr val="260000"/>
                </a:solidFill>
                <a:latin typeface="Bell MT" pitchFamily="18" charset="0"/>
              </a:rPr>
              <a:t> (Ukraine) there are some tensions between the two communities.</a:t>
            </a:r>
            <a:endParaRPr lang="en-US" dirty="0">
              <a:solidFill>
                <a:srgbClr val="260000"/>
              </a:solidFill>
              <a:latin typeface="Bell MT"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600" b="1" dirty="0" smtClean="0">
                <a:solidFill>
                  <a:srgbClr val="260000"/>
                </a:solidFill>
                <a:latin typeface="Bell MT" pitchFamily="18" charset="0"/>
              </a:rPr>
              <a:t>Military Weakness</a:t>
            </a:r>
            <a:endParaRPr lang="en-US" sz="3600" dirty="0">
              <a:solidFill>
                <a:srgbClr val="260000"/>
              </a:solidFill>
              <a:latin typeface="Bell MT" pitchFamily="18" charset="0"/>
            </a:endParaRPr>
          </a:p>
        </p:txBody>
      </p:sp>
      <p:sp>
        <p:nvSpPr>
          <p:cNvPr id="3" name="Содержимое 2"/>
          <p:cNvSpPr>
            <a:spLocks noGrp="1"/>
          </p:cNvSpPr>
          <p:nvPr>
            <p:ph idx="1"/>
          </p:nvPr>
        </p:nvSpPr>
        <p:spPr>
          <a:xfrm>
            <a:off x="450377" y="1261013"/>
            <a:ext cx="8324282" cy="6136073"/>
          </a:xfrm>
        </p:spPr>
        <p:txBody>
          <a:bodyPr>
            <a:normAutofit fontScale="40000" lnSpcReduction="20000"/>
          </a:bodyPr>
          <a:lstStyle/>
          <a:p>
            <a:pPr>
              <a:lnSpc>
                <a:spcPct val="120000"/>
              </a:lnSpc>
              <a:buNone/>
            </a:pPr>
            <a:r>
              <a:rPr lang="en-US" sz="3400" dirty="0" smtClean="0">
                <a:solidFill>
                  <a:srgbClr val="260000"/>
                </a:solidFill>
                <a:latin typeface="Bell MT" pitchFamily="18" charset="0"/>
              </a:rPr>
              <a:t>   		</a:t>
            </a:r>
            <a:r>
              <a:rPr lang="en-US" sz="5300" dirty="0" smtClean="0">
                <a:solidFill>
                  <a:srgbClr val="260000"/>
                </a:solidFill>
                <a:latin typeface="Bell MT" pitchFamily="18" charset="0"/>
              </a:rPr>
              <a:t>The perspective of the NATO enlargement towards the East was at first unwelcomed by the member states – this was due in particular to the strong objection from Russia. In 1994 the Alliance launched the Partnership for Peace, which Poland joined in the same year. In 1997 Poland, together with the Czech Republic and Hungary was invited to join NATO. In 1999 it became a member of the Alliance.</a:t>
            </a:r>
          </a:p>
          <a:p>
            <a:pPr>
              <a:lnSpc>
                <a:spcPct val="120000"/>
              </a:lnSpc>
              <a:buNone/>
            </a:pPr>
            <a:r>
              <a:rPr lang="en-US" sz="5300" dirty="0" smtClean="0">
                <a:solidFill>
                  <a:srgbClr val="260000"/>
                </a:solidFill>
                <a:latin typeface="Bell MT" pitchFamily="18" charset="0"/>
              </a:rPr>
              <a:t>   		The independent Ukraine successfully managed to take control of most of the formerly Soviet military arsenal located in its territory; however it had to give up to Russia the nuclear weapons (1994) and share with it the Black Sea Fleet, which was stationed in the Ukrainian Crimea till 2017. Ukraine was unable to join NATO because of the unwillingness of several Western European member states, strong opposition from Russia, as well as the negative attitude of the majority of the Ukrainian population, largely fuelled by Soviet and Russian propaganda.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Похожее изображение"/>
          <p:cNvPicPr>
            <a:picLocks noChangeAspect="1" noChangeArrowheads="1"/>
          </p:cNvPicPr>
          <p:nvPr/>
        </p:nvPicPr>
        <p:blipFill>
          <a:blip r:embed="rId2" cstate="print">
            <a:lum bright="40000"/>
          </a:blip>
          <a:srcRect/>
          <a:stretch>
            <a:fillRect/>
          </a:stretch>
        </p:blipFill>
        <p:spPr bwMode="auto">
          <a:xfrm>
            <a:off x="5486400" y="3802733"/>
            <a:ext cx="2168621" cy="2891494"/>
          </a:xfrm>
          <a:prstGeom prst="rect">
            <a:avLst/>
          </a:prstGeom>
          <a:noFill/>
        </p:spPr>
      </p:pic>
      <p:sp>
        <p:nvSpPr>
          <p:cNvPr id="3" name="Содержимое 2"/>
          <p:cNvSpPr>
            <a:spLocks noGrp="1"/>
          </p:cNvSpPr>
          <p:nvPr>
            <p:ph idx="1"/>
          </p:nvPr>
        </p:nvSpPr>
        <p:spPr>
          <a:xfrm>
            <a:off x="440743" y="701454"/>
            <a:ext cx="8362063" cy="5712993"/>
          </a:xfrm>
        </p:spPr>
        <p:txBody>
          <a:bodyPr>
            <a:normAutofit/>
          </a:bodyPr>
          <a:lstStyle/>
          <a:p>
            <a:pPr>
              <a:buNone/>
            </a:pPr>
            <a:r>
              <a:rPr lang="en-US" dirty="0" smtClean="0">
                <a:latin typeface="Bell MT" pitchFamily="18" charset="0"/>
              </a:rPr>
              <a:t>		Poland was a fervent supporter of the NATO enlargement policy, in particular to Ukraine. Such policy steamed from four reasons. First, it believed that the accession towards NATO would contribute to democratization, modernization and stabilization of Ukraine. Second, the enlargement of NATO was perceived as an element of the enlargement of the European structures. Third, Poland feared Russia and its expansionist policy. Forth the membership of Ukraine in NATO was to contribute to the development of Polish-Ukrainian cooperation, especially in the defense area, as Poland was already a member of the Alliance.  </a:t>
            </a:r>
          </a:p>
          <a:p>
            <a:pPr>
              <a:buNone/>
            </a:pPr>
            <a:endParaRPr lang="en-US" dirty="0">
              <a:latin typeface="Bell MT"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2" name="Picture 8" descr="Похожее изображение"/>
          <p:cNvPicPr>
            <a:picLocks noChangeAspect="1" noChangeArrowheads="1"/>
          </p:cNvPicPr>
          <p:nvPr/>
        </p:nvPicPr>
        <p:blipFill>
          <a:blip r:embed="rId2" cstate="print">
            <a:lum bright="70000" contrast="-70000"/>
          </a:blip>
          <a:srcRect/>
          <a:stretch>
            <a:fillRect/>
          </a:stretch>
        </p:blipFill>
        <p:spPr bwMode="auto">
          <a:xfrm>
            <a:off x="1410789" y="1359933"/>
            <a:ext cx="5871851" cy="3904400"/>
          </a:xfrm>
          <a:prstGeom prst="rect">
            <a:avLst/>
          </a:prstGeom>
          <a:noFill/>
        </p:spPr>
      </p:pic>
      <p:sp>
        <p:nvSpPr>
          <p:cNvPr id="2" name="Заголовок 1"/>
          <p:cNvSpPr>
            <a:spLocks noGrp="1"/>
          </p:cNvSpPr>
          <p:nvPr>
            <p:ph type="title"/>
          </p:nvPr>
        </p:nvSpPr>
        <p:spPr>
          <a:xfrm>
            <a:off x="574059" y="0"/>
            <a:ext cx="7886700" cy="1473958"/>
          </a:xfrm>
        </p:spPr>
        <p:txBody>
          <a:bodyPr>
            <a:normAutofit/>
          </a:bodyPr>
          <a:lstStyle/>
          <a:p>
            <a:pPr algn="ctr"/>
            <a:r>
              <a:rPr lang="en-US" b="1" dirty="0" smtClean="0">
                <a:latin typeface="Bell MT" pitchFamily="18" charset="0"/>
              </a:rPr>
              <a:t>The European Context</a:t>
            </a:r>
            <a:r>
              <a:rPr lang="en-US" dirty="0" smtClean="0"/>
              <a:t/>
            </a:r>
            <a:br>
              <a:rPr lang="en-US" dirty="0" smtClean="0"/>
            </a:br>
            <a:endParaRPr lang="en-US" dirty="0"/>
          </a:p>
        </p:txBody>
      </p:sp>
      <p:sp>
        <p:nvSpPr>
          <p:cNvPr id="3" name="Содержимое 2"/>
          <p:cNvSpPr>
            <a:spLocks noGrp="1"/>
          </p:cNvSpPr>
          <p:nvPr>
            <p:ph idx="1"/>
          </p:nvPr>
        </p:nvSpPr>
        <p:spPr>
          <a:xfrm>
            <a:off x="358856" y="1042649"/>
            <a:ext cx="8375711" cy="5044252"/>
          </a:xfrm>
        </p:spPr>
        <p:txBody>
          <a:bodyPr/>
          <a:lstStyle/>
          <a:p>
            <a:pPr>
              <a:buNone/>
            </a:pPr>
            <a:r>
              <a:rPr lang="en-US" dirty="0" smtClean="0"/>
              <a:t>	</a:t>
            </a:r>
            <a:r>
              <a:rPr lang="en-US" dirty="0" smtClean="0">
                <a:latin typeface="Bell MT" pitchFamily="18" charset="0"/>
              </a:rPr>
              <a:t>	Since the very beginning of the nineties, Poland aimed at joining the European Communities (since 1993 the European Union). </a:t>
            </a:r>
          </a:p>
          <a:p>
            <a:pPr>
              <a:buNone/>
            </a:pPr>
            <a:r>
              <a:rPr lang="en-US" dirty="0" smtClean="0">
                <a:latin typeface="Bell MT" pitchFamily="18" charset="0"/>
              </a:rPr>
              <a:t>		The negotiations were concluded successfully in 2002; and two years later, Poland joined the EU. Ukraine has also declared since the early nineties that it wanted to join the EU. </a:t>
            </a:r>
          </a:p>
          <a:p>
            <a:pPr>
              <a:buNone/>
            </a:pPr>
            <a:r>
              <a:rPr lang="en-US" dirty="0" smtClean="0">
                <a:latin typeface="Bell MT" pitchFamily="18" charset="0"/>
              </a:rPr>
              <a:t>		Despite the fact that Ukraine is a European state and fulfils the criteria required for being a candidate, the EU member states have never recognize its membership perspective.</a:t>
            </a:r>
            <a:endParaRPr lang="en-US" dirty="0">
              <a:latin typeface="Bell MT" pitchFamily="18" charset="0"/>
            </a:endParaRPr>
          </a:p>
        </p:txBody>
      </p:sp>
      <p:sp>
        <p:nvSpPr>
          <p:cNvPr id="26626" name="AutoShape 2" descr="Картинки по запросу european un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28" name="AutoShape 4" descr="Картинки по запросу european un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0" name="AutoShape 6" descr="Картинки по запросу european un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Похожее изображение"/>
          <p:cNvPicPr>
            <a:picLocks noChangeAspect="1" noChangeArrowheads="1"/>
          </p:cNvPicPr>
          <p:nvPr/>
        </p:nvPicPr>
        <p:blipFill>
          <a:blip r:embed="rId2" cstate="print">
            <a:lum bright="40000"/>
          </a:blip>
          <a:srcRect/>
          <a:stretch>
            <a:fillRect/>
          </a:stretch>
        </p:blipFill>
        <p:spPr bwMode="auto">
          <a:xfrm>
            <a:off x="1239792" y="2208574"/>
            <a:ext cx="3410605" cy="2598557"/>
          </a:xfrm>
          <a:prstGeom prst="rect">
            <a:avLst/>
          </a:prstGeom>
          <a:ln>
            <a:noFill/>
          </a:ln>
          <a:effectLst>
            <a:softEdge rad="112500"/>
          </a:effectLst>
        </p:spPr>
      </p:pic>
      <p:pic>
        <p:nvPicPr>
          <p:cNvPr id="29698" name="Picture 2" descr="Картинки по запросу stars of european union"/>
          <p:cNvPicPr>
            <a:picLocks noChangeAspect="1" noChangeArrowheads="1"/>
          </p:cNvPicPr>
          <p:nvPr/>
        </p:nvPicPr>
        <p:blipFill>
          <a:blip r:embed="rId3" cstate="print"/>
          <a:srcRect/>
          <a:stretch>
            <a:fillRect/>
          </a:stretch>
        </p:blipFill>
        <p:spPr bwMode="auto">
          <a:xfrm>
            <a:off x="6152606" y="1214846"/>
            <a:ext cx="2782389" cy="2782389"/>
          </a:xfrm>
          <a:prstGeom prst="rect">
            <a:avLst/>
          </a:prstGeom>
          <a:noFill/>
        </p:spPr>
      </p:pic>
      <p:sp>
        <p:nvSpPr>
          <p:cNvPr id="3" name="Содержимое 2"/>
          <p:cNvSpPr>
            <a:spLocks noGrp="1"/>
          </p:cNvSpPr>
          <p:nvPr>
            <p:ph idx="1"/>
          </p:nvPr>
        </p:nvSpPr>
        <p:spPr/>
        <p:txBody>
          <a:bodyPr/>
          <a:lstStyle/>
          <a:p>
            <a:pPr>
              <a:buNone/>
            </a:pPr>
            <a:r>
              <a:rPr lang="en-US" dirty="0" smtClean="0"/>
              <a:t>		</a:t>
            </a:r>
            <a:r>
              <a:rPr lang="en-US" dirty="0" smtClean="0">
                <a:latin typeface="Bell MT" pitchFamily="18" charset="0"/>
              </a:rPr>
              <a:t>To sum up, despite their mutual interest, Poland and Ukraine belong to two different geopolitical areas in Europe, one being member of NATO and EU, and the other one being in their periphery. Such situation has complicated significantly the bilateral relations and makes it almost impossible to transform them into a "strategic partnership".</a:t>
            </a:r>
          </a:p>
          <a:p>
            <a:pPr>
              <a:buNone/>
            </a:pPr>
            <a:endParaRPr lang="en-US" dirty="0"/>
          </a:p>
        </p:txBody>
      </p:sp>
      <p:pic>
        <p:nvPicPr>
          <p:cNvPr id="29708" name="Picture 12" descr="Похожее изображение"/>
          <p:cNvPicPr>
            <a:picLocks noChangeAspect="1" noChangeArrowheads="1"/>
          </p:cNvPicPr>
          <p:nvPr/>
        </p:nvPicPr>
        <p:blipFill>
          <a:blip r:embed="rId4" cstate="print">
            <a:lum bright="10000"/>
          </a:blip>
          <a:srcRect/>
          <a:stretch>
            <a:fillRect/>
          </a:stretch>
        </p:blipFill>
        <p:spPr bwMode="auto">
          <a:xfrm>
            <a:off x="3029403" y="4716462"/>
            <a:ext cx="3462837" cy="159723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5131" y="1149533"/>
            <a:ext cx="8699863" cy="2554545"/>
          </a:xfrm>
          <a:prstGeom prst="rect">
            <a:avLst/>
          </a:prstGeom>
        </p:spPr>
        <p:txBody>
          <a:bodyPr wrap="square">
            <a:spAutoFit/>
          </a:bodyPr>
          <a:lstStyle/>
          <a:p>
            <a:pPr algn="ctr"/>
            <a:r>
              <a:rPr lang="en-US" sz="8000" b="1" dirty="0" smtClean="0">
                <a:ln w="10541" cmpd="sng">
                  <a:solidFill>
                    <a:schemeClr val="bg1">
                      <a:lumMod val="75000"/>
                    </a:schemeClr>
                  </a:solidFill>
                  <a:prstDash val="solid"/>
                </a:ln>
                <a:gradFill flip="none" rotWithShape="1">
                  <a:gsLst>
                    <a:gs pos="44000">
                      <a:schemeClr val="bg1"/>
                    </a:gs>
                    <a:gs pos="45000">
                      <a:srgbClr val="FF7A00"/>
                    </a:gs>
                    <a:gs pos="70000">
                      <a:srgbClr val="FF0300"/>
                    </a:gs>
                    <a:gs pos="100000">
                      <a:srgbClr val="4D0808"/>
                    </a:gs>
                  </a:gsLst>
                  <a:lin ang="5400000" scaled="1"/>
                  <a:tileRect/>
                </a:gradFill>
                <a:effectLst>
                  <a:outerShdw blurRad="38100" dist="38100" dir="2700000" algn="tl">
                    <a:srgbClr val="000000">
                      <a:alpha val="43137"/>
                    </a:srgbClr>
                  </a:outerShdw>
                </a:effectLst>
                <a:latin typeface="Cooper Black" pitchFamily="18" charset="0"/>
              </a:rPr>
              <a:t>Thank you for your attention!</a:t>
            </a:r>
            <a:endParaRPr lang="ru-RU" sz="8000" b="1" dirty="0">
              <a:ln w="10541" cmpd="sng">
                <a:solidFill>
                  <a:schemeClr val="bg1">
                    <a:lumMod val="75000"/>
                  </a:schemeClr>
                </a:solidFill>
                <a:prstDash val="solid"/>
              </a:ln>
              <a:gradFill flip="none" rotWithShape="1">
                <a:gsLst>
                  <a:gs pos="44000">
                    <a:schemeClr val="bg1"/>
                  </a:gs>
                  <a:gs pos="45000">
                    <a:srgbClr val="FF7A00"/>
                  </a:gs>
                  <a:gs pos="70000">
                    <a:srgbClr val="FF0300"/>
                  </a:gs>
                  <a:gs pos="100000">
                    <a:srgbClr val="4D0808"/>
                  </a:gs>
                </a:gsLst>
                <a:lin ang="5400000" scaled="1"/>
                <a:tileRect/>
              </a:gra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1585" y="2589134"/>
            <a:ext cx="7869891" cy="3981483"/>
          </a:xfrm>
        </p:spPr>
        <p:txBody>
          <a:bodyPr/>
          <a:lstStyle/>
          <a:p>
            <a:pPr>
              <a:buNone/>
            </a:pPr>
            <a:r>
              <a:rPr lang="ru-RU" dirty="0" smtClean="0">
                <a:solidFill>
                  <a:srgbClr val="260000"/>
                </a:solidFill>
              </a:rPr>
              <a:t>   </a:t>
            </a:r>
            <a:r>
              <a:rPr lang="en-US" dirty="0" smtClean="0">
                <a:solidFill>
                  <a:srgbClr val="260000"/>
                </a:solidFill>
              </a:rPr>
              <a:t>	</a:t>
            </a:r>
            <a:r>
              <a:rPr lang="en-US" sz="3200" dirty="0" smtClean="0">
                <a:solidFill>
                  <a:srgbClr val="260000"/>
                </a:solidFill>
                <a:latin typeface="Bell MT" pitchFamily="18" charset="0"/>
              </a:rPr>
              <a:t>Poland and Ukraine are the two biggest and most</a:t>
            </a:r>
            <a:r>
              <a:rPr lang="ru-RU" sz="3200" dirty="0" smtClean="0">
                <a:solidFill>
                  <a:srgbClr val="260000"/>
                </a:solidFill>
              </a:rPr>
              <a:t> </a:t>
            </a:r>
            <a:r>
              <a:rPr lang="en-US" sz="3200" dirty="0" smtClean="0">
                <a:solidFill>
                  <a:srgbClr val="260000"/>
                </a:solidFill>
                <a:latin typeface="Bell MT" pitchFamily="18" charset="0"/>
              </a:rPr>
              <a:t>populated countries of Central and Eastern Europe – the large part of the European continent, which lies between the Russian Federation on one side and Western Europe on the other. </a:t>
            </a:r>
            <a:endParaRPr lang="en-US" sz="3200" dirty="0">
              <a:solidFill>
                <a:srgbClr val="260000"/>
              </a:solidFill>
              <a:latin typeface="Bell MT" pitchFamily="18" charset="0"/>
            </a:endParaRPr>
          </a:p>
        </p:txBody>
      </p:sp>
      <p:pic>
        <p:nvPicPr>
          <p:cNvPr id="4098" name="Picture 2" descr="Картинки по запросу польша и украина на карте"/>
          <p:cNvPicPr>
            <a:picLocks noChangeAspect="1" noChangeArrowheads="1"/>
          </p:cNvPicPr>
          <p:nvPr/>
        </p:nvPicPr>
        <p:blipFill>
          <a:blip r:embed="rId2" cstate="print"/>
          <a:srcRect/>
          <a:stretch>
            <a:fillRect/>
          </a:stretch>
        </p:blipFill>
        <p:spPr bwMode="auto">
          <a:xfrm>
            <a:off x="2194561" y="426403"/>
            <a:ext cx="4376057" cy="175042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Картинки по запросу нато лого"/>
          <p:cNvPicPr>
            <a:picLocks noChangeAspect="1" noChangeArrowheads="1"/>
          </p:cNvPicPr>
          <p:nvPr/>
        </p:nvPicPr>
        <p:blipFill>
          <a:blip r:embed="rId2" cstate="print"/>
          <a:srcRect/>
          <a:stretch>
            <a:fillRect/>
          </a:stretch>
        </p:blipFill>
        <p:spPr bwMode="auto">
          <a:xfrm>
            <a:off x="4978755" y="4420126"/>
            <a:ext cx="2734450" cy="2137429"/>
          </a:xfrm>
          <a:prstGeom prst="rect">
            <a:avLst/>
          </a:prstGeom>
          <a:ln>
            <a:noFill/>
          </a:ln>
          <a:effectLst>
            <a:softEdge rad="112500"/>
          </a:effectLst>
        </p:spPr>
      </p:pic>
      <p:pic>
        <p:nvPicPr>
          <p:cNvPr id="3076" name="Picture 4" descr="Картинки по запросу евросоюз лого"/>
          <p:cNvPicPr>
            <a:picLocks noChangeAspect="1" noChangeArrowheads="1"/>
          </p:cNvPicPr>
          <p:nvPr/>
        </p:nvPicPr>
        <p:blipFill>
          <a:blip r:embed="rId3" cstate="print"/>
          <a:srcRect/>
          <a:stretch>
            <a:fillRect/>
          </a:stretch>
        </p:blipFill>
        <p:spPr bwMode="auto">
          <a:xfrm>
            <a:off x="5105572" y="2465796"/>
            <a:ext cx="5265800" cy="3361690"/>
          </a:xfrm>
          <a:prstGeom prst="rect">
            <a:avLst/>
          </a:prstGeom>
          <a:noFill/>
        </p:spPr>
      </p:pic>
      <p:sp>
        <p:nvSpPr>
          <p:cNvPr id="3" name="Содержимое 2"/>
          <p:cNvSpPr>
            <a:spLocks noGrp="1"/>
          </p:cNvSpPr>
          <p:nvPr>
            <p:ph idx="1"/>
          </p:nvPr>
        </p:nvSpPr>
        <p:spPr>
          <a:xfrm>
            <a:off x="616430" y="734209"/>
            <a:ext cx="7869891" cy="4711234"/>
          </a:xfrm>
        </p:spPr>
        <p:txBody>
          <a:bodyPr>
            <a:normAutofit/>
          </a:bodyPr>
          <a:lstStyle/>
          <a:p>
            <a:pPr>
              <a:buNone/>
            </a:pPr>
            <a:r>
              <a:rPr lang="en-US" sz="3200" dirty="0" smtClean="0">
                <a:latin typeface="Bell MT" pitchFamily="18" charset="0"/>
              </a:rPr>
              <a:t>   	</a:t>
            </a:r>
            <a:r>
              <a:rPr lang="en-US" sz="3200" dirty="0" smtClean="0">
                <a:solidFill>
                  <a:srgbClr val="260000"/>
                </a:solidFill>
                <a:latin typeface="Bell MT" pitchFamily="18" charset="0"/>
              </a:rPr>
              <a:t>Since the end of the communist system in 1989 – 1991, Poland and Ukraine have developed their foreign and security policies in different ways. Poland has realized a successful transformation, which led to its integration with NATO and EU, while Ukraine has remained a weak and unstable country on the peripheries of the Western system, which made it prone to the Russian aggression in 2014 – 2015.</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Картинки по запросу polish 17 century"/>
          <p:cNvPicPr>
            <a:picLocks noChangeAspect="1" noChangeArrowheads="1"/>
          </p:cNvPicPr>
          <p:nvPr/>
        </p:nvPicPr>
        <p:blipFill>
          <a:blip r:embed="rId2" cstate="print"/>
          <a:srcRect/>
          <a:stretch>
            <a:fillRect/>
          </a:stretch>
        </p:blipFill>
        <p:spPr bwMode="auto">
          <a:xfrm>
            <a:off x="5355771" y="3963677"/>
            <a:ext cx="3788230" cy="2894324"/>
          </a:xfrm>
          <a:prstGeom prst="rect">
            <a:avLst/>
          </a:prstGeom>
          <a:ln>
            <a:noFill/>
          </a:ln>
          <a:effectLst>
            <a:softEdge rad="112500"/>
          </a:effectLst>
        </p:spPr>
      </p:pic>
      <p:sp>
        <p:nvSpPr>
          <p:cNvPr id="2" name="Заголовок 1"/>
          <p:cNvSpPr>
            <a:spLocks noGrp="1"/>
          </p:cNvSpPr>
          <p:nvPr>
            <p:ph type="title"/>
          </p:nvPr>
        </p:nvSpPr>
        <p:spPr>
          <a:xfrm>
            <a:off x="628650" y="1"/>
            <a:ext cx="7891236" cy="1337732"/>
          </a:xfrm>
        </p:spPr>
        <p:txBody>
          <a:bodyPr>
            <a:normAutofit/>
          </a:bodyPr>
          <a:lstStyle/>
          <a:p>
            <a:pPr algn="ctr"/>
            <a:r>
              <a:rPr lang="en-US" sz="3600" b="1" dirty="0" smtClean="0">
                <a:solidFill>
                  <a:srgbClr val="260000"/>
                </a:solidFill>
                <a:latin typeface="Bell MT" pitchFamily="18" charset="0"/>
              </a:rPr>
              <a:t>Historical Heritage</a:t>
            </a:r>
            <a:r>
              <a:rPr lang="en-US" sz="3600" dirty="0" smtClean="0">
                <a:solidFill>
                  <a:srgbClr val="260000"/>
                </a:solidFill>
                <a:latin typeface="Bell MT" pitchFamily="18" charset="0"/>
              </a:rPr>
              <a:t> </a:t>
            </a:r>
            <a:endParaRPr lang="en-US" sz="3600" dirty="0">
              <a:solidFill>
                <a:srgbClr val="260000"/>
              </a:solidFill>
              <a:latin typeface="Bell MT" pitchFamily="18" charset="0"/>
            </a:endParaRPr>
          </a:p>
        </p:txBody>
      </p:sp>
      <p:sp>
        <p:nvSpPr>
          <p:cNvPr id="3" name="Содержимое 2"/>
          <p:cNvSpPr>
            <a:spLocks noGrp="1"/>
          </p:cNvSpPr>
          <p:nvPr>
            <p:ph idx="1"/>
          </p:nvPr>
        </p:nvSpPr>
        <p:spPr>
          <a:xfrm>
            <a:off x="442260" y="1160929"/>
            <a:ext cx="8701740" cy="5109242"/>
          </a:xfrm>
        </p:spPr>
        <p:txBody>
          <a:bodyPr>
            <a:normAutofit/>
          </a:bodyPr>
          <a:lstStyle/>
          <a:p>
            <a:pPr>
              <a:buNone/>
            </a:pPr>
            <a:r>
              <a:rPr lang="ru-RU" dirty="0" smtClean="0"/>
              <a:t>   </a:t>
            </a:r>
            <a:r>
              <a:rPr lang="en-US" dirty="0" smtClean="0"/>
              <a:t>	</a:t>
            </a:r>
            <a:r>
              <a:rPr lang="en-US" dirty="0" smtClean="0">
                <a:solidFill>
                  <a:srgbClr val="260000"/>
                </a:solidFill>
                <a:latin typeface="Bell MT" pitchFamily="18" charset="0"/>
              </a:rPr>
              <a:t>Polish-Ukrainian relations can be traced to the 16th-17th centuries in the Polish-Lithuanian Commonwealth and the often turbulent relations between that state and the mostly </a:t>
            </a:r>
            <a:r>
              <a:rPr lang="en-US" dirty="0" err="1" smtClean="0">
                <a:solidFill>
                  <a:srgbClr val="260000"/>
                </a:solidFill>
                <a:latin typeface="Bell MT" pitchFamily="18" charset="0"/>
              </a:rPr>
              <a:t>polonized</a:t>
            </a:r>
            <a:r>
              <a:rPr lang="en-US" dirty="0" smtClean="0">
                <a:solidFill>
                  <a:srgbClr val="260000"/>
                </a:solidFill>
                <a:latin typeface="Bell MT" pitchFamily="18" charset="0"/>
              </a:rPr>
              <a:t> nobility and the Cossacks. And even further into the 13th-14th centuries when the Kingdom of Poland and the </a:t>
            </a:r>
            <a:r>
              <a:rPr lang="en-US" dirty="0" err="1" smtClean="0">
                <a:solidFill>
                  <a:srgbClr val="260000"/>
                </a:solidFill>
                <a:latin typeface="Bell MT" pitchFamily="18" charset="0"/>
              </a:rPr>
              <a:t>Ruthenian</a:t>
            </a:r>
            <a:r>
              <a:rPr lang="en-US" dirty="0" smtClean="0">
                <a:solidFill>
                  <a:srgbClr val="260000"/>
                </a:solidFill>
                <a:latin typeface="Bell MT" pitchFamily="18" charset="0"/>
              </a:rPr>
              <a:t> Kingdom carried close ties.</a:t>
            </a:r>
            <a:r>
              <a:rPr lang="ru-RU" dirty="0" smtClean="0">
                <a:solidFill>
                  <a:srgbClr val="260000"/>
                </a:solidFill>
              </a:rPr>
              <a:t> </a:t>
            </a:r>
            <a:r>
              <a:rPr lang="en-US" dirty="0" smtClean="0">
                <a:solidFill>
                  <a:srgbClr val="260000"/>
                </a:solidFill>
                <a:latin typeface="Bell MT" pitchFamily="18" charset="0"/>
              </a:rPr>
              <a:t>The next stage would be the relations in the years </a:t>
            </a:r>
            <a:br>
              <a:rPr lang="en-US" dirty="0" smtClean="0">
                <a:solidFill>
                  <a:srgbClr val="260000"/>
                </a:solidFill>
                <a:latin typeface="Bell MT" pitchFamily="18" charset="0"/>
              </a:rPr>
            </a:br>
            <a:r>
              <a:rPr lang="en-US" dirty="0" smtClean="0">
                <a:solidFill>
                  <a:srgbClr val="260000"/>
                </a:solidFill>
                <a:latin typeface="Bell MT" pitchFamily="18" charset="0"/>
              </a:rPr>
              <a:t>1918–1920, in the aftermath of </a:t>
            </a:r>
            <a:br>
              <a:rPr lang="en-US" dirty="0" smtClean="0">
                <a:solidFill>
                  <a:srgbClr val="260000"/>
                </a:solidFill>
                <a:latin typeface="Bell MT" pitchFamily="18" charset="0"/>
              </a:rPr>
            </a:br>
            <a:r>
              <a:rPr lang="en-US" dirty="0" smtClean="0">
                <a:solidFill>
                  <a:srgbClr val="260000"/>
                </a:solidFill>
                <a:latin typeface="Bell MT" pitchFamily="18" charset="0"/>
              </a:rPr>
              <a:t>World War I, which saw both </a:t>
            </a:r>
            <a:br>
              <a:rPr lang="en-US" dirty="0" smtClean="0">
                <a:solidFill>
                  <a:srgbClr val="260000"/>
                </a:solidFill>
                <a:latin typeface="Bell MT" pitchFamily="18" charset="0"/>
              </a:rPr>
            </a:br>
            <a:r>
              <a:rPr lang="en-US" dirty="0" smtClean="0">
                <a:solidFill>
                  <a:srgbClr val="260000"/>
                </a:solidFill>
                <a:latin typeface="Bell MT" pitchFamily="18" charset="0"/>
              </a:rPr>
              <a:t>the Polish-Ukrainian War and </a:t>
            </a:r>
            <a:br>
              <a:rPr lang="en-US" dirty="0" smtClean="0">
                <a:solidFill>
                  <a:srgbClr val="260000"/>
                </a:solidFill>
                <a:latin typeface="Bell MT" pitchFamily="18" charset="0"/>
              </a:rPr>
            </a:br>
            <a:r>
              <a:rPr lang="en-US" dirty="0" smtClean="0">
                <a:solidFill>
                  <a:srgbClr val="260000"/>
                </a:solidFill>
                <a:latin typeface="Bell MT" pitchFamily="18" charset="0"/>
              </a:rPr>
              <a:t>the Polish-Ukrainian alliance. </a:t>
            </a:r>
            <a:endParaRPr lang="en-US" dirty="0">
              <a:solidFill>
                <a:srgbClr val="260000"/>
              </a:solidFill>
              <a:latin typeface="Bell MT"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volhynia map and galicia"/>
          <p:cNvPicPr>
            <a:picLocks noChangeAspect="1" noChangeArrowheads="1"/>
          </p:cNvPicPr>
          <p:nvPr/>
        </p:nvPicPr>
        <p:blipFill>
          <a:blip r:embed="rId2" cstate="print"/>
          <a:srcRect/>
          <a:stretch>
            <a:fillRect/>
          </a:stretch>
        </p:blipFill>
        <p:spPr bwMode="auto">
          <a:xfrm rot="434009">
            <a:off x="6096814" y="3638173"/>
            <a:ext cx="2118272" cy="3098800"/>
          </a:xfrm>
          <a:prstGeom prst="rect">
            <a:avLst/>
          </a:prstGeom>
          <a:noFill/>
        </p:spPr>
      </p:pic>
      <p:sp>
        <p:nvSpPr>
          <p:cNvPr id="5" name="Прямоугольник 4"/>
          <p:cNvSpPr/>
          <p:nvPr/>
        </p:nvSpPr>
        <p:spPr>
          <a:xfrm>
            <a:off x="341085" y="596899"/>
            <a:ext cx="8556172" cy="4893647"/>
          </a:xfrm>
          <a:prstGeom prst="rect">
            <a:avLst/>
          </a:prstGeom>
        </p:spPr>
        <p:txBody>
          <a:bodyPr wrap="square">
            <a:spAutoFit/>
          </a:bodyPr>
          <a:lstStyle/>
          <a:p>
            <a:pPr>
              <a:buNone/>
            </a:pPr>
            <a:r>
              <a:rPr lang="en-US" sz="2400" dirty="0" smtClean="0">
                <a:solidFill>
                  <a:srgbClr val="260000"/>
                </a:solidFill>
                <a:latin typeface="Bell MT" pitchFamily="18" charset="0"/>
              </a:rPr>
              <a:t>	</a:t>
            </a:r>
            <a:r>
              <a:rPr lang="en-US" sz="2600" dirty="0" smtClean="0">
                <a:solidFill>
                  <a:srgbClr val="260000"/>
                </a:solidFill>
                <a:latin typeface="Bell MT" pitchFamily="18" charset="0"/>
              </a:rPr>
              <a:t>On October 13, 1990 Poland and Ukraine agreed to </a:t>
            </a:r>
          </a:p>
          <a:p>
            <a:pPr>
              <a:buNone/>
            </a:pPr>
            <a:r>
              <a:rPr lang="en-US" sz="2600" dirty="0" smtClean="0">
                <a:solidFill>
                  <a:srgbClr val="260000"/>
                </a:solidFill>
                <a:latin typeface="Bell MT" pitchFamily="18" charset="0"/>
              </a:rPr>
              <a:t>the "Declaration on the foundations and general directions in the development of Polish-Ukrainian relations". Article 3 of this declaration said that neither country has any territorial claims against the other, and will not bring any in the future. Both countries promised to respect the rights of national minorities on their territories and to improve the situation of minorities in their countries.  Nevertheless,</a:t>
            </a:r>
          </a:p>
          <a:p>
            <a:pPr>
              <a:buNone/>
            </a:pPr>
            <a:r>
              <a:rPr lang="en-US" sz="2600" dirty="0" smtClean="0">
                <a:solidFill>
                  <a:srgbClr val="260000"/>
                </a:solidFill>
                <a:latin typeface="Bell MT" pitchFamily="18" charset="0"/>
              </a:rPr>
              <a:t> historical issues regarding the Ukrainian</a:t>
            </a:r>
          </a:p>
          <a:p>
            <a:pPr>
              <a:buNone/>
            </a:pPr>
            <a:r>
              <a:rPr lang="en-US" sz="2600" dirty="0" smtClean="0">
                <a:solidFill>
                  <a:srgbClr val="260000"/>
                </a:solidFill>
                <a:latin typeface="Bell MT" pitchFamily="18" charset="0"/>
              </a:rPr>
              <a:t> Insurgent Army (UPA) and their massacres </a:t>
            </a:r>
          </a:p>
          <a:p>
            <a:pPr>
              <a:buNone/>
            </a:pPr>
            <a:r>
              <a:rPr lang="en-US" sz="2600" dirty="0" smtClean="0">
                <a:solidFill>
                  <a:srgbClr val="260000"/>
                </a:solidFill>
                <a:latin typeface="Bell MT" pitchFamily="18" charset="0"/>
              </a:rPr>
              <a:t>of Poles in </a:t>
            </a:r>
            <a:r>
              <a:rPr lang="en-US" sz="2600" dirty="0" err="1" smtClean="0">
                <a:solidFill>
                  <a:srgbClr val="260000"/>
                </a:solidFill>
                <a:latin typeface="Bell MT" pitchFamily="18" charset="0"/>
              </a:rPr>
              <a:t>Volhynia</a:t>
            </a:r>
            <a:r>
              <a:rPr lang="en-US" sz="2600" dirty="0" smtClean="0">
                <a:solidFill>
                  <a:srgbClr val="260000"/>
                </a:solidFill>
                <a:latin typeface="Bell MT" pitchFamily="18" charset="0"/>
              </a:rPr>
              <a:t> and Eastern </a:t>
            </a:r>
          </a:p>
          <a:p>
            <a:pPr>
              <a:buNone/>
            </a:pPr>
            <a:r>
              <a:rPr lang="en-US" sz="2600" dirty="0" smtClean="0">
                <a:solidFill>
                  <a:srgbClr val="260000"/>
                </a:solidFill>
                <a:latin typeface="Bell MT" pitchFamily="18" charset="0"/>
              </a:rPr>
              <a:t>Galicia remain a contested topic today.</a:t>
            </a:r>
            <a:endParaRPr lang="en-US" sz="2600" dirty="0">
              <a:solidFill>
                <a:srgbClr val="260000"/>
              </a:solidFill>
              <a:latin typeface="Bell MT"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600" b="1" dirty="0" smtClean="0">
                <a:solidFill>
                  <a:srgbClr val="260000"/>
                </a:solidFill>
                <a:latin typeface="Bell MT" pitchFamily="18" charset="0"/>
              </a:rPr>
              <a:t>Mutual Political Attraction</a:t>
            </a:r>
            <a:endParaRPr lang="en-US" sz="3600" b="1" dirty="0">
              <a:solidFill>
                <a:srgbClr val="260000"/>
              </a:solidFill>
              <a:latin typeface="Bell MT" pitchFamily="18" charset="0"/>
            </a:endParaRPr>
          </a:p>
        </p:txBody>
      </p:sp>
      <p:sp>
        <p:nvSpPr>
          <p:cNvPr id="3" name="Содержимое 2"/>
          <p:cNvSpPr>
            <a:spLocks noGrp="1"/>
          </p:cNvSpPr>
          <p:nvPr>
            <p:ph idx="1"/>
          </p:nvPr>
        </p:nvSpPr>
        <p:spPr>
          <a:xfrm>
            <a:off x="478971" y="1045029"/>
            <a:ext cx="8152493" cy="5393192"/>
          </a:xfrm>
        </p:spPr>
        <p:txBody>
          <a:bodyPr>
            <a:normAutofit fontScale="92500" lnSpcReduction="10000"/>
          </a:bodyPr>
          <a:lstStyle/>
          <a:p>
            <a:pPr>
              <a:buNone/>
            </a:pPr>
            <a:r>
              <a:rPr lang="en-US" dirty="0" smtClean="0">
                <a:solidFill>
                  <a:srgbClr val="260000"/>
                </a:solidFill>
              </a:rPr>
              <a:t>    	</a:t>
            </a:r>
            <a:r>
              <a:rPr lang="en-US" dirty="0" smtClean="0">
                <a:solidFill>
                  <a:srgbClr val="260000"/>
                </a:solidFill>
                <a:latin typeface="Bell MT" pitchFamily="18" charset="0"/>
              </a:rPr>
              <a:t>Both countries are interested in mutual cooperation for different reasons. In the case of Poland there are five main reasons: </a:t>
            </a:r>
          </a:p>
          <a:p>
            <a:r>
              <a:rPr lang="en-US" dirty="0" smtClean="0">
                <a:solidFill>
                  <a:srgbClr val="260000"/>
                </a:solidFill>
                <a:latin typeface="Bell MT" pitchFamily="18" charset="0"/>
              </a:rPr>
              <a:t>First, history. </a:t>
            </a:r>
          </a:p>
          <a:p>
            <a:r>
              <a:rPr lang="en-US" dirty="0" smtClean="0">
                <a:solidFill>
                  <a:srgbClr val="260000"/>
                </a:solidFill>
                <a:latin typeface="Bell MT" pitchFamily="18" charset="0"/>
              </a:rPr>
              <a:t>Second, the stability of the </a:t>
            </a:r>
            <a:r>
              <a:rPr lang="en-US" dirty="0" err="1" smtClean="0">
                <a:solidFill>
                  <a:srgbClr val="260000"/>
                </a:solidFill>
                <a:latin typeface="Bell MT" pitchFamily="18" charset="0"/>
              </a:rPr>
              <a:t>neighbourhood</a:t>
            </a:r>
            <a:r>
              <a:rPr lang="en-US" dirty="0" smtClean="0">
                <a:solidFill>
                  <a:srgbClr val="260000"/>
                </a:solidFill>
                <a:latin typeface="Bell MT" pitchFamily="18" charset="0"/>
              </a:rPr>
              <a:t>. Poland wants it Ukrainian neighbor to be </a:t>
            </a:r>
            <a:r>
              <a:rPr lang="en-US" dirty="0" err="1" smtClean="0">
                <a:solidFill>
                  <a:srgbClr val="260000"/>
                </a:solidFill>
                <a:latin typeface="Bell MT" pitchFamily="18" charset="0"/>
              </a:rPr>
              <a:t>astable</a:t>
            </a:r>
            <a:r>
              <a:rPr lang="en-US" dirty="0" smtClean="0">
                <a:solidFill>
                  <a:srgbClr val="260000"/>
                </a:solidFill>
                <a:latin typeface="Bell MT" pitchFamily="18" charset="0"/>
              </a:rPr>
              <a:t>, prosperous, democratic and "European" state. </a:t>
            </a:r>
          </a:p>
          <a:p>
            <a:r>
              <a:rPr lang="en-US" dirty="0" smtClean="0">
                <a:solidFill>
                  <a:srgbClr val="260000"/>
                </a:solidFill>
                <a:latin typeface="Bell MT" pitchFamily="18" charset="0"/>
              </a:rPr>
              <a:t>Third, progressive integration and eventually accession of Ukraine to EU and NATO. </a:t>
            </a:r>
          </a:p>
          <a:p>
            <a:r>
              <a:rPr lang="en-US" dirty="0" smtClean="0">
                <a:solidFill>
                  <a:srgbClr val="260000"/>
                </a:solidFill>
                <a:latin typeface="Bell MT" pitchFamily="18" charset="0"/>
              </a:rPr>
              <a:t>Forth, the relations with Russia. </a:t>
            </a:r>
          </a:p>
          <a:p>
            <a:r>
              <a:rPr lang="en-US" dirty="0" smtClean="0">
                <a:solidFill>
                  <a:srgbClr val="260000"/>
                </a:solidFill>
                <a:latin typeface="Bell MT" pitchFamily="18" charset="0"/>
              </a:rPr>
              <a:t>Fifth, the international position of Poland. Poland wants to be the leading country in the EU Eastern policy, and in particular the "advocate" of Ukraine in the Western institutions and organizations. </a:t>
            </a:r>
          </a:p>
          <a:p>
            <a:endParaRPr lang="en-US" dirty="0" smtClean="0">
              <a:solidFill>
                <a:srgbClr val="260000"/>
              </a:solidFill>
              <a:latin typeface="Bell MT" pitchFamily="18" charset="0"/>
            </a:endParaRPr>
          </a:p>
          <a:p>
            <a:pPr>
              <a:buNone/>
            </a:pPr>
            <a:endParaRPr lang="en-US" dirty="0">
              <a:solidFill>
                <a:srgbClr val="260000"/>
              </a:solidFill>
              <a:latin typeface="Bell MT"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600" b="1" dirty="0" smtClean="0">
                <a:solidFill>
                  <a:srgbClr val="260000"/>
                </a:solidFill>
                <a:latin typeface="Bell MT" pitchFamily="18" charset="0"/>
              </a:rPr>
              <a:t>Limited Economic Opportunities </a:t>
            </a:r>
            <a:endParaRPr lang="en-US" sz="3600" dirty="0">
              <a:solidFill>
                <a:srgbClr val="260000"/>
              </a:solidFill>
              <a:latin typeface="Bell MT" pitchFamily="18" charset="0"/>
            </a:endParaRPr>
          </a:p>
        </p:txBody>
      </p:sp>
      <p:pic>
        <p:nvPicPr>
          <p:cNvPr id="7" name="Рисунок 6" descr="https://pp.userapi.com/c837523/v837523944/2c59e/CUbxRYJweJg.jpg"/>
          <p:cNvPicPr/>
          <p:nvPr/>
        </p:nvPicPr>
        <p:blipFill>
          <a:blip r:embed="rId2" cstate="print">
            <a:extLst>
              <a:ext uri="{28A0092B-C50C-407E-A947-70E740481C1C}">
                <a14:useLocalDpi xmlns:lc="http://schemas.openxmlformats.org/drawingml/2006/lockedCanvas" xmlns:pic="http://schemas.openxmlformats.org/drawingml/2006/picture" xmlns:ve="http://schemas.openxmlformats.org/markup-compatibility/2006" xmlns:m="http://schemas.openxmlformats.org/officeDocument/2006/math"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p="http://schemas.openxmlformats.org/drawingml/2006/wordprocessingDrawing" xmlns:arto="http://schemas.microsoft.com/office/word/2006/arto" val="0"/>
              </a:ext>
            </a:extLst>
          </a:blip>
          <a:srcRect b="67728"/>
          <a:stretch>
            <a:fillRect/>
          </a:stretch>
        </p:blipFill>
        <p:spPr bwMode="auto">
          <a:xfrm>
            <a:off x="740228" y="1335315"/>
            <a:ext cx="7852227" cy="2220686"/>
          </a:xfrm>
          <a:prstGeom prst="rect">
            <a:avLst/>
          </a:prstGeom>
          <a:noFill/>
          <a:ln>
            <a:noFill/>
          </a:ln>
        </p:spPr>
      </p:pic>
      <p:pic>
        <p:nvPicPr>
          <p:cNvPr id="8" name="Рисунок 7" descr="https://pp.userapi.com/c837523/v837523944/2c59e/CUbxRYJweJg.jpg"/>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t="74208"/>
          <a:stretch>
            <a:fillRect/>
          </a:stretch>
        </p:blipFill>
        <p:spPr bwMode="auto">
          <a:xfrm>
            <a:off x="740228" y="3570513"/>
            <a:ext cx="7852229" cy="1567544"/>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Картинки по запросу poland ukraine"/>
          <p:cNvPicPr>
            <a:picLocks noChangeAspect="1" noChangeArrowheads="1"/>
          </p:cNvPicPr>
          <p:nvPr/>
        </p:nvPicPr>
        <p:blipFill>
          <a:blip r:embed="rId2" cstate="print"/>
          <a:srcRect/>
          <a:stretch>
            <a:fillRect/>
          </a:stretch>
        </p:blipFill>
        <p:spPr bwMode="auto">
          <a:xfrm>
            <a:off x="5676901" y="4630057"/>
            <a:ext cx="2784928" cy="2227943"/>
          </a:xfrm>
          <a:prstGeom prst="rect">
            <a:avLst/>
          </a:prstGeom>
          <a:ln>
            <a:noFill/>
          </a:ln>
          <a:effectLst>
            <a:softEdge rad="112500"/>
          </a:effectLst>
        </p:spPr>
      </p:pic>
      <p:sp>
        <p:nvSpPr>
          <p:cNvPr id="3" name="Содержимое 2"/>
          <p:cNvSpPr>
            <a:spLocks noGrp="1"/>
          </p:cNvSpPr>
          <p:nvPr>
            <p:ph idx="1"/>
          </p:nvPr>
        </p:nvSpPr>
        <p:spPr>
          <a:xfrm>
            <a:off x="645459" y="885158"/>
            <a:ext cx="7869891" cy="4711234"/>
          </a:xfrm>
        </p:spPr>
        <p:txBody>
          <a:bodyPr>
            <a:normAutofit/>
          </a:bodyPr>
          <a:lstStyle/>
          <a:p>
            <a:pPr>
              <a:buNone/>
            </a:pPr>
            <a:r>
              <a:rPr lang="en-US" sz="3200" dirty="0" smtClean="0">
                <a:solidFill>
                  <a:srgbClr val="260000"/>
                </a:solidFill>
                <a:latin typeface="Bell MT" pitchFamily="18" charset="0"/>
              </a:rPr>
              <a:t>  		The economic cooperation is more important for Ukraine, Poland being the fifth trade partner, but also the forth place of Ukrainian foreign investments. Poland exports to Ukraine mainly electromechanical, chemical and mineral products, while it imports metallurgical, </a:t>
            </a:r>
            <a:r>
              <a:rPr lang="en-US" sz="3200" dirty="0" err="1" smtClean="0">
                <a:solidFill>
                  <a:srgbClr val="260000"/>
                </a:solidFill>
                <a:latin typeface="Bell MT" pitchFamily="18" charset="0"/>
              </a:rPr>
              <a:t>agroalimentary</a:t>
            </a:r>
            <a:r>
              <a:rPr lang="en-US" sz="3200" dirty="0" smtClean="0">
                <a:solidFill>
                  <a:srgbClr val="260000"/>
                </a:solidFill>
                <a:latin typeface="Bell MT" pitchFamily="18" charset="0"/>
              </a:rPr>
              <a:t> and mineral products. It has also a positive balance both in trade and in foreign  direct investments.</a:t>
            </a:r>
            <a:endParaRPr lang="en-US" sz="3200" dirty="0">
              <a:solidFill>
                <a:srgbClr val="260000"/>
              </a:solidFill>
              <a:latin typeface="Bell MT"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4488" y="478759"/>
            <a:ext cx="7869891" cy="4711234"/>
          </a:xfrm>
        </p:spPr>
        <p:txBody>
          <a:bodyPr/>
          <a:lstStyle/>
          <a:p>
            <a:pPr>
              <a:buNone/>
            </a:pPr>
            <a:r>
              <a:rPr lang="en-US" dirty="0" smtClean="0">
                <a:solidFill>
                  <a:srgbClr val="260000"/>
                </a:solidFill>
                <a:latin typeface="Bell MT" pitchFamily="18" charset="0"/>
              </a:rPr>
              <a:t>   	Poland and Ukraine have sought to develop their cooperation – for political, economic and strategic reasons. In the last case, the principal area of cooperation would be the energy sector, as the countries have been considerably dependent on the gas and oil import from the Russian Federation, which has been perceived as a threat for the two countries, in particular in the context of two Ukrainian-Russian gas crisis (2006, 2009), and later the undeclared war between the two countries.</a:t>
            </a:r>
            <a:endParaRPr lang="en-US" dirty="0">
              <a:solidFill>
                <a:srgbClr val="260000"/>
              </a:solidFill>
              <a:latin typeface="Bell MT" pitchFamily="18" charset="0"/>
            </a:endParaRPr>
          </a:p>
        </p:txBody>
      </p:sp>
      <p:pic>
        <p:nvPicPr>
          <p:cNvPr id="5" name="Рисунок 4" descr="https://pp.userapi.com/c837523/v837523944/2c596/aV9Pb12yO_Y.jpg"/>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1146629" y="4615546"/>
            <a:ext cx="6850742" cy="19657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463</TotalTime>
  <Words>35</Words>
  <Application>Microsoft Office PowerPoint</Application>
  <PresentationFormat>Экран (4:3)</PresentationFormat>
  <Paragraphs>34</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Office Theme</vt:lpstr>
      <vt:lpstr>Слайд 1</vt:lpstr>
      <vt:lpstr>Слайд 2</vt:lpstr>
      <vt:lpstr>Слайд 3</vt:lpstr>
      <vt:lpstr>Historical Heritage </vt:lpstr>
      <vt:lpstr>Слайд 5</vt:lpstr>
      <vt:lpstr>Mutual Political Attraction</vt:lpstr>
      <vt:lpstr>Limited Economic Opportunities </vt:lpstr>
      <vt:lpstr>Слайд 8</vt:lpstr>
      <vt:lpstr>Слайд 9</vt:lpstr>
      <vt:lpstr>Слайд 10</vt:lpstr>
      <vt:lpstr>Growing People-to-People Contacts</vt:lpstr>
      <vt:lpstr>Military Weakness</vt:lpstr>
      <vt:lpstr>Слайд 13</vt:lpstr>
      <vt:lpstr>The European Context </vt:lpstr>
      <vt:lpstr>Слайд 15</vt:lpstr>
      <vt:lpstr>Слайд 16</vt:lpstr>
    </vt:vector>
  </TitlesOfParts>
  <Company>PJSC "New Engineering Technologies"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Юлия Редько</cp:lastModifiedBy>
  <cp:revision>82</cp:revision>
  <dcterms:created xsi:type="dcterms:W3CDTF">2016-11-18T14:12:19Z</dcterms:created>
  <dcterms:modified xsi:type="dcterms:W3CDTF">2017-03-09T19:22:40Z</dcterms:modified>
</cp:coreProperties>
</file>