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Lst>
  <p:sldSz cx="18288000" cy="10287000"/>
  <p:notesSz cx="6858000" cy="9144000"/>
  <p:embeddedFontLst>
    <p:embeddedFont>
      <p:font typeface="Calibri" panose="020F0502020204030204" pitchFamily="34" charset="0"/>
      <p:regular r:id="rId29"/>
      <p:bold r:id="rId30"/>
      <p:italic r:id="rId31"/>
      <p:boldItalic r:id="rId32"/>
    </p:embeddedFont>
    <p:embeddedFont>
      <p:font typeface="Cuprum Bold" panose="020B0604020202020204" charset="-52"/>
      <p:regular r:id="rId33"/>
    </p:embeddedFont>
    <p:embeddedFont>
      <p:font typeface="Nunito" panose="020B0604020202020204" charset="0"/>
      <p:regular r:id="rId34"/>
    </p:embeddedFont>
    <p:embeddedFont>
      <p:font typeface="Cuprum" panose="020B0604020202020204" charset="-52"/>
      <p:regular r:id="rId35"/>
    </p:embeddedFont>
    <p:embeddedFont>
      <p:font typeface="Bebas Neue Cyrillic"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71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10"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10"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15.sv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10" Type="http://schemas.openxmlformats.org/officeDocument/2006/relationships/image" Target="../media/image16.png"/><Relationship Id="rId4" Type="http://schemas.openxmlformats.org/officeDocument/2006/relationships/image" Target="../media/image4.png"/><Relationship Id="rId9" Type="http://schemas.openxmlformats.org/officeDocument/2006/relationships/image" Target="../media/image15.svg"/></Relationships>
</file>

<file path=ppt/slides/_rels/slide1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sv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sv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svg"/><Relationship Id="rId7"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24.svg"/></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4.png"/><Relationship Id="rId9"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4.png"/><Relationship Id="rId9" Type="http://schemas.openxmlformats.org/officeDocument/2006/relationships/image" Target="../media/image28.svg"/></Relationships>
</file>

<file path=ppt/slides/_rels/slide2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4.png"/><Relationship Id="rId9" Type="http://schemas.openxmlformats.org/officeDocument/2006/relationships/image" Target="../media/image30.svg"/></Relationships>
</file>

<file path=ppt/slides/_rels/slide27.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sv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svg"/><Relationship Id="rId7"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sv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10" Type="http://schemas.openxmlformats.org/officeDocument/2006/relationships/image" Target="../media/image15.sv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15.sv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10" Type="http://schemas.openxmlformats.org/officeDocument/2006/relationships/image" Target="../media/image11.png"/><Relationship Id="rId4" Type="http://schemas.openxmlformats.org/officeDocument/2006/relationships/image" Target="../media/image4.png"/><Relationship Id="rId9" Type="http://schemas.openxmlformats.org/officeDocument/2006/relationships/image" Target="../media/image15.sv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15.sv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8258002"/>
            <a:ext cx="19974273" cy="1420979"/>
            <a:chOff x="0" y="0"/>
            <a:chExt cx="5260714" cy="374250"/>
          </a:xfrm>
        </p:grpSpPr>
        <p:sp>
          <p:nvSpPr>
            <p:cNvPr id="3" name="Freeform 3"/>
            <p:cNvSpPr/>
            <p:nvPr/>
          </p:nvSpPr>
          <p:spPr>
            <a:xfrm>
              <a:off x="0" y="0"/>
              <a:ext cx="5260714" cy="374250"/>
            </a:xfrm>
            <a:custGeom>
              <a:avLst/>
              <a:gdLst/>
              <a:ahLst/>
              <a:cxnLst/>
              <a:rect l="l" t="t" r="r" b="b"/>
              <a:pathLst>
                <a:path w="5260714" h="374250">
                  <a:moveTo>
                    <a:pt x="0" y="0"/>
                  </a:moveTo>
                  <a:lnTo>
                    <a:pt x="5260714" y="0"/>
                  </a:lnTo>
                  <a:lnTo>
                    <a:pt x="5260714" y="374250"/>
                  </a:lnTo>
                  <a:lnTo>
                    <a:pt x="0" y="374250"/>
                  </a:lnTo>
                  <a:close/>
                </a:path>
              </a:pathLst>
            </a:custGeom>
            <a:solidFill>
              <a:srgbClr val="F1F2F2"/>
            </a:solidFill>
          </p:spPr>
        </p:sp>
        <p:sp>
          <p:nvSpPr>
            <p:cNvPr id="4" name="TextBox 4"/>
            <p:cNvSpPr txBox="1"/>
            <p:nvPr/>
          </p:nvSpPr>
          <p:spPr>
            <a:xfrm>
              <a:off x="0" y="-38100"/>
              <a:ext cx="5260714" cy="41235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116949" y="1896628"/>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2399945" y="6010601"/>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1935157" y="2722568"/>
            <a:ext cx="14950738" cy="1792138"/>
          </a:xfrm>
          <a:prstGeom prst="rect">
            <a:avLst/>
          </a:prstGeom>
        </p:spPr>
        <p:txBody>
          <a:bodyPr lIns="0" tIns="0" rIns="0" bIns="0" rtlCol="0" anchor="t">
            <a:spAutoFit/>
          </a:bodyPr>
          <a:lstStyle/>
          <a:p>
            <a:pPr algn="ctr">
              <a:lnSpc>
                <a:spcPts val="14620"/>
              </a:lnSpc>
            </a:pPr>
            <a:r>
              <a:rPr lang="en-US" sz="10443">
                <a:solidFill>
                  <a:srgbClr val="000000"/>
                </a:solidFill>
                <a:latin typeface="Bebas Neue Cyrillic"/>
              </a:rPr>
              <a:t>ПСИХОЛОГІЯ ОСВІТИ</a:t>
            </a:r>
          </a:p>
        </p:txBody>
      </p:sp>
      <p:sp>
        <p:nvSpPr>
          <p:cNvPr id="9" name="Freeform 9"/>
          <p:cNvSpPr/>
          <p:nvPr/>
        </p:nvSpPr>
        <p:spPr>
          <a:xfrm>
            <a:off x="1721691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52420"/>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rot="193063">
            <a:off x="15750072" y="1698038"/>
            <a:ext cx="1936529" cy="1438991"/>
          </a:xfrm>
          <a:custGeom>
            <a:avLst/>
            <a:gdLst/>
            <a:ahLst/>
            <a:cxnLst/>
            <a:rect l="l" t="t" r="r" b="b"/>
            <a:pathLst>
              <a:path w="1936529" h="1438991">
                <a:moveTo>
                  <a:pt x="0" y="0"/>
                </a:moveTo>
                <a:lnTo>
                  <a:pt x="1936529" y="0"/>
                </a:lnTo>
                <a:lnTo>
                  <a:pt x="1936529" y="1438991"/>
                </a:lnTo>
                <a:lnTo>
                  <a:pt x="0" y="143899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Freeform 17"/>
          <p:cNvSpPr/>
          <p:nvPr/>
        </p:nvSpPr>
        <p:spPr>
          <a:xfrm>
            <a:off x="12400186" y="2923706"/>
            <a:ext cx="4859114" cy="5936758"/>
          </a:xfrm>
          <a:custGeom>
            <a:avLst/>
            <a:gdLst/>
            <a:ahLst/>
            <a:cxnLst/>
            <a:rect l="l" t="t" r="r" b="b"/>
            <a:pathLst>
              <a:path w="4859114" h="5936758">
                <a:moveTo>
                  <a:pt x="0" y="0"/>
                </a:moveTo>
                <a:lnTo>
                  <a:pt x="4859114" y="0"/>
                </a:lnTo>
                <a:lnTo>
                  <a:pt x="4859114" y="5936758"/>
                </a:lnTo>
                <a:lnTo>
                  <a:pt x="0" y="5936758"/>
                </a:lnTo>
                <a:lnTo>
                  <a:pt x="0" y="0"/>
                </a:lnTo>
                <a:close/>
              </a:path>
            </a:pathLst>
          </a:custGeom>
          <a:blipFill>
            <a:blip r:embed="rId10"/>
            <a:stretch>
              <a:fillRect t="-5970" b="-5970"/>
            </a:stretch>
          </a:blipFill>
        </p:spPr>
      </p:sp>
      <p:sp>
        <p:nvSpPr>
          <p:cNvPr id="18" name="TextBox 18"/>
          <p:cNvSpPr txBox="1"/>
          <p:nvPr/>
        </p:nvSpPr>
        <p:spPr>
          <a:xfrm>
            <a:off x="2627570" y="2494085"/>
            <a:ext cx="9086546" cy="7666743"/>
          </a:xfrm>
          <a:prstGeom prst="rect">
            <a:avLst/>
          </a:prstGeom>
        </p:spPr>
        <p:txBody>
          <a:bodyPr lIns="0" tIns="0" rIns="0" bIns="0" rtlCol="0" anchor="t">
            <a:spAutoFit/>
          </a:bodyPr>
          <a:lstStyle/>
          <a:p>
            <a:pPr algn="r">
              <a:lnSpc>
                <a:spcPts val="3722"/>
              </a:lnSpc>
            </a:pPr>
            <a:r>
              <a:rPr lang="en-US" sz="2659">
                <a:solidFill>
                  <a:srgbClr val="000000"/>
                </a:solidFill>
                <a:latin typeface="Cuprum"/>
              </a:rPr>
              <a:t> Зігмунд Фрейд Фрейд ввів поняття про структуру особистості, яка складається з трьох рівнів: "Я" (ego), "Від" (id) та "Супер-Я" Кожен з цих рівнів виконує різні функції і взаємодіє з іншими частинами особистості. Чоловік вважав, що багато психічних проблем і розладів виникають через конфлікти між цими різними частинами особистості, зокрема між бажаннями "Від", моральними стандартами "Супер-Я" і реалістичними обмеженнями "Я". Фрейд вважав, що багато психічних процесів і мотивів знаходяться в несвідомому рівні, і що розуміння цих несвідомих аспектів є важливим для розуміння людської поведінки. Фрейд розглядав сексуальність як важливий аспект психічного розвитку і сформулював теорію про різні етапи розвитку в дитинстві, такі як етап орального, анального, фалічного і генітального розвитку. </a:t>
            </a:r>
          </a:p>
          <a:p>
            <a:pPr algn="r">
              <a:lnSpc>
                <a:spcPts val="3862"/>
              </a:lnSpc>
            </a:pPr>
            <a:r>
              <a:rPr lang="en-US" sz="2759">
                <a:solidFill>
                  <a:srgbClr val="000000"/>
                </a:solidFill>
                <a:latin typeface="Cuprum"/>
              </a:rPr>
              <a:t> </a:t>
            </a:r>
          </a:p>
          <a:p>
            <a:pPr algn="r">
              <a:lnSpc>
                <a:spcPts val="4142"/>
              </a:lnSpc>
            </a:pPr>
            <a:r>
              <a:rPr lang="en-US" sz="2959">
                <a:solidFill>
                  <a:srgbClr val="000000"/>
                </a:solidFill>
                <a:latin typeface="Cuprum"/>
              </a:rPr>
              <a:t> </a:t>
            </a:r>
          </a:p>
          <a:p>
            <a:pPr algn="r">
              <a:lnSpc>
                <a:spcPts val="4774"/>
              </a:lnSpc>
            </a:pPr>
            <a:endParaRPr lang="en-US" sz="2959">
              <a:solidFill>
                <a:srgbClr val="000000"/>
              </a:solidFill>
              <a:latin typeface="Cuprum"/>
            </a:endParaRPr>
          </a:p>
        </p:txBody>
      </p:sp>
      <p:sp>
        <p:nvSpPr>
          <p:cNvPr id="19" name="TextBox 19"/>
          <p:cNvSpPr txBox="1"/>
          <p:nvPr/>
        </p:nvSpPr>
        <p:spPr>
          <a:xfrm>
            <a:off x="5192972" y="812923"/>
            <a:ext cx="7956016" cy="1402793"/>
          </a:xfrm>
          <a:prstGeom prst="rect">
            <a:avLst/>
          </a:prstGeom>
        </p:spPr>
        <p:txBody>
          <a:bodyPr lIns="0" tIns="0" rIns="0" bIns="0" rtlCol="0" anchor="t">
            <a:spAutoFit/>
          </a:bodyPr>
          <a:lstStyle/>
          <a:p>
            <a:pPr algn="ctr">
              <a:lnSpc>
                <a:spcPts val="5630"/>
              </a:lnSpc>
            </a:pPr>
            <a:r>
              <a:rPr lang="en-US" sz="4021">
                <a:solidFill>
                  <a:srgbClr val="000000"/>
                </a:solidFill>
                <a:latin typeface="Bebas Neue Cyrillic"/>
              </a:rPr>
              <a:t>ПСИХОАНАЛІТИЧНИЙ ТА БІГУНОВСЬКИЙ ПІДХОД : ЗІГМУНД ФРЕЙД </a:t>
            </a:r>
          </a:p>
        </p:txBody>
      </p:sp>
      <p:sp>
        <p:nvSpPr>
          <p:cNvPr id="20" name="TextBox 20"/>
          <p:cNvSpPr txBox="1"/>
          <p:nvPr/>
        </p:nvSpPr>
        <p:spPr>
          <a:xfrm>
            <a:off x="15545652" y="2127021"/>
            <a:ext cx="2345369" cy="514351"/>
          </a:xfrm>
          <a:prstGeom prst="rect">
            <a:avLst/>
          </a:prstGeom>
        </p:spPr>
        <p:txBody>
          <a:bodyPr lIns="0" tIns="0" rIns="0" bIns="0" rtlCol="0" anchor="t">
            <a:spAutoFit/>
          </a:bodyPr>
          <a:lstStyle/>
          <a:p>
            <a:pPr algn="ctr">
              <a:lnSpc>
                <a:spcPts val="4199"/>
              </a:lnSpc>
              <a:spcBef>
                <a:spcPct val="0"/>
              </a:spcBef>
            </a:pPr>
            <a:r>
              <a:rPr lang="en-US" sz="2999">
                <a:solidFill>
                  <a:srgbClr val="000000"/>
                </a:solidFill>
                <a:latin typeface="Cuprum"/>
              </a:rPr>
              <a:t>“Супер-Я”</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55680" y="1552420"/>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rot="-95240" flipH="1">
            <a:off x="671482" y="1055246"/>
            <a:ext cx="1936529" cy="1438991"/>
          </a:xfrm>
          <a:custGeom>
            <a:avLst/>
            <a:gdLst/>
            <a:ahLst/>
            <a:cxnLst/>
            <a:rect l="l" t="t" r="r" b="b"/>
            <a:pathLst>
              <a:path w="1936529" h="1438991">
                <a:moveTo>
                  <a:pt x="1936529" y="0"/>
                </a:moveTo>
                <a:lnTo>
                  <a:pt x="0" y="0"/>
                </a:lnTo>
                <a:lnTo>
                  <a:pt x="0" y="1438991"/>
                </a:lnTo>
                <a:lnTo>
                  <a:pt x="1936529" y="1438991"/>
                </a:lnTo>
                <a:lnTo>
                  <a:pt x="1936529"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Freeform 17"/>
          <p:cNvSpPr/>
          <p:nvPr/>
        </p:nvSpPr>
        <p:spPr>
          <a:xfrm>
            <a:off x="1028700" y="2417534"/>
            <a:ext cx="3942566" cy="5856053"/>
          </a:xfrm>
          <a:custGeom>
            <a:avLst/>
            <a:gdLst/>
            <a:ahLst/>
            <a:cxnLst/>
            <a:rect l="l" t="t" r="r" b="b"/>
            <a:pathLst>
              <a:path w="3942566" h="5856053">
                <a:moveTo>
                  <a:pt x="0" y="0"/>
                </a:moveTo>
                <a:lnTo>
                  <a:pt x="3942566" y="0"/>
                </a:lnTo>
                <a:lnTo>
                  <a:pt x="3942566" y="5856053"/>
                </a:lnTo>
                <a:lnTo>
                  <a:pt x="0" y="5856053"/>
                </a:lnTo>
                <a:lnTo>
                  <a:pt x="0" y="0"/>
                </a:lnTo>
                <a:close/>
              </a:path>
            </a:pathLst>
          </a:custGeom>
          <a:blipFill>
            <a:blip r:embed="rId10"/>
            <a:stretch>
              <a:fillRect t="-2897" b="-2897"/>
            </a:stretch>
          </a:blipFill>
        </p:spPr>
      </p:sp>
      <p:sp>
        <p:nvSpPr>
          <p:cNvPr id="18" name="TextBox 18"/>
          <p:cNvSpPr txBox="1"/>
          <p:nvPr/>
        </p:nvSpPr>
        <p:spPr>
          <a:xfrm>
            <a:off x="6840654" y="3123569"/>
            <a:ext cx="10418646" cy="6266568"/>
          </a:xfrm>
          <a:prstGeom prst="rect">
            <a:avLst/>
          </a:prstGeom>
        </p:spPr>
        <p:txBody>
          <a:bodyPr lIns="0" tIns="0" rIns="0" bIns="0" rtlCol="0" anchor="t">
            <a:spAutoFit/>
          </a:bodyPr>
          <a:lstStyle/>
          <a:p>
            <a:pPr algn="r">
              <a:lnSpc>
                <a:spcPts val="3722"/>
              </a:lnSpc>
            </a:pPr>
            <a:r>
              <a:rPr lang="en-US" sz="2659">
                <a:solidFill>
                  <a:srgbClr val="000000"/>
                </a:solidFill>
                <a:latin typeface="Cuprum"/>
              </a:rPr>
              <a:t> Карл Гюстав Юнг вів такі поняття: розробив аналітичну психологію, яка включала в себе вивчення як свідомого, так і несвідомого аспектів психіки. Він вважав, що в несвідомому є колективні архетипи і символи, які впливають на поведінку і розвиток особистості. Юнг підкреслював важливість самопізнання і індивідуації - процесу розвитку особистості і розуміння свого істинного "я". Його теорія включала концепції, такі як "аніма" і "анімус," що вказували на аспекти жіночого та чоловічого внутрішнього "я". Юнг використовував аналіз сновидінь і мрій як інструмент для розуміння несвідомих процесів та символів у психіці людини. </a:t>
            </a:r>
          </a:p>
          <a:p>
            <a:pPr algn="r">
              <a:lnSpc>
                <a:spcPts val="3722"/>
              </a:lnSpc>
            </a:pPr>
            <a:endParaRPr lang="en-US" sz="2659">
              <a:solidFill>
                <a:srgbClr val="000000"/>
              </a:solidFill>
              <a:latin typeface="Cuprum"/>
            </a:endParaRPr>
          </a:p>
          <a:p>
            <a:pPr algn="r">
              <a:lnSpc>
                <a:spcPts val="3862"/>
              </a:lnSpc>
            </a:pPr>
            <a:r>
              <a:rPr lang="en-US" sz="2759">
                <a:solidFill>
                  <a:srgbClr val="000000"/>
                </a:solidFill>
                <a:latin typeface="Cuprum"/>
              </a:rPr>
              <a:t> </a:t>
            </a:r>
          </a:p>
          <a:p>
            <a:pPr algn="r">
              <a:lnSpc>
                <a:spcPts val="4142"/>
              </a:lnSpc>
            </a:pPr>
            <a:r>
              <a:rPr lang="en-US" sz="2959">
                <a:solidFill>
                  <a:srgbClr val="000000"/>
                </a:solidFill>
                <a:latin typeface="Cuprum"/>
              </a:rPr>
              <a:t> </a:t>
            </a:r>
          </a:p>
          <a:p>
            <a:pPr algn="r">
              <a:lnSpc>
                <a:spcPts val="4774"/>
              </a:lnSpc>
            </a:pPr>
            <a:endParaRPr lang="en-US" sz="2959">
              <a:solidFill>
                <a:srgbClr val="000000"/>
              </a:solidFill>
              <a:latin typeface="Cuprum"/>
            </a:endParaRPr>
          </a:p>
        </p:txBody>
      </p:sp>
      <p:sp>
        <p:nvSpPr>
          <p:cNvPr id="19" name="TextBox 19"/>
          <p:cNvSpPr txBox="1"/>
          <p:nvPr/>
        </p:nvSpPr>
        <p:spPr>
          <a:xfrm>
            <a:off x="5192972" y="812923"/>
            <a:ext cx="7956016" cy="1402793"/>
          </a:xfrm>
          <a:prstGeom prst="rect">
            <a:avLst/>
          </a:prstGeom>
        </p:spPr>
        <p:txBody>
          <a:bodyPr lIns="0" tIns="0" rIns="0" bIns="0" rtlCol="0" anchor="t">
            <a:spAutoFit/>
          </a:bodyPr>
          <a:lstStyle/>
          <a:p>
            <a:pPr algn="ctr">
              <a:lnSpc>
                <a:spcPts val="5630"/>
              </a:lnSpc>
            </a:pPr>
            <a:r>
              <a:rPr lang="en-US" sz="4021">
                <a:solidFill>
                  <a:srgbClr val="000000"/>
                </a:solidFill>
                <a:latin typeface="Bebas Neue Cyrillic"/>
              </a:rPr>
              <a:t>ПСИХОАНАЛІТИЧНИЙ ТА БІГУНОВСЬКИЙ ПІДХОД : КАРЛ ГЮСТАВ ЮНГ </a:t>
            </a:r>
          </a:p>
        </p:txBody>
      </p:sp>
      <p:sp>
        <p:nvSpPr>
          <p:cNvPr id="20" name="TextBox 20"/>
          <p:cNvSpPr txBox="1"/>
          <p:nvPr/>
        </p:nvSpPr>
        <p:spPr>
          <a:xfrm>
            <a:off x="870012" y="1300629"/>
            <a:ext cx="1539468" cy="891074"/>
          </a:xfrm>
          <a:prstGeom prst="rect">
            <a:avLst/>
          </a:prstGeom>
        </p:spPr>
        <p:txBody>
          <a:bodyPr lIns="0" tIns="0" rIns="0" bIns="0" rtlCol="0" anchor="t">
            <a:spAutoFit/>
          </a:bodyPr>
          <a:lstStyle/>
          <a:p>
            <a:pPr algn="ctr">
              <a:lnSpc>
                <a:spcPts val="3555"/>
              </a:lnSpc>
              <a:spcBef>
                <a:spcPct val="0"/>
              </a:spcBef>
            </a:pPr>
            <a:r>
              <a:rPr lang="en-US" sz="2539">
                <a:solidFill>
                  <a:srgbClr val="000000"/>
                </a:solidFill>
                <a:latin typeface="Cuprum"/>
              </a:rPr>
              <a:t>Свідома психіка</a:t>
            </a:r>
          </a:p>
        </p:txBody>
      </p:sp>
      <p:sp>
        <p:nvSpPr>
          <p:cNvPr id="21" name="Freeform 21"/>
          <p:cNvSpPr/>
          <p:nvPr/>
        </p:nvSpPr>
        <p:spPr>
          <a:xfrm rot="-95240">
            <a:off x="4990825" y="2470749"/>
            <a:ext cx="1936529" cy="1438991"/>
          </a:xfrm>
          <a:custGeom>
            <a:avLst/>
            <a:gdLst/>
            <a:ahLst/>
            <a:cxnLst/>
            <a:rect l="l" t="t" r="r" b="b"/>
            <a:pathLst>
              <a:path w="1936529" h="1438991">
                <a:moveTo>
                  <a:pt x="0" y="0"/>
                </a:moveTo>
                <a:lnTo>
                  <a:pt x="1936529" y="0"/>
                </a:lnTo>
                <a:lnTo>
                  <a:pt x="1936529" y="1438991"/>
                </a:lnTo>
                <a:lnTo>
                  <a:pt x="0" y="143899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2" name="TextBox 22"/>
          <p:cNvSpPr txBox="1"/>
          <p:nvPr/>
        </p:nvSpPr>
        <p:spPr>
          <a:xfrm>
            <a:off x="5249194" y="2758071"/>
            <a:ext cx="1419792" cy="816721"/>
          </a:xfrm>
          <a:prstGeom prst="rect">
            <a:avLst/>
          </a:prstGeom>
        </p:spPr>
        <p:txBody>
          <a:bodyPr lIns="0" tIns="0" rIns="0" bIns="0" rtlCol="0" anchor="t">
            <a:spAutoFit/>
          </a:bodyPr>
          <a:lstStyle/>
          <a:p>
            <a:pPr algn="ctr">
              <a:lnSpc>
                <a:spcPts val="3278"/>
              </a:lnSpc>
              <a:spcBef>
                <a:spcPct val="0"/>
              </a:spcBef>
            </a:pPr>
            <a:r>
              <a:rPr lang="en-US" sz="2342">
                <a:solidFill>
                  <a:srgbClr val="000000"/>
                </a:solidFill>
                <a:latin typeface="Cuprum"/>
              </a:rPr>
              <a:t>Несвідома психіка</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52420"/>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rot="193063">
            <a:off x="15612463" y="1595784"/>
            <a:ext cx="2211748" cy="1643500"/>
          </a:xfrm>
          <a:custGeom>
            <a:avLst/>
            <a:gdLst/>
            <a:ahLst/>
            <a:cxnLst/>
            <a:rect l="l" t="t" r="r" b="b"/>
            <a:pathLst>
              <a:path w="2211748" h="1643500">
                <a:moveTo>
                  <a:pt x="0" y="0"/>
                </a:moveTo>
                <a:lnTo>
                  <a:pt x="2211748" y="0"/>
                </a:lnTo>
                <a:lnTo>
                  <a:pt x="2211748" y="1643500"/>
                </a:lnTo>
                <a:lnTo>
                  <a:pt x="0" y="16435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Freeform 17"/>
          <p:cNvSpPr/>
          <p:nvPr/>
        </p:nvSpPr>
        <p:spPr>
          <a:xfrm>
            <a:off x="12589448" y="2538486"/>
            <a:ext cx="4669852" cy="5887162"/>
          </a:xfrm>
          <a:custGeom>
            <a:avLst/>
            <a:gdLst/>
            <a:ahLst/>
            <a:cxnLst/>
            <a:rect l="l" t="t" r="r" b="b"/>
            <a:pathLst>
              <a:path w="4669852" h="5887162">
                <a:moveTo>
                  <a:pt x="0" y="0"/>
                </a:moveTo>
                <a:lnTo>
                  <a:pt x="4669852" y="0"/>
                </a:lnTo>
                <a:lnTo>
                  <a:pt x="4669852" y="5887161"/>
                </a:lnTo>
                <a:lnTo>
                  <a:pt x="0" y="5887161"/>
                </a:lnTo>
                <a:lnTo>
                  <a:pt x="0" y="0"/>
                </a:lnTo>
                <a:close/>
              </a:path>
            </a:pathLst>
          </a:custGeom>
          <a:blipFill>
            <a:blip r:embed="rId10"/>
            <a:stretch>
              <a:fillRect/>
            </a:stretch>
          </a:blipFill>
        </p:spPr>
      </p:sp>
      <p:sp>
        <p:nvSpPr>
          <p:cNvPr id="18" name="TextBox 18"/>
          <p:cNvSpPr txBox="1"/>
          <p:nvPr/>
        </p:nvSpPr>
        <p:spPr>
          <a:xfrm>
            <a:off x="1028700" y="2503610"/>
            <a:ext cx="10468861" cy="7410838"/>
          </a:xfrm>
          <a:prstGeom prst="rect">
            <a:avLst/>
          </a:prstGeom>
        </p:spPr>
        <p:txBody>
          <a:bodyPr lIns="0" tIns="0" rIns="0" bIns="0" rtlCol="0" anchor="t">
            <a:spAutoFit/>
          </a:bodyPr>
          <a:lstStyle/>
          <a:p>
            <a:pPr>
              <a:lnSpc>
                <a:spcPts val="3582"/>
              </a:lnSpc>
            </a:pPr>
            <a:r>
              <a:rPr lang="en-US" sz="2559">
                <a:solidFill>
                  <a:srgbClr val="000000"/>
                </a:solidFill>
                <a:latin typeface="Cuprum"/>
              </a:rPr>
              <a:t> Альфред Адлер був засновником індивідуальної психології, яка вказувала на важливість розвитку особистості та призначення в житті кожної людини. Він вважав, що головною мотивацією людей є пошук відчуття важливості і прийняття в соціумі. Він підкреслював важливість соціальних відносин і взаємодії з іншими в формуванні особистості. Він вважав, що багато психологічних проблем виникають внаслідок неадаптованої соціальної взаємодії. Також Адлер розробив психотерапевтичний метод, який називається індивідуальною психотерапією. Він віддавав перевагу співпраці з пацієнтом та спрямовував їх на досягнення позитивних змін в їхньому житті через самопізнання та зміну поглядів на себе та світ. Якщо психоаналіз Фрейда більше акцентував на ролі сексуальності і несвідомих конфліктів, то психотерапевтичні підходи Юнга і Адлера були більше орієнтовані на розвиток особистості, самопізнання та соціальну взаємодію.  </a:t>
            </a:r>
          </a:p>
          <a:p>
            <a:pPr algn="r">
              <a:lnSpc>
                <a:spcPts val="3862"/>
              </a:lnSpc>
            </a:pPr>
            <a:r>
              <a:rPr lang="en-US" sz="2759">
                <a:solidFill>
                  <a:srgbClr val="000000"/>
                </a:solidFill>
                <a:latin typeface="Cuprum"/>
              </a:rPr>
              <a:t> </a:t>
            </a:r>
          </a:p>
          <a:p>
            <a:pPr algn="r">
              <a:lnSpc>
                <a:spcPts val="4142"/>
              </a:lnSpc>
            </a:pPr>
            <a:r>
              <a:rPr lang="en-US" sz="2959">
                <a:solidFill>
                  <a:srgbClr val="000000"/>
                </a:solidFill>
                <a:latin typeface="Cuprum"/>
              </a:rPr>
              <a:t> </a:t>
            </a:r>
          </a:p>
          <a:p>
            <a:pPr algn="r">
              <a:lnSpc>
                <a:spcPts val="4774"/>
              </a:lnSpc>
            </a:pPr>
            <a:endParaRPr lang="en-US" sz="2959">
              <a:solidFill>
                <a:srgbClr val="000000"/>
              </a:solidFill>
              <a:latin typeface="Cuprum"/>
            </a:endParaRPr>
          </a:p>
        </p:txBody>
      </p:sp>
      <p:sp>
        <p:nvSpPr>
          <p:cNvPr id="19" name="TextBox 19"/>
          <p:cNvSpPr txBox="1"/>
          <p:nvPr/>
        </p:nvSpPr>
        <p:spPr>
          <a:xfrm>
            <a:off x="5192972" y="812923"/>
            <a:ext cx="7956016" cy="1402793"/>
          </a:xfrm>
          <a:prstGeom prst="rect">
            <a:avLst/>
          </a:prstGeom>
        </p:spPr>
        <p:txBody>
          <a:bodyPr lIns="0" tIns="0" rIns="0" bIns="0" rtlCol="0" anchor="t">
            <a:spAutoFit/>
          </a:bodyPr>
          <a:lstStyle/>
          <a:p>
            <a:pPr algn="ctr">
              <a:lnSpc>
                <a:spcPts val="5630"/>
              </a:lnSpc>
            </a:pPr>
            <a:r>
              <a:rPr lang="en-US" sz="4021">
                <a:solidFill>
                  <a:srgbClr val="000000"/>
                </a:solidFill>
                <a:latin typeface="Bebas Neue Cyrillic"/>
              </a:rPr>
              <a:t>ПСИХОАНАЛІТИЧНИЙ ТА БІГУНОВСЬКИЙ ПІДХОД : АЛЬФРЕД АДЛЕР</a:t>
            </a:r>
          </a:p>
        </p:txBody>
      </p:sp>
      <p:sp>
        <p:nvSpPr>
          <p:cNvPr id="20" name="TextBox 20"/>
          <p:cNvSpPr txBox="1"/>
          <p:nvPr/>
        </p:nvSpPr>
        <p:spPr>
          <a:xfrm>
            <a:off x="15568081" y="1999482"/>
            <a:ext cx="2326510" cy="798004"/>
          </a:xfrm>
          <a:prstGeom prst="rect">
            <a:avLst/>
          </a:prstGeom>
        </p:spPr>
        <p:txBody>
          <a:bodyPr lIns="0" tIns="0" rIns="0" bIns="0" rtlCol="0" anchor="t">
            <a:spAutoFit/>
          </a:bodyPr>
          <a:lstStyle/>
          <a:p>
            <a:pPr algn="ctr">
              <a:lnSpc>
                <a:spcPts val="3299"/>
              </a:lnSpc>
            </a:pPr>
            <a:r>
              <a:rPr lang="en-US" sz="2357">
                <a:solidFill>
                  <a:srgbClr val="000000"/>
                </a:solidFill>
                <a:latin typeface="Cuprum"/>
              </a:rPr>
              <a:t>Індивідуальна </a:t>
            </a:r>
          </a:p>
          <a:p>
            <a:pPr algn="ctr">
              <a:lnSpc>
                <a:spcPts val="3299"/>
              </a:lnSpc>
              <a:spcBef>
                <a:spcPct val="0"/>
              </a:spcBef>
            </a:pPr>
            <a:r>
              <a:rPr lang="en-US" sz="2357">
                <a:solidFill>
                  <a:srgbClr val="000000"/>
                </a:solidFill>
                <a:latin typeface="Cuprum"/>
              </a:rPr>
              <a:t>психологія</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2246042" y="3288343"/>
            <a:ext cx="13795916" cy="2454275"/>
          </a:xfrm>
          <a:prstGeom prst="rect">
            <a:avLst/>
          </a:prstGeom>
        </p:spPr>
        <p:txBody>
          <a:bodyPr lIns="0" tIns="0" rIns="0" bIns="0" rtlCol="0" anchor="t">
            <a:spAutoFit/>
          </a:bodyPr>
          <a:lstStyle/>
          <a:p>
            <a:pPr algn="ctr">
              <a:lnSpc>
                <a:spcPts val="4899"/>
              </a:lnSpc>
            </a:pPr>
            <a:r>
              <a:rPr lang="en-US" sz="3499">
                <a:solidFill>
                  <a:srgbClr val="000000"/>
                </a:solidFill>
                <a:latin typeface="Cuprum"/>
              </a:rPr>
              <a:t>У другій половині 20 століття психологія стала розгалужуватися на різні спеціалізовані галузі, включаючи клінічну психологію, соціальну психологію, когнітивну психологію, психологію розвитку, психологію здоров'я, біологію, соціологію, антрапологія та інші</a:t>
            </a:r>
          </a:p>
        </p:txBody>
      </p:sp>
      <p:sp>
        <p:nvSpPr>
          <p:cNvPr id="15" name="Freeform 15"/>
          <p:cNvSpPr/>
          <p:nvPr/>
        </p:nvSpPr>
        <p:spPr>
          <a:xfrm>
            <a:off x="15824275" y="6533193"/>
            <a:ext cx="1949375" cy="1949375"/>
          </a:xfrm>
          <a:custGeom>
            <a:avLst/>
            <a:gdLst/>
            <a:ahLst/>
            <a:cxnLst/>
            <a:rect l="l" t="t" r="r" b="b"/>
            <a:pathLst>
              <a:path w="1949375" h="1949375">
                <a:moveTo>
                  <a:pt x="0" y="0"/>
                </a:moveTo>
                <a:lnTo>
                  <a:pt x="1949375" y="0"/>
                </a:lnTo>
                <a:lnTo>
                  <a:pt x="1949375" y="1949375"/>
                </a:lnTo>
                <a:lnTo>
                  <a:pt x="0" y="194937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Freeform 16"/>
          <p:cNvSpPr/>
          <p:nvPr/>
        </p:nvSpPr>
        <p:spPr>
          <a:xfrm>
            <a:off x="-668902" y="1028700"/>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7" name="TextBox 17"/>
          <p:cNvSpPr txBox="1"/>
          <p:nvPr/>
        </p:nvSpPr>
        <p:spPr>
          <a:xfrm>
            <a:off x="4953304" y="1190229"/>
            <a:ext cx="8381393" cy="664140"/>
          </a:xfrm>
          <a:prstGeom prst="rect">
            <a:avLst/>
          </a:prstGeom>
        </p:spPr>
        <p:txBody>
          <a:bodyPr lIns="0" tIns="0" rIns="0" bIns="0" rtlCol="0" anchor="t">
            <a:spAutoFit/>
          </a:bodyPr>
          <a:lstStyle/>
          <a:p>
            <a:pPr algn="ctr">
              <a:lnSpc>
                <a:spcPts val="5393"/>
              </a:lnSpc>
            </a:pPr>
            <a:r>
              <a:rPr lang="en-US" sz="3852">
                <a:solidFill>
                  <a:srgbClr val="000000"/>
                </a:solidFill>
                <a:latin typeface="Bebas Neue Cyrillic"/>
              </a:rPr>
              <a:t>ПСИХОЛОГІЯ ЯК МУЛЬТИДИСЦИПЛІНАРНА НАУКА</a:t>
            </a:r>
          </a:p>
        </p:txBody>
      </p:sp>
      <p:sp>
        <p:nvSpPr>
          <p:cNvPr id="18" name="TextBox 18"/>
          <p:cNvSpPr txBox="1"/>
          <p:nvPr/>
        </p:nvSpPr>
        <p:spPr>
          <a:xfrm>
            <a:off x="514350" y="9217398"/>
            <a:ext cx="17259300" cy="514350"/>
          </a:xfrm>
          <a:prstGeom prst="rect">
            <a:avLst/>
          </a:prstGeom>
        </p:spPr>
        <p:txBody>
          <a:bodyPr lIns="0" tIns="0" rIns="0" bIns="0" rtlCol="0" anchor="t">
            <a:spAutoFit/>
          </a:bodyPr>
          <a:lstStyle/>
          <a:p>
            <a:pPr algn="ctr">
              <a:lnSpc>
                <a:spcPts val="4200"/>
              </a:lnSpc>
            </a:pPr>
            <a:r>
              <a:rPr lang="en-US" sz="3000">
                <a:solidFill>
                  <a:srgbClr val="000000"/>
                </a:solidFill>
                <a:latin typeface="Nunito"/>
              </a:rPr>
              <a:t>Presentation by Alexander Aronowitz | Business Marketing | 2024 | Rimberio University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2246042" y="3288343"/>
            <a:ext cx="13795916" cy="3692525"/>
          </a:xfrm>
          <a:prstGeom prst="rect">
            <a:avLst/>
          </a:prstGeom>
        </p:spPr>
        <p:txBody>
          <a:bodyPr lIns="0" tIns="0" rIns="0" bIns="0" rtlCol="0" anchor="t">
            <a:spAutoFit/>
          </a:bodyPr>
          <a:lstStyle/>
          <a:p>
            <a:pPr algn="ctr">
              <a:lnSpc>
                <a:spcPts val="4899"/>
              </a:lnSpc>
            </a:pPr>
            <a:r>
              <a:rPr lang="en-US" sz="3499">
                <a:solidFill>
                  <a:srgbClr val="000000"/>
                </a:solidFill>
                <a:latin typeface="Cuprum"/>
              </a:rPr>
              <a:t> Отже ми дізналися про те,що психологія вивчає подразники,які вливають на стан та психологічне здоров’я людини. Розкривши головне питання щодо досліджень психології, залишається незмінним одне, що психологія поділяється на разні аспекти. А особливо на психологію здоров’я,про що ми зараз і почнемо більше говорити.</a:t>
            </a:r>
          </a:p>
          <a:p>
            <a:pPr algn="ctr">
              <a:lnSpc>
                <a:spcPts val="4899"/>
              </a:lnSpc>
            </a:pPr>
            <a:endParaRPr lang="en-US" sz="3499">
              <a:solidFill>
                <a:srgbClr val="000000"/>
              </a:solidFill>
              <a:latin typeface="Cuprum"/>
            </a:endParaRPr>
          </a:p>
        </p:txBody>
      </p:sp>
      <p:sp>
        <p:nvSpPr>
          <p:cNvPr id="15" name="Freeform 15"/>
          <p:cNvSpPr/>
          <p:nvPr/>
        </p:nvSpPr>
        <p:spPr>
          <a:xfrm>
            <a:off x="15824275" y="6533193"/>
            <a:ext cx="1949375" cy="1949375"/>
          </a:xfrm>
          <a:custGeom>
            <a:avLst/>
            <a:gdLst/>
            <a:ahLst/>
            <a:cxnLst/>
            <a:rect l="l" t="t" r="r" b="b"/>
            <a:pathLst>
              <a:path w="1949375" h="1949375">
                <a:moveTo>
                  <a:pt x="0" y="0"/>
                </a:moveTo>
                <a:lnTo>
                  <a:pt x="1949375" y="0"/>
                </a:lnTo>
                <a:lnTo>
                  <a:pt x="1949375" y="1949375"/>
                </a:lnTo>
                <a:lnTo>
                  <a:pt x="0" y="194937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Freeform 16"/>
          <p:cNvSpPr/>
          <p:nvPr/>
        </p:nvSpPr>
        <p:spPr>
          <a:xfrm>
            <a:off x="-668902" y="1028700"/>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7" name="TextBox 17"/>
          <p:cNvSpPr txBox="1"/>
          <p:nvPr/>
        </p:nvSpPr>
        <p:spPr>
          <a:xfrm>
            <a:off x="514350" y="9217398"/>
            <a:ext cx="17259300" cy="514350"/>
          </a:xfrm>
          <a:prstGeom prst="rect">
            <a:avLst/>
          </a:prstGeom>
        </p:spPr>
        <p:txBody>
          <a:bodyPr lIns="0" tIns="0" rIns="0" bIns="0" rtlCol="0" anchor="t">
            <a:spAutoFit/>
          </a:bodyPr>
          <a:lstStyle/>
          <a:p>
            <a:pPr algn="ctr">
              <a:lnSpc>
                <a:spcPts val="4200"/>
              </a:lnSpc>
            </a:pPr>
            <a:r>
              <a:rPr lang="en-US" sz="3000">
                <a:solidFill>
                  <a:srgbClr val="000000"/>
                </a:solidFill>
                <a:latin typeface="Nunito"/>
              </a:rPr>
              <a:t>Presentation by Alexander Aronowitz | Business Marketing | 2024 | Rimberio University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5727381" y="687305"/>
            <a:ext cx="6833238" cy="1730229"/>
            <a:chOff x="0" y="0"/>
            <a:chExt cx="1799700" cy="455698"/>
          </a:xfrm>
        </p:grpSpPr>
        <p:sp>
          <p:nvSpPr>
            <p:cNvPr id="6" name="Freeform 6"/>
            <p:cNvSpPr/>
            <p:nvPr/>
          </p:nvSpPr>
          <p:spPr>
            <a:xfrm>
              <a:off x="0" y="0"/>
              <a:ext cx="1799700" cy="455698"/>
            </a:xfrm>
            <a:custGeom>
              <a:avLst/>
              <a:gdLst/>
              <a:ahLst/>
              <a:cxnLst/>
              <a:rect l="l" t="t" r="r" b="b"/>
              <a:pathLst>
                <a:path w="1799700" h="455698">
                  <a:moveTo>
                    <a:pt x="0" y="0"/>
                  </a:moveTo>
                  <a:lnTo>
                    <a:pt x="1799700" y="0"/>
                  </a:lnTo>
                  <a:lnTo>
                    <a:pt x="1799700" y="455698"/>
                  </a:lnTo>
                  <a:lnTo>
                    <a:pt x="0" y="455698"/>
                  </a:lnTo>
                  <a:close/>
                </a:path>
              </a:pathLst>
            </a:custGeom>
            <a:solidFill>
              <a:srgbClr val="DDDEDE"/>
            </a:solidFill>
            <a:ln w="38100" cap="sq">
              <a:solidFill>
                <a:srgbClr val="F1F2F2"/>
              </a:solidFill>
              <a:prstDash val="solid"/>
              <a:miter/>
            </a:ln>
          </p:spPr>
        </p:sp>
        <p:sp>
          <p:nvSpPr>
            <p:cNvPr id="7" name="TextBox 7"/>
            <p:cNvSpPr txBox="1"/>
            <p:nvPr/>
          </p:nvSpPr>
          <p:spPr>
            <a:xfrm>
              <a:off x="0" y="-38100"/>
              <a:ext cx="1799700"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76611" y="8801100"/>
            <a:ext cx="19974273" cy="1861295"/>
            <a:chOff x="0" y="0"/>
            <a:chExt cx="5260714" cy="490218"/>
          </a:xfrm>
        </p:grpSpPr>
        <p:sp>
          <p:nvSpPr>
            <p:cNvPr id="9" name="Freeform 9"/>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0" name="TextBox 10"/>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flipH="1">
            <a:off x="15561698" y="480251"/>
            <a:ext cx="3395204" cy="1049427"/>
          </a:xfrm>
          <a:custGeom>
            <a:avLst/>
            <a:gdLst/>
            <a:ahLst/>
            <a:cxnLst/>
            <a:rect l="l" t="t" r="r" b="b"/>
            <a:pathLst>
              <a:path w="3395204" h="1049427">
                <a:moveTo>
                  <a:pt x="3395204" y="0"/>
                </a:moveTo>
                <a:lnTo>
                  <a:pt x="0" y="0"/>
                </a:lnTo>
                <a:lnTo>
                  <a:pt x="0" y="1049427"/>
                </a:lnTo>
                <a:lnTo>
                  <a:pt x="3395204" y="1049427"/>
                </a:lnTo>
                <a:lnTo>
                  <a:pt x="3395204"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10324165" y="2250907"/>
            <a:ext cx="5840771" cy="6068333"/>
          </a:xfrm>
          <a:custGeom>
            <a:avLst/>
            <a:gdLst/>
            <a:ahLst/>
            <a:cxnLst/>
            <a:rect l="l" t="t" r="r" b="b"/>
            <a:pathLst>
              <a:path w="5840771" h="6068333">
                <a:moveTo>
                  <a:pt x="0" y="0"/>
                </a:moveTo>
                <a:lnTo>
                  <a:pt x="5840771" y="0"/>
                </a:lnTo>
                <a:lnTo>
                  <a:pt x="5840771" y="6068333"/>
                </a:lnTo>
                <a:lnTo>
                  <a:pt x="0" y="606833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TextBox 14"/>
          <p:cNvSpPr txBox="1"/>
          <p:nvPr/>
        </p:nvSpPr>
        <p:spPr>
          <a:xfrm>
            <a:off x="5910979" y="1182168"/>
            <a:ext cx="6466041" cy="1925765"/>
          </a:xfrm>
          <a:prstGeom prst="rect">
            <a:avLst/>
          </a:prstGeom>
        </p:spPr>
        <p:txBody>
          <a:bodyPr lIns="0" tIns="0" rIns="0" bIns="0" rtlCol="0" anchor="t">
            <a:spAutoFit/>
          </a:bodyPr>
          <a:lstStyle/>
          <a:p>
            <a:pPr algn="ctr">
              <a:lnSpc>
                <a:spcPts val="6310"/>
              </a:lnSpc>
            </a:pPr>
            <a:r>
              <a:rPr lang="en-US" sz="4507">
                <a:solidFill>
                  <a:srgbClr val="000000"/>
                </a:solidFill>
                <a:latin typeface="Bebas Neue Cyrillic"/>
              </a:rPr>
              <a:t>ПСИХОЛОГІЯ ЗДОРОВ’Я</a:t>
            </a:r>
          </a:p>
          <a:p>
            <a:pPr algn="ctr">
              <a:lnSpc>
                <a:spcPts val="9250"/>
              </a:lnSpc>
            </a:pPr>
            <a:endParaRPr lang="en-US" sz="4507">
              <a:solidFill>
                <a:srgbClr val="000000"/>
              </a:solidFill>
              <a:latin typeface="Bebas Neue Cyrillic"/>
            </a:endParaRPr>
          </a:p>
        </p:txBody>
      </p:sp>
      <p:sp>
        <p:nvSpPr>
          <p:cNvPr id="15" name="TextBox 15"/>
          <p:cNvSpPr txBox="1"/>
          <p:nvPr/>
        </p:nvSpPr>
        <p:spPr>
          <a:xfrm>
            <a:off x="1028700" y="2811037"/>
            <a:ext cx="8697418" cy="4881398"/>
          </a:xfrm>
          <a:prstGeom prst="rect">
            <a:avLst/>
          </a:prstGeom>
        </p:spPr>
        <p:txBody>
          <a:bodyPr lIns="0" tIns="0" rIns="0" bIns="0" rtlCol="0" anchor="t">
            <a:spAutoFit/>
          </a:bodyPr>
          <a:lstStyle/>
          <a:p>
            <a:pPr>
              <a:lnSpc>
                <a:spcPts val="4281"/>
              </a:lnSpc>
              <a:spcBef>
                <a:spcPct val="0"/>
              </a:spcBef>
            </a:pPr>
            <a:r>
              <a:rPr lang="en-US" sz="3058">
                <a:solidFill>
                  <a:srgbClr val="000000"/>
                </a:solidFill>
                <a:latin typeface="Cuprum Bold"/>
              </a:rPr>
              <a:t>Психологія здоров'я - це галузь психології, що вивчає взаємозв'язок між психічним станом людини і її фізичним здоров'ям. Вона досліджує, як емоції, ставлення, стрес і психосоціальні фактори впливають на загальне благополуччя і як можна покращити якість життя через психологічні підходи. У цьому рефераті ми розглянемо ключові аспекти психології здоров'я і її вплив на фізичне та психічне здоров'я людини</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427048" y="3978076"/>
            <a:ext cx="3490544" cy="4208359"/>
            <a:chOff x="0" y="0"/>
            <a:chExt cx="919320" cy="1108374"/>
          </a:xfrm>
        </p:grpSpPr>
        <p:sp>
          <p:nvSpPr>
            <p:cNvPr id="6" name="Freeform 6"/>
            <p:cNvSpPr/>
            <p:nvPr/>
          </p:nvSpPr>
          <p:spPr>
            <a:xfrm>
              <a:off x="0" y="0"/>
              <a:ext cx="919320" cy="1108374"/>
            </a:xfrm>
            <a:custGeom>
              <a:avLst/>
              <a:gdLst/>
              <a:ahLst/>
              <a:cxnLst/>
              <a:rect l="l" t="t" r="r" b="b"/>
              <a:pathLst>
                <a:path w="919320" h="1108374">
                  <a:moveTo>
                    <a:pt x="0" y="0"/>
                  </a:moveTo>
                  <a:lnTo>
                    <a:pt x="919320" y="0"/>
                  </a:lnTo>
                  <a:lnTo>
                    <a:pt x="919320" y="1108374"/>
                  </a:lnTo>
                  <a:lnTo>
                    <a:pt x="0" y="1108374"/>
                  </a:lnTo>
                  <a:close/>
                </a:path>
              </a:pathLst>
            </a:custGeom>
            <a:solidFill>
              <a:srgbClr val="F1F2F2"/>
            </a:solidFill>
          </p:spPr>
        </p:sp>
        <p:sp>
          <p:nvSpPr>
            <p:cNvPr id="7" name="TextBox 7"/>
            <p:cNvSpPr txBox="1"/>
            <p:nvPr/>
          </p:nvSpPr>
          <p:spPr>
            <a:xfrm>
              <a:off x="0" y="-38100"/>
              <a:ext cx="919320" cy="1146474"/>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4548279" y="687305"/>
            <a:ext cx="9191441" cy="1730229"/>
            <a:chOff x="0" y="0"/>
            <a:chExt cx="2420791" cy="455698"/>
          </a:xfrm>
        </p:grpSpPr>
        <p:sp>
          <p:nvSpPr>
            <p:cNvPr id="9" name="Freeform 9"/>
            <p:cNvSpPr/>
            <p:nvPr/>
          </p:nvSpPr>
          <p:spPr>
            <a:xfrm>
              <a:off x="0" y="0"/>
              <a:ext cx="2420791" cy="455698"/>
            </a:xfrm>
            <a:custGeom>
              <a:avLst/>
              <a:gdLst/>
              <a:ahLst/>
              <a:cxnLst/>
              <a:rect l="l" t="t" r="r" b="b"/>
              <a:pathLst>
                <a:path w="2420791" h="455698">
                  <a:moveTo>
                    <a:pt x="0" y="0"/>
                  </a:moveTo>
                  <a:lnTo>
                    <a:pt x="2420791" y="0"/>
                  </a:lnTo>
                  <a:lnTo>
                    <a:pt x="2420791"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420791"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rot="-1536545" flipH="1">
            <a:off x="16487867" y="-61854"/>
            <a:ext cx="2537840" cy="2297899"/>
          </a:xfrm>
          <a:custGeom>
            <a:avLst/>
            <a:gdLst/>
            <a:ahLst/>
            <a:cxnLst/>
            <a:rect l="l" t="t" r="r" b="b"/>
            <a:pathLst>
              <a:path w="2537840" h="2297899">
                <a:moveTo>
                  <a:pt x="2537840" y="0"/>
                </a:moveTo>
                <a:lnTo>
                  <a:pt x="0" y="0"/>
                </a:lnTo>
                <a:lnTo>
                  <a:pt x="0" y="2297898"/>
                </a:lnTo>
                <a:lnTo>
                  <a:pt x="2537840" y="2297898"/>
                </a:lnTo>
                <a:lnTo>
                  <a:pt x="253784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TextBox 15"/>
          <p:cNvSpPr txBox="1"/>
          <p:nvPr/>
        </p:nvSpPr>
        <p:spPr>
          <a:xfrm>
            <a:off x="4548279" y="1074566"/>
            <a:ext cx="9200557" cy="1890205"/>
          </a:xfrm>
          <a:prstGeom prst="rect">
            <a:avLst/>
          </a:prstGeom>
        </p:spPr>
        <p:txBody>
          <a:bodyPr lIns="0" tIns="0" rIns="0" bIns="0" rtlCol="0" anchor="t">
            <a:spAutoFit/>
          </a:bodyPr>
          <a:lstStyle/>
          <a:p>
            <a:pPr algn="ctr">
              <a:lnSpc>
                <a:spcPts val="6030"/>
              </a:lnSpc>
            </a:pPr>
            <a:r>
              <a:rPr lang="en-US" sz="4307">
                <a:solidFill>
                  <a:srgbClr val="000000"/>
                </a:solidFill>
                <a:latin typeface="Bebas Neue Cyrillic"/>
              </a:rPr>
              <a:t> НА ЗДОРОВ’Я В ПСИХОЛОГІЧНОМУ ПЛАНІ ВЛИВАЮТЬ:</a:t>
            </a:r>
          </a:p>
          <a:p>
            <a:pPr algn="ctr">
              <a:lnSpc>
                <a:spcPts val="9250"/>
              </a:lnSpc>
            </a:pPr>
            <a:endParaRPr lang="en-US" sz="4307">
              <a:solidFill>
                <a:srgbClr val="000000"/>
              </a:solidFill>
              <a:latin typeface="Bebas Neue Cyrillic"/>
            </a:endParaRPr>
          </a:p>
        </p:txBody>
      </p:sp>
      <p:sp>
        <p:nvSpPr>
          <p:cNvPr id="16" name="TextBox 16"/>
          <p:cNvSpPr txBox="1"/>
          <p:nvPr/>
        </p:nvSpPr>
        <p:spPr>
          <a:xfrm>
            <a:off x="1171065" y="5512095"/>
            <a:ext cx="4002511" cy="655955"/>
          </a:xfrm>
          <a:prstGeom prst="rect">
            <a:avLst/>
          </a:prstGeom>
        </p:spPr>
        <p:txBody>
          <a:bodyPr lIns="0" tIns="0" rIns="0" bIns="0" rtlCol="0" anchor="t">
            <a:spAutoFit/>
          </a:bodyPr>
          <a:lstStyle/>
          <a:p>
            <a:pPr algn="ctr">
              <a:lnSpc>
                <a:spcPts val="5320"/>
              </a:lnSpc>
            </a:pPr>
            <a:r>
              <a:rPr lang="en-US" sz="3800">
                <a:solidFill>
                  <a:srgbClr val="000000"/>
                </a:solidFill>
                <a:latin typeface="Cuprum Bold"/>
              </a:rPr>
              <a:t>ЕМОЦІЇ</a:t>
            </a:r>
          </a:p>
        </p:txBody>
      </p:sp>
      <p:sp>
        <p:nvSpPr>
          <p:cNvPr id="17" name="AutoShape 17"/>
          <p:cNvSpPr/>
          <p:nvPr/>
        </p:nvSpPr>
        <p:spPr>
          <a:xfrm>
            <a:off x="2932173" y="3260046"/>
            <a:ext cx="12423654" cy="0"/>
          </a:xfrm>
          <a:prstGeom prst="line">
            <a:avLst/>
          </a:prstGeom>
          <a:ln w="133350" cap="flat">
            <a:solidFill>
              <a:srgbClr val="DDDEDE"/>
            </a:solidFill>
            <a:prstDash val="solid"/>
            <a:headEnd type="none" w="sm" len="sm"/>
            <a:tailEnd type="none" w="sm" len="sm"/>
          </a:ln>
        </p:spPr>
      </p:sp>
      <p:sp>
        <p:nvSpPr>
          <p:cNvPr id="18" name="Freeform 18"/>
          <p:cNvSpPr/>
          <p:nvPr/>
        </p:nvSpPr>
        <p:spPr>
          <a:xfrm rot="9999176" flipH="1">
            <a:off x="-1316676" y="1716564"/>
            <a:ext cx="2537840" cy="2297899"/>
          </a:xfrm>
          <a:custGeom>
            <a:avLst/>
            <a:gdLst/>
            <a:ahLst/>
            <a:cxnLst/>
            <a:rect l="l" t="t" r="r" b="b"/>
            <a:pathLst>
              <a:path w="2537840" h="2297899">
                <a:moveTo>
                  <a:pt x="2537840" y="0"/>
                </a:moveTo>
                <a:lnTo>
                  <a:pt x="0" y="0"/>
                </a:lnTo>
                <a:lnTo>
                  <a:pt x="0" y="2297898"/>
                </a:lnTo>
                <a:lnTo>
                  <a:pt x="2537840" y="2297898"/>
                </a:lnTo>
                <a:lnTo>
                  <a:pt x="253784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19" name="Group 19"/>
          <p:cNvGrpSpPr/>
          <p:nvPr/>
        </p:nvGrpSpPr>
        <p:grpSpPr>
          <a:xfrm>
            <a:off x="2932173" y="3326721"/>
            <a:ext cx="480294" cy="655427"/>
            <a:chOff x="0" y="0"/>
            <a:chExt cx="126497" cy="172623"/>
          </a:xfrm>
        </p:grpSpPr>
        <p:sp>
          <p:nvSpPr>
            <p:cNvPr id="20" name="Freeform 20"/>
            <p:cNvSpPr/>
            <p:nvPr/>
          </p:nvSpPr>
          <p:spPr>
            <a:xfrm>
              <a:off x="0" y="0"/>
              <a:ext cx="126497" cy="172623"/>
            </a:xfrm>
            <a:custGeom>
              <a:avLst/>
              <a:gdLst/>
              <a:ahLst/>
              <a:cxnLst/>
              <a:rect l="l" t="t" r="r" b="b"/>
              <a:pathLst>
                <a:path w="126497" h="172623">
                  <a:moveTo>
                    <a:pt x="0" y="0"/>
                  </a:moveTo>
                  <a:lnTo>
                    <a:pt x="126497" y="0"/>
                  </a:lnTo>
                  <a:lnTo>
                    <a:pt x="126497" y="172623"/>
                  </a:lnTo>
                  <a:lnTo>
                    <a:pt x="0" y="172623"/>
                  </a:lnTo>
                  <a:close/>
                </a:path>
              </a:pathLst>
            </a:custGeom>
            <a:solidFill>
              <a:srgbClr val="DDDEDE"/>
            </a:solidFill>
          </p:spPr>
        </p:sp>
        <p:sp>
          <p:nvSpPr>
            <p:cNvPr id="21" name="TextBox 21"/>
            <p:cNvSpPr txBox="1"/>
            <p:nvPr/>
          </p:nvSpPr>
          <p:spPr>
            <a:xfrm>
              <a:off x="0" y="-38100"/>
              <a:ext cx="126497" cy="210723"/>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a:off x="8903853" y="3326721"/>
            <a:ext cx="480294" cy="655427"/>
            <a:chOff x="0" y="0"/>
            <a:chExt cx="126497" cy="172623"/>
          </a:xfrm>
        </p:grpSpPr>
        <p:sp>
          <p:nvSpPr>
            <p:cNvPr id="23" name="Freeform 23"/>
            <p:cNvSpPr/>
            <p:nvPr/>
          </p:nvSpPr>
          <p:spPr>
            <a:xfrm>
              <a:off x="0" y="0"/>
              <a:ext cx="126497" cy="172623"/>
            </a:xfrm>
            <a:custGeom>
              <a:avLst/>
              <a:gdLst/>
              <a:ahLst/>
              <a:cxnLst/>
              <a:rect l="l" t="t" r="r" b="b"/>
              <a:pathLst>
                <a:path w="126497" h="172623">
                  <a:moveTo>
                    <a:pt x="0" y="0"/>
                  </a:moveTo>
                  <a:lnTo>
                    <a:pt x="126497" y="0"/>
                  </a:lnTo>
                  <a:lnTo>
                    <a:pt x="126497" y="172623"/>
                  </a:lnTo>
                  <a:lnTo>
                    <a:pt x="0" y="172623"/>
                  </a:lnTo>
                  <a:close/>
                </a:path>
              </a:pathLst>
            </a:custGeom>
            <a:solidFill>
              <a:srgbClr val="DDDEDE"/>
            </a:solidFill>
          </p:spPr>
        </p:sp>
        <p:sp>
          <p:nvSpPr>
            <p:cNvPr id="24" name="TextBox 24"/>
            <p:cNvSpPr txBox="1"/>
            <p:nvPr/>
          </p:nvSpPr>
          <p:spPr>
            <a:xfrm>
              <a:off x="0" y="-38100"/>
              <a:ext cx="126497" cy="210723"/>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a:off x="14875533" y="3326721"/>
            <a:ext cx="480294" cy="655427"/>
            <a:chOff x="0" y="0"/>
            <a:chExt cx="126497" cy="172623"/>
          </a:xfrm>
        </p:grpSpPr>
        <p:sp>
          <p:nvSpPr>
            <p:cNvPr id="26" name="Freeform 26"/>
            <p:cNvSpPr/>
            <p:nvPr/>
          </p:nvSpPr>
          <p:spPr>
            <a:xfrm>
              <a:off x="0" y="0"/>
              <a:ext cx="126497" cy="172623"/>
            </a:xfrm>
            <a:custGeom>
              <a:avLst/>
              <a:gdLst/>
              <a:ahLst/>
              <a:cxnLst/>
              <a:rect l="l" t="t" r="r" b="b"/>
              <a:pathLst>
                <a:path w="126497" h="172623">
                  <a:moveTo>
                    <a:pt x="0" y="0"/>
                  </a:moveTo>
                  <a:lnTo>
                    <a:pt x="126497" y="0"/>
                  </a:lnTo>
                  <a:lnTo>
                    <a:pt x="126497" y="172623"/>
                  </a:lnTo>
                  <a:lnTo>
                    <a:pt x="0" y="172623"/>
                  </a:lnTo>
                  <a:close/>
                </a:path>
              </a:pathLst>
            </a:custGeom>
            <a:solidFill>
              <a:srgbClr val="DDDEDE"/>
            </a:solidFill>
          </p:spPr>
        </p:sp>
        <p:sp>
          <p:nvSpPr>
            <p:cNvPr id="27" name="TextBox 27"/>
            <p:cNvSpPr txBox="1"/>
            <p:nvPr/>
          </p:nvSpPr>
          <p:spPr>
            <a:xfrm>
              <a:off x="0" y="-38100"/>
              <a:ext cx="126497" cy="210723"/>
            </a:xfrm>
            <a:prstGeom prst="rect">
              <a:avLst/>
            </a:prstGeom>
          </p:spPr>
          <p:txBody>
            <a:bodyPr lIns="50800" tIns="50800" rIns="50800" bIns="50800" rtlCol="0" anchor="ctr"/>
            <a:lstStyle/>
            <a:p>
              <a:pPr algn="ctr">
                <a:lnSpc>
                  <a:spcPts val="2659"/>
                </a:lnSpc>
                <a:spcBef>
                  <a:spcPct val="0"/>
                </a:spcBef>
              </a:pPr>
              <a:endParaRPr/>
            </a:p>
          </p:txBody>
        </p:sp>
      </p:grpSp>
      <p:grpSp>
        <p:nvGrpSpPr>
          <p:cNvPr id="28" name="Group 28"/>
          <p:cNvGrpSpPr/>
          <p:nvPr/>
        </p:nvGrpSpPr>
        <p:grpSpPr>
          <a:xfrm>
            <a:off x="7398728" y="3982147"/>
            <a:ext cx="3490544" cy="4208359"/>
            <a:chOff x="0" y="0"/>
            <a:chExt cx="919320" cy="1108374"/>
          </a:xfrm>
        </p:grpSpPr>
        <p:sp>
          <p:nvSpPr>
            <p:cNvPr id="29" name="Freeform 29"/>
            <p:cNvSpPr/>
            <p:nvPr/>
          </p:nvSpPr>
          <p:spPr>
            <a:xfrm>
              <a:off x="0" y="0"/>
              <a:ext cx="919320" cy="1108374"/>
            </a:xfrm>
            <a:custGeom>
              <a:avLst/>
              <a:gdLst/>
              <a:ahLst/>
              <a:cxnLst/>
              <a:rect l="l" t="t" r="r" b="b"/>
              <a:pathLst>
                <a:path w="919320" h="1108374">
                  <a:moveTo>
                    <a:pt x="0" y="0"/>
                  </a:moveTo>
                  <a:lnTo>
                    <a:pt x="919320" y="0"/>
                  </a:lnTo>
                  <a:lnTo>
                    <a:pt x="919320" y="1108374"/>
                  </a:lnTo>
                  <a:lnTo>
                    <a:pt x="0" y="1108374"/>
                  </a:lnTo>
                  <a:close/>
                </a:path>
              </a:pathLst>
            </a:custGeom>
            <a:solidFill>
              <a:srgbClr val="F1F2F2"/>
            </a:solidFill>
          </p:spPr>
        </p:sp>
        <p:sp>
          <p:nvSpPr>
            <p:cNvPr id="30" name="TextBox 30"/>
            <p:cNvSpPr txBox="1"/>
            <p:nvPr/>
          </p:nvSpPr>
          <p:spPr>
            <a:xfrm>
              <a:off x="0" y="-38100"/>
              <a:ext cx="919320" cy="1146474"/>
            </a:xfrm>
            <a:prstGeom prst="rect">
              <a:avLst/>
            </a:prstGeom>
          </p:spPr>
          <p:txBody>
            <a:bodyPr lIns="50800" tIns="50800" rIns="50800" bIns="50800" rtlCol="0" anchor="ctr"/>
            <a:lstStyle/>
            <a:p>
              <a:pPr algn="ctr">
                <a:lnSpc>
                  <a:spcPts val="2659"/>
                </a:lnSpc>
                <a:spcBef>
                  <a:spcPct val="0"/>
                </a:spcBef>
              </a:pPr>
              <a:endParaRPr/>
            </a:p>
          </p:txBody>
        </p:sp>
      </p:grpSp>
      <p:grpSp>
        <p:nvGrpSpPr>
          <p:cNvPr id="31" name="Group 31"/>
          <p:cNvGrpSpPr/>
          <p:nvPr/>
        </p:nvGrpSpPr>
        <p:grpSpPr>
          <a:xfrm>
            <a:off x="13370408" y="3986219"/>
            <a:ext cx="3490544" cy="4208359"/>
            <a:chOff x="0" y="0"/>
            <a:chExt cx="919320" cy="1108374"/>
          </a:xfrm>
        </p:grpSpPr>
        <p:sp>
          <p:nvSpPr>
            <p:cNvPr id="32" name="Freeform 32"/>
            <p:cNvSpPr/>
            <p:nvPr/>
          </p:nvSpPr>
          <p:spPr>
            <a:xfrm>
              <a:off x="0" y="0"/>
              <a:ext cx="919320" cy="1108374"/>
            </a:xfrm>
            <a:custGeom>
              <a:avLst/>
              <a:gdLst/>
              <a:ahLst/>
              <a:cxnLst/>
              <a:rect l="l" t="t" r="r" b="b"/>
              <a:pathLst>
                <a:path w="919320" h="1108374">
                  <a:moveTo>
                    <a:pt x="0" y="0"/>
                  </a:moveTo>
                  <a:lnTo>
                    <a:pt x="919320" y="0"/>
                  </a:lnTo>
                  <a:lnTo>
                    <a:pt x="919320" y="1108374"/>
                  </a:lnTo>
                  <a:lnTo>
                    <a:pt x="0" y="1108374"/>
                  </a:lnTo>
                  <a:close/>
                </a:path>
              </a:pathLst>
            </a:custGeom>
            <a:solidFill>
              <a:srgbClr val="F1F2F2"/>
            </a:solidFill>
          </p:spPr>
        </p:sp>
        <p:sp>
          <p:nvSpPr>
            <p:cNvPr id="33" name="TextBox 33"/>
            <p:cNvSpPr txBox="1"/>
            <p:nvPr/>
          </p:nvSpPr>
          <p:spPr>
            <a:xfrm>
              <a:off x="0" y="-38100"/>
              <a:ext cx="919320" cy="1146474"/>
            </a:xfrm>
            <a:prstGeom prst="rect">
              <a:avLst/>
            </a:prstGeom>
          </p:spPr>
          <p:txBody>
            <a:bodyPr lIns="50800" tIns="50800" rIns="50800" bIns="50800" rtlCol="0" anchor="ctr"/>
            <a:lstStyle/>
            <a:p>
              <a:pPr algn="ctr">
                <a:lnSpc>
                  <a:spcPts val="2659"/>
                </a:lnSpc>
                <a:spcBef>
                  <a:spcPct val="0"/>
                </a:spcBef>
              </a:pPr>
              <a:endParaRPr/>
            </a:p>
          </p:txBody>
        </p:sp>
      </p:grpSp>
      <p:sp>
        <p:nvSpPr>
          <p:cNvPr id="34" name="TextBox 34"/>
          <p:cNvSpPr txBox="1"/>
          <p:nvPr/>
        </p:nvSpPr>
        <p:spPr>
          <a:xfrm>
            <a:off x="7270736" y="5426301"/>
            <a:ext cx="4002511" cy="655955"/>
          </a:xfrm>
          <a:prstGeom prst="rect">
            <a:avLst/>
          </a:prstGeom>
        </p:spPr>
        <p:txBody>
          <a:bodyPr lIns="0" tIns="0" rIns="0" bIns="0" rtlCol="0" anchor="t">
            <a:spAutoFit/>
          </a:bodyPr>
          <a:lstStyle/>
          <a:p>
            <a:pPr algn="ctr">
              <a:lnSpc>
                <a:spcPts val="5320"/>
              </a:lnSpc>
            </a:pPr>
            <a:r>
              <a:rPr lang="en-US" sz="3800">
                <a:solidFill>
                  <a:srgbClr val="000000"/>
                </a:solidFill>
                <a:latin typeface="Cuprum Bold"/>
              </a:rPr>
              <a:t>СТРЕС І ЗДОРОВ’Я</a:t>
            </a:r>
          </a:p>
        </p:txBody>
      </p:sp>
      <p:sp>
        <p:nvSpPr>
          <p:cNvPr id="35" name="TextBox 35"/>
          <p:cNvSpPr txBox="1"/>
          <p:nvPr/>
        </p:nvSpPr>
        <p:spPr>
          <a:xfrm>
            <a:off x="13114425" y="5032155"/>
            <a:ext cx="4002511" cy="1322705"/>
          </a:xfrm>
          <a:prstGeom prst="rect">
            <a:avLst/>
          </a:prstGeom>
        </p:spPr>
        <p:txBody>
          <a:bodyPr lIns="0" tIns="0" rIns="0" bIns="0" rtlCol="0" anchor="t">
            <a:spAutoFit/>
          </a:bodyPr>
          <a:lstStyle/>
          <a:p>
            <a:pPr algn="ctr">
              <a:lnSpc>
                <a:spcPts val="5320"/>
              </a:lnSpc>
            </a:pPr>
            <a:r>
              <a:rPr lang="en-US" sz="3800">
                <a:solidFill>
                  <a:srgbClr val="000000"/>
                </a:solidFill>
                <a:latin typeface="Cuprum Bold"/>
              </a:rPr>
              <a:t>СТАВЛЕННЯ ДО ЗДОРОВ'Я</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295226" y="2274449"/>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TextBox 16"/>
          <p:cNvSpPr txBox="1"/>
          <p:nvPr/>
        </p:nvSpPr>
        <p:spPr>
          <a:xfrm>
            <a:off x="1452123" y="2503610"/>
            <a:ext cx="15383753" cy="869949"/>
          </a:xfrm>
          <a:prstGeom prst="rect">
            <a:avLst/>
          </a:prstGeom>
        </p:spPr>
        <p:txBody>
          <a:bodyPr lIns="0" tIns="0" rIns="0" bIns="0" rtlCol="0" anchor="t">
            <a:spAutoFit/>
          </a:bodyPr>
          <a:lstStyle/>
          <a:p>
            <a:pPr algn="ctr">
              <a:lnSpc>
                <a:spcPts val="3500"/>
              </a:lnSpc>
            </a:pPr>
            <a:r>
              <a:rPr lang="en-US" sz="2500">
                <a:solidFill>
                  <a:srgbClr val="000000"/>
                </a:solidFill>
                <a:latin typeface="Cuprum Bold"/>
              </a:rPr>
              <a:t>Емоції мають значний вплив на фізичне та психічне здоров'я людини. Важливо розуміти, як цей вплив працює, оскільки він може бути двостороннім: позитивним і негативним.</a:t>
            </a:r>
          </a:p>
        </p:txBody>
      </p:sp>
      <p:sp>
        <p:nvSpPr>
          <p:cNvPr id="17" name="AutoShape 17"/>
          <p:cNvSpPr/>
          <p:nvPr/>
        </p:nvSpPr>
        <p:spPr>
          <a:xfrm flipH="1">
            <a:off x="5381078" y="3319349"/>
            <a:ext cx="439443" cy="768193"/>
          </a:xfrm>
          <a:prstGeom prst="line">
            <a:avLst/>
          </a:prstGeom>
          <a:ln w="38100" cap="flat">
            <a:solidFill>
              <a:srgbClr val="000000"/>
            </a:solidFill>
            <a:prstDash val="solid"/>
            <a:headEnd type="none" w="sm" len="sm"/>
            <a:tailEnd type="triangle" w="lg" len="med"/>
          </a:ln>
        </p:spPr>
      </p:sp>
      <p:sp>
        <p:nvSpPr>
          <p:cNvPr id="18" name="AutoShape 18"/>
          <p:cNvSpPr/>
          <p:nvPr/>
        </p:nvSpPr>
        <p:spPr>
          <a:xfrm>
            <a:off x="13274113" y="3317188"/>
            <a:ext cx="339084" cy="817468"/>
          </a:xfrm>
          <a:prstGeom prst="line">
            <a:avLst/>
          </a:prstGeom>
          <a:ln w="38100" cap="flat">
            <a:solidFill>
              <a:srgbClr val="000000"/>
            </a:solidFill>
            <a:prstDash val="solid"/>
            <a:headEnd type="none" w="sm" len="sm"/>
            <a:tailEnd type="triangle" w="lg" len="med"/>
          </a:ln>
        </p:spPr>
      </p:sp>
      <p:grpSp>
        <p:nvGrpSpPr>
          <p:cNvPr id="19" name="Group 19"/>
          <p:cNvGrpSpPr/>
          <p:nvPr/>
        </p:nvGrpSpPr>
        <p:grpSpPr>
          <a:xfrm>
            <a:off x="3738425" y="4160671"/>
            <a:ext cx="3086100" cy="762453"/>
            <a:chOff x="0" y="0"/>
            <a:chExt cx="812800" cy="200811"/>
          </a:xfrm>
        </p:grpSpPr>
        <p:sp>
          <p:nvSpPr>
            <p:cNvPr id="20" name="Freeform 20"/>
            <p:cNvSpPr/>
            <p:nvPr/>
          </p:nvSpPr>
          <p:spPr>
            <a:xfrm>
              <a:off x="0" y="0"/>
              <a:ext cx="812800" cy="200811"/>
            </a:xfrm>
            <a:custGeom>
              <a:avLst/>
              <a:gdLst/>
              <a:ahLst/>
              <a:cxnLst/>
              <a:rect l="l" t="t" r="r" b="b"/>
              <a:pathLst>
                <a:path w="812800" h="200811">
                  <a:moveTo>
                    <a:pt x="0" y="0"/>
                  </a:moveTo>
                  <a:lnTo>
                    <a:pt x="812800" y="0"/>
                  </a:lnTo>
                  <a:lnTo>
                    <a:pt x="812800" y="200811"/>
                  </a:lnTo>
                  <a:lnTo>
                    <a:pt x="0" y="200811"/>
                  </a:lnTo>
                  <a:close/>
                </a:path>
              </a:pathLst>
            </a:custGeom>
            <a:solidFill>
              <a:srgbClr val="FFFFFF"/>
            </a:solidFill>
            <a:ln cap="sq">
              <a:noFill/>
              <a:prstDash val="sysDot"/>
              <a:miter/>
            </a:ln>
          </p:spPr>
        </p:sp>
        <p:sp>
          <p:nvSpPr>
            <p:cNvPr id="21" name="TextBox 21"/>
            <p:cNvSpPr txBox="1"/>
            <p:nvPr/>
          </p:nvSpPr>
          <p:spPr>
            <a:xfrm>
              <a:off x="0" y="-76200"/>
              <a:ext cx="812800" cy="277011"/>
            </a:xfrm>
            <a:prstGeom prst="rect">
              <a:avLst/>
            </a:prstGeom>
          </p:spPr>
          <p:txBody>
            <a:bodyPr lIns="50800" tIns="50800" rIns="50800" bIns="50800" rtlCol="0" anchor="ctr"/>
            <a:lstStyle/>
            <a:p>
              <a:pPr algn="ctr">
                <a:lnSpc>
                  <a:spcPts val="3919"/>
                </a:lnSpc>
              </a:pPr>
              <a:r>
                <a:rPr lang="en-US" sz="2799">
                  <a:solidFill>
                    <a:srgbClr val="000000"/>
                  </a:solidFill>
                  <a:latin typeface="Bebas Neue Cyrillic"/>
                </a:rPr>
                <a:t>Позитивний</a:t>
              </a:r>
            </a:p>
          </p:txBody>
        </p:sp>
      </p:grpSp>
      <p:sp>
        <p:nvSpPr>
          <p:cNvPr id="22" name="AutoShape 22"/>
          <p:cNvSpPr/>
          <p:nvPr/>
        </p:nvSpPr>
        <p:spPr>
          <a:xfrm>
            <a:off x="5262425" y="4904409"/>
            <a:ext cx="0" cy="366635"/>
          </a:xfrm>
          <a:prstGeom prst="line">
            <a:avLst/>
          </a:prstGeom>
          <a:ln w="38100" cap="flat">
            <a:solidFill>
              <a:srgbClr val="000000"/>
            </a:solidFill>
            <a:prstDash val="solid"/>
            <a:headEnd type="none" w="sm" len="sm"/>
            <a:tailEnd type="triangle" w="lg" len="med"/>
          </a:ln>
        </p:spPr>
      </p:sp>
      <p:grpSp>
        <p:nvGrpSpPr>
          <p:cNvPr id="23" name="Group 23"/>
          <p:cNvGrpSpPr/>
          <p:nvPr/>
        </p:nvGrpSpPr>
        <p:grpSpPr>
          <a:xfrm>
            <a:off x="2205459" y="5271044"/>
            <a:ext cx="6318169" cy="3120374"/>
            <a:chOff x="0" y="0"/>
            <a:chExt cx="1664044" cy="821827"/>
          </a:xfrm>
        </p:grpSpPr>
        <p:sp>
          <p:nvSpPr>
            <p:cNvPr id="24" name="Freeform 24"/>
            <p:cNvSpPr/>
            <p:nvPr/>
          </p:nvSpPr>
          <p:spPr>
            <a:xfrm>
              <a:off x="0" y="0"/>
              <a:ext cx="1664044" cy="821827"/>
            </a:xfrm>
            <a:custGeom>
              <a:avLst/>
              <a:gdLst/>
              <a:ahLst/>
              <a:cxnLst/>
              <a:rect l="l" t="t" r="r" b="b"/>
              <a:pathLst>
                <a:path w="1664044" h="821827">
                  <a:moveTo>
                    <a:pt x="0" y="0"/>
                  </a:moveTo>
                  <a:lnTo>
                    <a:pt x="1664044" y="0"/>
                  </a:lnTo>
                  <a:lnTo>
                    <a:pt x="1664044" y="821827"/>
                  </a:lnTo>
                  <a:lnTo>
                    <a:pt x="0" y="821827"/>
                  </a:lnTo>
                  <a:close/>
                </a:path>
              </a:pathLst>
            </a:custGeom>
            <a:solidFill>
              <a:srgbClr val="FFFFFF"/>
            </a:solidFill>
          </p:spPr>
        </p:sp>
        <p:sp>
          <p:nvSpPr>
            <p:cNvPr id="25" name="TextBox 25"/>
            <p:cNvSpPr txBox="1"/>
            <p:nvPr/>
          </p:nvSpPr>
          <p:spPr>
            <a:xfrm>
              <a:off x="0" y="-47625"/>
              <a:ext cx="1664044" cy="869452"/>
            </a:xfrm>
            <a:prstGeom prst="rect">
              <a:avLst/>
            </a:prstGeom>
          </p:spPr>
          <p:txBody>
            <a:bodyPr lIns="50800" tIns="50800" rIns="50800" bIns="50800" rtlCol="0" anchor="ctr"/>
            <a:lstStyle/>
            <a:p>
              <a:pPr algn="ctr">
                <a:lnSpc>
                  <a:spcPts val="2520"/>
                </a:lnSpc>
              </a:pPr>
              <a:r>
                <a:rPr lang="en-US" sz="1800">
                  <a:solidFill>
                    <a:srgbClr val="000000"/>
                  </a:solidFill>
                  <a:latin typeface="Cuprum Bold"/>
                </a:rPr>
                <a:t> 1.1 Зміцнення імунної системи: позитивні емоції, такі як радість і щасливість, сприяють збільшенню активності імунної системи. Це робить організм більш стійким до інфекцій та хвороб.</a:t>
              </a:r>
            </a:p>
            <a:p>
              <a:pPr algn="ctr">
                <a:lnSpc>
                  <a:spcPts val="2520"/>
                </a:lnSpc>
              </a:pPr>
              <a:r>
                <a:rPr lang="en-US" sz="1800">
                  <a:solidFill>
                    <a:srgbClr val="000000"/>
                  </a:solidFill>
                  <a:latin typeface="Cuprum Bold"/>
                </a:rPr>
                <a:t> 1.2 Зниження ризику серцевих захворювань: позитивні емоції можуть позитивно впливати на функціонування серця та судин, зменшуючи ризик розвитку серцевих захворювань.</a:t>
              </a:r>
            </a:p>
            <a:p>
              <a:pPr algn="ctr">
                <a:lnSpc>
                  <a:spcPts val="2520"/>
                </a:lnSpc>
              </a:pPr>
              <a:r>
                <a:rPr lang="en-US" sz="1800">
                  <a:solidFill>
                    <a:srgbClr val="000000"/>
                  </a:solidFill>
                  <a:latin typeface="Cuprum Bold"/>
                </a:rPr>
                <a:t>Зменшення болю: емоції можуть впливати на сприйняття болю. Позитивний настрій може допомогти знизити інтенсивність болю та покращити толерантність до нього</a:t>
              </a:r>
            </a:p>
          </p:txBody>
        </p:sp>
      </p:grpSp>
      <p:sp>
        <p:nvSpPr>
          <p:cNvPr id="26" name="TextBox 26"/>
          <p:cNvSpPr txBox="1"/>
          <p:nvPr/>
        </p:nvSpPr>
        <p:spPr>
          <a:xfrm>
            <a:off x="4543721" y="1034037"/>
            <a:ext cx="9200557" cy="922465"/>
          </a:xfrm>
          <a:prstGeom prst="rect">
            <a:avLst/>
          </a:prstGeom>
        </p:spPr>
        <p:txBody>
          <a:bodyPr lIns="0" tIns="0" rIns="0" bIns="0" rtlCol="0" anchor="t">
            <a:spAutoFit/>
          </a:bodyPr>
          <a:lstStyle/>
          <a:p>
            <a:pPr algn="ctr">
              <a:lnSpc>
                <a:spcPts val="7430"/>
              </a:lnSpc>
            </a:pPr>
            <a:r>
              <a:rPr lang="en-US" sz="5307">
                <a:solidFill>
                  <a:srgbClr val="000000"/>
                </a:solidFill>
                <a:latin typeface="Bebas Neue Cyrillic"/>
              </a:rPr>
              <a:t>ЕМОЦІЇ</a:t>
            </a:r>
          </a:p>
        </p:txBody>
      </p:sp>
      <p:grpSp>
        <p:nvGrpSpPr>
          <p:cNvPr id="27" name="Group 27"/>
          <p:cNvGrpSpPr/>
          <p:nvPr/>
        </p:nvGrpSpPr>
        <p:grpSpPr>
          <a:xfrm>
            <a:off x="11832724" y="4141955"/>
            <a:ext cx="3086100" cy="762453"/>
            <a:chOff x="0" y="0"/>
            <a:chExt cx="812800" cy="200811"/>
          </a:xfrm>
        </p:grpSpPr>
        <p:sp>
          <p:nvSpPr>
            <p:cNvPr id="28" name="Freeform 28"/>
            <p:cNvSpPr/>
            <p:nvPr/>
          </p:nvSpPr>
          <p:spPr>
            <a:xfrm>
              <a:off x="0" y="0"/>
              <a:ext cx="812800" cy="200811"/>
            </a:xfrm>
            <a:custGeom>
              <a:avLst/>
              <a:gdLst/>
              <a:ahLst/>
              <a:cxnLst/>
              <a:rect l="l" t="t" r="r" b="b"/>
              <a:pathLst>
                <a:path w="812800" h="200811">
                  <a:moveTo>
                    <a:pt x="0" y="0"/>
                  </a:moveTo>
                  <a:lnTo>
                    <a:pt x="812800" y="0"/>
                  </a:lnTo>
                  <a:lnTo>
                    <a:pt x="812800" y="200811"/>
                  </a:lnTo>
                  <a:lnTo>
                    <a:pt x="0" y="200811"/>
                  </a:lnTo>
                  <a:close/>
                </a:path>
              </a:pathLst>
            </a:custGeom>
            <a:solidFill>
              <a:srgbClr val="FFFFFF"/>
            </a:solidFill>
            <a:ln cap="sq">
              <a:noFill/>
              <a:prstDash val="sysDot"/>
              <a:miter/>
            </a:ln>
          </p:spPr>
        </p:sp>
        <p:sp>
          <p:nvSpPr>
            <p:cNvPr id="29" name="TextBox 29"/>
            <p:cNvSpPr txBox="1"/>
            <p:nvPr/>
          </p:nvSpPr>
          <p:spPr>
            <a:xfrm>
              <a:off x="0" y="-76200"/>
              <a:ext cx="812800" cy="277011"/>
            </a:xfrm>
            <a:prstGeom prst="rect">
              <a:avLst/>
            </a:prstGeom>
          </p:spPr>
          <p:txBody>
            <a:bodyPr lIns="50800" tIns="50800" rIns="50800" bIns="50800" rtlCol="0" anchor="ctr"/>
            <a:lstStyle/>
            <a:p>
              <a:pPr algn="ctr">
                <a:lnSpc>
                  <a:spcPts val="3919"/>
                </a:lnSpc>
              </a:pPr>
              <a:r>
                <a:rPr lang="en-US" sz="2799">
                  <a:solidFill>
                    <a:srgbClr val="000000"/>
                  </a:solidFill>
                  <a:latin typeface="Bebas Neue Cyrillic"/>
                </a:rPr>
                <a:t>Негативний</a:t>
              </a:r>
            </a:p>
          </p:txBody>
        </p:sp>
      </p:grpSp>
      <p:sp>
        <p:nvSpPr>
          <p:cNvPr id="30" name="AutoShape 30"/>
          <p:cNvSpPr/>
          <p:nvPr/>
        </p:nvSpPr>
        <p:spPr>
          <a:xfrm>
            <a:off x="13611743" y="4904409"/>
            <a:ext cx="0" cy="366635"/>
          </a:xfrm>
          <a:prstGeom prst="line">
            <a:avLst/>
          </a:prstGeom>
          <a:ln w="38100" cap="flat">
            <a:solidFill>
              <a:srgbClr val="000000"/>
            </a:solidFill>
            <a:prstDash val="solid"/>
            <a:headEnd type="none" w="sm" len="sm"/>
            <a:tailEnd type="triangle" w="lg" len="med"/>
          </a:ln>
        </p:spPr>
      </p:sp>
      <p:grpSp>
        <p:nvGrpSpPr>
          <p:cNvPr id="31" name="Group 31"/>
          <p:cNvGrpSpPr/>
          <p:nvPr/>
        </p:nvGrpSpPr>
        <p:grpSpPr>
          <a:xfrm>
            <a:off x="10123651" y="5305274"/>
            <a:ext cx="7241255" cy="3584067"/>
            <a:chOff x="0" y="0"/>
            <a:chExt cx="1907162" cy="943952"/>
          </a:xfrm>
        </p:grpSpPr>
        <p:sp>
          <p:nvSpPr>
            <p:cNvPr id="32" name="Freeform 32"/>
            <p:cNvSpPr/>
            <p:nvPr/>
          </p:nvSpPr>
          <p:spPr>
            <a:xfrm>
              <a:off x="0" y="0"/>
              <a:ext cx="1907162" cy="943952"/>
            </a:xfrm>
            <a:custGeom>
              <a:avLst/>
              <a:gdLst/>
              <a:ahLst/>
              <a:cxnLst/>
              <a:rect l="l" t="t" r="r" b="b"/>
              <a:pathLst>
                <a:path w="1907162" h="943952">
                  <a:moveTo>
                    <a:pt x="0" y="0"/>
                  </a:moveTo>
                  <a:lnTo>
                    <a:pt x="1907162" y="0"/>
                  </a:lnTo>
                  <a:lnTo>
                    <a:pt x="1907162" y="943952"/>
                  </a:lnTo>
                  <a:lnTo>
                    <a:pt x="0" y="943952"/>
                  </a:lnTo>
                  <a:close/>
                </a:path>
              </a:pathLst>
            </a:custGeom>
            <a:solidFill>
              <a:srgbClr val="FFFFFF"/>
            </a:solidFill>
          </p:spPr>
        </p:sp>
        <p:sp>
          <p:nvSpPr>
            <p:cNvPr id="33" name="TextBox 33"/>
            <p:cNvSpPr txBox="1"/>
            <p:nvPr/>
          </p:nvSpPr>
          <p:spPr>
            <a:xfrm>
              <a:off x="0" y="-47625"/>
              <a:ext cx="1907162" cy="991577"/>
            </a:xfrm>
            <a:prstGeom prst="rect">
              <a:avLst/>
            </a:prstGeom>
          </p:spPr>
          <p:txBody>
            <a:bodyPr lIns="50800" tIns="50800" rIns="50800" bIns="50800" rtlCol="0" anchor="ctr"/>
            <a:lstStyle/>
            <a:p>
              <a:pPr algn="ctr">
                <a:lnSpc>
                  <a:spcPts val="2520"/>
                </a:lnSpc>
              </a:pPr>
              <a:r>
                <a:rPr lang="en-US" sz="1800">
                  <a:solidFill>
                    <a:srgbClr val="000000"/>
                  </a:solidFill>
                  <a:latin typeface="Cuprum Bold"/>
                </a:rPr>
                <a:t> 1.1.Стрес і фізичне здоров'я: негативні емоції, особливо стрес, можуть мати шкідливий вплив на фізичне здоров'я. Стрес може сприяти підвищенню кров'яного тиску, ваги та збільшенню ризику серцевих захворювань.</a:t>
              </a:r>
            </a:p>
            <a:p>
              <a:pPr algn="ctr">
                <a:lnSpc>
                  <a:spcPts val="2520"/>
                </a:lnSpc>
              </a:pPr>
              <a:r>
                <a:rPr lang="en-US" sz="1800">
                  <a:solidFill>
                    <a:srgbClr val="000000"/>
                  </a:solidFill>
                  <a:latin typeface="Cuprum Bold"/>
                </a:rPr>
                <a:t> 1.2.Психосоматичні захворювання: негативні емоції можуть викликати психосоматичні захворювання, тобто фізичні симптоми, спричинені психічними станами. Прикладами можуть бути виразкова хвороба, астма та головні болі.</a:t>
              </a:r>
            </a:p>
            <a:p>
              <a:pPr algn="ctr">
                <a:lnSpc>
                  <a:spcPts val="2520"/>
                </a:lnSpc>
              </a:pPr>
              <a:r>
                <a:rPr lang="en-US" sz="1800">
                  <a:solidFill>
                    <a:srgbClr val="000000"/>
                  </a:solidFill>
                  <a:latin typeface="Cuprum Bold"/>
                </a:rPr>
                <a:t> 1.3.Депресія та тривожність: постійний стрес та негативні емоції можуть призвести до розвитку депресії та тривожних розладів, які впливають на психічне та фізичне здоров'я.</a:t>
              </a:r>
            </a:p>
            <a:p>
              <a:pPr algn="ctr">
                <a:lnSpc>
                  <a:spcPts val="2520"/>
                </a:lnSpc>
              </a:pPr>
              <a:endParaRPr lang="en-US" sz="1800">
                <a:solidFill>
                  <a:srgbClr val="000000"/>
                </a:solidFill>
                <a:latin typeface="Cuprum Bold"/>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2417534"/>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TextBox 16"/>
          <p:cNvSpPr txBox="1"/>
          <p:nvPr/>
        </p:nvSpPr>
        <p:spPr>
          <a:xfrm>
            <a:off x="3760701" y="2513135"/>
            <a:ext cx="10766598" cy="1562870"/>
          </a:xfrm>
          <a:prstGeom prst="rect">
            <a:avLst/>
          </a:prstGeom>
        </p:spPr>
        <p:txBody>
          <a:bodyPr lIns="0" tIns="0" rIns="0" bIns="0" rtlCol="0" anchor="t">
            <a:spAutoFit/>
          </a:bodyPr>
          <a:lstStyle/>
          <a:p>
            <a:pPr algn="ctr">
              <a:lnSpc>
                <a:spcPts val="2435"/>
              </a:lnSpc>
            </a:pPr>
            <a:r>
              <a:rPr lang="en-US" sz="1739">
                <a:solidFill>
                  <a:srgbClr val="000000"/>
                </a:solidFill>
                <a:latin typeface="Cuprum Bold"/>
              </a:rPr>
              <a:t>Стрес є одним із головних факторів, що впливають на</a:t>
            </a:r>
          </a:p>
          <a:p>
            <a:pPr algn="ctr">
              <a:lnSpc>
                <a:spcPts val="2435"/>
              </a:lnSpc>
            </a:pPr>
            <a:r>
              <a:rPr lang="en-US" sz="1739">
                <a:solidFill>
                  <a:srgbClr val="000000"/>
                </a:solidFill>
                <a:latin typeface="Cuprum Bold"/>
              </a:rPr>
              <a:t>здоров'я. Постійний стрес може призвести до різних проблем, включаючи артеріальну гіпертензію, гастрит, анксіозні розлади та інші. Психологи допомагають людям розуміти та керувати стресом. Від сайту happymonday.ua є декілько порад,які можуть допомогти зі стресом.</a:t>
            </a:r>
          </a:p>
          <a:p>
            <a:pPr algn="ctr">
              <a:lnSpc>
                <a:spcPts val="2729"/>
              </a:lnSpc>
            </a:pPr>
            <a:endParaRPr lang="en-US" sz="1739">
              <a:solidFill>
                <a:srgbClr val="000000"/>
              </a:solidFill>
              <a:latin typeface="Cuprum Bold"/>
            </a:endParaRPr>
          </a:p>
        </p:txBody>
      </p:sp>
      <p:sp>
        <p:nvSpPr>
          <p:cNvPr id="17" name="TextBox 17"/>
          <p:cNvSpPr txBox="1"/>
          <p:nvPr/>
        </p:nvSpPr>
        <p:spPr>
          <a:xfrm>
            <a:off x="4543721" y="1034037"/>
            <a:ext cx="9200557" cy="922465"/>
          </a:xfrm>
          <a:prstGeom prst="rect">
            <a:avLst/>
          </a:prstGeom>
        </p:spPr>
        <p:txBody>
          <a:bodyPr lIns="0" tIns="0" rIns="0" bIns="0" rtlCol="0" anchor="t">
            <a:spAutoFit/>
          </a:bodyPr>
          <a:lstStyle/>
          <a:p>
            <a:pPr algn="ctr">
              <a:lnSpc>
                <a:spcPts val="7430"/>
              </a:lnSpc>
            </a:pPr>
            <a:r>
              <a:rPr lang="en-US" sz="5307">
                <a:solidFill>
                  <a:srgbClr val="000000"/>
                </a:solidFill>
                <a:latin typeface="Bebas Neue Cyrillic"/>
              </a:rPr>
              <a:t>СТРЕС І ЗДОРОВ’Я</a:t>
            </a:r>
          </a:p>
        </p:txBody>
      </p:sp>
      <p:sp>
        <p:nvSpPr>
          <p:cNvPr id="18" name="AutoShape 18"/>
          <p:cNvSpPr/>
          <p:nvPr/>
        </p:nvSpPr>
        <p:spPr>
          <a:xfrm flipH="1">
            <a:off x="4234218" y="3781656"/>
            <a:ext cx="619007" cy="588696"/>
          </a:xfrm>
          <a:prstGeom prst="line">
            <a:avLst/>
          </a:prstGeom>
          <a:ln w="38100" cap="flat">
            <a:solidFill>
              <a:srgbClr val="000000"/>
            </a:solidFill>
            <a:prstDash val="solid"/>
            <a:headEnd type="none" w="sm" len="sm"/>
            <a:tailEnd type="triangle" w="lg" len="med"/>
          </a:ln>
        </p:spPr>
      </p:sp>
      <p:grpSp>
        <p:nvGrpSpPr>
          <p:cNvPr id="19" name="Group 19"/>
          <p:cNvGrpSpPr/>
          <p:nvPr/>
        </p:nvGrpSpPr>
        <p:grpSpPr>
          <a:xfrm>
            <a:off x="1656752" y="4393408"/>
            <a:ext cx="5128675" cy="4090289"/>
            <a:chOff x="0" y="0"/>
            <a:chExt cx="1350762" cy="1077278"/>
          </a:xfrm>
        </p:grpSpPr>
        <p:sp>
          <p:nvSpPr>
            <p:cNvPr id="20" name="Freeform 20"/>
            <p:cNvSpPr/>
            <p:nvPr/>
          </p:nvSpPr>
          <p:spPr>
            <a:xfrm>
              <a:off x="0" y="0"/>
              <a:ext cx="1350762" cy="1077278"/>
            </a:xfrm>
            <a:custGeom>
              <a:avLst/>
              <a:gdLst/>
              <a:ahLst/>
              <a:cxnLst/>
              <a:rect l="l" t="t" r="r" b="b"/>
              <a:pathLst>
                <a:path w="1350762" h="1077278">
                  <a:moveTo>
                    <a:pt x="0" y="0"/>
                  </a:moveTo>
                  <a:lnTo>
                    <a:pt x="1350762" y="0"/>
                  </a:lnTo>
                  <a:lnTo>
                    <a:pt x="1350762" y="1077278"/>
                  </a:lnTo>
                  <a:lnTo>
                    <a:pt x="0" y="1077278"/>
                  </a:lnTo>
                  <a:close/>
                </a:path>
              </a:pathLst>
            </a:custGeom>
            <a:solidFill>
              <a:srgbClr val="FFFFFF"/>
            </a:solidFill>
          </p:spPr>
        </p:sp>
        <p:sp>
          <p:nvSpPr>
            <p:cNvPr id="21" name="TextBox 21"/>
            <p:cNvSpPr txBox="1"/>
            <p:nvPr/>
          </p:nvSpPr>
          <p:spPr>
            <a:xfrm>
              <a:off x="0" y="-57150"/>
              <a:ext cx="1350762" cy="1134428"/>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Перша порада – визначити стрес-фактори. Вами потріюно взяти блокнот та ручку,потім відповісти у письмовій формі на запитання: «Що конкретно стало причиною тривоги?»; «Коли ви відчуваєте себе “на межі” протягом дня?»; «Чи приймаєте ви невдалі рішення через стрес або пригніченість?». «Коли ви почнете бачити повторювані патерни (шаблони) своєї поведінки, ви зможете визначити, що викликає стрес саме у вас, і тоді ймовірність впоратись із ним буде вище»-пише автор статті. </a:t>
              </a:r>
            </a:p>
            <a:p>
              <a:pPr algn="ctr">
                <a:lnSpc>
                  <a:spcPts val="2520"/>
                </a:lnSpc>
              </a:pPr>
              <a:endParaRPr lang="en-US" sz="1899">
                <a:solidFill>
                  <a:srgbClr val="000000"/>
                </a:solidFill>
                <a:latin typeface="Cuprum Bold"/>
              </a:endParaRPr>
            </a:p>
            <a:p>
              <a:pPr algn="ctr">
                <a:lnSpc>
                  <a:spcPts val="2520"/>
                </a:lnSpc>
              </a:pPr>
              <a:endParaRPr lang="en-US" sz="1899">
                <a:solidFill>
                  <a:srgbClr val="000000"/>
                </a:solidFill>
                <a:latin typeface="Cuprum Bold"/>
              </a:endParaRPr>
            </a:p>
          </p:txBody>
        </p:sp>
      </p:grpSp>
      <p:sp>
        <p:nvSpPr>
          <p:cNvPr id="22" name="AutoShape 22"/>
          <p:cNvSpPr/>
          <p:nvPr/>
        </p:nvSpPr>
        <p:spPr>
          <a:xfrm>
            <a:off x="9710910" y="3767852"/>
            <a:ext cx="38089" cy="451027"/>
          </a:xfrm>
          <a:prstGeom prst="line">
            <a:avLst/>
          </a:prstGeom>
          <a:ln w="38100" cap="flat">
            <a:solidFill>
              <a:srgbClr val="000000"/>
            </a:solidFill>
            <a:prstDash val="solid"/>
            <a:headEnd type="none" w="sm" len="sm"/>
            <a:tailEnd type="triangle" w="lg" len="med"/>
          </a:ln>
        </p:spPr>
      </p:sp>
      <p:grpSp>
        <p:nvGrpSpPr>
          <p:cNvPr id="23" name="Group 23"/>
          <p:cNvGrpSpPr/>
          <p:nvPr/>
        </p:nvGrpSpPr>
        <p:grpSpPr>
          <a:xfrm>
            <a:off x="7184662" y="4218879"/>
            <a:ext cx="5128675" cy="4090289"/>
            <a:chOff x="0" y="0"/>
            <a:chExt cx="1350762" cy="1077278"/>
          </a:xfrm>
        </p:grpSpPr>
        <p:sp>
          <p:nvSpPr>
            <p:cNvPr id="24" name="Freeform 24"/>
            <p:cNvSpPr/>
            <p:nvPr/>
          </p:nvSpPr>
          <p:spPr>
            <a:xfrm>
              <a:off x="0" y="0"/>
              <a:ext cx="1350762" cy="1077278"/>
            </a:xfrm>
            <a:custGeom>
              <a:avLst/>
              <a:gdLst/>
              <a:ahLst/>
              <a:cxnLst/>
              <a:rect l="l" t="t" r="r" b="b"/>
              <a:pathLst>
                <a:path w="1350762" h="1077278">
                  <a:moveTo>
                    <a:pt x="0" y="0"/>
                  </a:moveTo>
                  <a:lnTo>
                    <a:pt x="1350762" y="0"/>
                  </a:lnTo>
                  <a:lnTo>
                    <a:pt x="1350762" y="1077278"/>
                  </a:lnTo>
                  <a:lnTo>
                    <a:pt x="0" y="1077278"/>
                  </a:lnTo>
                  <a:close/>
                </a:path>
              </a:pathLst>
            </a:custGeom>
            <a:solidFill>
              <a:srgbClr val="FFFFFF"/>
            </a:solidFill>
          </p:spPr>
        </p:sp>
        <p:sp>
          <p:nvSpPr>
            <p:cNvPr id="25" name="TextBox 25"/>
            <p:cNvSpPr txBox="1"/>
            <p:nvPr/>
          </p:nvSpPr>
          <p:spPr>
            <a:xfrm>
              <a:off x="0" y="-57150"/>
              <a:ext cx="1350762" cy="1134428"/>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Друга порада – бути активними. Займатися спортом,йогою,ранковою рутиною,яка дає вам сил,займатися хобі,ходити на заходи та знайомитися з людьми,які вам цікавим. Саме головне розширювати свою зону комфорта але не виходити з неї. </a:t>
              </a:r>
            </a:p>
            <a:p>
              <a:pPr algn="ctr">
                <a:lnSpc>
                  <a:spcPts val="2659"/>
                </a:lnSpc>
              </a:pPr>
              <a:r>
                <a:rPr lang="en-US" sz="1899">
                  <a:solidFill>
                    <a:srgbClr val="000000"/>
                  </a:solidFill>
                  <a:latin typeface="Cuprum Bold"/>
                </a:rPr>
                <a:t>. </a:t>
              </a:r>
            </a:p>
            <a:p>
              <a:pPr algn="ctr">
                <a:lnSpc>
                  <a:spcPts val="2520"/>
                </a:lnSpc>
              </a:pPr>
              <a:endParaRPr lang="en-US" sz="1899">
                <a:solidFill>
                  <a:srgbClr val="000000"/>
                </a:solidFill>
                <a:latin typeface="Cuprum Bold"/>
              </a:endParaRPr>
            </a:p>
            <a:p>
              <a:pPr algn="ctr">
                <a:lnSpc>
                  <a:spcPts val="2520"/>
                </a:lnSpc>
              </a:pPr>
              <a:endParaRPr lang="en-US" sz="1899">
                <a:solidFill>
                  <a:srgbClr val="000000"/>
                </a:solidFill>
                <a:latin typeface="Cuprum Bold"/>
              </a:endParaRPr>
            </a:p>
          </p:txBody>
        </p:sp>
      </p:grpSp>
      <p:grpSp>
        <p:nvGrpSpPr>
          <p:cNvPr id="26" name="Group 26"/>
          <p:cNvGrpSpPr/>
          <p:nvPr/>
        </p:nvGrpSpPr>
        <p:grpSpPr>
          <a:xfrm>
            <a:off x="12510770" y="4218879"/>
            <a:ext cx="5128675" cy="4090289"/>
            <a:chOff x="0" y="0"/>
            <a:chExt cx="1350762" cy="1077278"/>
          </a:xfrm>
        </p:grpSpPr>
        <p:sp>
          <p:nvSpPr>
            <p:cNvPr id="27" name="Freeform 27"/>
            <p:cNvSpPr/>
            <p:nvPr/>
          </p:nvSpPr>
          <p:spPr>
            <a:xfrm>
              <a:off x="0" y="0"/>
              <a:ext cx="1350762" cy="1077278"/>
            </a:xfrm>
            <a:custGeom>
              <a:avLst/>
              <a:gdLst/>
              <a:ahLst/>
              <a:cxnLst/>
              <a:rect l="l" t="t" r="r" b="b"/>
              <a:pathLst>
                <a:path w="1350762" h="1077278">
                  <a:moveTo>
                    <a:pt x="0" y="0"/>
                  </a:moveTo>
                  <a:lnTo>
                    <a:pt x="1350762" y="0"/>
                  </a:lnTo>
                  <a:lnTo>
                    <a:pt x="1350762" y="1077278"/>
                  </a:lnTo>
                  <a:lnTo>
                    <a:pt x="0" y="1077278"/>
                  </a:lnTo>
                  <a:close/>
                </a:path>
              </a:pathLst>
            </a:custGeom>
            <a:solidFill>
              <a:srgbClr val="FFFFFF"/>
            </a:solidFill>
          </p:spPr>
        </p:sp>
        <p:sp>
          <p:nvSpPr>
            <p:cNvPr id="28" name="TextBox 28"/>
            <p:cNvSpPr txBox="1"/>
            <p:nvPr/>
          </p:nvSpPr>
          <p:spPr>
            <a:xfrm>
              <a:off x="0" y="-57150"/>
              <a:ext cx="1350762" cy="1134428"/>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Треття порада – бути оптимістом. Якщо вам сумно,подивіться відео смішне,або послухайте подкаст. Раджу подкаст «Ассиметрія»</a:t>
              </a:r>
            </a:p>
            <a:p>
              <a:pPr algn="ctr">
                <a:lnSpc>
                  <a:spcPts val="2659"/>
                </a:lnSpc>
              </a:pPr>
              <a:r>
                <a:rPr lang="en-US" sz="1899">
                  <a:solidFill>
                    <a:srgbClr val="000000"/>
                  </a:solidFill>
                  <a:latin typeface="Cuprum Bold"/>
                </a:rPr>
                <a:t> </a:t>
              </a:r>
            </a:p>
            <a:p>
              <a:pPr algn="ctr">
                <a:lnSpc>
                  <a:spcPts val="2520"/>
                </a:lnSpc>
              </a:pPr>
              <a:endParaRPr lang="en-US" sz="1899">
                <a:solidFill>
                  <a:srgbClr val="000000"/>
                </a:solidFill>
                <a:latin typeface="Cuprum Bold"/>
              </a:endParaRPr>
            </a:p>
            <a:p>
              <a:pPr algn="ctr">
                <a:lnSpc>
                  <a:spcPts val="2520"/>
                </a:lnSpc>
              </a:pPr>
              <a:endParaRPr lang="en-US" sz="1899">
                <a:solidFill>
                  <a:srgbClr val="000000"/>
                </a:solidFill>
                <a:latin typeface="Cuprum Bold"/>
              </a:endParaRPr>
            </a:p>
          </p:txBody>
        </p:sp>
      </p:grpSp>
      <p:sp>
        <p:nvSpPr>
          <p:cNvPr id="29" name="AutoShape 29"/>
          <p:cNvSpPr/>
          <p:nvPr/>
        </p:nvSpPr>
        <p:spPr>
          <a:xfrm>
            <a:off x="14537438" y="3643200"/>
            <a:ext cx="537669" cy="575679"/>
          </a:xfrm>
          <a:prstGeom prst="line">
            <a:avLst/>
          </a:prstGeom>
          <a:ln w="38100" cap="flat">
            <a:solidFill>
              <a:srgbClr val="000000"/>
            </a:solidFill>
            <a:prstDash val="solid"/>
            <a:headEnd type="none" w="sm" len="sm"/>
            <a:tailEnd type="triangle" w="lg" len="med"/>
          </a:ln>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295226" y="2560760"/>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a:off x="4098657" y="6145194"/>
            <a:ext cx="3243908" cy="2942216"/>
          </a:xfrm>
          <a:custGeom>
            <a:avLst/>
            <a:gdLst/>
            <a:ahLst/>
            <a:cxnLst/>
            <a:rect l="l" t="t" r="r" b="b"/>
            <a:pathLst>
              <a:path w="3243908" h="2942216">
                <a:moveTo>
                  <a:pt x="0" y="0"/>
                </a:moveTo>
                <a:lnTo>
                  <a:pt x="3243908" y="0"/>
                </a:lnTo>
                <a:lnTo>
                  <a:pt x="3243908" y="2942216"/>
                </a:lnTo>
                <a:lnTo>
                  <a:pt x="0" y="294221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TextBox 17"/>
          <p:cNvSpPr txBox="1"/>
          <p:nvPr/>
        </p:nvSpPr>
        <p:spPr>
          <a:xfrm>
            <a:off x="1644031" y="2901208"/>
            <a:ext cx="8153159" cy="3391670"/>
          </a:xfrm>
          <a:prstGeom prst="rect">
            <a:avLst/>
          </a:prstGeom>
        </p:spPr>
        <p:txBody>
          <a:bodyPr lIns="0" tIns="0" rIns="0" bIns="0" rtlCol="0" anchor="t">
            <a:spAutoFit/>
          </a:bodyPr>
          <a:lstStyle/>
          <a:p>
            <a:pPr algn="ctr">
              <a:lnSpc>
                <a:spcPts val="2435"/>
              </a:lnSpc>
            </a:pPr>
            <a:r>
              <a:rPr lang="en-US" sz="1739">
                <a:solidFill>
                  <a:srgbClr val="000000"/>
                </a:solidFill>
                <a:latin typeface="Cuprum Bold"/>
              </a:rPr>
              <a:t> Ставлення до здоров'я в контексті психології здоров'я відіграє ключову роль у збереженні та покращенні фізичного та психічного благополуччя людини. Психологія здоров'я вивчає, як індивіди сприймають, розуміють та впливають на своє здоров'я, а також як це ставлення впливає на їхню загальну якість життя. Психологія здоров'я вчить людей бути свідомими щодо свого фізичного та психічного стану. Це включає у себе розуміння власних потреб, здатність визначати ризики та вчасно реагувати на ознаки погіршення здоров'я. Ставлення до здоров'я може бути сильно вплинуте особистими переконаннями та цінностями. Якщо людина вважає, що здоров'я є важливим аспектом її життя, вона більш схильна дбати про нього та приймати обдумані рішення. </a:t>
            </a:r>
          </a:p>
          <a:p>
            <a:pPr algn="ctr">
              <a:lnSpc>
                <a:spcPts val="2729"/>
              </a:lnSpc>
            </a:pPr>
            <a:endParaRPr lang="en-US" sz="1739">
              <a:solidFill>
                <a:srgbClr val="000000"/>
              </a:solidFill>
              <a:latin typeface="Cuprum Bold"/>
            </a:endParaRPr>
          </a:p>
        </p:txBody>
      </p:sp>
      <p:sp>
        <p:nvSpPr>
          <p:cNvPr id="18" name="TextBox 18"/>
          <p:cNvSpPr txBox="1"/>
          <p:nvPr/>
        </p:nvSpPr>
        <p:spPr>
          <a:xfrm>
            <a:off x="4543721" y="1034037"/>
            <a:ext cx="9200557" cy="922465"/>
          </a:xfrm>
          <a:prstGeom prst="rect">
            <a:avLst/>
          </a:prstGeom>
        </p:spPr>
        <p:txBody>
          <a:bodyPr lIns="0" tIns="0" rIns="0" bIns="0" rtlCol="0" anchor="t">
            <a:spAutoFit/>
          </a:bodyPr>
          <a:lstStyle/>
          <a:p>
            <a:pPr algn="ctr">
              <a:lnSpc>
                <a:spcPts val="7430"/>
              </a:lnSpc>
            </a:pPr>
            <a:r>
              <a:rPr lang="en-US" sz="5307">
                <a:solidFill>
                  <a:srgbClr val="000000"/>
                </a:solidFill>
                <a:latin typeface="Bebas Neue Cyrillic"/>
              </a:rPr>
              <a:t>СТАВЛЕННЯ ДО ЗДОРОВ’Я:</a:t>
            </a:r>
          </a:p>
        </p:txBody>
      </p:sp>
      <p:sp>
        <p:nvSpPr>
          <p:cNvPr id="19" name="TextBox 19"/>
          <p:cNvSpPr txBox="1"/>
          <p:nvPr/>
        </p:nvSpPr>
        <p:spPr>
          <a:xfrm>
            <a:off x="10229163" y="4190230"/>
            <a:ext cx="6425265" cy="4610870"/>
          </a:xfrm>
          <a:prstGeom prst="rect">
            <a:avLst/>
          </a:prstGeom>
        </p:spPr>
        <p:txBody>
          <a:bodyPr lIns="0" tIns="0" rIns="0" bIns="0" rtlCol="0" anchor="t">
            <a:spAutoFit/>
          </a:bodyPr>
          <a:lstStyle/>
          <a:p>
            <a:pPr algn="ctr">
              <a:lnSpc>
                <a:spcPts val="2435"/>
              </a:lnSpc>
            </a:pPr>
            <a:r>
              <a:rPr lang="en-US" sz="1739">
                <a:solidFill>
                  <a:srgbClr val="000000"/>
                </a:solidFill>
                <a:latin typeface="Cuprum Bold"/>
              </a:rPr>
              <a:t> Психологія здоров'я вивчає вплив ставлення до здоров'я на життєвий стиль. Люди з позитивним ставленням до здоров'я більше схильні до здорового харчування, фізичної активності, відмови від шкідливих звичок і регулярних медичних перевірок. Реакція на хворобу яким люди ставляться до своєї хвороби, також важливий. Оптимістичне ставлення і підтримка сприяють швидкому одужанню та покращенню якості життя в період хвороби. Ставлення до здоров'я впливає на сприйняття стресу та психічне здоров'я. Психологи здоров'я допомагають людям розвивати стресостійкість і позитивний психологічний настрій для збереження ментального здоров'я. Психологія здоров'я досліджує вплив психічних станів на фізичне здоров'я. Негативне ставлення до здоров'я може сприяти розвитку психосоматичних захворювань, де психічний стан впливає на фізичні симптоми.</a:t>
            </a:r>
          </a:p>
          <a:p>
            <a:pPr algn="ctr">
              <a:lnSpc>
                <a:spcPts val="2729"/>
              </a:lnSpc>
            </a:pPr>
            <a:endParaRPr lang="en-US" sz="1739">
              <a:solidFill>
                <a:srgbClr val="000000"/>
              </a:solidFill>
              <a:latin typeface="Cuprum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3"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a:off x="1941608" y="2407583"/>
            <a:ext cx="5328199" cy="5471834"/>
          </a:xfrm>
          <a:custGeom>
            <a:avLst/>
            <a:gdLst/>
            <a:ahLst/>
            <a:cxnLst/>
            <a:rect l="l" t="t" r="r" b="b"/>
            <a:pathLst>
              <a:path w="5328199" h="5471834">
                <a:moveTo>
                  <a:pt x="0" y="0"/>
                </a:moveTo>
                <a:lnTo>
                  <a:pt x="5328198" y="0"/>
                </a:lnTo>
                <a:lnTo>
                  <a:pt x="5328198" y="5471834"/>
                </a:lnTo>
                <a:lnTo>
                  <a:pt x="0" y="5471834"/>
                </a:lnTo>
                <a:lnTo>
                  <a:pt x="0" y="0"/>
                </a:lnTo>
                <a:close/>
              </a:path>
            </a:pathLst>
          </a:custGeom>
          <a:blipFill>
            <a:blip r:embed="rId8"/>
            <a:stretch>
              <a:fillRect/>
            </a:stretch>
          </a:blipFill>
        </p:spPr>
      </p:sp>
      <p:sp>
        <p:nvSpPr>
          <p:cNvPr id="17" name="TextBox 17"/>
          <p:cNvSpPr txBox="1"/>
          <p:nvPr/>
        </p:nvSpPr>
        <p:spPr>
          <a:xfrm>
            <a:off x="7391196" y="2987040"/>
            <a:ext cx="9868104" cy="4265295"/>
          </a:xfrm>
          <a:prstGeom prst="rect">
            <a:avLst/>
          </a:prstGeom>
        </p:spPr>
        <p:txBody>
          <a:bodyPr lIns="0" tIns="0" rIns="0" bIns="0" rtlCol="0" anchor="t">
            <a:spAutoFit/>
          </a:bodyPr>
          <a:lstStyle/>
          <a:p>
            <a:pPr algn="r">
              <a:lnSpc>
                <a:spcPts val="3780"/>
              </a:lnSpc>
            </a:pPr>
            <a:r>
              <a:rPr lang="en-US" sz="2700">
                <a:solidFill>
                  <a:srgbClr val="000000"/>
                </a:solidFill>
                <a:latin typeface="Cuprum Bold"/>
              </a:rPr>
              <a:t>Психологія - це наука, яка вивчає людський розум, поведінку і психічні процеси. Вона досліджує, аналізує і пояснює, як люди сприймають і сприймають інформацію, як вони реагують на навколишні подразники, як формується їхні думки, почуття і реакції, і як ці процеси впливають на їхню поведінку. Психологія досліджує багато аспектів людського життя, включаючи розвиток, навчання, стосунки, здоров'я, роботу і багато інших сфер. Вона використовує різні методи дослідження, включаючи спостереження, експерименти, анкетування та аналіз даних</a:t>
            </a:r>
          </a:p>
        </p:txBody>
      </p:sp>
      <p:sp>
        <p:nvSpPr>
          <p:cNvPr id="18" name="TextBox 18"/>
          <p:cNvSpPr txBox="1"/>
          <p:nvPr/>
        </p:nvSpPr>
        <p:spPr>
          <a:xfrm>
            <a:off x="5139012" y="1154274"/>
            <a:ext cx="8009976" cy="774067"/>
          </a:xfrm>
          <a:prstGeom prst="rect">
            <a:avLst/>
          </a:prstGeom>
        </p:spPr>
        <p:txBody>
          <a:bodyPr lIns="0" tIns="0" rIns="0" bIns="0" rtlCol="0" anchor="t">
            <a:spAutoFit/>
          </a:bodyPr>
          <a:lstStyle/>
          <a:p>
            <a:pPr algn="ctr">
              <a:lnSpc>
                <a:spcPts val="6159"/>
              </a:lnSpc>
              <a:spcBef>
                <a:spcPct val="0"/>
              </a:spcBef>
            </a:pPr>
            <a:r>
              <a:rPr lang="en-US" sz="4399">
                <a:solidFill>
                  <a:srgbClr val="000000"/>
                </a:solidFill>
                <a:latin typeface="Bebas Neue Cyrillic"/>
              </a:rPr>
              <a:t>Різновиди галузей психології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427048" y="3978076"/>
            <a:ext cx="3490544" cy="4208359"/>
            <a:chOff x="0" y="0"/>
            <a:chExt cx="919320" cy="1108374"/>
          </a:xfrm>
        </p:grpSpPr>
        <p:sp>
          <p:nvSpPr>
            <p:cNvPr id="6" name="Freeform 6"/>
            <p:cNvSpPr/>
            <p:nvPr/>
          </p:nvSpPr>
          <p:spPr>
            <a:xfrm>
              <a:off x="0" y="0"/>
              <a:ext cx="919320" cy="1108374"/>
            </a:xfrm>
            <a:custGeom>
              <a:avLst/>
              <a:gdLst/>
              <a:ahLst/>
              <a:cxnLst/>
              <a:rect l="l" t="t" r="r" b="b"/>
              <a:pathLst>
                <a:path w="919320" h="1108374">
                  <a:moveTo>
                    <a:pt x="0" y="0"/>
                  </a:moveTo>
                  <a:lnTo>
                    <a:pt x="919320" y="0"/>
                  </a:lnTo>
                  <a:lnTo>
                    <a:pt x="919320" y="1108374"/>
                  </a:lnTo>
                  <a:lnTo>
                    <a:pt x="0" y="1108374"/>
                  </a:lnTo>
                  <a:close/>
                </a:path>
              </a:pathLst>
            </a:custGeom>
            <a:solidFill>
              <a:srgbClr val="F1F2F2"/>
            </a:solidFill>
          </p:spPr>
        </p:sp>
        <p:sp>
          <p:nvSpPr>
            <p:cNvPr id="7" name="TextBox 7"/>
            <p:cNvSpPr txBox="1"/>
            <p:nvPr/>
          </p:nvSpPr>
          <p:spPr>
            <a:xfrm>
              <a:off x="0" y="-38100"/>
              <a:ext cx="919320" cy="1146474"/>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4548279" y="687305"/>
            <a:ext cx="9191441" cy="1730229"/>
            <a:chOff x="0" y="0"/>
            <a:chExt cx="2420791" cy="455698"/>
          </a:xfrm>
        </p:grpSpPr>
        <p:sp>
          <p:nvSpPr>
            <p:cNvPr id="9" name="Freeform 9"/>
            <p:cNvSpPr/>
            <p:nvPr/>
          </p:nvSpPr>
          <p:spPr>
            <a:xfrm>
              <a:off x="0" y="0"/>
              <a:ext cx="2420791" cy="455698"/>
            </a:xfrm>
            <a:custGeom>
              <a:avLst/>
              <a:gdLst/>
              <a:ahLst/>
              <a:cxnLst/>
              <a:rect l="l" t="t" r="r" b="b"/>
              <a:pathLst>
                <a:path w="2420791" h="455698">
                  <a:moveTo>
                    <a:pt x="0" y="0"/>
                  </a:moveTo>
                  <a:lnTo>
                    <a:pt x="2420791" y="0"/>
                  </a:lnTo>
                  <a:lnTo>
                    <a:pt x="2420791"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420791"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rot="-1536545" flipH="1">
            <a:off x="16487867" y="-61854"/>
            <a:ext cx="2537840" cy="2297899"/>
          </a:xfrm>
          <a:custGeom>
            <a:avLst/>
            <a:gdLst/>
            <a:ahLst/>
            <a:cxnLst/>
            <a:rect l="l" t="t" r="r" b="b"/>
            <a:pathLst>
              <a:path w="2537840" h="2297899">
                <a:moveTo>
                  <a:pt x="2537840" y="0"/>
                </a:moveTo>
                <a:lnTo>
                  <a:pt x="0" y="0"/>
                </a:lnTo>
                <a:lnTo>
                  <a:pt x="0" y="2297898"/>
                </a:lnTo>
                <a:lnTo>
                  <a:pt x="2537840" y="2297898"/>
                </a:lnTo>
                <a:lnTo>
                  <a:pt x="253784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TextBox 15"/>
          <p:cNvSpPr txBox="1"/>
          <p:nvPr/>
        </p:nvSpPr>
        <p:spPr>
          <a:xfrm>
            <a:off x="4539163" y="952500"/>
            <a:ext cx="9200557" cy="3284665"/>
          </a:xfrm>
          <a:prstGeom prst="rect">
            <a:avLst/>
          </a:prstGeom>
        </p:spPr>
        <p:txBody>
          <a:bodyPr lIns="0" tIns="0" rIns="0" bIns="0" rtlCol="0" anchor="t">
            <a:spAutoFit/>
          </a:bodyPr>
          <a:lstStyle/>
          <a:p>
            <a:pPr algn="ctr">
              <a:lnSpc>
                <a:spcPts val="5610"/>
              </a:lnSpc>
            </a:pPr>
            <a:r>
              <a:rPr lang="en-US" sz="4007">
                <a:solidFill>
                  <a:srgbClr val="000000"/>
                </a:solidFill>
                <a:latin typeface="Bebas Neue Cyrillic"/>
              </a:rPr>
              <a:t> ДЛЯ ПОЛІПШЕННЯ ПСИХОЛОГІЧНОГО ЗДОРОВ’Я МОЖУТЬ ПІДІЙТИ :</a:t>
            </a:r>
          </a:p>
          <a:p>
            <a:pPr algn="ctr">
              <a:lnSpc>
                <a:spcPts val="6030"/>
              </a:lnSpc>
            </a:pPr>
            <a:endParaRPr lang="en-US" sz="4007">
              <a:solidFill>
                <a:srgbClr val="000000"/>
              </a:solidFill>
              <a:latin typeface="Bebas Neue Cyrillic"/>
            </a:endParaRPr>
          </a:p>
          <a:p>
            <a:pPr algn="ctr">
              <a:lnSpc>
                <a:spcPts val="9250"/>
              </a:lnSpc>
            </a:pPr>
            <a:endParaRPr lang="en-US" sz="4007">
              <a:solidFill>
                <a:srgbClr val="000000"/>
              </a:solidFill>
              <a:latin typeface="Bebas Neue Cyrillic"/>
            </a:endParaRPr>
          </a:p>
        </p:txBody>
      </p:sp>
      <p:sp>
        <p:nvSpPr>
          <p:cNvPr id="16" name="TextBox 16"/>
          <p:cNvSpPr txBox="1"/>
          <p:nvPr/>
        </p:nvSpPr>
        <p:spPr>
          <a:xfrm>
            <a:off x="1171065" y="5512095"/>
            <a:ext cx="4002511" cy="655955"/>
          </a:xfrm>
          <a:prstGeom prst="rect">
            <a:avLst/>
          </a:prstGeom>
        </p:spPr>
        <p:txBody>
          <a:bodyPr lIns="0" tIns="0" rIns="0" bIns="0" rtlCol="0" anchor="t">
            <a:spAutoFit/>
          </a:bodyPr>
          <a:lstStyle/>
          <a:p>
            <a:pPr algn="ctr">
              <a:lnSpc>
                <a:spcPts val="5320"/>
              </a:lnSpc>
            </a:pPr>
            <a:r>
              <a:rPr lang="en-US" sz="3800">
                <a:solidFill>
                  <a:srgbClr val="000000"/>
                </a:solidFill>
                <a:latin typeface="Cuprum Bold"/>
              </a:rPr>
              <a:t>ПСИХОТЕРАПІЯ</a:t>
            </a:r>
          </a:p>
        </p:txBody>
      </p:sp>
      <p:sp>
        <p:nvSpPr>
          <p:cNvPr id="17" name="AutoShape 17"/>
          <p:cNvSpPr/>
          <p:nvPr/>
        </p:nvSpPr>
        <p:spPr>
          <a:xfrm>
            <a:off x="2932173" y="3260046"/>
            <a:ext cx="12423654" cy="0"/>
          </a:xfrm>
          <a:prstGeom prst="line">
            <a:avLst/>
          </a:prstGeom>
          <a:ln w="133350" cap="flat">
            <a:solidFill>
              <a:srgbClr val="DDDEDE"/>
            </a:solidFill>
            <a:prstDash val="solid"/>
            <a:headEnd type="none" w="sm" len="sm"/>
            <a:tailEnd type="none" w="sm" len="sm"/>
          </a:ln>
        </p:spPr>
      </p:sp>
      <p:sp>
        <p:nvSpPr>
          <p:cNvPr id="18" name="Freeform 18"/>
          <p:cNvSpPr/>
          <p:nvPr/>
        </p:nvSpPr>
        <p:spPr>
          <a:xfrm rot="9999176" flipH="1">
            <a:off x="-1316676" y="1716564"/>
            <a:ext cx="2537840" cy="2297899"/>
          </a:xfrm>
          <a:custGeom>
            <a:avLst/>
            <a:gdLst/>
            <a:ahLst/>
            <a:cxnLst/>
            <a:rect l="l" t="t" r="r" b="b"/>
            <a:pathLst>
              <a:path w="2537840" h="2297899">
                <a:moveTo>
                  <a:pt x="2537840" y="0"/>
                </a:moveTo>
                <a:lnTo>
                  <a:pt x="0" y="0"/>
                </a:lnTo>
                <a:lnTo>
                  <a:pt x="0" y="2297898"/>
                </a:lnTo>
                <a:lnTo>
                  <a:pt x="2537840" y="2297898"/>
                </a:lnTo>
                <a:lnTo>
                  <a:pt x="253784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19" name="Group 19"/>
          <p:cNvGrpSpPr/>
          <p:nvPr/>
        </p:nvGrpSpPr>
        <p:grpSpPr>
          <a:xfrm>
            <a:off x="2932173" y="3326721"/>
            <a:ext cx="480294" cy="655427"/>
            <a:chOff x="0" y="0"/>
            <a:chExt cx="126497" cy="172623"/>
          </a:xfrm>
        </p:grpSpPr>
        <p:sp>
          <p:nvSpPr>
            <p:cNvPr id="20" name="Freeform 20"/>
            <p:cNvSpPr/>
            <p:nvPr/>
          </p:nvSpPr>
          <p:spPr>
            <a:xfrm>
              <a:off x="0" y="0"/>
              <a:ext cx="126497" cy="172623"/>
            </a:xfrm>
            <a:custGeom>
              <a:avLst/>
              <a:gdLst/>
              <a:ahLst/>
              <a:cxnLst/>
              <a:rect l="l" t="t" r="r" b="b"/>
              <a:pathLst>
                <a:path w="126497" h="172623">
                  <a:moveTo>
                    <a:pt x="0" y="0"/>
                  </a:moveTo>
                  <a:lnTo>
                    <a:pt x="126497" y="0"/>
                  </a:lnTo>
                  <a:lnTo>
                    <a:pt x="126497" y="172623"/>
                  </a:lnTo>
                  <a:lnTo>
                    <a:pt x="0" y="172623"/>
                  </a:lnTo>
                  <a:close/>
                </a:path>
              </a:pathLst>
            </a:custGeom>
            <a:solidFill>
              <a:srgbClr val="DDDEDE"/>
            </a:solidFill>
          </p:spPr>
        </p:sp>
        <p:sp>
          <p:nvSpPr>
            <p:cNvPr id="21" name="TextBox 21"/>
            <p:cNvSpPr txBox="1"/>
            <p:nvPr/>
          </p:nvSpPr>
          <p:spPr>
            <a:xfrm>
              <a:off x="0" y="-38100"/>
              <a:ext cx="126497" cy="210723"/>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a:off x="8903853" y="3326721"/>
            <a:ext cx="480294" cy="655427"/>
            <a:chOff x="0" y="0"/>
            <a:chExt cx="126497" cy="172623"/>
          </a:xfrm>
        </p:grpSpPr>
        <p:sp>
          <p:nvSpPr>
            <p:cNvPr id="23" name="Freeform 23"/>
            <p:cNvSpPr/>
            <p:nvPr/>
          </p:nvSpPr>
          <p:spPr>
            <a:xfrm>
              <a:off x="0" y="0"/>
              <a:ext cx="126497" cy="172623"/>
            </a:xfrm>
            <a:custGeom>
              <a:avLst/>
              <a:gdLst/>
              <a:ahLst/>
              <a:cxnLst/>
              <a:rect l="l" t="t" r="r" b="b"/>
              <a:pathLst>
                <a:path w="126497" h="172623">
                  <a:moveTo>
                    <a:pt x="0" y="0"/>
                  </a:moveTo>
                  <a:lnTo>
                    <a:pt x="126497" y="0"/>
                  </a:lnTo>
                  <a:lnTo>
                    <a:pt x="126497" y="172623"/>
                  </a:lnTo>
                  <a:lnTo>
                    <a:pt x="0" y="172623"/>
                  </a:lnTo>
                  <a:close/>
                </a:path>
              </a:pathLst>
            </a:custGeom>
            <a:solidFill>
              <a:srgbClr val="DDDEDE"/>
            </a:solidFill>
          </p:spPr>
        </p:sp>
        <p:sp>
          <p:nvSpPr>
            <p:cNvPr id="24" name="TextBox 24"/>
            <p:cNvSpPr txBox="1"/>
            <p:nvPr/>
          </p:nvSpPr>
          <p:spPr>
            <a:xfrm>
              <a:off x="0" y="-38100"/>
              <a:ext cx="126497" cy="210723"/>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a:off x="14875533" y="3326721"/>
            <a:ext cx="480294" cy="655427"/>
            <a:chOff x="0" y="0"/>
            <a:chExt cx="126497" cy="172623"/>
          </a:xfrm>
        </p:grpSpPr>
        <p:sp>
          <p:nvSpPr>
            <p:cNvPr id="26" name="Freeform 26"/>
            <p:cNvSpPr/>
            <p:nvPr/>
          </p:nvSpPr>
          <p:spPr>
            <a:xfrm>
              <a:off x="0" y="0"/>
              <a:ext cx="126497" cy="172623"/>
            </a:xfrm>
            <a:custGeom>
              <a:avLst/>
              <a:gdLst/>
              <a:ahLst/>
              <a:cxnLst/>
              <a:rect l="l" t="t" r="r" b="b"/>
              <a:pathLst>
                <a:path w="126497" h="172623">
                  <a:moveTo>
                    <a:pt x="0" y="0"/>
                  </a:moveTo>
                  <a:lnTo>
                    <a:pt x="126497" y="0"/>
                  </a:lnTo>
                  <a:lnTo>
                    <a:pt x="126497" y="172623"/>
                  </a:lnTo>
                  <a:lnTo>
                    <a:pt x="0" y="172623"/>
                  </a:lnTo>
                  <a:close/>
                </a:path>
              </a:pathLst>
            </a:custGeom>
            <a:solidFill>
              <a:srgbClr val="DDDEDE"/>
            </a:solidFill>
          </p:spPr>
        </p:sp>
        <p:sp>
          <p:nvSpPr>
            <p:cNvPr id="27" name="TextBox 27"/>
            <p:cNvSpPr txBox="1"/>
            <p:nvPr/>
          </p:nvSpPr>
          <p:spPr>
            <a:xfrm>
              <a:off x="0" y="-38100"/>
              <a:ext cx="126497" cy="210723"/>
            </a:xfrm>
            <a:prstGeom prst="rect">
              <a:avLst/>
            </a:prstGeom>
          </p:spPr>
          <p:txBody>
            <a:bodyPr lIns="50800" tIns="50800" rIns="50800" bIns="50800" rtlCol="0" anchor="ctr"/>
            <a:lstStyle/>
            <a:p>
              <a:pPr algn="ctr">
                <a:lnSpc>
                  <a:spcPts val="2659"/>
                </a:lnSpc>
                <a:spcBef>
                  <a:spcPct val="0"/>
                </a:spcBef>
              </a:pPr>
              <a:endParaRPr/>
            </a:p>
          </p:txBody>
        </p:sp>
      </p:grpSp>
      <p:grpSp>
        <p:nvGrpSpPr>
          <p:cNvPr id="28" name="Group 28"/>
          <p:cNvGrpSpPr/>
          <p:nvPr/>
        </p:nvGrpSpPr>
        <p:grpSpPr>
          <a:xfrm>
            <a:off x="7398728" y="3982147"/>
            <a:ext cx="3490544" cy="4208359"/>
            <a:chOff x="0" y="0"/>
            <a:chExt cx="919320" cy="1108374"/>
          </a:xfrm>
        </p:grpSpPr>
        <p:sp>
          <p:nvSpPr>
            <p:cNvPr id="29" name="Freeform 29"/>
            <p:cNvSpPr/>
            <p:nvPr/>
          </p:nvSpPr>
          <p:spPr>
            <a:xfrm>
              <a:off x="0" y="0"/>
              <a:ext cx="919320" cy="1108374"/>
            </a:xfrm>
            <a:custGeom>
              <a:avLst/>
              <a:gdLst/>
              <a:ahLst/>
              <a:cxnLst/>
              <a:rect l="l" t="t" r="r" b="b"/>
              <a:pathLst>
                <a:path w="919320" h="1108374">
                  <a:moveTo>
                    <a:pt x="0" y="0"/>
                  </a:moveTo>
                  <a:lnTo>
                    <a:pt x="919320" y="0"/>
                  </a:lnTo>
                  <a:lnTo>
                    <a:pt x="919320" y="1108374"/>
                  </a:lnTo>
                  <a:lnTo>
                    <a:pt x="0" y="1108374"/>
                  </a:lnTo>
                  <a:close/>
                </a:path>
              </a:pathLst>
            </a:custGeom>
            <a:solidFill>
              <a:srgbClr val="F1F2F2"/>
            </a:solidFill>
          </p:spPr>
        </p:sp>
        <p:sp>
          <p:nvSpPr>
            <p:cNvPr id="30" name="TextBox 30"/>
            <p:cNvSpPr txBox="1"/>
            <p:nvPr/>
          </p:nvSpPr>
          <p:spPr>
            <a:xfrm>
              <a:off x="0" y="-38100"/>
              <a:ext cx="919320" cy="1146474"/>
            </a:xfrm>
            <a:prstGeom prst="rect">
              <a:avLst/>
            </a:prstGeom>
          </p:spPr>
          <p:txBody>
            <a:bodyPr lIns="50800" tIns="50800" rIns="50800" bIns="50800" rtlCol="0" anchor="ctr"/>
            <a:lstStyle/>
            <a:p>
              <a:pPr algn="ctr">
                <a:lnSpc>
                  <a:spcPts val="2659"/>
                </a:lnSpc>
                <a:spcBef>
                  <a:spcPct val="0"/>
                </a:spcBef>
              </a:pPr>
              <a:endParaRPr/>
            </a:p>
          </p:txBody>
        </p:sp>
      </p:grpSp>
      <p:grpSp>
        <p:nvGrpSpPr>
          <p:cNvPr id="31" name="Group 31"/>
          <p:cNvGrpSpPr/>
          <p:nvPr/>
        </p:nvGrpSpPr>
        <p:grpSpPr>
          <a:xfrm>
            <a:off x="13370408" y="3986219"/>
            <a:ext cx="3490544" cy="4208359"/>
            <a:chOff x="0" y="0"/>
            <a:chExt cx="919320" cy="1108374"/>
          </a:xfrm>
        </p:grpSpPr>
        <p:sp>
          <p:nvSpPr>
            <p:cNvPr id="32" name="Freeform 32"/>
            <p:cNvSpPr/>
            <p:nvPr/>
          </p:nvSpPr>
          <p:spPr>
            <a:xfrm>
              <a:off x="0" y="0"/>
              <a:ext cx="919320" cy="1108374"/>
            </a:xfrm>
            <a:custGeom>
              <a:avLst/>
              <a:gdLst/>
              <a:ahLst/>
              <a:cxnLst/>
              <a:rect l="l" t="t" r="r" b="b"/>
              <a:pathLst>
                <a:path w="919320" h="1108374">
                  <a:moveTo>
                    <a:pt x="0" y="0"/>
                  </a:moveTo>
                  <a:lnTo>
                    <a:pt x="919320" y="0"/>
                  </a:lnTo>
                  <a:lnTo>
                    <a:pt x="919320" y="1108374"/>
                  </a:lnTo>
                  <a:lnTo>
                    <a:pt x="0" y="1108374"/>
                  </a:lnTo>
                  <a:close/>
                </a:path>
              </a:pathLst>
            </a:custGeom>
            <a:solidFill>
              <a:srgbClr val="F1F2F2"/>
            </a:solidFill>
          </p:spPr>
        </p:sp>
        <p:sp>
          <p:nvSpPr>
            <p:cNvPr id="33" name="TextBox 33"/>
            <p:cNvSpPr txBox="1"/>
            <p:nvPr/>
          </p:nvSpPr>
          <p:spPr>
            <a:xfrm>
              <a:off x="0" y="-38100"/>
              <a:ext cx="919320" cy="1146474"/>
            </a:xfrm>
            <a:prstGeom prst="rect">
              <a:avLst/>
            </a:prstGeom>
          </p:spPr>
          <p:txBody>
            <a:bodyPr lIns="50800" tIns="50800" rIns="50800" bIns="50800" rtlCol="0" anchor="ctr"/>
            <a:lstStyle/>
            <a:p>
              <a:pPr algn="ctr">
                <a:lnSpc>
                  <a:spcPts val="2659"/>
                </a:lnSpc>
                <a:spcBef>
                  <a:spcPct val="0"/>
                </a:spcBef>
              </a:pPr>
              <a:endParaRPr/>
            </a:p>
          </p:txBody>
        </p:sp>
      </p:grpSp>
      <p:sp>
        <p:nvSpPr>
          <p:cNvPr id="34" name="TextBox 34"/>
          <p:cNvSpPr txBox="1"/>
          <p:nvPr/>
        </p:nvSpPr>
        <p:spPr>
          <a:xfrm>
            <a:off x="7142745" y="5512095"/>
            <a:ext cx="4002511" cy="655955"/>
          </a:xfrm>
          <a:prstGeom prst="rect">
            <a:avLst/>
          </a:prstGeom>
        </p:spPr>
        <p:txBody>
          <a:bodyPr lIns="0" tIns="0" rIns="0" bIns="0" rtlCol="0" anchor="t">
            <a:spAutoFit/>
          </a:bodyPr>
          <a:lstStyle/>
          <a:p>
            <a:pPr algn="ctr">
              <a:lnSpc>
                <a:spcPts val="5320"/>
              </a:lnSpc>
            </a:pPr>
            <a:r>
              <a:rPr lang="en-US" sz="3800">
                <a:solidFill>
                  <a:srgbClr val="000000"/>
                </a:solidFill>
                <a:latin typeface="Cuprum Bold"/>
              </a:rPr>
              <a:t>КОПІНГ СТРАТЕГІЯ</a:t>
            </a:r>
          </a:p>
        </p:txBody>
      </p:sp>
      <p:sp>
        <p:nvSpPr>
          <p:cNvPr id="35" name="TextBox 35"/>
          <p:cNvSpPr txBox="1"/>
          <p:nvPr/>
        </p:nvSpPr>
        <p:spPr>
          <a:xfrm>
            <a:off x="13114425" y="4989640"/>
            <a:ext cx="4002511" cy="1322705"/>
          </a:xfrm>
          <a:prstGeom prst="rect">
            <a:avLst/>
          </a:prstGeom>
        </p:spPr>
        <p:txBody>
          <a:bodyPr lIns="0" tIns="0" rIns="0" bIns="0" rtlCol="0" anchor="t">
            <a:spAutoFit/>
          </a:bodyPr>
          <a:lstStyle/>
          <a:p>
            <a:pPr algn="ctr">
              <a:lnSpc>
                <a:spcPts val="5320"/>
              </a:lnSpc>
            </a:pPr>
            <a:r>
              <a:rPr lang="en-US" sz="3800">
                <a:solidFill>
                  <a:srgbClr val="000000"/>
                </a:solidFill>
                <a:latin typeface="Cuprum Bold"/>
              </a:rPr>
              <a:t>ПРОСВІТНИЦЬКА </a:t>
            </a:r>
          </a:p>
          <a:p>
            <a:pPr algn="ctr">
              <a:lnSpc>
                <a:spcPts val="5320"/>
              </a:lnSpc>
            </a:pPr>
            <a:r>
              <a:rPr lang="en-US" sz="3800">
                <a:solidFill>
                  <a:srgbClr val="000000"/>
                </a:solidFill>
                <a:latin typeface="Cuprum Bold"/>
              </a:rPr>
              <a:t>РОБОТА</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295226" y="2274449"/>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a:off x="11035448" y="3606040"/>
            <a:ext cx="6015207" cy="4481329"/>
          </a:xfrm>
          <a:custGeom>
            <a:avLst/>
            <a:gdLst/>
            <a:ahLst/>
            <a:cxnLst/>
            <a:rect l="l" t="t" r="r" b="b"/>
            <a:pathLst>
              <a:path w="6015207" h="4481329">
                <a:moveTo>
                  <a:pt x="0" y="0"/>
                </a:moveTo>
                <a:lnTo>
                  <a:pt x="6015207" y="0"/>
                </a:lnTo>
                <a:lnTo>
                  <a:pt x="6015207" y="4481329"/>
                </a:lnTo>
                <a:lnTo>
                  <a:pt x="0" y="448132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TextBox 17"/>
          <p:cNvSpPr txBox="1"/>
          <p:nvPr/>
        </p:nvSpPr>
        <p:spPr>
          <a:xfrm>
            <a:off x="1430525" y="2522660"/>
            <a:ext cx="9377008" cy="6609990"/>
          </a:xfrm>
          <a:prstGeom prst="rect">
            <a:avLst/>
          </a:prstGeom>
        </p:spPr>
        <p:txBody>
          <a:bodyPr lIns="0" tIns="0" rIns="0" bIns="0" rtlCol="0" anchor="t">
            <a:spAutoFit/>
          </a:bodyPr>
          <a:lstStyle/>
          <a:p>
            <a:pPr algn="ctr">
              <a:lnSpc>
                <a:spcPts val="2189"/>
              </a:lnSpc>
            </a:pPr>
            <a:r>
              <a:rPr lang="en-US" sz="1564">
                <a:solidFill>
                  <a:srgbClr val="000000"/>
                </a:solidFill>
                <a:latin typeface="Cuprum Bold"/>
              </a:rPr>
              <a:t> Психологи можуть використовувати різні методи психотерапії:</a:t>
            </a:r>
          </a:p>
          <a:p>
            <a:pPr algn="ctr">
              <a:lnSpc>
                <a:spcPts val="2189"/>
              </a:lnSpc>
            </a:pPr>
            <a:r>
              <a:rPr lang="en-US" sz="1564">
                <a:solidFill>
                  <a:srgbClr val="000000"/>
                </a:solidFill>
                <a:latin typeface="Cuprum Bold"/>
              </a:rPr>
              <a:t>  Когнітивно-поведінкова терапія(цей метод спрямований на зміну шкідливих думок і практик, що призводять до психічних проблем. КПТ надає інструменти для розв'язання конкретних проблем і вчить пацієнтів змінювати своє ставлення до них);</a:t>
            </a:r>
          </a:p>
          <a:p>
            <a:pPr algn="ctr">
              <a:lnSpc>
                <a:spcPts val="2189"/>
              </a:lnSpc>
            </a:pPr>
            <a:r>
              <a:rPr lang="en-US" sz="1564">
                <a:solidFill>
                  <a:srgbClr val="000000"/>
                </a:solidFill>
                <a:latin typeface="Cuprum Bold"/>
              </a:rPr>
              <a:t>Психоаналітична терапія( розвивалася з ідеї, що психічні проблеми частково ґрунтуються на психічних конфліктах та підсвідомих проявах. Терапевт працює з пацієнтом, щоб допомогти розкрити і розібрати ці конфлікти);</a:t>
            </a:r>
          </a:p>
          <a:p>
            <a:pPr algn="ctr">
              <a:lnSpc>
                <a:spcPts val="2189"/>
              </a:lnSpc>
            </a:pPr>
            <a:r>
              <a:rPr lang="en-US" sz="1564">
                <a:solidFill>
                  <a:srgbClr val="000000"/>
                </a:solidFill>
                <a:latin typeface="Cuprum Bold"/>
              </a:rPr>
              <a:t> Поведінкова терапія(цей метод акцентує увагу на зміні шкідливих поведінок та розвиває позитивні навички. Він використовує вивчення через взаємодію і позитивне посилення для досягнення змін у поведінці.); </a:t>
            </a:r>
          </a:p>
          <a:p>
            <a:pPr algn="ctr">
              <a:lnSpc>
                <a:spcPts val="2189"/>
              </a:lnSpc>
            </a:pPr>
            <a:r>
              <a:rPr lang="en-US" sz="1564">
                <a:solidFill>
                  <a:srgbClr val="000000"/>
                </a:solidFill>
                <a:latin typeface="Cuprum Bold"/>
              </a:rPr>
              <a:t>Гештальт-терапія (цей метод спрямований на розвиток свідомості і саморозкриття. Гештальт-терапія стимулює усвідомлення та прийняття того, що відбувається у данний момент, і надає пацієнту можливість змінювати свою поведінку і ставлення);</a:t>
            </a:r>
          </a:p>
          <a:p>
            <a:pPr algn="ctr">
              <a:lnSpc>
                <a:spcPts val="2189"/>
              </a:lnSpc>
            </a:pPr>
            <a:r>
              <a:rPr lang="en-US" sz="1564">
                <a:solidFill>
                  <a:srgbClr val="000000"/>
                </a:solidFill>
                <a:latin typeface="Cuprum Bold"/>
              </a:rPr>
              <a:t> Емоційно-орієнтована терапія( цей метод розвиває усвідомлення та вираження емоцій. Терапевт сприяє пацієнтові виявляти та виробляти розуміння власних емоцій і навчає стратегіям їх регуляції);</a:t>
            </a:r>
          </a:p>
          <a:p>
            <a:pPr algn="ctr">
              <a:lnSpc>
                <a:spcPts val="2189"/>
              </a:lnSpc>
            </a:pPr>
            <a:r>
              <a:rPr lang="en-US" sz="1564">
                <a:solidFill>
                  <a:srgbClr val="000000"/>
                </a:solidFill>
                <a:latin typeface="Cuprum Bold"/>
              </a:rPr>
              <a:t> Сімейна терапія (цей метод орієнтований на взаємовідносини між членами сім'ї та іншими близькими. Терапевт спрямовує на розв'язання конфліктів і поліпшення комунікації між членами родини); </a:t>
            </a:r>
          </a:p>
          <a:p>
            <a:pPr algn="ctr">
              <a:lnSpc>
                <a:spcPts val="2189"/>
              </a:lnSpc>
            </a:pPr>
            <a:r>
              <a:rPr lang="en-US" sz="1564">
                <a:solidFill>
                  <a:srgbClr val="000000"/>
                </a:solidFill>
                <a:latin typeface="Cuprum Bold"/>
              </a:rPr>
              <a:t>Інтерперсональна терапія (цей метод спрямований на розв'язання конфліктів та покращення взаємодії між людьми. Терапія сприяє покращенню відносин з іншими та підвищенню якості міжособистісних взаємин); </a:t>
            </a:r>
          </a:p>
          <a:p>
            <a:pPr algn="ctr">
              <a:lnSpc>
                <a:spcPts val="2189"/>
              </a:lnSpc>
            </a:pPr>
            <a:r>
              <a:rPr lang="en-US" sz="1564">
                <a:solidFill>
                  <a:srgbClr val="000000"/>
                </a:solidFill>
                <a:latin typeface="Cuprum Bold"/>
              </a:rPr>
              <a:t>Терапія групам (робота з невеликою групою людей, які мають схожі психологічні проблеми. Цей метод надає можливість обмінюватися досвідом і отримувати підтримку від однолітків). </a:t>
            </a:r>
          </a:p>
          <a:p>
            <a:pPr algn="ctr">
              <a:lnSpc>
                <a:spcPts val="2189"/>
              </a:lnSpc>
            </a:pPr>
            <a:r>
              <a:rPr lang="en-US" sz="1564">
                <a:solidFill>
                  <a:srgbClr val="000000"/>
                </a:solidFill>
                <a:latin typeface="Cuprum Bold"/>
              </a:rPr>
              <a:t>Це лише декілька прикладів методів психотерапії, існує багато інших підходів і технік, які можуть бути використані в роботі з різними психологічними проблемами та індивідуальними потребами пацієнтів. Вибір конкретного методу зазвичай залежить від типу проблеми, особистих вподобань та цілей терапії.</a:t>
            </a:r>
          </a:p>
          <a:p>
            <a:pPr algn="ctr">
              <a:lnSpc>
                <a:spcPts val="2049"/>
              </a:lnSpc>
            </a:pPr>
            <a:endParaRPr lang="en-US" sz="1564">
              <a:solidFill>
                <a:srgbClr val="000000"/>
              </a:solidFill>
              <a:latin typeface="Cuprum Bold"/>
            </a:endParaRPr>
          </a:p>
        </p:txBody>
      </p:sp>
      <p:sp>
        <p:nvSpPr>
          <p:cNvPr id="18" name="TextBox 18"/>
          <p:cNvSpPr txBox="1"/>
          <p:nvPr/>
        </p:nvSpPr>
        <p:spPr>
          <a:xfrm>
            <a:off x="4543721" y="1034037"/>
            <a:ext cx="9200557" cy="922465"/>
          </a:xfrm>
          <a:prstGeom prst="rect">
            <a:avLst/>
          </a:prstGeom>
        </p:spPr>
        <p:txBody>
          <a:bodyPr lIns="0" tIns="0" rIns="0" bIns="0" rtlCol="0" anchor="t">
            <a:spAutoFit/>
          </a:bodyPr>
          <a:lstStyle/>
          <a:p>
            <a:pPr algn="ctr">
              <a:lnSpc>
                <a:spcPts val="7430"/>
              </a:lnSpc>
            </a:pPr>
            <a:r>
              <a:rPr lang="en-US" sz="5307">
                <a:solidFill>
                  <a:srgbClr val="000000"/>
                </a:solidFill>
                <a:latin typeface="Bebas Neue Cyrillic"/>
              </a:rPr>
              <a:t>ПСИХОТЕРАПІЯ</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2417534"/>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TextBox 16"/>
          <p:cNvSpPr txBox="1"/>
          <p:nvPr/>
        </p:nvSpPr>
        <p:spPr>
          <a:xfrm>
            <a:off x="3760701" y="2513135"/>
            <a:ext cx="10766598" cy="1867670"/>
          </a:xfrm>
          <a:prstGeom prst="rect">
            <a:avLst/>
          </a:prstGeom>
        </p:spPr>
        <p:txBody>
          <a:bodyPr lIns="0" tIns="0" rIns="0" bIns="0" rtlCol="0" anchor="t">
            <a:spAutoFit/>
          </a:bodyPr>
          <a:lstStyle/>
          <a:p>
            <a:pPr algn="ctr">
              <a:lnSpc>
                <a:spcPts val="2435"/>
              </a:lnSpc>
            </a:pPr>
            <a:r>
              <a:rPr lang="en-US" sz="1739">
                <a:solidFill>
                  <a:srgbClr val="000000"/>
                </a:solidFill>
                <a:latin typeface="Cuprum Bold"/>
              </a:rPr>
              <a:t> Навчання копінг-стратегіям - це процес набуття навичок та здібностей, які допомагають впоратися зі стресом, негативними подіями, труднощами та викликами життя. Копінг-стратегії допомагають людям ефективно реагувати на стрес, зберігати психічне здоров'я і досягати успіху в різних аспектах життя. Ось кілька ключових кроків у навчанні копінг-стратегіям:</a:t>
            </a:r>
          </a:p>
          <a:p>
            <a:pPr algn="ctr">
              <a:lnSpc>
                <a:spcPts val="2435"/>
              </a:lnSpc>
            </a:pPr>
            <a:endParaRPr lang="en-US" sz="1739">
              <a:solidFill>
                <a:srgbClr val="000000"/>
              </a:solidFill>
              <a:latin typeface="Cuprum Bold"/>
            </a:endParaRPr>
          </a:p>
          <a:p>
            <a:pPr algn="ctr">
              <a:lnSpc>
                <a:spcPts val="2729"/>
              </a:lnSpc>
            </a:pPr>
            <a:endParaRPr lang="en-US" sz="1739">
              <a:solidFill>
                <a:srgbClr val="000000"/>
              </a:solidFill>
              <a:latin typeface="Cuprum Bold"/>
            </a:endParaRPr>
          </a:p>
        </p:txBody>
      </p:sp>
      <p:sp>
        <p:nvSpPr>
          <p:cNvPr id="17" name="AutoShape 17"/>
          <p:cNvSpPr/>
          <p:nvPr/>
        </p:nvSpPr>
        <p:spPr>
          <a:xfrm flipH="1">
            <a:off x="3128566" y="3027697"/>
            <a:ext cx="619007" cy="588696"/>
          </a:xfrm>
          <a:prstGeom prst="line">
            <a:avLst/>
          </a:prstGeom>
          <a:ln w="38100" cap="flat">
            <a:solidFill>
              <a:srgbClr val="000000"/>
            </a:solidFill>
            <a:prstDash val="solid"/>
            <a:headEnd type="none" w="sm" len="sm"/>
            <a:tailEnd type="triangle" w="lg" len="med"/>
          </a:ln>
        </p:spPr>
      </p:sp>
      <p:sp>
        <p:nvSpPr>
          <p:cNvPr id="18" name="AutoShape 18"/>
          <p:cNvSpPr/>
          <p:nvPr/>
        </p:nvSpPr>
        <p:spPr>
          <a:xfrm flipH="1">
            <a:off x="6086788" y="3460559"/>
            <a:ext cx="19108" cy="452229"/>
          </a:xfrm>
          <a:prstGeom prst="line">
            <a:avLst/>
          </a:prstGeom>
          <a:ln w="38100" cap="flat">
            <a:solidFill>
              <a:srgbClr val="000000"/>
            </a:solidFill>
            <a:prstDash val="solid"/>
            <a:headEnd type="none" w="sm" len="sm"/>
            <a:tailEnd type="triangle" w="lg" len="med"/>
          </a:ln>
        </p:spPr>
      </p:sp>
      <p:sp>
        <p:nvSpPr>
          <p:cNvPr id="19" name="AutoShape 19"/>
          <p:cNvSpPr/>
          <p:nvPr/>
        </p:nvSpPr>
        <p:spPr>
          <a:xfrm flipH="1">
            <a:off x="9774284" y="3687008"/>
            <a:ext cx="5971" cy="340216"/>
          </a:xfrm>
          <a:prstGeom prst="line">
            <a:avLst/>
          </a:prstGeom>
          <a:ln w="38100" cap="flat">
            <a:solidFill>
              <a:srgbClr val="000000"/>
            </a:solidFill>
            <a:prstDash val="solid"/>
            <a:headEnd type="none" w="sm" len="sm"/>
            <a:tailEnd type="triangle" w="lg" len="med"/>
          </a:ln>
        </p:spPr>
      </p:sp>
      <p:grpSp>
        <p:nvGrpSpPr>
          <p:cNvPr id="20" name="Group 20"/>
          <p:cNvGrpSpPr/>
          <p:nvPr/>
        </p:nvGrpSpPr>
        <p:grpSpPr>
          <a:xfrm>
            <a:off x="1409015" y="3686673"/>
            <a:ext cx="3510991" cy="3129661"/>
            <a:chOff x="0" y="0"/>
            <a:chExt cx="924705" cy="824273"/>
          </a:xfrm>
        </p:grpSpPr>
        <p:sp>
          <p:nvSpPr>
            <p:cNvPr id="21" name="Freeform 21"/>
            <p:cNvSpPr/>
            <p:nvPr/>
          </p:nvSpPr>
          <p:spPr>
            <a:xfrm>
              <a:off x="0" y="0"/>
              <a:ext cx="924705" cy="824273"/>
            </a:xfrm>
            <a:custGeom>
              <a:avLst/>
              <a:gdLst/>
              <a:ahLst/>
              <a:cxnLst/>
              <a:rect l="l" t="t" r="r" b="b"/>
              <a:pathLst>
                <a:path w="924705" h="824273">
                  <a:moveTo>
                    <a:pt x="0" y="0"/>
                  </a:moveTo>
                  <a:lnTo>
                    <a:pt x="924705" y="0"/>
                  </a:lnTo>
                  <a:lnTo>
                    <a:pt x="924705" y="824273"/>
                  </a:lnTo>
                  <a:lnTo>
                    <a:pt x="0" y="824273"/>
                  </a:lnTo>
                  <a:close/>
                </a:path>
              </a:pathLst>
            </a:custGeom>
            <a:solidFill>
              <a:srgbClr val="FFFFFF"/>
            </a:solidFill>
          </p:spPr>
        </p:sp>
        <p:sp>
          <p:nvSpPr>
            <p:cNvPr id="22" name="TextBox 22"/>
            <p:cNvSpPr txBox="1"/>
            <p:nvPr/>
          </p:nvSpPr>
          <p:spPr>
            <a:xfrm>
              <a:off x="0" y="-57150"/>
              <a:ext cx="924705" cy="881423"/>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Перший крок у навчанні копінг-стратегіям - це розуміння свого власного стресу, реакцій на нього і внутрішніх ресурсів. Це включає у себе вивчення своїх емоцій, фізичних реакцій на стрес і думок, які ви маєте у стресових ситуаціях;</a:t>
              </a:r>
            </a:p>
            <a:p>
              <a:pPr algn="ctr">
                <a:lnSpc>
                  <a:spcPts val="2659"/>
                </a:lnSpc>
              </a:pPr>
              <a:endParaRPr lang="en-US" sz="1899">
                <a:solidFill>
                  <a:srgbClr val="000000"/>
                </a:solidFill>
                <a:latin typeface="Cuprum Bold"/>
              </a:endParaRPr>
            </a:p>
          </p:txBody>
        </p:sp>
      </p:grpSp>
      <p:grpSp>
        <p:nvGrpSpPr>
          <p:cNvPr id="23" name="Group 23"/>
          <p:cNvGrpSpPr/>
          <p:nvPr/>
        </p:nvGrpSpPr>
        <p:grpSpPr>
          <a:xfrm>
            <a:off x="5091456" y="3949341"/>
            <a:ext cx="2632528" cy="3463036"/>
            <a:chOff x="0" y="0"/>
            <a:chExt cx="693341" cy="912075"/>
          </a:xfrm>
        </p:grpSpPr>
        <p:sp>
          <p:nvSpPr>
            <p:cNvPr id="24" name="Freeform 24"/>
            <p:cNvSpPr/>
            <p:nvPr/>
          </p:nvSpPr>
          <p:spPr>
            <a:xfrm>
              <a:off x="0" y="0"/>
              <a:ext cx="693341" cy="912075"/>
            </a:xfrm>
            <a:custGeom>
              <a:avLst/>
              <a:gdLst/>
              <a:ahLst/>
              <a:cxnLst/>
              <a:rect l="l" t="t" r="r" b="b"/>
              <a:pathLst>
                <a:path w="693341" h="912075">
                  <a:moveTo>
                    <a:pt x="0" y="0"/>
                  </a:moveTo>
                  <a:lnTo>
                    <a:pt x="693341" y="0"/>
                  </a:lnTo>
                  <a:lnTo>
                    <a:pt x="693341" y="912075"/>
                  </a:lnTo>
                  <a:lnTo>
                    <a:pt x="0" y="912075"/>
                  </a:lnTo>
                  <a:close/>
                </a:path>
              </a:pathLst>
            </a:custGeom>
            <a:solidFill>
              <a:srgbClr val="FFFFFF"/>
            </a:solidFill>
          </p:spPr>
        </p:sp>
        <p:sp>
          <p:nvSpPr>
            <p:cNvPr id="25" name="TextBox 25"/>
            <p:cNvSpPr txBox="1"/>
            <p:nvPr/>
          </p:nvSpPr>
          <p:spPr>
            <a:xfrm>
              <a:off x="0" y="-57150"/>
              <a:ext cx="693341" cy="969225"/>
            </a:xfrm>
            <a:prstGeom prst="rect">
              <a:avLst/>
            </a:prstGeom>
          </p:spPr>
          <p:txBody>
            <a:bodyPr lIns="50800" tIns="50800" rIns="50800" bIns="50800" rtlCol="0" anchor="ctr"/>
            <a:lstStyle/>
            <a:p>
              <a:pPr algn="ctr">
                <a:lnSpc>
                  <a:spcPts val="2659"/>
                </a:lnSpc>
              </a:pPr>
              <a:r>
                <a:rPr lang="en-US" sz="1899">
                  <a:solidFill>
                    <a:srgbClr val="000000"/>
                  </a:solidFill>
                  <a:latin typeface="Cuprum"/>
                </a:rPr>
                <a:t> </a:t>
              </a:r>
              <a:r>
                <a:rPr lang="en-US" sz="1899">
                  <a:solidFill>
                    <a:srgbClr val="000000"/>
                  </a:solidFill>
                  <a:latin typeface="Cuprum Bold"/>
                </a:rPr>
                <a:t>Розуміння та керування своїми емоціями є важливою частиною навчання копінг-стратегіям. Навички виявлення, розуміння та виразу емоцій сприяють кращій саморегуляції та зниженню рівня стресу;</a:t>
              </a:r>
            </a:p>
            <a:p>
              <a:pPr algn="ctr">
                <a:lnSpc>
                  <a:spcPts val="2659"/>
                </a:lnSpc>
              </a:pPr>
              <a:endParaRPr lang="en-US" sz="1899">
                <a:solidFill>
                  <a:srgbClr val="000000"/>
                </a:solidFill>
                <a:latin typeface="Cuprum Bold"/>
              </a:endParaRPr>
            </a:p>
          </p:txBody>
        </p:sp>
      </p:grpSp>
      <p:sp>
        <p:nvSpPr>
          <p:cNvPr id="26" name="TextBox 26"/>
          <p:cNvSpPr txBox="1"/>
          <p:nvPr/>
        </p:nvSpPr>
        <p:spPr>
          <a:xfrm>
            <a:off x="4543721" y="1034037"/>
            <a:ext cx="9200557" cy="922465"/>
          </a:xfrm>
          <a:prstGeom prst="rect">
            <a:avLst/>
          </a:prstGeom>
        </p:spPr>
        <p:txBody>
          <a:bodyPr lIns="0" tIns="0" rIns="0" bIns="0" rtlCol="0" anchor="t">
            <a:spAutoFit/>
          </a:bodyPr>
          <a:lstStyle/>
          <a:p>
            <a:pPr algn="ctr">
              <a:lnSpc>
                <a:spcPts val="7430"/>
              </a:lnSpc>
            </a:pPr>
            <a:r>
              <a:rPr lang="en-US" sz="5307">
                <a:solidFill>
                  <a:srgbClr val="000000"/>
                </a:solidFill>
                <a:latin typeface="Bebas Neue Cyrillic"/>
              </a:rPr>
              <a:t>КОПІНГ-СТРАТЕГІЯ</a:t>
            </a:r>
          </a:p>
        </p:txBody>
      </p:sp>
      <p:grpSp>
        <p:nvGrpSpPr>
          <p:cNvPr id="27" name="Group 27"/>
          <p:cNvGrpSpPr/>
          <p:nvPr/>
        </p:nvGrpSpPr>
        <p:grpSpPr>
          <a:xfrm>
            <a:off x="8271718" y="4044486"/>
            <a:ext cx="3582869" cy="3129661"/>
            <a:chOff x="0" y="0"/>
            <a:chExt cx="943636" cy="824273"/>
          </a:xfrm>
        </p:grpSpPr>
        <p:sp>
          <p:nvSpPr>
            <p:cNvPr id="28" name="Freeform 28"/>
            <p:cNvSpPr/>
            <p:nvPr/>
          </p:nvSpPr>
          <p:spPr>
            <a:xfrm>
              <a:off x="0" y="0"/>
              <a:ext cx="943636" cy="824273"/>
            </a:xfrm>
            <a:custGeom>
              <a:avLst/>
              <a:gdLst/>
              <a:ahLst/>
              <a:cxnLst/>
              <a:rect l="l" t="t" r="r" b="b"/>
              <a:pathLst>
                <a:path w="943636" h="824273">
                  <a:moveTo>
                    <a:pt x="0" y="0"/>
                  </a:moveTo>
                  <a:lnTo>
                    <a:pt x="943636" y="0"/>
                  </a:lnTo>
                  <a:lnTo>
                    <a:pt x="943636" y="824273"/>
                  </a:lnTo>
                  <a:lnTo>
                    <a:pt x="0" y="824273"/>
                  </a:lnTo>
                  <a:close/>
                </a:path>
              </a:pathLst>
            </a:custGeom>
            <a:solidFill>
              <a:srgbClr val="FFFFFF"/>
            </a:solidFill>
          </p:spPr>
        </p:sp>
        <p:sp>
          <p:nvSpPr>
            <p:cNvPr id="29" name="TextBox 29"/>
            <p:cNvSpPr txBox="1"/>
            <p:nvPr/>
          </p:nvSpPr>
          <p:spPr>
            <a:xfrm>
              <a:off x="0" y="-57150"/>
              <a:ext cx="943636" cy="881423"/>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Розвиток позитивного мислення. Негативні думки можуть поглиблювати стрес і сприяти погіршенню психічного стану. Навчання позитивного мислення та переформулювання негативних думок допомагають покращити ставлення до стресових ситуацій.</a:t>
              </a:r>
            </a:p>
            <a:p>
              <a:pPr algn="ctr">
                <a:lnSpc>
                  <a:spcPts val="2659"/>
                </a:lnSpc>
              </a:pPr>
              <a:endParaRPr lang="en-US" sz="1899">
                <a:solidFill>
                  <a:srgbClr val="000000"/>
                </a:solidFill>
                <a:latin typeface="Cuprum Bold"/>
              </a:endParaRPr>
            </a:p>
          </p:txBody>
        </p:sp>
      </p:grpSp>
      <p:grpSp>
        <p:nvGrpSpPr>
          <p:cNvPr id="30" name="Group 30"/>
          <p:cNvGrpSpPr/>
          <p:nvPr/>
        </p:nvGrpSpPr>
        <p:grpSpPr>
          <a:xfrm>
            <a:off x="12340493" y="3971313"/>
            <a:ext cx="3649417" cy="3129661"/>
            <a:chOff x="0" y="0"/>
            <a:chExt cx="961163" cy="824273"/>
          </a:xfrm>
        </p:grpSpPr>
        <p:sp>
          <p:nvSpPr>
            <p:cNvPr id="31" name="Freeform 31"/>
            <p:cNvSpPr/>
            <p:nvPr/>
          </p:nvSpPr>
          <p:spPr>
            <a:xfrm>
              <a:off x="0" y="0"/>
              <a:ext cx="961163" cy="824273"/>
            </a:xfrm>
            <a:custGeom>
              <a:avLst/>
              <a:gdLst/>
              <a:ahLst/>
              <a:cxnLst/>
              <a:rect l="l" t="t" r="r" b="b"/>
              <a:pathLst>
                <a:path w="961163" h="824273">
                  <a:moveTo>
                    <a:pt x="0" y="0"/>
                  </a:moveTo>
                  <a:lnTo>
                    <a:pt x="961163" y="0"/>
                  </a:lnTo>
                  <a:lnTo>
                    <a:pt x="961163" y="824273"/>
                  </a:lnTo>
                  <a:lnTo>
                    <a:pt x="0" y="824273"/>
                  </a:lnTo>
                  <a:close/>
                </a:path>
              </a:pathLst>
            </a:custGeom>
            <a:solidFill>
              <a:srgbClr val="FFFFFF"/>
            </a:solidFill>
          </p:spPr>
        </p:sp>
        <p:sp>
          <p:nvSpPr>
            <p:cNvPr id="32" name="TextBox 32"/>
            <p:cNvSpPr txBox="1"/>
            <p:nvPr/>
          </p:nvSpPr>
          <p:spPr>
            <a:xfrm>
              <a:off x="0" y="-57150"/>
              <a:ext cx="961163" cy="881423"/>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Навчання релаксаційних технік. Релаксаційні техніки, такі як медитація, глибоке дихання та прогресивна м'язова релаксація, сприяють зниженню фізичного напруження і стресу..</a:t>
              </a:r>
            </a:p>
            <a:p>
              <a:pPr algn="ctr">
                <a:lnSpc>
                  <a:spcPts val="2659"/>
                </a:lnSpc>
              </a:pPr>
              <a:endParaRPr lang="en-US" sz="1899">
                <a:solidFill>
                  <a:srgbClr val="000000"/>
                </a:solidFill>
                <a:latin typeface="Cuprum Bold"/>
              </a:endParaRPr>
            </a:p>
          </p:txBody>
        </p:sp>
      </p:grpSp>
      <p:sp>
        <p:nvSpPr>
          <p:cNvPr id="33" name="AutoShape 33"/>
          <p:cNvSpPr/>
          <p:nvPr/>
        </p:nvSpPr>
        <p:spPr>
          <a:xfrm flipH="1">
            <a:off x="13763326" y="3471116"/>
            <a:ext cx="5971" cy="340216"/>
          </a:xfrm>
          <a:prstGeom prst="line">
            <a:avLst/>
          </a:prstGeom>
          <a:ln w="38100" cap="flat">
            <a:solidFill>
              <a:srgbClr val="000000"/>
            </a:solidFill>
            <a:prstDash val="solid"/>
            <a:headEnd type="none" w="sm" len="sm"/>
            <a:tailEnd type="triangle" w="lg" len="med"/>
          </a:ln>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2417534"/>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AutoShape 16"/>
          <p:cNvSpPr/>
          <p:nvPr/>
        </p:nvSpPr>
        <p:spPr>
          <a:xfrm flipH="1">
            <a:off x="4506877" y="2574564"/>
            <a:ext cx="619007" cy="588696"/>
          </a:xfrm>
          <a:prstGeom prst="line">
            <a:avLst/>
          </a:prstGeom>
          <a:ln w="38100" cap="flat">
            <a:solidFill>
              <a:srgbClr val="000000"/>
            </a:solidFill>
            <a:prstDash val="solid"/>
            <a:headEnd type="none" w="sm" len="sm"/>
            <a:tailEnd type="triangle" w="lg" len="med"/>
          </a:ln>
        </p:spPr>
      </p:sp>
      <p:sp>
        <p:nvSpPr>
          <p:cNvPr id="17" name="AutoShape 17"/>
          <p:cNvSpPr/>
          <p:nvPr/>
        </p:nvSpPr>
        <p:spPr>
          <a:xfrm flipH="1">
            <a:off x="6400558" y="2561564"/>
            <a:ext cx="19108" cy="452229"/>
          </a:xfrm>
          <a:prstGeom prst="line">
            <a:avLst/>
          </a:prstGeom>
          <a:ln w="38100" cap="flat">
            <a:solidFill>
              <a:srgbClr val="000000"/>
            </a:solidFill>
            <a:prstDash val="solid"/>
            <a:headEnd type="none" w="sm" len="sm"/>
            <a:tailEnd type="triangle" w="lg" len="med"/>
          </a:ln>
        </p:spPr>
      </p:sp>
      <p:sp>
        <p:nvSpPr>
          <p:cNvPr id="18" name="AutoShape 18"/>
          <p:cNvSpPr/>
          <p:nvPr/>
        </p:nvSpPr>
        <p:spPr>
          <a:xfrm flipH="1">
            <a:off x="9903876" y="2447128"/>
            <a:ext cx="5971" cy="340216"/>
          </a:xfrm>
          <a:prstGeom prst="line">
            <a:avLst/>
          </a:prstGeom>
          <a:ln w="38100" cap="flat">
            <a:solidFill>
              <a:srgbClr val="000000"/>
            </a:solidFill>
            <a:prstDash val="solid"/>
            <a:headEnd type="none" w="sm" len="sm"/>
            <a:tailEnd type="triangle" w="lg" len="med"/>
          </a:ln>
        </p:spPr>
      </p:sp>
      <p:grpSp>
        <p:nvGrpSpPr>
          <p:cNvPr id="19" name="Group 19"/>
          <p:cNvGrpSpPr/>
          <p:nvPr/>
        </p:nvGrpSpPr>
        <p:grpSpPr>
          <a:xfrm>
            <a:off x="1409015" y="3459755"/>
            <a:ext cx="3510991" cy="3129661"/>
            <a:chOff x="0" y="0"/>
            <a:chExt cx="924705" cy="824273"/>
          </a:xfrm>
        </p:grpSpPr>
        <p:sp>
          <p:nvSpPr>
            <p:cNvPr id="20" name="Freeform 20"/>
            <p:cNvSpPr/>
            <p:nvPr/>
          </p:nvSpPr>
          <p:spPr>
            <a:xfrm>
              <a:off x="0" y="0"/>
              <a:ext cx="924705" cy="824273"/>
            </a:xfrm>
            <a:custGeom>
              <a:avLst/>
              <a:gdLst/>
              <a:ahLst/>
              <a:cxnLst/>
              <a:rect l="l" t="t" r="r" b="b"/>
              <a:pathLst>
                <a:path w="924705" h="824273">
                  <a:moveTo>
                    <a:pt x="0" y="0"/>
                  </a:moveTo>
                  <a:lnTo>
                    <a:pt x="924705" y="0"/>
                  </a:lnTo>
                  <a:lnTo>
                    <a:pt x="924705" y="824273"/>
                  </a:lnTo>
                  <a:lnTo>
                    <a:pt x="0" y="824273"/>
                  </a:lnTo>
                  <a:close/>
                </a:path>
              </a:pathLst>
            </a:custGeom>
            <a:solidFill>
              <a:srgbClr val="FFFFFF"/>
            </a:solidFill>
          </p:spPr>
        </p:sp>
        <p:sp>
          <p:nvSpPr>
            <p:cNvPr id="21" name="TextBox 21"/>
            <p:cNvSpPr txBox="1"/>
            <p:nvPr/>
          </p:nvSpPr>
          <p:spPr>
            <a:xfrm>
              <a:off x="0" y="-57150"/>
              <a:ext cx="924705" cy="881423"/>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Розвиток проблемного розв'язання. Навчання навичкам аналізу та розв'язання проблем допомагає знаходити конструктивні шляхи виходу з труднощів і стресових ситуацій.</a:t>
              </a:r>
            </a:p>
            <a:p>
              <a:pPr algn="ctr">
                <a:lnSpc>
                  <a:spcPts val="2659"/>
                </a:lnSpc>
              </a:pPr>
              <a:r>
                <a:rPr lang="en-US" sz="1899">
                  <a:solidFill>
                    <a:srgbClr val="000000"/>
                  </a:solidFill>
                  <a:latin typeface="Cuprum Bold"/>
                </a:rPr>
                <a:t>.</a:t>
              </a:r>
            </a:p>
            <a:p>
              <a:pPr algn="ctr">
                <a:lnSpc>
                  <a:spcPts val="2659"/>
                </a:lnSpc>
              </a:pPr>
              <a:endParaRPr lang="en-US" sz="1899">
                <a:solidFill>
                  <a:srgbClr val="000000"/>
                </a:solidFill>
                <a:latin typeface="Cuprum Bold"/>
              </a:endParaRPr>
            </a:p>
          </p:txBody>
        </p:sp>
      </p:grpSp>
      <p:grpSp>
        <p:nvGrpSpPr>
          <p:cNvPr id="22" name="Group 22"/>
          <p:cNvGrpSpPr/>
          <p:nvPr/>
        </p:nvGrpSpPr>
        <p:grpSpPr>
          <a:xfrm>
            <a:off x="5091456" y="3014597"/>
            <a:ext cx="2694487" cy="3463036"/>
            <a:chOff x="0" y="0"/>
            <a:chExt cx="709659" cy="912075"/>
          </a:xfrm>
        </p:grpSpPr>
        <p:sp>
          <p:nvSpPr>
            <p:cNvPr id="23" name="Freeform 23"/>
            <p:cNvSpPr/>
            <p:nvPr/>
          </p:nvSpPr>
          <p:spPr>
            <a:xfrm>
              <a:off x="0" y="0"/>
              <a:ext cx="709659" cy="912075"/>
            </a:xfrm>
            <a:custGeom>
              <a:avLst/>
              <a:gdLst/>
              <a:ahLst/>
              <a:cxnLst/>
              <a:rect l="l" t="t" r="r" b="b"/>
              <a:pathLst>
                <a:path w="709659" h="912075">
                  <a:moveTo>
                    <a:pt x="0" y="0"/>
                  </a:moveTo>
                  <a:lnTo>
                    <a:pt x="709659" y="0"/>
                  </a:lnTo>
                  <a:lnTo>
                    <a:pt x="709659" y="912075"/>
                  </a:lnTo>
                  <a:lnTo>
                    <a:pt x="0" y="912075"/>
                  </a:lnTo>
                  <a:close/>
                </a:path>
              </a:pathLst>
            </a:custGeom>
            <a:solidFill>
              <a:srgbClr val="FFFFFF"/>
            </a:solidFill>
          </p:spPr>
        </p:sp>
        <p:sp>
          <p:nvSpPr>
            <p:cNvPr id="24" name="TextBox 24"/>
            <p:cNvSpPr txBox="1"/>
            <p:nvPr/>
          </p:nvSpPr>
          <p:spPr>
            <a:xfrm>
              <a:off x="0" y="-57150"/>
              <a:ext cx="709659" cy="969225"/>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Планування та організація часу. Навички ефективного управління часом допомагають знизити стрес, пов'язаний з недостатком часу, і збільшити продуктивність</a:t>
              </a:r>
              <a:r>
                <a:rPr lang="en-US" sz="1899">
                  <a:solidFill>
                    <a:srgbClr val="000000"/>
                  </a:solidFill>
                  <a:latin typeface="Cuprum"/>
                </a:rPr>
                <a:t>.</a:t>
              </a:r>
            </a:p>
          </p:txBody>
        </p:sp>
      </p:grpSp>
      <p:sp>
        <p:nvSpPr>
          <p:cNvPr id="25" name="TextBox 25"/>
          <p:cNvSpPr txBox="1"/>
          <p:nvPr/>
        </p:nvSpPr>
        <p:spPr>
          <a:xfrm>
            <a:off x="4543721" y="1034037"/>
            <a:ext cx="9200557" cy="922465"/>
          </a:xfrm>
          <a:prstGeom prst="rect">
            <a:avLst/>
          </a:prstGeom>
        </p:spPr>
        <p:txBody>
          <a:bodyPr lIns="0" tIns="0" rIns="0" bIns="0" rtlCol="0" anchor="t">
            <a:spAutoFit/>
          </a:bodyPr>
          <a:lstStyle/>
          <a:p>
            <a:pPr algn="ctr">
              <a:lnSpc>
                <a:spcPts val="7430"/>
              </a:lnSpc>
            </a:pPr>
            <a:r>
              <a:rPr lang="en-US" sz="5307">
                <a:solidFill>
                  <a:srgbClr val="000000"/>
                </a:solidFill>
                <a:latin typeface="Bebas Neue Cyrillic"/>
              </a:rPr>
              <a:t>КОПІНГ-СТРАТЕГІЯ</a:t>
            </a:r>
          </a:p>
        </p:txBody>
      </p:sp>
      <p:grpSp>
        <p:nvGrpSpPr>
          <p:cNvPr id="26" name="Group 26"/>
          <p:cNvGrpSpPr/>
          <p:nvPr/>
        </p:nvGrpSpPr>
        <p:grpSpPr>
          <a:xfrm>
            <a:off x="8114556" y="2816253"/>
            <a:ext cx="3897325" cy="3129661"/>
            <a:chOff x="0" y="0"/>
            <a:chExt cx="1026456" cy="824273"/>
          </a:xfrm>
        </p:grpSpPr>
        <p:sp>
          <p:nvSpPr>
            <p:cNvPr id="27" name="Freeform 27"/>
            <p:cNvSpPr/>
            <p:nvPr/>
          </p:nvSpPr>
          <p:spPr>
            <a:xfrm>
              <a:off x="0" y="0"/>
              <a:ext cx="1026456" cy="824273"/>
            </a:xfrm>
            <a:custGeom>
              <a:avLst/>
              <a:gdLst/>
              <a:ahLst/>
              <a:cxnLst/>
              <a:rect l="l" t="t" r="r" b="b"/>
              <a:pathLst>
                <a:path w="1026456" h="824273">
                  <a:moveTo>
                    <a:pt x="0" y="0"/>
                  </a:moveTo>
                  <a:lnTo>
                    <a:pt x="1026456" y="0"/>
                  </a:lnTo>
                  <a:lnTo>
                    <a:pt x="1026456" y="824273"/>
                  </a:lnTo>
                  <a:lnTo>
                    <a:pt x="0" y="824273"/>
                  </a:lnTo>
                  <a:close/>
                </a:path>
              </a:pathLst>
            </a:custGeom>
            <a:solidFill>
              <a:srgbClr val="FFFFFF"/>
            </a:solidFill>
          </p:spPr>
        </p:sp>
        <p:sp>
          <p:nvSpPr>
            <p:cNvPr id="28" name="TextBox 28"/>
            <p:cNvSpPr txBox="1"/>
            <p:nvPr/>
          </p:nvSpPr>
          <p:spPr>
            <a:xfrm>
              <a:off x="0" y="-57150"/>
              <a:ext cx="1026456" cy="881423"/>
            </a:xfrm>
            <a:prstGeom prst="rect">
              <a:avLst/>
            </a:prstGeom>
          </p:spPr>
          <p:txBody>
            <a:bodyPr lIns="50800" tIns="50800" rIns="50800" bIns="50800" rtlCol="0" anchor="ctr"/>
            <a:lstStyle/>
            <a:p>
              <a:pPr algn="ctr">
                <a:lnSpc>
                  <a:spcPts val="2659"/>
                </a:lnSpc>
              </a:pPr>
              <a:endParaRPr/>
            </a:p>
            <a:p>
              <a:pPr algn="ctr">
                <a:lnSpc>
                  <a:spcPts val="2659"/>
                </a:lnSpc>
              </a:pPr>
              <a:r>
                <a:rPr lang="en-US" sz="1899">
                  <a:solidFill>
                    <a:srgbClr val="000000"/>
                  </a:solidFill>
                  <a:latin typeface="Cuprum"/>
                </a:rPr>
                <a:t> </a:t>
              </a:r>
              <a:r>
                <a:rPr lang="en-US" sz="1899">
                  <a:solidFill>
                    <a:srgbClr val="000000"/>
                  </a:solidFill>
                  <a:latin typeface="Cuprum Bold"/>
                </a:rPr>
                <a:t>Соціальні навички. Розвиток навичок спілкування, встановлення підтримуючих відносин і звернення за допомогою до інших можуть сприяти подоланню стресу та покращенню психічного здоров'я.</a:t>
              </a:r>
            </a:p>
            <a:p>
              <a:pPr algn="ctr">
                <a:lnSpc>
                  <a:spcPts val="2659"/>
                </a:lnSpc>
              </a:pPr>
              <a:endParaRPr lang="en-US" sz="1899">
                <a:solidFill>
                  <a:srgbClr val="000000"/>
                </a:solidFill>
                <a:latin typeface="Cuprum Bold"/>
              </a:endParaRPr>
            </a:p>
          </p:txBody>
        </p:sp>
      </p:grpSp>
      <p:grpSp>
        <p:nvGrpSpPr>
          <p:cNvPr id="29" name="Group 29"/>
          <p:cNvGrpSpPr/>
          <p:nvPr/>
        </p:nvGrpSpPr>
        <p:grpSpPr>
          <a:xfrm>
            <a:off x="12183330" y="2983212"/>
            <a:ext cx="3649417" cy="3129661"/>
            <a:chOff x="0" y="0"/>
            <a:chExt cx="961163" cy="824273"/>
          </a:xfrm>
        </p:grpSpPr>
        <p:sp>
          <p:nvSpPr>
            <p:cNvPr id="30" name="Freeform 30"/>
            <p:cNvSpPr/>
            <p:nvPr/>
          </p:nvSpPr>
          <p:spPr>
            <a:xfrm>
              <a:off x="0" y="0"/>
              <a:ext cx="961163" cy="824273"/>
            </a:xfrm>
            <a:custGeom>
              <a:avLst/>
              <a:gdLst/>
              <a:ahLst/>
              <a:cxnLst/>
              <a:rect l="l" t="t" r="r" b="b"/>
              <a:pathLst>
                <a:path w="961163" h="824273">
                  <a:moveTo>
                    <a:pt x="0" y="0"/>
                  </a:moveTo>
                  <a:lnTo>
                    <a:pt x="961163" y="0"/>
                  </a:lnTo>
                  <a:lnTo>
                    <a:pt x="961163" y="824273"/>
                  </a:lnTo>
                  <a:lnTo>
                    <a:pt x="0" y="824273"/>
                  </a:lnTo>
                  <a:close/>
                </a:path>
              </a:pathLst>
            </a:custGeom>
            <a:solidFill>
              <a:srgbClr val="FFFFFF"/>
            </a:solidFill>
          </p:spPr>
        </p:sp>
        <p:sp>
          <p:nvSpPr>
            <p:cNvPr id="31" name="TextBox 31"/>
            <p:cNvSpPr txBox="1"/>
            <p:nvPr/>
          </p:nvSpPr>
          <p:spPr>
            <a:xfrm>
              <a:off x="0" y="-57150"/>
              <a:ext cx="961163" cy="881423"/>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Розвиток рефлексії. Практика саморефлексії допомагає виявити, які копінг-стратегії найкраще працюють для вас в конкретних ситуаціях. Це дозволяє вам адаптувати свій підхід до стресу.</a:t>
              </a:r>
            </a:p>
            <a:p>
              <a:pPr algn="ctr">
                <a:lnSpc>
                  <a:spcPts val="2659"/>
                </a:lnSpc>
              </a:pPr>
              <a:r>
                <a:rPr lang="en-US" sz="1899">
                  <a:solidFill>
                    <a:srgbClr val="000000"/>
                  </a:solidFill>
                  <a:latin typeface="Cuprum Bold"/>
                </a:rPr>
                <a:t>.</a:t>
              </a:r>
            </a:p>
            <a:p>
              <a:pPr algn="ctr">
                <a:lnSpc>
                  <a:spcPts val="2659"/>
                </a:lnSpc>
              </a:pPr>
              <a:endParaRPr lang="en-US" sz="1899">
                <a:solidFill>
                  <a:srgbClr val="000000"/>
                </a:solidFill>
                <a:latin typeface="Cuprum Bold"/>
              </a:endParaRPr>
            </a:p>
          </p:txBody>
        </p:sp>
      </p:grpSp>
      <p:sp>
        <p:nvSpPr>
          <p:cNvPr id="32" name="AutoShape 32"/>
          <p:cNvSpPr/>
          <p:nvPr/>
        </p:nvSpPr>
        <p:spPr>
          <a:xfrm flipH="1">
            <a:off x="13719260" y="2528362"/>
            <a:ext cx="5971" cy="340216"/>
          </a:xfrm>
          <a:prstGeom prst="line">
            <a:avLst/>
          </a:prstGeom>
          <a:ln w="38100" cap="flat">
            <a:solidFill>
              <a:srgbClr val="000000"/>
            </a:solidFill>
            <a:prstDash val="solid"/>
            <a:headEnd type="none" w="sm" len="sm"/>
            <a:tailEnd type="triangle" w="lg" len="med"/>
          </a:ln>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2417534"/>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TextBox 16"/>
          <p:cNvSpPr txBox="1"/>
          <p:nvPr/>
        </p:nvSpPr>
        <p:spPr>
          <a:xfrm>
            <a:off x="3760701" y="2513135"/>
            <a:ext cx="10766598" cy="2172470"/>
          </a:xfrm>
          <a:prstGeom prst="rect">
            <a:avLst/>
          </a:prstGeom>
        </p:spPr>
        <p:txBody>
          <a:bodyPr lIns="0" tIns="0" rIns="0" bIns="0" rtlCol="0" anchor="t">
            <a:spAutoFit/>
          </a:bodyPr>
          <a:lstStyle/>
          <a:p>
            <a:pPr algn="ctr">
              <a:lnSpc>
                <a:spcPts val="2435"/>
              </a:lnSpc>
            </a:pPr>
            <a:r>
              <a:rPr lang="en-US" sz="1739">
                <a:solidFill>
                  <a:srgbClr val="000000"/>
                </a:solidFill>
                <a:latin typeface="Cuprum Bold"/>
              </a:rPr>
              <a:t>  Просвітницька робота в психології здоров'я грає важливу роль у популяризації знань та навичок, спрямованих на збереження та покращення фізичного та психічного здоров'я людей. Її основною метою є підвищення освіченості громадськості з питань здоров'я, формування здорових звичок і ставлення до здоров'я. Важливими аспектами просвітницької роботи в психології здоров'я є:</a:t>
            </a:r>
          </a:p>
          <a:p>
            <a:pPr algn="ctr">
              <a:lnSpc>
                <a:spcPts val="2435"/>
              </a:lnSpc>
            </a:pPr>
            <a:endParaRPr lang="en-US" sz="1739">
              <a:solidFill>
                <a:srgbClr val="000000"/>
              </a:solidFill>
              <a:latin typeface="Cuprum Bold"/>
            </a:endParaRPr>
          </a:p>
          <a:p>
            <a:pPr algn="ctr">
              <a:lnSpc>
                <a:spcPts val="2435"/>
              </a:lnSpc>
            </a:pPr>
            <a:endParaRPr lang="en-US" sz="1739">
              <a:solidFill>
                <a:srgbClr val="000000"/>
              </a:solidFill>
              <a:latin typeface="Cuprum Bold"/>
            </a:endParaRPr>
          </a:p>
          <a:p>
            <a:pPr algn="ctr">
              <a:lnSpc>
                <a:spcPts val="2729"/>
              </a:lnSpc>
            </a:pPr>
            <a:endParaRPr lang="en-US" sz="1739">
              <a:solidFill>
                <a:srgbClr val="000000"/>
              </a:solidFill>
              <a:latin typeface="Cuprum Bold"/>
            </a:endParaRPr>
          </a:p>
        </p:txBody>
      </p:sp>
      <p:sp>
        <p:nvSpPr>
          <p:cNvPr id="17" name="AutoShape 17"/>
          <p:cNvSpPr/>
          <p:nvPr/>
        </p:nvSpPr>
        <p:spPr>
          <a:xfrm flipH="1">
            <a:off x="3128566" y="3027697"/>
            <a:ext cx="619007" cy="588696"/>
          </a:xfrm>
          <a:prstGeom prst="line">
            <a:avLst/>
          </a:prstGeom>
          <a:ln w="38100" cap="flat">
            <a:solidFill>
              <a:srgbClr val="000000"/>
            </a:solidFill>
            <a:prstDash val="solid"/>
            <a:headEnd type="none" w="sm" len="sm"/>
            <a:tailEnd type="triangle" w="lg" len="med"/>
          </a:ln>
        </p:spPr>
      </p:sp>
      <p:sp>
        <p:nvSpPr>
          <p:cNvPr id="18" name="AutoShape 18"/>
          <p:cNvSpPr/>
          <p:nvPr/>
        </p:nvSpPr>
        <p:spPr>
          <a:xfrm flipH="1">
            <a:off x="6086788" y="3460559"/>
            <a:ext cx="19108" cy="452229"/>
          </a:xfrm>
          <a:prstGeom prst="line">
            <a:avLst/>
          </a:prstGeom>
          <a:ln w="38100" cap="flat">
            <a:solidFill>
              <a:srgbClr val="000000"/>
            </a:solidFill>
            <a:prstDash val="solid"/>
            <a:headEnd type="none" w="sm" len="sm"/>
            <a:tailEnd type="triangle" w="lg" len="med"/>
          </a:ln>
        </p:spPr>
      </p:sp>
      <p:sp>
        <p:nvSpPr>
          <p:cNvPr id="19" name="AutoShape 19"/>
          <p:cNvSpPr/>
          <p:nvPr/>
        </p:nvSpPr>
        <p:spPr>
          <a:xfrm flipH="1">
            <a:off x="9774284" y="3687008"/>
            <a:ext cx="5971" cy="340216"/>
          </a:xfrm>
          <a:prstGeom prst="line">
            <a:avLst/>
          </a:prstGeom>
          <a:ln w="38100" cap="flat">
            <a:solidFill>
              <a:srgbClr val="000000"/>
            </a:solidFill>
            <a:prstDash val="solid"/>
            <a:headEnd type="none" w="sm" len="sm"/>
            <a:tailEnd type="triangle" w="lg" len="med"/>
          </a:ln>
        </p:spPr>
      </p:sp>
      <p:grpSp>
        <p:nvGrpSpPr>
          <p:cNvPr id="20" name="Group 20"/>
          <p:cNvGrpSpPr/>
          <p:nvPr/>
        </p:nvGrpSpPr>
        <p:grpSpPr>
          <a:xfrm>
            <a:off x="1409015" y="3686673"/>
            <a:ext cx="3510991" cy="3796411"/>
            <a:chOff x="0" y="0"/>
            <a:chExt cx="924705" cy="999878"/>
          </a:xfrm>
        </p:grpSpPr>
        <p:sp>
          <p:nvSpPr>
            <p:cNvPr id="21" name="Freeform 21"/>
            <p:cNvSpPr/>
            <p:nvPr/>
          </p:nvSpPr>
          <p:spPr>
            <a:xfrm>
              <a:off x="0" y="0"/>
              <a:ext cx="924705" cy="999878"/>
            </a:xfrm>
            <a:custGeom>
              <a:avLst/>
              <a:gdLst/>
              <a:ahLst/>
              <a:cxnLst/>
              <a:rect l="l" t="t" r="r" b="b"/>
              <a:pathLst>
                <a:path w="924705" h="999878">
                  <a:moveTo>
                    <a:pt x="0" y="0"/>
                  </a:moveTo>
                  <a:lnTo>
                    <a:pt x="924705" y="0"/>
                  </a:lnTo>
                  <a:lnTo>
                    <a:pt x="924705" y="999878"/>
                  </a:lnTo>
                  <a:lnTo>
                    <a:pt x="0" y="999878"/>
                  </a:lnTo>
                  <a:close/>
                </a:path>
              </a:pathLst>
            </a:custGeom>
            <a:solidFill>
              <a:srgbClr val="FFFFFF"/>
            </a:solidFill>
          </p:spPr>
        </p:sp>
        <p:sp>
          <p:nvSpPr>
            <p:cNvPr id="22" name="TextBox 22"/>
            <p:cNvSpPr txBox="1"/>
            <p:nvPr/>
          </p:nvSpPr>
          <p:spPr>
            <a:xfrm>
              <a:off x="0" y="-57150"/>
              <a:ext cx="924705" cy="1057028"/>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Інформаційна освіта. Просвітницька робота включає в себе поширення корисної інформації про здоров'я, як, наприклад, про правильне харчування, фізичну активність, профілактику хвороб і навчання психологічним навичкам для покращення психічного стану.</a:t>
              </a:r>
            </a:p>
            <a:p>
              <a:pPr algn="ctr">
                <a:lnSpc>
                  <a:spcPts val="2659"/>
                </a:lnSpc>
              </a:pPr>
              <a:endParaRPr lang="en-US" sz="1899">
                <a:solidFill>
                  <a:srgbClr val="000000"/>
                </a:solidFill>
                <a:latin typeface="Cuprum Bold"/>
              </a:endParaRPr>
            </a:p>
            <a:p>
              <a:pPr algn="ctr">
                <a:lnSpc>
                  <a:spcPts val="2659"/>
                </a:lnSpc>
              </a:pPr>
              <a:endParaRPr lang="en-US" sz="1899">
                <a:solidFill>
                  <a:srgbClr val="000000"/>
                </a:solidFill>
                <a:latin typeface="Cuprum Bold"/>
              </a:endParaRPr>
            </a:p>
          </p:txBody>
        </p:sp>
      </p:grpSp>
      <p:grpSp>
        <p:nvGrpSpPr>
          <p:cNvPr id="23" name="Group 23"/>
          <p:cNvGrpSpPr/>
          <p:nvPr/>
        </p:nvGrpSpPr>
        <p:grpSpPr>
          <a:xfrm>
            <a:off x="5091456" y="3949341"/>
            <a:ext cx="2632528" cy="3463036"/>
            <a:chOff x="0" y="0"/>
            <a:chExt cx="693341" cy="912075"/>
          </a:xfrm>
        </p:grpSpPr>
        <p:sp>
          <p:nvSpPr>
            <p:cNvPr id="24" name="Freeform 24"/>
            <p:cNvSpPr/>
            <p:nvPr/>
          </p:nvSpPr>
          <p:spPr>
            <a:xfrm>
              <a:off x="0" y="0"/>
              <a:ext cx="693341" cy="912075"/>
            </a:xfrm>
            <a:custGeom>
              <a:avLst/>
              <a:gdLst/>
              <a:ahLst/>
              <a:cxnLst/>
              <a:rect l="l" t="t" r="r" b="b"/>
              <a:pathLst>
                <a:path w="693341" h="912075">
                  <a:moveTo>
                    <a:pt x="0" y="0"/>
                  </a:moveTo>
                  <a:lnTo>
                    <a:pt x="693341" y="0"/>
                  </a:lnTo>
                  <a:lnTo>
                    <a:pt x="693341" y="912075"/>
                  </a:lnTo>
                  <a:lnTo>
                    <a:pt x="0" y="912075"/>
                  </a:lnTo>
                  <a:close/>
                </a:path>
              </a:pathLst>
            </a:custGeom>
            <a:solidFill>
              <a:srgbClr val="FFFFFF"/>
            </a:solidFill>
          </p:spPr>
        </p:sp>
        <p:sp>
          <p:nvSpPr>
            <p:cNvPr id="25" name="TextBox 25"/>
            <p:cNvSpPr txBox="1"/>
            <p:nvPr/>
          </p:nvSpPr>
          <p:spPr>
            <a:xfrm>
              <a:off x="0" y="-57150"/>
              <a:ext cx="693341" cy="969225"/>
            </a:xfrm>
            <a:prstGeom prst="rect">
              <a:avLst/>
            </a:prstGeom>
          </p:spPr>
          <p:txBody>
            <a:bodyPr lIns="50800" tIns="50800" rIns="50800" bIns="50800" rtlCol="0" anchor="ctr"/>
            <a:lstStyle/>
            <a:p>
              <a:pPr algn="ctr">
                <a:lnSpc>
                  <a:spcPts val="2659"/>
                </a:lnSpc>
              </a:pPr>
              <a:r>
                <a:rPr lang="en-US" sz="1899">
                  <a:solidFill>
                    <a:srgbClr val="000000"/>
                  </a:solidFill>
                  <a:latin typeface="Cuprum"/>
                </a:rPr>
                <a:t> </a:t>
              </a:r>
              <a:r>
                <a:rPr lang="en-US" sz="1899">
                  <a:solidFill>
                    <a:srgbClr val="000000"/>
                  </a:solidFill>
                  <a:latin typeface="Cuprum Bold"/>
                </a:rPr>
                <a:t>Психологічна підтримка. Психологи здоров'я можуть проводити сесії психологічної підтримки та консультування, які допомагають людям впоратися зі стресом, депресією та іншими психічними труднощами.</a:t>
              </a:r>
            </a:p>
            <a:p>
              <a:pPr algn="ctr">
                <a:lnSpc>
                  <a:spcPts val="2659"/>
                </a:lnSpc>
              </a:pPr>
              <a:endParaRPr lang="en-US" sz="1899">
                <a:solidFill>
                  <a:srgbClr val="000000"/>
                </a:solidFill>
                <a:latin typeface="Cuprum Bold"/>
              </a:endParaRPr>
            </a:p>
          </p:txBody>
        </p:sp>
      </p:grpSp>
      <p:sp>
        <p:nvSpPr>
          <p:cNvPr id="26" name="TextBox 26"/>
          <p:cNvSpPr txBox="1"/>
          <p:nvPr/>
        </p:nvSpPr>
        <p:spPr>
          <a:xfrm>
            <a:off x="4543721" y="1034037"/>
            <a:ext cx="9200557" cy="922465"/>
          </a:xfrm>
          <a:prstGeom prst="rect">
            <a:avLst/>
          </a:prstGeom>
        </p:spPr>
        <p:txBody>
          <a:bodyPr lIns="0" tIns="0" rIns="0" bIns="0" rtlCol="0" anchor="t">
            <a:spAutoFit/>
          </a:bodyPr>
          <a:lstStyle/>
          <a:p>
            <a:pPr algn="ctr">
              <a:lnSpc>
                <a:spcPts val="7430"/>
              </a:lnSpc>
            </a:pPr>
            <a:r>
              <a:rPr lang="en-US" sz="5307">
                <a:solidFill>
                  <a:srgbClr val="000000"/>
                </a:solidFill>
                <a:latin typeface="Bebas Neue Cyrillic"/>
              </a:rPr>
              <a:t>ПРОСВІТНИЦЬКА РОБОТА</a:t>
            </a:r>
          </a:p>
        </p:txBody>
      </p:sp>
      <p:grpSp>
        <p:nvGrpSpPr>
          <p:cNvPr id="27" name="Group 27"/>
          <p:cNvGrpSpPr/>
          <p:nvPr/>
        </p:nvGrpSpPr>
        <p:grpSpPr>
          <a:xfrm>
            <a:off x="8271718" y="4044486"/>
            <a:ext cx="3582869" cy="3129661"/>
            <a:chOff x="0" y="0"/>
            <a:chExt cx="943636" cy="824273"/>
          </a:xfrm>
        </p:grpSpPr>
        <p:sp>
          <p:nvSpPr>
            <p:cNvPr id="28" name="Freeform 28"/>
            <p:cNvSpPr/>
            <p:nvPr/>
          </p:nvSpPr>
          <p:spPr>
            <a:xfrm>
              <a:off x="0" y="0"/>
              <a:ext cx="943636" cy="824273"/>
            </a:xfrm>
            <a:custGeom>
              <a:avLst/>
              <a:gdLst/>
              <a:ahLst/>
              <a:cxnLst/>
              <a:rect l="l" t="t" r="r" b="b"/>
              <a:pathLst>
                <a:path w="943636" h="824273">
                  <a:moveTo>
                    <a:pt x="0" y="0"/>
                  </a:moveTo>
                  <a:lnTo>
                    <a:pt x="943636" y="0"/>
                  </a:lnTo>
                  <a:lnTo>
                    <a:pt x="943636" y="824273"/>
                  </a:lnTo>
                  <a:lnTo>
                    <a:pt x="0" y="824273"/>
                  </a:lnTo>
                  <a:close/>
                </a:path>
              </a:pathLst>
            </a:custGeom>
            <a:solidFill>
              <a:srgbClr val="FFFFFF"/>
            </a:solidFill>
          </p:spPr>
        </p:sp>
        <p:sp>
          <p:nvSpPr>
            <p:cNvPr id="29" name="TextBox 29"/>
            <p:cNvSpPr txBox="1"/>
            <p:nvPr/>
          </p:nvSpPr>
          <p:spPr>
            <a:xfrm>
              <a:off x="0" y="-57150"/>
              <a:ext cx="943636" cy="881423"/>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Профілактика та своєчасна діагностика. Просвітницька робота спонукає людей до регулярних медичних обстежень та перевірок, що дозволяє вчасно виявляти хвороби та ризики.</a:t>
              </a:r>
            </a:p>
            <a:p>
              <a:pPr algn="ctr">
                <a:lnSpc>
                  <a:spcPts val="2659"/>
                </a:lnSpc>
              </a:pPr>
              <a:endParaRPr lang="en-US" sz="1899">
                <a:solidFill>
                  <a:srgbClr val="000000"/>
                </a:solidFill>
                <a:latin typeface="Cuprum Bold"/>
              </a:endParaRPr>
            </a:p>
            <a:p>
              <a:pPr algn="ctr">
                <a:lnSpc>
                  <a:spcPts val="2659"/>
                </a:lnSpc>
              </a:pPr>
              <a:endParaRPr lang="en-US" sz="1899">
                <a:solidFill>
                  <a:srgbClr val="000000"/>
                </a:solidFill>
                <a:latin typeface="Cuprum Bold"/>
              </a:endParaRPr>
            </a:p>
          </p:txBody>
        </p:sp>
      </p:grpSp>
      <p:grpSp>
        <p:nvGrpSpPr>
          <p:cNvPr id="30" name="Group 30"/>
          <p:cNvGrpSpPr/>
          <p:nvPr/>
        </p:nvGrpSpPr>
        <p:grpSpPr>
          <a:xfrm>
            <a:off x="12340493" y="3971313"/>
            <a:ext cx="3649417" cy="3129661"/>
            <a:chOff x="0" y="0"/>
            <a:chExt cx="961163" cy="824273"/>
          </a:xfrm>
        </p:grpSpPr>
        <p:sp>
          <p:nvSpPr>
            <p:cNvPr id="31" name="Freeform 31"/>
            <p:cNvSpPr/>
            <p:nvPr/>
          </p:nvSpPr>
          <p:spPr>
            <a:xfrm>
              <a:off x="0" y="0"/>
              <a:ext cx="961163" cy="824273"/>
            </a:xfrm>
            <a:custGeom>
              <a:avLst/>
              <a:gdLst/>
              <a:ahLst/>
              <a:cxnLst/>
              <a:rect l="l" t="t" r="r" b="b"/>
              <a:pathLst>
                <a:path w="961163" h="824273">
                  <a:moveTo>
                    <a:pt x="0" y="0"/>
                  </a:moveTo>
                  <a:lnTo>
                    <a:pt x="961163" y="0"/>
                  </a:lnTo>
                  <a:lnTo>
                    <a:pt x="961163" y="824273"/>
                  </a:lnTo>
                  <a:lnTo>
                    <a:pt x="0" y="824273"/>
                  </a:lnTo>
                  <a:close/>
                </a:path>
              </a:pathLst>
            </a:custGeom>
            <a:solidFill>
              <a:srgbClr val="FFFFFF"/>
            </a:solidFill>
          </p:spPr>
        </p:sp>
        <p:sp>
          <p:nvSpPr>
            <p:cNvPr id="32" name="TextBox 32"/>
            <p:cNvSpPr txBox="1"/>
            <p:nvPr/>
          </p:nvSpPr>
          <p:spPr>
            <a:xfrm>
              <a:off x="0" y="-57150"/>
              <a:ext cx="961163" cy="881423"/>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Сприяння здоровому способу життя. Вона розповсюджує ідеї здорового харчування, фізичної активності та відмови від шкідливих звичок, таких як куріння і алкоголь.</a:t>
              </a:r>
            </a:p>
            <a:p>
              <a:pPr algn="ctr">
                <a:lnSpc>
                  <a:spcPts val="2659"/>
                </a:lnSpc>
              </a:pPr>
              <a:endParaRPr lang="en-US" sz="1899">
                <a:solidFill>
                  <a:srgbClr val="000000"/>
                </a:solidFill>
                <a:latin typeface="Cuprum Bold"/>
              </a:endParaRPr>
            </a:p>
            <a:p>
              <a:pPr algn="ctr">
                <a:lnSpc>
                  <a:spcPts val="2659"/>
                </a:lnSpc>
              </a:pPr>
              <a:endParaRPr lang="en-US" sz="1899">
                <a:solidFill>
                  <a:srgbClr val="000000"/>
                </a:solidFill>
                <a:latin typeface="Cuprum Bold"/>
              </a:endParaRPr>
            </a:p>
          </p:txBody>
        </p:sp>
      </p:grpSp>
      <p:sp>
        <p:nvSpPr>
          <p:cNvPr id="33" name="AutoShape 33"/>
          <p:cNvSpPr/>
          <p:nvPr/>
        </p:nvSpPr>
        <p:spPr>
          <a:xfrm flipH="1">
            <a:off x="13763326" y="3471116"/>
            <a:ext cx="5971" cy="340216"/>
          </a:xfrm>
          <a:prstGeom prst="line">
            <a:avLst/>
          </a:prstGeom>
          <a:ln w="38100" cap="flat">
            <a:solidFill>
              <a:srgbClr val="000000"/>
            </a:solidFill>
            <a:prstDash val="solid"/>
            <a:headEnd type="none" w="sm" len="sm"/>
            <a:tailEnd type="triangle" w="lg" len="med"/>
          </a:ln>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2417534"/>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AutoShape 16"/>
          <p:cNvSpPr/>
          <p:nvPr/>
        </p:nvSpPr>
        <p:spPr>
          <a:xfrm flipH="1">
            <a:off x="3911586" y="2431338"/>
            <a:ext cx="619007" cy="588696"/>
          </a:xfrm>
          <a:prstGeom prst="line">
            <a:avLst/>
          </a:prstGeom>
          <a:ln w="38100" cap="flat">
            <a:solidFill>
              <a:srgbClr val="000000"/>
            </a:solidFill>
            <a:prstDash val="solid"/>
            <a:headEnd type="none" w="sm" len="sm"/>
            <a:tailEnd type="triangle" w="lg" len="med"/>
          </a:ln>
        </p:spPr>
      </p:sp>
      <p:sp>
        <p:nvSpPr>
          <p:cNvPr id="17" name="AutoShape 17"/>
          <p:cNvSpPr/>
          <p:nvPr/>
        </p:nvSpPr>
        <p:spPr>
          <a:xfrm flipH="1">
            <a:off x="6369578" y="2418338"/>
            <a:ext cx="19108" cy="452229"/>
          </a:xfrm>
          <a:prstGeom prst="line">
            <a:avLst/>
          </a:prstGeom>
          <a:ln w="38100" cap="flat">
            <a:solidFill>
              <a:srgbClr val="000000"/>
            </a:solidFill>
            <a:prstDash val="solid"/>
            <a:headEnd type="none" w="sm" len="sm"/>
            <a:tailEnd type="triangle" w="lg" len="med"/>
          </a:ln>
        </p:spPr>
      </p:sp>
      <p:sp>
        <p:nvSpPr>
          <p:cNvPr id="18" name="AutoShape 18"/>
          <p:cNvSpPr/>
          <p:nvPr/>
        </p:nvSpPr>
        <p:spPr>
          <a:xfrm flipH="1">
            <a:off x="10038134" y="2417868"/>
            <a:ext cx="5971" cy="340216"/>
          </a:xfrm>
          <a:prstGeom prst="line">
            <a:avLst/>
          </a:prstGeom>
          <a:ln w="38100" cap="flat">
            <a:solidFill>
              <a:srgbClr val="000000"/>
            </a:solidFill>
            <a:prstDash val="solid"/>
            <a:headEnd type="none" w="sm" len="sm"/>
            <a:tailEnd type="triangle" w="lg" len="med"/>
          </a:ln>
        </p:spPr>
      </p:sp>
      <p:grpSp>
        <p:nvGrpSpPr>
          <p:cNvPr id="19" name="Group 19"/>
          <p:cNvGrpSpPr/>
          <p:nvPr/>
        </p:nvGrpSpPr>
        <p:grpSpPr>
          <a:xfrm>
            <a:off x="1628021" y="3245295"/>
            <a:ext cx="3510991" cy="3129661"/>
            <a:chOff x="0" y="0"/>
            <a:chExt cx="924705" cy="824273"/>
          </a:xfrm>
        </p:grpSpPr>
        <p:sp>
          <p:nvSpPr>
            <p:cNvPr id="20" name="Freeform 20"/>
            <p:cNvSpPr/>
            <p:nvPr/>
          </p:nvSpPr>
          <p:spPr>
            <a:xfrm>
              <a:off x="0" y="0"/>
              <a:ext cx="924705" cy="824273"/>
            </a:xfrm>
            <a:custGeom>
              <a:avLst/>
              <a:gdLst/>
              <a:ahLst/>
              <a:cxnLst/>
              <a:rect l="l" t="t" r="r" b="b"/>
              <a:pathLst>
                <a:path w="924705" h="824273">
                  <a:moveTo>
                    <a:pt x="0" y="0"/>
                  </a:moveTo>
                  <a:lnTo>
                    <a:pt x="924705" y="0"/>
                  </a:lnTo>
                  <a:lnTo>
                    <a:pt x="924705" y="824273"/>
                  </a:lnTo>
                  <a:lnTo>
                    <a:pt x="0" y="824273"/>
                  </a:lnTo>
                  <a:close/>
                </a:path>
              </a:pathLst>
            </a:custGeom>
            <a:solidFill>
              <a:srgbClr val="FFFFFF"/>
            </a:solidFill>
          </p:spPr>
        </p:sp>
        <p:sp>
          <p:nvSpPr>
            <p:cNvPr id="21" name="TextBox 21"/>
            <p:cNvSpPr txBox="1"/>
            <p:nvPr/>
          </p:nvSpPr>
          <p:spPr>
            <a:xfrm>
              <a:off x="0" y="-57150"/>
              <a:ext cx="924705" cy="881423"/>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Сприяння психосоціальному благополуччю. Психологи допомагають людям розуміти свої емоції, взаємовідносини та способи підвищення рівня їхнього психосоціального благополуччя.</a:t>
              </a:r>
            </a:p>
            <a:p>
              <a:pPr algn="ctr">
                <a:lnSpc>
                  <a:spcPts val="2659"/>
                </a:lnSpc>
              </a:pPr>
              <a:endParaRPr lang="en-US" sz="1899">
                <a:solidFill>
                  <a:srgbClr val="000000"/>
                </a:solidFill>
                <a:latin typeface="Cuprum Bold"/>
              </a:endParaRPr>
            </a:p>
            <a:p>
              <a:pPr algn="ctr">
                <a:lnSpc>
                  <a:spcPts val="2659"/>
                </a:lnSpc>
              </a:pPr>
              <a:endParaRPr lang="en-US" sz="1899">
                <a:solidFill>
                  <a:srgbClr val="000000"/>
                </a:solidFill>
                <a:latin typeface="Cuprum Bold"/>
              </a:endParaRPr>
            </a:p>
            <a:p>
              <a:pPr algn="ctr">
                <a:lnSpc>
                  <a:spcPts val="2659"/>
                </a:lnSpc>
              </a:pPr>
              <a:endParaRPr lang="en-US" sz="1899">
                <a:solidFill>
                  <a:srgbClr val="000000"/>
                </a:solidFill>
                <a:latin typeface="Cuprum Bold"/>
              </a:endParaRPr>
            </a:p>
          </p:txBody>
        </p:sp>
      </p:grpSp>
      <p:grpSp>
        <p:nvGrpSpPr>
          <p:cNvPr id="22" name="Group 22"/>
          <p:cNvGrpSpPr/>
          <p:nvPr/>
        </p:nvGrpSpPr>
        <p:grpSpPr>
          <a:xfrm>
            <a:off x="5365323" y="2980014"/>
            <a:ext cx="2632528" cy="3463036"/>
            <a:chOff x="0" y="0"/>
            <a:chExt cx="693341" cy="912075"/>
          </a:xfrm>
        </p:grpSpPr>
        <p:sp>
          <p:nvSpPr>
            <p:cNvPr id="23" name="Freeform 23"/>
            <p:cNvSpPr/>
            <p:nvPr/>
          </p:nvSpPr>
          <p:spPr>
            <a:xfrm>
              <a:off x="0" y="0"/>
              <a:ext cx="693341" cy="912075"/>
            </a:xfrm>
            <a:custGeom>
              <a:avLst/>
              <a:gdLst/>
              <a:ahLst/>
              <a:cxnLst/>
              <a:rect l="l" t="t" r="r" b="b"/>
              <a:pathLst>
                <a:path w="693341" h="912075">
                  <a:moveTo>
                    <a:pt x="0" y="0"/>
                  </a:moveTo>
                  <a:lnTo>
                    <a:pt x="693341" y="0"/>
                  </a:lnTo>
                  <a:lnTo>
                    <a:pt x="693341" y="912075"/>
                  </a:lnTo>
                  <a:lnTo>
                    <a:pt x="0" y="912075"/>
                  </a:lnTo>
                  <a:close/>
                </a:path>
              </a:pathLst>
            </a:custGeom>
            <a:solidFill>
              <a:srgbClr val="FFFFFF"/>
            </a:solidFill>
          </p:spPr>
        </p:sp>
        <p:sp>
          <p:nvSpPr>
            <p:cNvPr id="24" name="TextBox 24"/>
            <p:cNvSpPr txBox="1"/>
            <p:nvPr/>
          </p:nvSpPr>
          <p:spPr>
            <a:xfrm>
              <a:off x="0" y="-57150"/>
              <a:ext cx="693341" cy="969225"/>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Соціальна підтримка. Просвітницька робота може сприяти формуванню спільнот і груп підтримки для людей, які стикаються із спільними проблемами здоров'я.</a:t>
              </a:r>
            </a:p>
            <a:p>
              <a:pPr algn="ctr">
                <a:lnSpc>
                  <a:spcPts val="2659"/>
                </a:lnSpc>
              </a:pPr>
              <a:endParaRPr lang="en-US" sz="1899">
                <a:solidFill>
                  <a:srgbClr val="000000"/>
                </a:solidFill>
                <a:latin typeface="Cuprum Bold"/>
              </a:endParaRPr>
            </a:p>
          </p:txBody>
        </p:sp>
      </p:grpSp>
      <p:sp>
        <p:nvSpPr>
          <p:cNvPr id="25" name="TextBox 25"/>
          <p:cNvSpPr txBox="1"/>
          <p:nvPr/>
        </p:nvSpPr>
        <p:spPr>
          <a:xfrm>
            <a:off x="4543721" y="1034037"/>
            <a:ext cx="9200557" cy="922465"/>
          </a:xfrm>
          <a:prstGeom prst="rect">
            <a:avLst/>
          </a:prstGeom>
        </p:spPr>
        <p:txBody>
          <a:bodyPr lIns="0" tIns="0" rIns="0" bIns="0" rtlCol="0" anchor="t">
            <a:spAutoFit/>
          </a:bodyPr>
          <a:lstStyle/>
          <a:p>
            <a:pPr algn="ctr">
              <a:lnSpc>
                <a:spcPts val="7430"/>
              </a:lnSpc>
            </a:pPr>
            <a:r>
              <a:rPr lang="en-US" sz="5307">
                <a:solidFill>
                  <a:srgbClr val="000000"/>
                </a:solidFill>
                <a:latin typeface="Bebas Neue Cyrillic"/>
              </a:rPr>
              <a:t>ПРОСВІТНИЦЬКА РОБОТА</a:t>
            </a:r>
          </a:p>
        </p:txBody>
      </p:sp>
      <p:grpSp>
        <p:nvGrpSpPr>
          <p:cNvPr id="26" name="Group 26"/>
          <p:cNvGrpSpPr/>
          <p:nvPr/>
        </p:nvGrpSpPr>
        <p:grpSpPr>
          <a:xfrm>
            <a:off x="8377737" y="2758418"/>
            <a:ext cx="3582869" cy="3129661"/>
            <a:chOff x="0" y="0"/>
            <a:chExt cx="943636" cy="824273"/>
          </a:xfrm>
        </p:grpSpPr>
        <p:sp>
          <p:nvSpPr>
            <p:cNvPr id="27" name="Freeform 27"/>
            <p:cNvSpPr/>
            <p:nvPr/>
          </p:nvSpPr>
          <p:spPr>
            <a:xfrm>
              <a:off x="0" y="0"/>
              <a:ext cx="943636" cy="824273"/>
            </a:xfrm>
            <a:custGeom>
              <a:avLst/>
              <a:gdLst/>
              <a:ahLst/>
              <a:cxnLst/>
              <a:rect l="l" t="t" r="r" b="b"/>
              <a:pathLst>
                <a:path w="943636" h="824273">
                  <a:moveTo>
                    <a:pt x="0" y="0"/>
                  </a:moveTo>
                  <a:lnTo>
                    <a:pt x="943636" y="0"/>
                  </a:lnTo>
                  <a:lnTo>
                    <a:pt x="943636" y="824273"/>
                  </a:lnTo>
                  <a:lnTo>
                    <a:pt x="0" y="824273"/>
                  </a:lnTo>
                  <a:close/>
                </a:path>
              </a:pathLst>
            </a:custGeom>
            <a:solidFill>
              <a:srgbClr val="FFFFFF"/>
            </a:solidFill>
          </p:spPr>
        </p:sp>
        <p:sp>
          <p:nvSpPr>
            <p:cNvPr id="28" name="TextBox 28"/>
            <p:cNvSpPr txBox="1"/>
            <p:nvPr/>
          </p:nvSpPr>
          <p:spPr>
            <a:xfrm>
              <a:off x="0" y="-57150"/>
              <a:ext cx="943636" cy="881423"/>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Створення освітніх ініціатив. Просвітницька робота спонукає створення програм і проєктів у сфері освіти з питань здоров'я, спрямованих на учнів, студентів, а також працівників.</a:t>
              </a:r>
            </a:p>
            <a:p>
              <a:pPr algn="ctr">
                <a:lnSpc>
                  <a:spcPts val="2659"/>
                </a:lnSpc>
              </a:pPr>
              <a:endParaRPr lang="en-US" sz="1899">
                <a:solidFill>
                  <a:srgbClr val="000000"/>
                </a:solidFill>
                <a:latin typeface="Cuprum Bold"/>
              </a:endParaRPr>
            </a:p>
            <a:p>
              <a:pPr algn="ctr">
                <a:lnSpc>
                  <a:spcPts val="2659"/>
                </a:lnSpc>
              </a:pPr>
              <a:endParaRPr lang="en-US" sz="1899">
                <a:solidFill>
                  <a:srgbClr val="000000"/>
                </a:solidFill>
                <a:latin typeface="Cuprum Bold"/>
              </a:endParaRPr>
            </a:p>
          </p:txBody>
        </p:sp>
      </p:grpSp>
      <p:grpSp>
        <p:nvGrpSpPr>
          <p:cNvPr id="29" name="Group 29"/>
          <p:cNvGrpSpPr/>
          <p:nvPr/>
        </p:nvGrpSpPr>
        <p:grpSpPr>
          <a:xfrm>
            <a:off x="12102907" y="2758418"/>
            <a:ext cx="3649417" cy="3129661"/>
            <a:chOff x="0" y="0"/>
            <a:chExt cx="961163" cy="824273"/>
          </a:xfrm>
        </p:grpSpPr>
        <p:sp>
          <p:nvSpPr>
            <p:cNvPr id="30" name="Freeform 30"/>
            <p:cNvSpPr/>
            <p:nvPr/>
          </p:nvSpPr>
          <p:spPr>
            <a:xfrm>
              <a:off x="0" y="0"/>
              <a:ext cx="961163" cy="824273"/>
            </a:xfrm>
            <a:custGeom>
              <a:avLst/>
              <a:gdLst/>
              <a:ahLst/>
              <a:cxnLst/>
              <a:rect l="l" t="t" r="r" b="b"/>
              <a:pathLst>
                <a:path w="961163" h="824273">
                  <a:moveTo>
                    <a:pt x="0" y="0"/>
                  </a:moveTo>
                  <a:lnTo>
                    <a:pt x="961163" y="0"/>
                  </a:lnTo>
                  <a:lnTo>
                    <a:pt x="961163" y="824273"/>
                  </a:lnTo>
                  <a:lnTo>
                    <a:pt x="0" y="824273"/>
                  </a:lnTo>
                  <a:close/>
                </a:path>
              </a:pathLst>
            </a:custGeom>
            <a:solidFill>
              <a:srgbClr val="FFFFFF"/>
            </a:solidFill>
          </p:spPr>
        </p:sp>
        <p:sp>
          <p:nvSpPr>
            <p:cNvPr id="31" name="TextBox 31"/>
            <p:cNvSpPr txBox="1"/>
            <p:nvPr/>
          </p:nvSpPr>
          <p:spPr>
            <a:xfrm>
              <a:off x="0" y="-57150"/>
              <a:ext cx="961163" cy="881423"/>
            </a:xfrm>
            <a:prstGeom prst="rect">
              <a:avLst/>
            </a:prstGeom>
          </p:spPr>
          <p:txBody>
            <a:bodyPr lIns="50800" tIns="50800" rIns="50800" bIns="50800" rtlCol="0" anchor="ctr"/>
            <a:lstStyle/>
            <a:p>
              <a:pPr algn="ctr">
                <a:lnSpc>
                  <a:spcPts val="2659"/>
                </a:lnSpc>
              </a:pPr>
              <a:r>
                <a:rPr lang="en-US" sz="1899">
                  <a:solidFill>
                    <a:srgbClr val="000000"/>
                  </a:solidFill>
                  <a:latin typeface="Cuprum Bold"/>
                </a:rPr>
                <a:t>  Кампанії та заходи. Проведення різноманітних кампаній, лекцій, семінарів та інших заходів для публіки, які підвищують усвідомленість і навчають засобів зміцнення здоров'я.</a:t>
              </a:r>
            </a:p>
            <a:p>
              <a:pPr algn="ctr">
                <a:lnSpc>
                  <a:spcPts val="2659"/>
                </a:lnSpc>
              </a:pPr>
              <a:endParaRPr lang="en-US" sz="1899">
                <a:solidFill>
                  <a:srgbClr val="000000"/>
                </a:solidFill>
                <a:latin typeface="Cuprum Bold"/>
              </a:endParaRPr>
            </a:p>
            <a:p>
              <a:pPr algn="ctr">
                <a:lnSpc>
                  <a:spcPts val="2659"/>
                </a:lnSpc>
              </a:pPr>
              <a:endParaRPr lang="en-US" sz="1899">
                <a:solidFill>
                  <a:srgbClr val="000000"/>
                </a:solidFill>
                <a:latin typeface="Cuprum Bold"/>
              </a:endParaRPr>
            </a:p>
            <a:p>
              <a:pPr algn="ctr">
                <a:lnSpc>
                  <a:spcPts val="2659"/>
                </a:lnSpc>
              </a:pPr>
              <a:endParaRPr lang="en-US" sz="1899">
                <a:solidFill>
                  <a:srgbClr val="000000"/>
                </a:solidFill>
                <a:latin typeface="Cuprum Bold"/>
              </a:endParaRPr>
            </a:p>
          </p:txBody>
        </p:sp>
      </p:grpSp>
      <p:sp>
        <p:nvSpPr>
          <p:cNvPr id="32" name="AutoShape 32"/>
          <p:cNvSpPr/>
          <p:nvPr/>
        </p:nvSpPr>
        <p:spPr>
          <a:xfrm flipH="1">
            <a:off x="13168035" y="2417868"/>
            <a:ext cx="5971" cy="340216"/>
          </a:xfrm>
          <a:prstGeom prst="line">
            <a:avLst/>
          </a:prstGeom>
          <a:ln w="38100" cap="flat">
            <a:solidFill>
              <a:srgbClr val="000000"/>
            </a:solidFill>
            <a:prstDash val="solid"/>
            <a:headEnd type="none" w="sm" len="sm"/>
            <a:tailEnd type="triangle" w="lg" len="med"/>
          </a:ln>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295226" y="2274449"/>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a:off x="11018410" y="2761889"/>
            <a:ext cx="4956803" cy="5694857"/>
          </a:xfrm>
          <a:custGeom>
            <a:avLst/>
            <a:gdLst/>
            <a:ahLst/>
            <a:cxnLst/>
            <a:rect l="l" t="t" r="r" b="b"/>
            <a:pathLst>
              <a:path w="4956803" h="5694857">
                <a:moveTo>
                  <a:pt x="0" y="0"/>
                </a:moveTo>
                <a:lnTo>
                  <a:pt x="4956803" y="0"/>
                </a:lnTo>
                <a:lnTo>
                  <a:pt x="4956803" y="5694856"/>
                </a:lnTo>
                <a:lnTo>
                  <a:pt x="0" y="569485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TextBox 17"/>
          <p:cNvSpPr txBox="1"/>
          <p:nvPr/>
        </p:nvSpPr>
        <p:spPr>
          <a:xfrm>
            <a:off x="1452123" y="3007125"/>
            <a:ext cx="9377008" cy="5299985"/>
          </a:xfrm>
          <a:prstGeom prst="rect">
            <a:avLst/>
          </a:prstGeom>
        </p:spPr>
        <p:txBody>
          <a:bodyPr lIns="0" tIns="0" rIns="0" bIns="0" rtlCol="0" anchor="t">
            <a:spAutoFit/>
          </a:bodyPr>
          <a:lstStyle/>
          <a:p>
            <a:pPr algn="ctr">
              <a:lnSpc>
                <a:spcPts val="2749"/>
              </a:lnSpc>
            </a:pPr>
            <a:r>
              <a:rPr lang="en-US" sz="1964">
                <a:solidFill>
                  <a:srgbClr val="000000"/>
                </a:solidFill>
                <a:latin typeface="Cuprum Bold"/>
              </a:rPr>
              <a:t> Психологія вивчає взаємозв'язок між психічним станом людини і її фізичним здоров'ям. Одним з головних висновків щодо цієї галузі психології є те, що психічний стан може має значний вплив на фізичне здоров'я. Стрес, депресія, тривожність і інші психічні стани можуть призвести до розвитку різних фізичних захворювань, ослабити імунну систему та загалом негативно впливати на якість життя. Тому важливо дбати про своє психічне здоров'я і шукати підтримку від фахівців у галузі психології та психіатрії.</a:t>
            </a:r>
          </a:p>
          <a:p>
            <a:pPr algn="ctr">
              <a:lnSpc>
                <a:spcPts val="2749"/>
              </a:lnSpc>
            </a:pPr>
            <a:r>
              <a:rPr lang="en-US" sz="1964">
                <a:solidFill>
                  <a:srgbClr val="000000"/>
                </a:solidFill>
                <a:latin typeface="Cuprum Bold"/>
              </a:rPr>
              <a:t> Другий важливий висновок полягає в тому, що психологія здоров'я допомагає розвивати стратегії психологічної підтримки для покращення фізичного стану людини. Це може включати в себе методи релаксації, когнітивно-поведінкову терапію, психотерапію та інші методи, спрямовані на зменшення стресу, покращення емоційного стану і сприяння загальному благополуччю. Отже, психологія здоров'я грає важливу роль у підтримці фізичного та психічного здоров'я людини і допомагає досягати гармонії між цими аспектами життя.</a:t>
            </a:r>
          </a:p>
          <a:p>
            <a:pPr algn="ctr">
              <a:lnSpc>
                <a:spcPts val="2469"/>
              </a:lnSpc>
            </a:pPr>
            <a:r>
              <a:rPr lang="en-US" sz="1764">
                <a:solidFill>
                  <a:srgbClr val="000000"/>
                </a:solidFill>
                <a:latin typeface="Cuprum Bold"/>
              </a:rPr>
              <a:t>   </a:t>
            </a:r>
          </a:p>
          <a:p>
            <a:pPr algn="ctr">
              <a:lnSpc>
                <a:spcPts val="2189"/>
              </a:lnSpc>
            </a:pPr>
            <a:endParaRPr lang="en-US" sz="1764">
              <a:solidFill>
                <a:srgbClr val="000000"/>
              </a:solidFill>
              <a:latin typeface="Cuprum Bold"/>
            </a:endParaRPr>
          </a:p>
          <a:p>
            <a:pPr algn="ctr">
              <a:lnSpc>
                <a:spcPts val="2049"/>
              </a:lnSpc>
            </a:pPr>
            <a:endParaRPr lang="en-US" sz="1764">
              <a:solidFill>
                <a:srgbClr val="000000"/>
              </a:solidFill>
              <a:latin typeface="Cuprum Bold"/>
            </a:endParaRPr>
          </a:p>
        </p:txBody>
      </p:sp>
      <p:sp>
        <p:nvSpPr>
          <p:cNvPr id="18" name="TextBox 18"/>
          <p:cNvSpPr txBox="1"/>
          <p:nvPr/>
        </p:nvSpPr>
        <p:spPr>
          <a:xfrm>
            <a:off x="4543721" y="1034037"/>
            <a:ext cx="9200557" cy="922465"/>
          </a:xfrm>
          <a:prstGeom prst="rect">
            <a:avLst/>
          </a:prstGeom>
        </p:spPr>
        <p:txBody>
          <a:bodyPr lIns="0" tIns="0" rIns="0" bIns="0" rtlCol="0" anchor="t">
            <a:spAutoFit/>
          </a:bodyPr>
          <a:lstStyle/>
          <a:p>
            <a:pPr algn="ctr">
              <a:lnSpc>
                <a:spcPts val="7430"/>
              </a:lnSpc>
            </a:pPr>
            <a:r>
              <a:rPr lang="en-US" sz="5307">
                <a:solidFill>
                  <a:srgbClr val="000000"/>
                </a:solidFill>
                <a:latin typeface="Bebas Neue Cyrillic"/>
              </a:rPr>
              <a:t>ВИСНОВКИ</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576611" y="8353252"/>
            <a:ext cx="19974273" cy="1420979"/>
            <a:chOff x="0" y="0"/>
            <a:chExt cx="5260714" cy="374250"/>
          </a:xfrm>
        </p:grpSpPr>
        <p:sp>
          <p:nvSpPr>
            <p:cNvPr id="6" name="Freeform 6"/>
            <p:cNvSpPr/>
            <p:nvPr/>
          </p:nvSpPr>
          <p:spPr>
            <a:xfrm>
              <a:off x="0" y="0"/>
              <a:ext cx="5260714" cy="374250"/>
            </a:xfrm>
            <a:custGeom>
              <a:avLst/>
              <a:gdLst/>
              <a:ahLst/>
              <a:cxnLst/>
              <a:rect l="l" t="t" r="r" b="b"/>
              <a:pathLst>
                <a:path w="5260714" h="374250">
                  <a:moveTo>
                    <a:pt x="0" y="0"/>
                  </a:moveTo>
                  <a:lnTo>
                    <a:pt x="5260714" y="0"/>
                  </a:lnTo>
                  <a:lnTo>
                    <a:pt x="5260714" y="374250"/>
                  </a:lnTo>
                  <a:lnTo>
                    <a:pt x="0" y="374250"/>
                  </a:lnTo>
                  <a:close/>
                </a:path>
              </a:pathLst>
            </a:custGeom>
            <a:solidFill>
              <a:srgbClr val="F1F2F2"/>
            </a:solidFill>
          </p:spPr>
        </p:sp>
        <p:sp>
          <p:nvSpPr>
            <p:cNvPr id="7" name="TextBox 7"/>
            <p:cNvSpPr txBox="1"/>
            <p:nvPr/>
          </p:nvSpPr>
          <p:spPr>
            <a:xfrm>
              <a:off x="0" y="-38100"/>
              <a:ext cx="5260714" cy="412350"/>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2076251" y="1662606"/>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flipH="1">
            <a:off x="2120044" y="6010601"/>
            <a:ext cx="3395204" cy="1049427"/>
          </a:xfrm>
          <a:custGeom>
            <a:avLst/>
            <a:gdLst/>
            <a:ahLst/>
            <a:cxnLst/>
            <a:rect l="l" t="t" r="r" b="b"/>
            <a:pathLst>
              <a:path w="3395204" h="1049427">
                <a:moveTo>
                  <a:pt x="3395205" y="0"/>
                </a:moveTo>
                <a:lnTo>
                  <a:pt x="0" y="0"/>
                </a:lnTo>
                <a:lnTo>
                  <a:pt x="0" y="1049427"/>
                </a:lnTo>
                <a:lnTo>
                  <a:pt x="3395205" y="1049427"/>
                </a:lnTo>
                <a:lnTo>
                  <a:pt x="3395205"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TextBox 10"/>
          <p:cNvSpPr txBox="1"/>
          <p:nvPr/>
        </p:nvSpPr>
        <p:spPr>
          <a:xfrm>
            <a:off x="3269473" y="2924194"/>
            <a:ext cx="11749054" cy="1792138"/>
          </a:xfrm>
          <a:prstGeom prst="rect">
            <a:avLst/>
          </a:prstGeom>
        </p:spPr>
        <p:txBody>
          <a:bodyPr lIns="0" tIns="0" rIns="0" bIns="0" rtlCol="0" anchor="t">
            <a:spAutoFit/>
          </a:bodyPr>
          <a:lstStyle/>
          <a:p>
            <a:pPr algn="ctr">
              <a:lnSpc>
                <a:spcPts val="14620"/>
              </a:lnSpc>
            </a:pPr>
            <a:r>
              <a:rPr lang="en-US" sz="10443">
                <a:solidFill>
                  <a:srgbClr val="000000"/>
                </a:solidFill>
                <a:latin typeface="Bebas Neue Cyrillic"/>
              </a:rPr>
              <a:t>ДЯКУЮ ЗА УВАГУ!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5727381" y="687305"/>
            <a:ext cx="6833238" cy="1730229"/>
            <a:chOff x="0" y="0"/>
            <a:chExt cx="1799700" cy="455698"/>
          </a:xfrm>
        </p:grpSpPr>
        <p:sp>
          <p:nvSpPr>
            <p:cNvPr id="6" name="Freeform 6"/>
            <p:cNvSpPr/>
            <p:nvPr/>
          </p:nvSpPr>
          <p:spPr>
            <a:xfrm>
              <a:off x="0" y="0"/>
              <a:ext cx="1799700" cy="455698"/>
            </a:xfrm>
            <a:custGeom>
              <a:avLst/>
              <a:gdLst/>
              <a:ahLst/>
              <a:cxnLst/>
              <a:rect l="l" t="t" r="r" b="b"/>
              <a:pathLst>
                <a:path w="1799700" h="455698">
                  <a:moveTo>
                    <a:pt x="0" y="0"/>
                  </a:moveTo>
                  <a:lnTo>
                    <a:pt x="1799700" y="0"/>
                  </a:lnTo>
                  <a:lnTo>
                    <a:pt x="1799700" y="455698"/>
                  </a:lnTo>
                  <a:lnTo>
                    <a:pt x="0" y="455698"/>
                  </a:lnTo>
                  <a:close/>
                </a:path>
              </a:pathLst>
            </a:custGeom>
            <a:solidFill>
              <a:srgbClr val="DDDEDE"/>
            </a:solidFill>
            <a:ln w="38100" cap="sq">
              <a:solidFill>
                <a:srgbClr val="F1F2F2"/>
              </a:solidFill>
              <a:prstDash val="solid"/>
              <a:miter/>
            </a:ln>
          </p:spPr>
        </p:sp>
        <p:sp>
          <p:nvSpPr>
            <p:cNvPr id="7" name="TextBox 7"/>
            <p:cNvSpPr txBox="1"/>
            <p:nvPr/>
          </p:nvSpPr>
          <p:spPr>
            <a:xfrm>
              <a:off x="0" y="-38100"/>
              <a:ext cx="1799700"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76611" y="8801100"/>
            <a:ext cx="19974273" cy="1861295"/>
            <a:chOff x="0" y="0"/>
            <a:chExt cx="5260714" cy="490218"/>
          </a:xfrm>
        </p:grpSpPr>
        <p:sp>
          <p:nvSpPr>
            <p:cNvPr id="9" name="Freeform 9"/>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0" name="TextBox 10"/>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flipH="1">
            <a:off x="15561698" y="480251"/>
            <a:ext cx="3395204" cy="1049427"/>
          </a:xfrm>
          <a:custGeom>
            <a:avLst/>
            <a:gdLst/>
            <a:ahLst/>
            <a:cxnLst/>
            <a:rect l="l" t="t" r="r" b="b"/>
            <a:pathLst>
              <a:path w="3395204" h="1049427">
                <a:moveTo>
                  <a:pt x="3395204" y="0"/>
                </a:moveTo>
                <a:lnTo>
                  <a:pt x="0" y="0"/>
                </a:lnTo>
                <a:lnTo>
                  <a:pt x="0" y="1049427"/>
                </a:lnTo>
                <a:lnTo>
                  <a:pt x="3395204" y="1049427"/>
                </a:lnTo>
                <a:lnTo>
                  <a:pt x="3395204"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10240146" y="2638343"/>
            <a:ext cx="6585137" cy="5054092"/>
          </a:xfrm>
          <a:custGeom>
            <a:avLst/>
            <a:gdLst/>
            <a:ahLst/>
            <a:cxnLst/>
            <a:rect l="l" t="t" r="r" b="b"/>
            <a:pathLst>
              <a:path w="6585137" h="5054092">
                <a:moveTo>
                  <a:pt x="0" y="0"/>
                </a:moveTo>
                <a:lnTo>
                  <a:pt x="6585137" y="0"/>
                </a:lnTo>
                <a:lnTo>
                  <a:pt x="6585137" y="5054092"/>
                </a:lnTo>
                <a:lnTo>
                  <a:pt x="0" y="5054092"/>
                </a:lnTo>
                <a:lnTo>
                  <a:pt x="0" y="0"/>
                </a:lnTo>
                <a:close/>
              </a:path>
            </a:pathLst>
          </a:custGeom>
          <a:blipFill>
            <a:blip r:embed="rId8"/>
            <a:stretch>
              <a:fillRect/>
            </a:stretch>
          </a:blipFill>
        </p:spPr>
      </p:sp>
      <p:sp>
        <p:nvSpPr>
          <p:cNvPr id="14" name="TextBox 14"/>
          <p:cNvSpPr txBox="1"/>
          <p:nvPr/>
        </p:nvSpPr>
        <p:spPr>
          <a:xfrm>
            <a:off x="5910979" y="1020149"/>
            <a:ext cx="6466041" cy="1925765"/>
          </a:xfrm>
          <a:prstGeom prst="rect">
            <a:avLst/>
          </a:prstGeom>
        </p:spPr>
        <p:txBody>
          <a:bodyPr lIns="0" tIns="0" rIns="0" bIns="0" rtlCol="0" anchor="t">
            <a:spAutoFit/>
          </a:bodyPr>
          <a:lstStyle/>
          <a:p>
            <a:pPr algn="ctr">
              <a:lnSpc>
                <a:spcPts val="6310"/>
              </a:lnSpc>
            </a:pPr>
            <a:r>
              <a:rPr lang="en-US" sz="4507">
                <a:solidFill>
                  <a:srgbClr val="000000"/>
                </a:solidFill>
                <a:latin typeface="Bebas Neue Cyrillic"/>
              </a:rPr>
              <a:t>РІЗНОВИДИ ГАЛУЗЕЙ ПСИХОЛОГІЇ</a:t>
            </a:r>
          </a:p>
          <a:p>
            <a:pPr algn="ctr">
              <a:lnSpc>
                <a:spcPts val="9250"/>
              </a:lnSpc>
            </a:pPr>
            <a:endParaRPr lang="en-US" sz="4507">
              <a:solidFill>
                <a:srgbClr val="000000"/>
              </a:solidFill>
              <a:latin typeface="Bebas Neue Cyrillic"/>
            </a:endParaRPr>
          </a:p>
        </p:txBody>
      </p:sp>
      <p:sp>
        <p:nvSpPr>
          <p:cNvPr id="15" name="TextBox 15"/>
          <p:cNvSpPr txBox="1"/>
          <p:nvPr/>
        </p:nvSpPr>
        <p:spPr>
          <a:xfrm>
            <a:off x="1028700" y="3041258"/>
            <a:ext cx="8381826" cy="4137809"/>
          </a:xfrm>
          <a:prstGeom prst="rect">
            <a:avLst/>
          </a:prstGeom>
        </p:spPr>
        <p:txBody>
          <a:bodyPr lIns="0" tIns="0" rIns="0" bIns="0" rtlCol="0" anchor="t">
            <a:spAutoFit/>
          </a:bodyPr>
          <a:lstStyle/>
          <a:p>
            <a:pPr>
              <a:lnSpc>
                <a:spcPts val="4126"/>
              </a:lnSpc>
              <a:spcBef>
                <a:spcPct val="0"/>
              </a:spcBef>
            </a:pPr>
            <a:r>
              <a:rPr lang="en-US" sz="2947">
                <a:solidFill>
                  <a:srgbClr val="000000"/>
                </a:solidFill>
                <a:latin typeface="Cuprum"/>
              </a:rPr>
              <a:t>Психологія також допомагає людям краще розуміти себе, свої внутрішні конфлікти і проблеми, та розвивати стратегії для покращення якості життя. Вона має широкий спектр застосувань, від клінічної психології та психотерапії до прикладних галузей, таких як психологія спорту, освіти, реклами та багатьох інших, але як самостійна і наукова дисципліна вона почала формуватися в XIX столітті.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842326" y="3982147"/>
            <a:ext cx="3490544" cy="4208359"/>
            <a:chOff x="0" y="0"/>
            <a:chExt cx="919320" cy="1108374"/>
          </a:xfrm>
        </p:grpSpPr>
        <p:sp>
          <p:nvSpPr>
            <p:cNvPr id="6" name="Freeform 6"/>
            <p:cNvSpPr/>
            <p:nvPr/>
          </p:nvSpPr>
          <p:spPr>
            <a:xfrm>
              <a:off x="0" y="0"/>
              <a:ext cx="919320" cy="1108374"/>
            </a:xfrm>
            <a:custGeom>
              <a:avLst/>
              <a:gdLst/>
              <a:ahLst/>
              <a:cxnLst/>
              <a:rect l="l" t="t" r="r" b="b"/>
              <a:pathLst>
                <a:path w="919320" h="1108374">
                  <a:moveTo>
                    <a:pt x="0" y="0"/>
                  </a:moveTo>
                  <a:lnTo>
                    <a:pt x="919320" y="0"/>
                  </a:lnTo>
                  <a:lnTo>
                    <a:pt x="919320" y="1108374"/>
                  </a:lnTo>
                  <a:lnTo>
                    <a:pt x="0" y="1108374"/>
                  </a:lnTo>
                  <a:close/>
                </a:path>
              </a:pathLst>
            </a:custGeom>
            <a:solidFill>
              <a:srgbClr val="F1F2F2"/>
            </a:solidFill>
          </p:spPr>
        </p:sp>
        <p:sp>
          <p:nvSpPr>
            <p:cNvPr id="7" name="TextBox 7"/>
            <p:cNvSpPr txBox="1"/>
            <p:nvPr/>
          </p:nvSpPr>
          <p:spPr>
            <a:xfrm>
              <a:off x="0" y="-38100"/>
              <a:ext cx="919320" cy="1146474"/>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4548279" y="687305"/>
            <a:ext cx="9191441" cy="1730229"/>
            <a:chOff x="0" y="0"/>
            <a:chExt cx="2420791" cy="455698"/>
          </a:xfrm>
        </p:grpSpPr>
        <p:sp>
          <p:nvSpPr>
            <p:cNvPr id="9" name="Freeform 9"/>
            <p:cNvSpPr/>
            <p:nvPr/>
          </p:nvSpPr>
          <p:spPr>
            <a:xfrm>
              <a:off x="0" y="0"/>
              <a:ext cx="2420791" cy="455698"/>
            </a:xfrm>
            <a:custGeom>
              <a:avLst/>
              <a:gdLst/>
              <a:ahLst/>
              <a:cxnLst/>
              <a:rect l="l" t="t" r="r" b="b"/>
              <a:pathLst>
                <a:path w="2420791" h="455698">
                  <a:moveTo>
                    <a:pt x="0" y="0"/>
                  </a:moveTo>
                  <a:lnTo>
                    <a:pt x="2420791" y="0"/>
                  </a:lnTo>
                  <a:lnTo>
                    <a:pt x="2420791"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420791"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rot="-1536545" flipH="1">
            <a:off x="16487867" y="-61854"/>
            <a:ext cx="2537840" cy="2297899"/>
          </a:xfrm>
          <a:custGeom>
            <a:avLst/>
            <a:gdLst/>
            <a:ahLst/>
            <a:cxnLst/>
            <a:rect l="l" t="t" r="r" b="b"/>
            <a:pathLst>
              <a:path w="2537840" h="2297899">
                <a:moveTo>
                  <a:pt x="2537840" y="0"/>
                </a:moveTo>
                <a:lnTo>
                  <a:pt x="0" y="0"/>
                </a:lnTo>
                <a:lnTo>
                  <a:pt x="0" y="2297898"/>
                </a:lnTo>
                <a:lnTo>
                  <a:pt x="2537840" y="2297898"/>
                </a:lnTo>
                <a:lnTo>
                  <a:pt x="253784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TextBox 15"/>
          <p:cNvSpPr txBox="1"/>
          <p:nvPr/>
        </p:nvSpPr>
        <p:spPr>
          <a:xfrm>
            <a:off x="4648948" y="750716"/>
            <a:ext cx="8990105" cy="1464754"/>
          </a:xfrm>
          <a:prstGeom prst="rect">
            <a:avLst/>
          </a:prstGeom>
        </p:spPr>
        <p:txBody>
          <a:bodyPr lIns="0" tIns="0" rIns="0" bIns="0" rtlCol="0" anchor="t">
            <a:spAutoFit/>
          </a:bodyPr>
          <a:lstStyle/>
          <a:p>
            <a:pPr algn="ctr">
              <a:lnSpc>
                <a:spcPts val="5890"/>
              </a:lnSpc>
            </a:pPr>
            <a:r>
              <a:rPr lang="en-US" sz="4207">
                <a:solidFill>
                  <a:srgbClr val="000000"/>
                </a:solidFill>
                <a:latin typeface="Bebas Neue Cyrillic"/>
              </a:rPr>
              <a:t>ВАЖЛИВИМИ ПОДІЯМИ В СТАНОВЛЕННІ ПСИХОЛОГІЇ ЯК НАУКИ БУЛИ ТАКІ МОМЕНТИ:</a:t>
            </a:r>
          </a:p>
        </p:txBody>
      </p:sp>
      <p:sp>
        <p:nvSpPr>
          <p:cNvPr id="16" name="TextBox 16"/>
          <p:cNvSpPr txBox="1"/>
          <p:nvPr/>
        </p:nvSpPr>
        <p:spPr>
          <a:xfrm>
            <a:off x="586343" y="4142373"/>
            <a:ext cx="4002511" cy="1989455"/>
          </a:xfrm>
          <a:prstGeom prst="rect">
            <a:avLst/>
          </a:prstGeom>
        </p:spPr>
        <p:txBody>
          <a:bodyPr lIns="0" tIns="0" rIns="0" bIns="0" rtlCol="0" anchor="t">
            <a:spAutoFit/>
          </a:bodyPr>
          <a:lstStyle/>
          <a:p>
            <a:pPr algn="ctr">
              <a:lnSpc>
                <a:spcPts val="5320"/>
              </a:lnSpc>
            </a:pPr>
            <a:r>
              <a:rPr lang="en-US" sz="3800">
                <a:solidFill>
                  <a:srgbClr val="000000"/>
                </a:solidFill>
                <a:latin typeface="Cuprum"/>
              </a:rPr>
              <a:t>ФІЛОСОФСЬКІ КОРІННЯ: </a:t>
            </a:r>
          </a:p>
          <a:p>
            <a:pPr algn="ctr">
              <a:lnSpc>
                <a:spcPts val="5320"/>
              </a:lnSpc>
            </a:pPr>
            <a:endParaRPr lang="en-US" sz="3800">
              <a:solidFill>
                <a:srgbClr val="000000"/>
              </a:solidFill>
              <a:latin typeface="Cuprum"/>
            </a:endParaRPr>
          </a:p>
        </p:txBody>
      </p:sp>
      <p:sp>
        <p:nvSpPr>
          <p:cNvPr id="17" name="AutoShape 17"/>
          <p:cNvSpPr/>
          <p:nvPr/>
        </p:nvSpPr>
        <p:spPr>
          <a:xfrm>
            <a:off x="1452123" y="3260046"/>
            <a:ext cx="15807177" cy="33338"/>
          </a:xfrm>
          <a:prstGeom prst="line">
            <a:avLst/>
          </a:prstGeom>
          <a:ln w="133350" cap="flat">
            <a:solidFill>
              <a:srgbClr val="DDDEDE"/>
            </a:solidFill>
            <a:prstDash val="solid"/>
            <a:headEnd type="none" w="sm" len="sm"/>
            <a:tailEnd type="none" w="sm" len="sm"/>
          </a:ln>
        </p:spPr>
      </p:sp>
      <p:sp>
        <p:nvSpPr>
          <p:cNvPr id="18" name="Freeform 18"/>
          <p:cNvSpPr/>
          <p:nvPr/>
        </p:nvSpPr>
        <p:spPr>
          <a:xfrm rot="9999176" flipH="1">
            <a:off x="-1316676" y="1716564"/>
            <a:ext cx="2537840" cy="2297899"/>
          </a:xfrm>
          <a:custGeom>
            <a:avLst/>
            <a:gdLst/>
            <a:ahLst/>
            <a:cxnLst/>
            <a:rect l="l" t="t" r="r" b="b"/>
            <a:pathLst>
              <a:path w="2537840" h="2297899">
                <a:moveTo>
                  <a:pt x="2537840" y="0"/>
                </a:moveTo>
                <a:lnTo>
                  <a:pt x="0" y="0"/>
                </a:lnTo>
                <a:lnTo>
                  <a:pt x="0" y="2297898"/>
                </a:lnTo>
                <a:lnTo>
                  <a:pt x="2537840" y="2297898"/>
                </a:lnTo>
                <a:lnTo>
                  <a:pt x="253784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19" name="Group 19"/>
          <p:cNvGrpSpPr/>
          <p:nvPr/>
        </p:nvGrpSpPr>
        <p:grpSpPr>
          <a:xfrm>
            <a:off x="1452123" y="3330792"/>
            <a:ext cx="480294" cy="655427"/>
            <a:chOff x="0" y="0"/>
            <a:chExt cx="126497" cy="172623"/>
          </a:xfrm>
        </p:grpSpPr>
        <p:sp>
          <p:nvSpPr>
            <p:cNvPr id="20" name="Freeform 20"/>
            <p:cNvSpPr/>
            <p:nvPr/>
          </p:nvSpPr>
          <p:spPr>
            <a:xfrm>
              <a:off x="0" y="0"/>
              <a:ext cx="126497" cy="172623"/>
            </a:xfrm>
            <a:custGeom>
              <a:avLst/>
              <a:gdLst/>
              <a:ahLst/>
              <a:cxnLst/>
              <a:rect l="l" t="t" r="r" b="b"/>
              <a:pathLst>
                <a:path w="126497" h="172623">
                  <a:moveTo>
                    <a:pt x="0" y="0"/>
                  </a:moveTo>
                  <a:lnTo>
                    <a:pt x="126497" y="0"/>
                  </a:lnTo>
                  <a:lnTo>
                    <a:pt x="126497" y="172623"/>
                  </a:lnTo>
                  <a:lnTo>
                    <a:pt x="0" y="172623"/>
                  </a:lnTo>
                  <a:close/>
                </a:path>
              </a:pathLst>
            </a:custGeom>
            <a:solidFill>
              <a:srgbClr val="DDDEDE"/>
            </a:solidFill>
          </p:spPr>
        </p:sp>
        <p:sp>
          <p:nvSpPr>
            <p:cNvPr id="21" name="TextBox 21"/>
            <p:cNvSpPr txBox="1"/>
            <p:nvPr/>
          </p:nvSpPr>
          <p:spPr>
            <a:xfrm>
              <a:off x="0" y="-38100"/>
              <a:ext cx="126497" cy="210723"/>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a:off x="6918435" y="3326721"/>
            <a:ext cx="480294" cy="655427"/>
            <a:chOff x="0" y="0"/>
            <a:chExt cx="126497" cy="172623"/>
          </a:xfrm>
        </p:grpSpPr>
        <p:sp>
          <p:nvSpPr>
            <p:cNvPr id="23" name="Freeform 23"/>
            <p:cNvSpPr/>
            <p:nvPr/>
          </p:nvSpPr>
          <p:spPr>
            <a:xfrm>
              <a:off x="0" y="0"/>
              <a:ext cx="126497" cy="172623"/>
            </a:xfrm>
            <a:custGeom>
              <a:avLst/>
              <a:gdLst/>
              <a:ahLst/>
              <a:cxnLst/>
              <a:rect l="l" t="t" r="r" b="b"/>
              <a:pathLst>
                <a:path w="126497" h="172623">
                  <a:moveTo>
                    <a:pt x="0" y="0"/>
                  </a:moveTo>
                  <a:lnTo>
                    <a:pt x="126497" y="0"/>
                  </a:lnTo>
                  <a:lnTo>
                    <a:pt x="126497" y="172623"/>
                  </a:lnTo>
                  <a:lnTo>
                    <a:pt x="0" y="172623"/>
                  </a:lnTo>
                  <a:close/>
                </a:path>
              </a:pathLst>
            </a:custGeom>
            <a:solidFill>
              <a:srgbClr val="DDDEDE"/>
            </a:solidFill>
          </p:spPr>
        </p:sp>
        <p:sp>
          <p:nvSpPr>
            <p:cNvPr id="24" name="TextBox 24"/>
            <p:cNvSpPr txBox="1"/>
            <p:nvPr/>
          </p:nvSpPr>
          <p:spPr>
            <a:xfrm>
              <a:off x="0" y="-38100"/>
              <a:ext cx="126497" cy="210723"/>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a:off x="11391901" y="3293383"/>
            <a:ext cx="565433" cy="699685"/>
            <a:chOff x="0" y="0"/>
            <a:chExt cx="148921" cy="184279"/>
          </a:xfrm>
        </p:grpSpPr>
        <p:sp>
          <p:nvSpPr>
            <p:cNvPr id="26" name="Freeform 26"/>
            <p:cNvSpPr/>
            <p:nvPr/>
          </p:nvSpPr>
          <p:spPr>
            <a:xfrm>
              <a:off x="0" y="0"/>
              <a:ext cx="148921" cy="184279"/>
            </a:xfrm>
            <a:custGeom>
              <a:avLst/>
              <a:gdLst/>
              <a:ahLst/>
              <a:cxnLst/>
              <a:rect l="l" t="t" r="r" b="b"/>
              <a:pathLst>
                <a:path w="148921" h="184279">
                  <a:moveTo>
                    <a:pt x="0" y="0"/>
                  </a:moveTo>
                  <a:lnTo>
                    <a:pt x="148921" y="0"/>
                  </a:lnTo>
                  <a:lnTo>
                    <a:pt x="148921" y="184279"/>
                  </a:lnTo>
                  <a:lnTo>
                    <a:pt x="0" y="184279"/>
                  </a:lnTo>
                  <a:close/>
                </a:path>
              </a:pathLst>
            </a:custGeom>
            <a:solidFill>
              <a:srgbClr val="DDDEDE"/>
            </a:solidFill>
          </p:spPr>
        </p:sp>
        <p:sp>
          <p:nvSpPr>
            <p:cNvPr id="27" name="TextBox 27"/>
            <p:cNvSpPr txBox="1"/>
            <p:nvPr/>
          </p:nvSpPr>
          <p:spPr>
            <a:xfrm>
              <a:off x="0" y="-38100"/>
              <a:ext cx="148921" cy="222379"/>
            </a:xfrm>
            <a:prstGeom prst="rect">
              <a:avLst/>
            </a:prstGeom>
          </p:spPr>
          <p:txBody>
            <a:bodyPr lIns="50800" tIns="50800" rIns="50800" bIns="50800" rtlCol="0" anchor="ctr"/>
            <a:lstStyle/>
            <a:p>
              <a:pPr algn="ctr">
                <a:lnSpc>
                  <a:spcPts val="2659"/>
                </a:lnSpc>
                <a:spcBef>
                  <a:spcPct val="0"/>
                </a:spcBef>
              </a:pPr>
              <a:endParaRPr/>
            </a:p>
          </p:txBody>
        </p:sp>
      </p:grpSp>
      <p:grpSp>
        <p:nvGrpSpPr>
          <p:cNvPr id="28" name="Group 28"/>
          <p:cNvGrpSpPr/>
          <p:nvPr/>
        </p:nvGrpSpPr>
        <p:grpSpPr>
          <a:xfrm>
            <a:off x="5653456" y="3986219"/>
            <a:ext cx="3490544" cy="4208359"/>
            <a:chOff x="0" y="0"/>
            <a:chExt cx="919320" cy="1108374"/>
          </a:xfrm>
        </p:grpSpPr>
        <p:sp>
          <p:nvSpPr>
            <p:cNvPr id="29" name="Freeform 29"/>
            <p:cNvSpPr/>
            <p:nvPr/>
          </p:nvSpPr>
          <p:spPr>
            <a:xfrm>
              <a:off x="0" y="0"/>
              <a:ext cx="919320" cy="1108374"/>
            </a:xfrm>
            <a:custGeom>
              <a:avLst/>
              <a:gdLst/>
              <a:ahLst/>
              <a:cxnLst/>
              <a:rect l="l" t="t" r="r" b="b"/>
              <a:pathLst>
                <a:path w="919320" h="1108374">
                  <a:moveTo>
                    <a:pt x="0" y="0"/>
                  </a:moveTo>
                  <a:lnTo>
                    <a:pt x="919320" y="0"/>
                  </a:lnTo>
                  <a:lnTo>
                    <a:pt x="919320" y="1108374"/>
                  </a:lnTo>
                  <a:lnTo>
                    <a:pt x="0" y="1108374"/>
                  </a:lnTo>
                  <a:close/>
                </a:path>
              </a:pathLst>
            </a:custGeom>
            <a:solidFill>
              <a:srgbClr val="F1F2F2"/>
            </a:solidFill>
          </p:spPr>
        </p:sp>
        <p:sp>
          <p:nvSpPr>
            <p:cNvPr id="30" name="TextBox 30"/>
            <p:cNvSpPr txBox="1"/>
            <p:nvPr/>
          </p:nvSpPr>
          <p:spPr>
            <a:xfrm>
              <a:off x="0" y="-38100"/>
              <a:ext cx="919320" cy="1146474"/>
            </a:xfrm>
            <a:prstGeom prst="rect">
              <a:avLst/>
            </a:prstGeom>
          </p:spPr>
          <p:txBody>
            <a:bodyPr lIns="50800" tIns="50800" rIns="50800" bIns="50800" rtlCol="0" anchor="ctr"/>
            <a:lstStyle/>
            <a:p>
              <a:pPr algn="ctr">
                <a:lnSpc>
                  <a:spcPts val="2659"/>
                </a:lnSpc>
                <a:spcBef>
                  <a:spcPct val="0"/>
                </a:spcBef>
              </a:pPr>
              <a:endParaRPr/>
            </a:p>
          </p:txBody>
        </p:sp>
      </p:grpSp>
      <p:grpSp>
        <p:nvGrpSpPr>
          <p:cNvPr id="31" name="Group 31"/>
          <p:cNvGrpSpPr/>
          <p:nvPr/>
        </p:nvGrpSpPr>
        <p:grpSpPr>
          <a:xfrm>
            <a:off x="9886776" y="3993068"/>
            <a:ext cx="3490544" cy="4208359"/>
            <a:chOff x="0" y="0"/>
            <a:chExt cx="919320" cy="1108374"/>
          </a:xfrm>
        </p:grpSpPr>
        <p:sp>
          <p:nvSpPr>
            <p:cNvPr id="32" name="Freeform 32"/>
            <p:cNvSpPr/>
            <p:nvPr/>
          </p:nvSpPr>
          <p:spPr>
            <a:xfrm>
              <a:off x="0" y="0"/>
              <a:ext cx="919320" cy="1108374"/>
            </a:xfrm>
            <a:custGeom>
              <a:avLst/>
              <a:gdLst/>
              <a:ahLst/>
              <a:cxnLst/>
              <a:rect l="l" t="t" r="r" b="b"/>
              <a:pathLst>
                <a:path w="919320" h="1108374">
                  <a:moveTo>
                    <a:pt x="0" y="0"/>
                  </a:moveTo>
                  <a:lnTo>
                    <a:pt x="919320" y="0"/>
                  </a:lnTo>
                  <a:lnTo>
                    <a:pt x="919320" y="1108374"/>
                  </a:lnTo>
                  <a:lnTo>
                    <a:pt x="0" y="1108374"/>
                  </a:lnTo>
                  <a:close/>
                </a:path>
              </a:pathLst>
            </a:custGeom>
            <a:solidFill>
              <a:srgbClr val="F1F2F2"/>
            </a:solidFill>
          </p:spPr>
        </p:sp>
        <p:sp>
          <p:nvSpPr>
            <p:cNvPr id="33" name="TextBox 33"/>
            <p:cNvSpPr txBox="1"/>
            <p:nvPr/>
          </p:nvSpPr>
          <p:spPr>
            <a:xfrm>
              <a:off x="0" y="-38100"/>
              <a:ext cx="919320" cy="1146474"/>
            </a:xfrm>
            <a:prstGeom prst="rect">
              <a:avLst/>
            </a:prstGeom>
          </p:spPr>
          <p:txBody>
            <a:bodyPr lIns="50800" tIns="50800" rIns="50800" bIns="50800" rtlCol="0" anchor="ctr"/>
            <a:lstStyle/>
            <a:p>
              <a:pPr algn="ctr">
                <a:lnSpc>
                  <a:spcPts val="2659"/>
                </a:lnSpc>
                <a:spcBef>
                  <a:spcPct val="0"/>
                </a:spcBef>
              </a:pPr>
              <a:endParaRPr/>
            </a:p>
          </p:txBody>
        </p:sp>
      </p:grpSp>
      <p:sp>
        <p:nvSpPr>
          <p:cNvPr id="34" name="TextBox 34"/>
          <p:cNvSpPr txBox="1"/>
          <p:nvPr/>
        </p:nvSpPr>
        <p:spPr>
          <a:xfrm>
            <a:off x="5408015" y="4142373"/>
            <a:ext cx="4002511" cy="1322705"/>
          </a:xfrm>
          <a:prstGeom prst="rect">
            <a:avLst/>
          </a:prstGeom>
        </p:spPr>
        <p:txBody>
          <a:bodyPr lIns="0" tIns="0" rIns="0" bIns="0" rtlCol="0" anchor="t">
            <a:spAutoFit/>
          </a:bodyPr>
          <a:lstStyle/>
          <a:p>
            <a:pPr algn="ctr">
              <a:lnSpc>
                <a:spcPts val="5320"/>
              </a:lnSpc>
            </a:pPr>
            <a:r>
              <a:rPr lang="en-US" sz="3800">
                <a:solidFill>
                  <a:srgbClr val="000000"/>
                </a:solidFill>
                <a:latin typeface="Cuprum"/>
              </a:rPr>
              <a:t>ФІЗІОЛОГІЧНИЙ ПЕРІОД:</a:t>
            </a:r>
          </a:p>
        </p:txBody>
      </p:sp>
      <p:grpSp>
        <p:nvGrpSpPr>
          <p:cNvPr id="35" name="Group 35"/>
          <p:cNvGrpSpPr/>
          <p:nvPr/>
        </p:nvGrpSpPr>
        <p:grpSpPr>
          <a:xfrm>
            <a:off x="14196470" y="3917270"/>
            <a:ext cx="3790708" cy="4208359"/>
            <a:chOff x="0" y="0"/>
            <a:chExt cx="998376" cy="1108374"/>
          </a:xfrm>
        </p:grpSpPr>
        <p:sp>
          <p:nvSpPr>
            <p:cNvPr id="36" name="Freeform 36"/>
            <p:cNvSpPr/>
            <p:nvPr/>
          </p:nvSpPr>
          <p:spPr>
            <a:xfrm>
              <a:off x="0" y="0"/>
              <a:ext cx="998376" cy="1108374"/>
            </a:xfrm>
            <a:custGeom>
              <a:avLst/>
              <a:gdLst/>
              <a:ahLst/>
              <a:cxnLst/>
              <a:rect l="l" t="t" r="r" b="b"/>
              <a:pathLst>
                <a:path w="998376" h="1108374">
                  <a:moveTo>
                    <a:pt x="0" y="0"/>
                  </a:moveTo>
                  <a:lnTo>
                    <a:pt x="998376" y="0"/>
                  </a:lnTo>
                  <a:lnTo>
                    <a:pt x="998376" y="1108374"/>
                  </a:lnTo>
                  <a:lnTo>
                    <a:pt x="0" y="1108374"/>
                  </a:lnTo>
                  <a:close/>
                </a:path>
              </a:pathLst>
            </a:custGeom>
            <a:solidFill>
              <a:srgbClr val="F1F2F2"/>
            </a:solidFill>
          </p:spPr>
        </p:sp>
        <p:sp>
          <p:nvSpPr>
            <p:cNvPr id="37" name="TextBox 37"/>
            <p:cNvSpPr txBox="1"/>
            <p:nvPr/>
          </p:nvSpPr>
          <p:spPr>
            <a:xfrm>
              <a:off x="0" y="-38100"/>
              <a:ext cx="998376" cy="1146474"/>
            </a:xfrm>
            <a:prstGeom prst="rect">
              <a:avLst/>
            </a:prstGeom>
          </p:spPr>
          <p:txBody>
            <a:bodyPr lIns="50800" tIns="50800" rIns="50800" bIns="50800" rtlCol="0" anchor="ctr"/>
            <a:lstStyle/>
            <a:p>
              <a:pPr algn="ctr">
                <a:lnSpc>
                  <a:spcPts val="2659"/>
                </a:lnSpc>
                <a:spcBef>
                  <a:spcPct val="0"/>
                </a:spcBef>
              </a:pPr>
              <a:endParaRPr/>
            </a:p>
          </p:txBody>
        </p:sp>
      </p:grpSp>
      <p:grpSp>
        <p:nvGrpSpPr>
          <p:cNvPr id="38" name="Group 38"/>
          <p:cNvGrpSpPr/>
          <p:nvPr/>
        </p:nvGrpSpPr>
        <p:grpSpPr>
          <a:xfrm>
            <a:off x="16779006" y="3293383"/>
            <a:ext cx="480294" cy="655427"/>
            <a:chOff x="0" y="0"/>
            <a:chExt cx="126497" cy="172623"/>
          </a:xfrm>
        </p:grpSpPr>
        <p:sp>
          <p:nvSpPr>
            <p:cNvPr id="39" name="Freeform 39"/>
            <p:cNvSpPr/>
            <p:nvPr/>
          </p:nvSpPr>
          <p:spPr>
            <a:xfrm>
              <a:off x="0" y="0"/>
              <a:ext cx="126497" cy="172623"/>
            </a:xfrm>
            <a:custGeom>
              <a:avLst/>
              <a:gdLst/>
              <a:ahLst/>
              <a:cxnLst/>
              <a:rect l="l" t="t" r="r" b="b"/>
              <a:pathLst>
                <a:path w="126497" h="172623">
                  <a:moveTo>
                    <a:pt x="0" y="0"/>
                  </a:moveTo>
                  <a:lnTo>
                    <a:pt x="126497" y="0"/>
                  </a:lnTo>
                  <a:lnTo>
                    <a:pt x="126497" y="172623"/>
                  </a:lnTo>
                  <a:lnTo>
                    <a:pt x="0" y="172623"/>
                  </a:lnTo>
                  <a:close/>
                </a:path>
              </a:pathLst>
            </a:custGeom>
            <a:solidFill>
              <a:srgbClr val="DDDEDE"/>
            </a:solidFill>
          </p:spPr>
        </p:sp>
        <p:sp>
          <p:nvSpPr>
            <p:cNvPr id="40" name="TextBox 40"/>
            <p:cNvSpPr txBox="1"/>
            <p:nvPr/>
          </p:nvSpPr>
          <p:spPr>
            <a:xfrm>
              <a:off x="0" y="-38100"/>
              <a:ext cx="126497" cy="210723"/>
            </a:xfrm>
            <a:prstGeom prst="rect">
              <a:avLst/>
            </a:prstGeom>
          </p:spPr>
          <p:txBody>
            <a:bodyPr lIns="50800" tIns="50800" rIns="50800" bIns="50800" rtlCol="0" anchor="ctr"/>
            <a:lstStyle/>
            <a:p>
              <a:pPr algn="ctr">
                <a:lnSpc>
                  <a:spcPts val="2659"/>
                </a:lnSpc>
                <a:spcBef>
                  <a:spcPct val="0"/>
                </a:spcBef>
              </a:pPr>
              <a:endParaRPr/>
            </a:p>
          </p:txBody>
        </p:sp>
      </p:grpSp>
      <p:sp>
        <p:nvSpPr>
          <p:cNvPr id="41" name="TextBox 41"/>
          <p:cNvSpPr txBox="1"/>
          <p:nvPr/>
        </p:nvSpPr>
        <p:spPr>
          <a:xfrm>
            <a:off x="1452123" y="5720559"/>
            <a:ext cx="1851124" cy="1298575"/>
          </a:xfrm>
          <a:prstGeom prst="rect">
            <a:avLst/>
          </a:prstGeom>
        </p:spPr>
        <p:txBody>
          <a:bodyPr lIns="0" tIns="0" rIns="0" bIns="0" rtlCol="0" anchor="t">
            <a:spAutoFit/>
          </a:bodyPr>
          <a:lstStyle/>
          <a:p>
            <a:pPr marL="539746" lvl="1" indent="-269873" algn="just">
              <a:lnSpc>
                <a:spcPts val="3499"/>
              </a:lnSpc>
              <a:buFont typeface="Arial"/>
              <a:buChar char="•"/>
            </a:pPr>
            <a:r>
              <a:rPr lang="en-US" sz="2499">
                <a:solidFill>
                  <a:srgbClr val="000000"/>
                </a:solidFill>
                <a:latin typeface="Cuprum"/>
              </a:rPr>
              <a:t>Сократ</a:t>
            </a:r>
          </a:p>
          <a:p>
            <a:pPr marL="539746" lvl="1" indent="-269873" algn="just">
              <a:lnSpc>
                <a:spcPts val="3499"/>
              </a:lnSpc>
              <a:buFont typeface="Arial"/>
              <a:buChar char="•"/>
            </a:pPr>
            <a:r>
              <a:rPr lang="en-US" sz="2499">
                <a:solidFill>
                  <a:srgbClr val="000000"/>
                </a:solidFill>
                <a:latin typeface="Cuprum"/>
              </a:rPr>
              <a:t>Платон </a:t>
            </a:r>
          </a:p>
          <a:p>
            <a:pPr marL="539746" lvl="1" indent="-269873" algn="just">
              <a:lnSpc>
                <a:spcPts val="3499"/>
              </a:lnSpc>
              <a:buFont typeface="Arial"/>
              <a:buChar char="•"/>
            </a:pPr>
            <a:r>
              <a:rPr lang="en-US" sz="2499">
                <a:solidFill>
                  <a:srgbClr val="000000"/>
                </a:solidFill>
                <a:latin typeface="Cuprum"/>
              </a:rPr>
              <a:t>Арістотель</a:t>
            </a:r>
          </a:p>
        </p:txBody>
      </p:sp>
      <p:sp>
        <p:nvSpPr>
          <p:cNvPr id="42" name="TextBox 42"/>
          <p:cNvSpPr txBox="1"/>
          <p:nvPr/>
        </p:nvSpPr>
        <p:spPr>
          <a:xfrm>
            <a:off x="6052280" y="5720559"/>
            <a:ext cx="2692896" cy="860425"/>
          </a:xfrm>
          <a:prstGeom prst="rect">
            <a:avLst/>
          </a:prstGeom>
        </p:spPr>
        <p:txBody>
          <a:bodyPr lIns="0" tIns="0" rIns="0" bIns="0" rtlCol="0" anchor="t">
            <a:spAutoFit/>
          </a:bodyPr>
          <a:lstStyle/>
          <a:p>
            <a:pPr marL="539746" lvl="1" indent="-269873" algn="just">
              <a:lnSpc>
                <a:spcPts val="3499"/>
              </a:lnSpc>
              <a:buFont typeface="Arial"/>
              <a:buChar char="•"/>
            </a:pPr>
            <a:r>
              <a:rPr lang="en-US" sz="2499">
                <a:solidFill>
                  <a:srgbClr val="000000"/>
                </a:solidFill>
                <a:latin typeface="Cuprum"/>
              </a:rPr>
              <a:t>Вільгельм Вундт </a:t>
            </a:r>
          </a:p>
          <a:p>
            <a:pPr marL="539746" lvl="1" indent="-269873" algn="just">
              <a:lnSpc>
                <a:spcPts val="3499"/>
              </a:lnSpc>
              <a:buFont typeface="Arial"/>
              <a:buChar char="•"/>
            </a:pPr>
            <a:r>
              <a:rPr lang="en-US" sz="2499">
                <a:solidFill>
                  <a:srgbClr val="000000"/>
                </a:solidFill>
                <a:latin typeface="Cuprum"/>
              </a:rPr>
              <a:t> Густав Фехнер </a:t>
            </a:r>
          </a:p>
        </p:txBody>
      </p:sp>
      <p:sp>
        <p:nvSpPr>
          <p:cNvPr id="43" name="TextBox 43"/>
          <p:cNvSpPr txBox="1"/>
          <p:nvPr/>
        </p:nvSpPr>
        <p:spPr>
          <a:xfrm>
            <a:off x="9911056" y="4161423"/>
            <a:ext cx="3441983" cy="2160045"/>
          </a:xfrm>
          <a:prstGeom prst="rect">
            <a:avLst/>
          </a:prstGeom>
        </p:spPr>
        <p:txBody>
          <a:bodyPr lIns="0" tIns="0" rIns="0" bIns="0" rtlCol="0" anchor="t">
            <a:spAutoFit/>
          </a:bodyPr>
          <a:lstStyle/>
          <a:p>
            <a:pPr algn="ctr">
              <a:lnSpc>
                <a:spcPts val="4317"/>
              </a:lnSpc>
            </a:pPr>
            <a:r>
              <a:rPr lang="en-US" sz="3083">
                <a:solidFill>
                  <a:srgbClr val="000000"/>
                </a:solidFill>
                <a:latin typeface="Cuprum"/>
              </a:rPr>
              <a:t>ПСИХОАНАЛІТИЧНИЙ ТА БІГУНОВСЬКИЙ ПІДХОД: </a:t>
            </a:r>
          </a:p>
          <a:p>
            <a:pPr algn="ctr">
              <a:lnSpc>
                <a:spcPts val="4317"/>
              </a:lnSpc>
            </a:pPr>
            <a:endParaRPr lang="en-US" sz="3083">
              <a:solidFill>
                <a:srgbClr val="000000"/>
              </a:solidFill>
              <a:latin typeface="Cuprum"/>
            </a:endParaRPr>
          </a:p>
        </p:txBody>
      </p:sp>
      <p:sp>
        <p:nvSpPr>
          <p:cNvPr id="44" name="TextBox 44"/>
          <p:cNvSpPr txBox="1"/>
          <p:nvPr/>
        </p:nvSpPr>
        <p:spPr>
          <a:xfrm>
            <a:off x="10325834" y="5973825"/>
            <a:ext cx="2464147" cy="1298575"/>
          </a:xfrm>
          <a:prstGeom prst="rect">
            <a:avLst/>
          </a:prstGeom>
        </p:spPr>
        <p:txBody>
          <a:bodyPr lIns="0" tIns="0" rIns="0" bIns="0" rtlCol="0" anchor="t">
            <a:spAutoFit/>
          </a:bodyPr>
          <a:lstStyle/>
          <a:p>
            <a:pPr marL="539746" lvl="1" indent="-269873" algn="just">
              <a:lnSpc>
                <a:spcPts val="3499"/>
              </a:lnSpc>
              <a:buFont typeface="Arial"/>
              <a:buChar char="•"/>
            </a:pPr>
            <a:r>
              <a:rPr lang="en-US" sz="2499">
                <a:solidFill>
                  <a:srgbClr val="000000"/>
                </a:solidFill>
                <a:latin typeface="Cuprum"/>
              </a:rPr>
              <a:t>Сігмунд Фрейд</a:t>
            </a:r>
          </a:p>
          <a:p>
            <a:pPr marL="539746" lvl="1" indent="-269873" algn="just">
              <a:lnSpc>
                <a:spcPts val="3499"/>
              </a:lnSpc>
              <a:buFont typeface="Arial"/>
              <a:buChar char="•"/>
            </a:pPr>
            <a:r>
              <a:rPr lang="en-US" sz="2499">
                <a:solidFill>
                  <a:srgbClr val="000000"/>
                </a:solidFill>
                <a:latin typeface="Cuprum"/>
              </a:rPr>
              <a:t>Карл Юнг </a:t>
            </a:r>
          </a:p>
          <a:p>
            <a:pPr marL="539746" lvl="1" indent="-269873" algn="just">
              <a:lnSpc>
                <a:spcPts val="3499"/>
              </a:lnSpc>
              <a:buFont typeface="Arial"/>
              <a:buChar char="•"/>
            </a:pPr>
            <a:r>
              <a:rPr lang="en-US" sz="2499">
                <a:solidFill>
                  <a:srgbClr val="000000"/>
                </a:solidFill>
                <a:latin typeface="Cuprum"/>
              </a:rPr>
              <a:t>Альфред Адлер</a:t>
            </a:r>
          </a:p>
        </p:txBody>
      </p:sp>
      <p:sp>
        <p:nvSpPr>
          <p:cNvPr id="45" name="TextBox 45"/>
          <p:cNvSpPr txBox="1"/>
          <p:nvPr/>
        </p:nvSpPr>
        <p:spPr>
          <a:xfrm>
            <a:off x="13895647" y="4233614"/>
            <a:ext cx="4392353" cy="2160045"/>
          </a:xfrm>
          <a:prstGeom prst="rect">
            <a:avLst/>
          </a:prstGeom>
        </p:spPr>
        <p:txBody>
          <a:bodyPr lIns="0" tIns="0" rIns="0" bIns="0" rtlCol="0" anchor="t">
            <a:spAutoFit/>
          </a:bodyPr>
          <a:lstStyle/>
          <a:p>
            <a:pPr algn="ctr">
              <a:lnSpc>
                <a:spcPts val="4317"/>
              </a:lnSpc>
            </a:pPr>
            <a:endParaRPr/>
          </a:p>
          <a:p>
            <a:pPr algn="ctr">
              <a:lnSpc>
                <a:spcPts val="4317"/>
              </a:lnSpc>
            </a:pPr>
            <a:r>
              <a:rPr lang="en-US" sz="3083">
                <a:solidFill>
                  <a:srgbClr val="000000"/>
                </a:solidFill>
                <a:latin typeface="Cuprum"/>
              </a:rPr>
              <a:t>ПСИХОЛОГІЯ ЯК МУЛЬТИДИСЦИПЛІНАРНА НАУКА</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52420"/>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a:off x="1028700" y="1607637"/>
            <a:ext cx="5569953" cy="6416217"/>
          </a:xfrm>
          <a:custGeom>
            <a:avLst/>
            <a:gdLst/>
            <a:ahLst/>
            <a:cxnLst/>
            <a:rect l="l" t="t" r="r" b="b"/>
            <a:pathLst>
              <a:path w="5569953" h="6416217">
                <a:moveTo>
                  <a:pt x="0" y="0"/>
                </a:moveTo>
                <a:lnTo>
                  <a:pt x="5569953" y="0"/>
                </a:lnTo>
                <a:lnTo>
                  <a:pt x="5569953" y="6416216"/>
                </a:lnTo>
                <a:lnTo>
                  <a:pt x="0" y="6416216"/>
                </a:lnTo>
                <a:lnTo>
                  <a:pt x="0" y="0"/>
                </a:lnTo>
                <a:close/>
              </a:path>
            </a:pathLst>
          </a:custGeom>
          <a:blipFill>
            <a:blip r:embed="rId8"/>
            <a:stretch>
              <a:fillRect/>
            </a:stretch>
          </a:blipFill>
        </p:spPr>
      </p:sp>
      <p:sp>
        <p:nvSpPr>
          <p:cNvPr id="17" name="Freeform 17"/>
          <p:cNvSpPr/>
          <p:nvPr/>
        </p:nvSpPr>
        <p:spPr>
          <a:xfrm rot="-95927" flipH="1">
            <a:off x="187112" y="257802"/>
            <a:ext cx="2298609" cy="1708044"/>
          </a:xfrm>
          <a:custGeom>
            <a:avLst/>
            <a:gdLst/>
            <a:ahLst/>
            <a:cxnLst/>
            <a:rect l="l" t="t" r="r" b="b"/>
            <a:pathLst>
              <a:path w="2298609" h="1708044">
                <a:moveTo>
                  <a:pt x="2298608" y="0"/>
                </a:moveTo>
                <a:lnTo>
                  <a:pt x="0" y="0"/>
                </a:lnTo>
                <a:lnTo>
                  <a:pt x="0" y="1708045"/>
                </a:lnTo>
                <a:lnTo>
                  <a:pt x="2298608" y="1708045"/>
                </a:lnTo>
                <a:lnTo>
                  <a:pt x="2298608"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8" name="TextBox 18"/>
          <p:cNvSpPr txBox="1"/>
          <p:nvPr/>
        </p:nvSpPr>
        <p:spPr>
          <a:xfrm>
            <a:off x="4543721" y="988000"/>
            <a:ext cx="9200557" cy="1005015"/>
          </a:xfrm>
          <a:prstGeom prst="rect">
            <a:avLst/>
          </a:prstGeom>
        </p:spPr>
        <p:txBody>
          <a:bodyPr lIns="0" tIns="0" rIns="0" bIns="0" rtlCol="0" anchor="t">
            <a:spAutoFit/>
          </a:bodyPr>
          <a:lstStyle/>
          <a:p>
            <a:pPr algn="ctr">
              <a:lnSpc>
                <a:spcPts val="8130"/>
              </a:lnSpc>
            </a:pPr>
            <a:r>
              <a:rPr lang="en-US" sz="5807">
                <a:solidFill>
                  <a:srgbClr val="000000"/>
                </a:solidFill>
                <a:latin typeface="Bebas Neue Cyrillic"/>
              </a:rPr>
              <a:t>ФІЛОСОФСЬКІ КОРІННЯ : СОКРАТ</a:t>
            </a:r>
          </a:p>
        </p:txBody>
      </p:sp>
      <p:sp>
        <p:nvSpPr>
          <p:cNvPr id="19" name="TextBox 19"/>
          <p:cNvSpPr txBox="1"/>
          <p:nvPr/>
        </p:nvSpPr>
        <p:spPr>
          <a:xfrm>
            <a:off x="8664952" y="2335212"/>
            <a:ext cx="8009976" cy="5549900"/>
          </a:xfrm>
          <a:prstGeom prst="rect">
            <a:avLst/>
          </a:prstGeom>
        </p:spPr>
        <p:txBody>
          <a:bodyPr lIns="0" tIns="0" rIns="0" bIns="0" rtlCol="0" anchor="t">
            <a:spAutoFit/>
          </a:bodyPr>
          <a:lstStyle/>
          <a:p>
            <a:pPr algn="r">
              <a:lnSpc>
                <a:spcPts val="4899"/>
              </a:lnSpc>
            </a:pPr>
            <a:r>
              <a:rPr lang="en-US" sz="3499">
                <a:solidFill>
                  <a:srgbClr val="000000"/>
                </a:solidFill>
                <a:latin typeface="Cuprum"/>
              </a:rPr>
              <a:t>Сократ був відомий своєю методологією запитань і діалогів. Він вважав, що спілкування і дослідження інших людей допомагають зрозуміти сутність людської моралі і знань.Він вірив у існування внутрішнього «демона» або «голосу» (даймона), який допомагав йому приймати рішення і спонукав до внутрішньої моральності</a:t>
            </a:r>
          </a:p>
        </p:txBody>
      </p:sp>
      <p:sp>
        <p:nvSpPr>
          <p:cNvPr id="20" name="TextBox 20"/>
          <p:cNvSpPr txBox="1"/>
          <p:nvPr/>
        </p:nvSpPr>
        <p:spPr>
          <a:xfrm>
            <a:off x="163731" y="741680"/>
            <a:ext cx="2345369" cy="507366"/>
          </a:xfrm>
          <a:prstGeom prst="rect">
            <a:avLst/>
          </a:prstGeom>
        </p:spPr>
        <p:txBody>
          <a:bodyPr lIns="0" tIns="0" rIns="0" bIns="0" rtlCol="0" anchor="t">
            <a:spAutoFit/>
          </a:bodyPr>
          <a:lstStyle/>
          <a:p>
            <a:pPr algn="ctr">
              <a:lnSpc>
                <a:spcPts val="4059"/>
              </a:lnSpc>
              <a:spcBef>
                <a:spcPct val="0"/>
              </a:spcBef>
            </a:pPr>
            <a:r>
              <a:rPr lang="en-US" sz="2899">
                <a:solidFill>
                  <a:srgbClr val="000000"/>
                </a:solidFill>
                <a:latin typeface="Cuprum"/>
              </a:rPr>
              <a:t>Даймон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52420"/>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rot="696105" flipH="1">
            <a:off x="312001" y="2615573"/>
            <a:ext cx="2298609" cy="1708044"/>
          </a:xfrm>
          <a:custGeom>
            <a:avLst/>
            <a:gdLst/>
            <a:ahLst/>
            <a:cxnLst/>
            <a:rect l="l" t="t" r="r" b="b"/>
            <a:pathLst>
              <a:path w="2298609" h="1708044">
                <a:moveTo>
                  <a:pt x="2298608" y="0"/>
                </a:moveTo>
                <a:lnTo>
                  <a:pt x="0" y="0"/>
                </a:lnTo>
                <a:lnTo>
                  <a:pt x="0" y="1708045"/>
                </a:lnTo>
                <a:lnTo>
                  <a:pt x="2298608" y="1708045"/>
                </a:lnTo>
                <a:lnTo>
                  <a:pt x="2298608"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Freeform 17"/>
          <p:cNvSpPr/>
          <p:nvPr/>
        </p:nvSpPr>
        <p:spPr>
          <a:xfrm>
            <a:off x="1823760" y="2401887"/>
            <a:ext cx="4561861" cy="5677183"/>
          </a:xfrm>
          <a:custGeom>
            <a:avLst/>
            <a:gdLst/>
            <a:ahLst/>
            <a:cxnLst/>
            <a:rect l="l" t="t" r="r" b="b"/>
            <a:pathLst>
              <a:path w="4561861" h="5677183">
                <a:moveTo>
                  <a:pt x="0" y="0"/>
                </a:moveTo>
                <a:lnTo>
                  <a:pt x="4561862" y="0"/>
                </a:lnTo>
                <a:lnTo>
                  <a:pt x="4561862" y="5677183"/>
                </a:lnTo>
                <a:lnTo>
                  <a:pt x="0" y="5677183"/>
                </a:lnTo>
                <a:lnTo>
                  <a:pt x="0" y="0"/>
                </a:lnTo>
                <a:close/>
              </a:path>
            </a:pathLst>
          </a:custGeom>
          <a:blipFill>
            <a:blip r:embed="rId10"/>
            <a:stretch>
              <a:fillRect b="-3966"/>
            </a:stretch>
          </a:blipFill>
        </p:spPr>
      </p:sp>
      <p:sp>
        <p:nvSpPr>
          <p:cNvPr id="18" name="TextBox 18"/>
          <p:cNvSpPr txBox="1"/>
          <p:nvPr/>
        </p:nvSpPr>
        <p:spPr>
          <a:xfrm>
            <a:off x="4543721" y="988000"/>
            <a:ext cx="9200557" cy="1005015"/>
          </a:xfrm>
          <a:prstGeom prst="rect">
            <a:avLst/>
          </a:prstGeom>
        </p:spPr>
        <p:txBody>
          <a:bodyPr lIns="0" tIns="0" rIns="0" bIns="0" rtlCol="0" anchor="t">
            <a:spAutoFit/>
          </a:bodyPr>
          <a:lstStyle/>
          <a:p>
            <a:pPr algn="ctr">
              <a:lnSpc>
                <a:spcPts val="8130"/>
              </a:lnSpc>
            </a:pPr>
            <a:r>
              <a:rPr lang="en-US" sz="5807">
                <a:solidFill>
                  <a:srgbClr val="000000"/>
                </a:solidFill>
                <a:latin typeface="Bebas Neue Cyrillic"/>
              </a:rPr>
              <a:t>ФІЛОСОФСЬКІ КОРІННЯ : ПЛАТОН</a:t>
            </a:r>
          </a:p>
        </p:txBody>
      </p:sp>
      <p:sp>
        <p:nvSpPr>
          <p:cNvPr id="19" name="TextBox 19"/>
          <p:cNvSpPr txBox="1"/>
          <p:nvPr/>
        </p:nvSpPr>
        <p:spPr>
          <a:xfrm>
            <a:off x="7740175" y="2692326"/>
            <a:ext cx="9519125" cy="5323739"/>
          </a:xfrm>
          <a:prstGeom prst="rect">
            <a:avLst/>
          </a:prstGeom>
        </p:spPr>
        <p:txBody>
          <a:bodyPr lIns="0" tIns="0" rIns="0" bIns="0" rtlCol="0" anchor="t">
            <a:spAutoFit/>
          </a:bodyPr>
          <a:lstStyle/>
          <a:p>
            <a:pPr algn="r">
              <a:lnSpc>
                <a:spcPts val="5290"/>
              </a:lnSpc>
            </a:pPr>
            <a:r>
              <a:rPr lang="en-US" sz="3778">
                <a:solidFill>
                  <a:srgbClr val="000000"/>
                </a:solidFill>
                <a:latin typeface="Cuprum"/>
              </a:rPr>
              <a:t> Платон розвивав ідеї свого учителя Сократа. Він вважав, що реальний світ - це тільки віддзеркалення ідеального світу ідей, включаючи ідеальні поняття справедливості, добра і краси. Платон обговорював роль розуму і емоцій в рішеннях і поведінці, стверджуючи, що розум повинен керувати емоціями і бажаннями. </a:t>
            </a:r>
          </a:p>
          <a:p>
            <a:pPr algn="r">
              <a:lnSpc>
                <a:spcPts val="5290"/>
              </a:lnSpc>
            </a:pPr>
            <a:endParaRPr lang="en-US" sz="3778">
              <a:solidFill>
                <a:srgbClr val="000000"/>
              </a:solidFill>
              <a:latin typeface="Cuprum"/>
            </a:endParaRPr>
          </a:p>
        </p:txBody>
      </p:sp>
      <p:sp>
        <p:nvSpPr>
          <p:cNvPr id="20" name="TextBox 20"/>
          <p:cNvSpPr txBox="1"/>
          <p:nvPr/>
        </p:nvSpPr>
        <p:spPr>
          <a:xfrm>
            <a:off x="282200" y="2955245"/>
            <a:ext cx="2345369" cy="514351"/>
          </a:xfrm>
          <a:prstGeom prst="rect">
            <a:avLst/>
          </a:prstGeom>
        </p:spPr>
        <p:txBody>
          <a:bodyPr lIns="0" tIns="0" rIns="0" bIns="0" rtlCol="0" anchor="t">
            <a:spAutoFit/>
          </a:bodyPr>
          <a:lstStyle/>
          <a:p>
            <a:pPr algn="ctr">
              <a:lnSpc>
                <a:spcPts val="4199"/>
              </a:lnSpc>
              <a:spcBef>
                <a:spcPct val="0"/>
              </a:spcBef>
            </a:pPr>
            <a:r>
              <a:rPr lang="en-US" sz="2999">
                <a:solidFill>
                  <a:srgbClr val="000000"/>
                </a:solidFill>
                <a:latin typeface="Cuprum"/>
              </a:rPr>
              <a:t>Емоції</a:t>
            </a:r>
          </a:p>
        </p:txBody>
      </p:sp>
      <p:sp>
        <p:nvSpPr>
          <p:cNvPr id="21" name="Freeform 21"/>
          <p:cNvSpPr/>
          <p:nvPr/>
        </p:nvSpPr>
        <p:spPr>
          <a:xfrm rot="-337353">
            <a:off x="5815675" y="3075967"/>
            <a:ext cx="2298609" cy="1708044"/>
          </a:xfrm>
          <a:custGeom>
            <a:avLst/>
            <a:gdLst/>
            <a:ahLst/>
            <a:cxnLst/>
            <a:rect l="l" t="t" r="r" b="b"/>
            <a:pathLst>
              <a:path w="2298609" h="1708044">
                <a:moveTo>
                  <a:pt x="0" y="0"/>
                </a:moveTo>
                <a:lnTo>
                  <a:pt x="2298609" y="0"/>
                </a:lnTo>
                <a:lnTo>
                  <a:pt x="2298609" y="1708044"/>
                </a:lnTo>
                <a:lnTo>
                  <a:pt x="0" y="170804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2" name="TextBox 22"/>
          <p:cNvSpPr txBox="1"/>
          <p:nvPr/>
        </p:nvSpPr>
        <p:spPr>
          <a:xfrm>
            <a:off x="5737532" y="3639476"/>
            <a:ext cx="2345369" cy="514351"/>
          </a:xfrm>
          <a:prstGeom prst="rect">
            <a:avLst/>
          </a:prstGeom>
        </p:spPr>
        <p:txBody>
          <a:bodyPr lIns="0" tIns="0" rIns="0" bIns="0" rtlCol="0" anchor="t">
            <a:spAutoFit/>
          </a:bodyPr>
          <a:lstStyle/>
          <a:p>
            <a:pPr algn="ctr">
              <a:lnSpc>
                <a:spcPts val="4199"/>
              </a:lnSpc>
              <a:spcBef>
                <a:spcPct val="0"/>
              </a:spcBef>
            </a:pPr>
            <a:r>
              <a:rPr lang="en-US" sz="2999">
                <a:solidFill>
                  <a:srgbClr val="000000"/>
                </a:solidFill>
                <a:latin typeface="Cuprum"/>
              </a:rPr>
              <a:t>Бажання</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52420"/>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rot="696105" flipH="1">
            <a:off x="14035" y="1622855"/>
            <a:ext cx="2952167" cy="2193689"/>
          </a:xfrm>
          <a:custGeom>
            <a:avLst/>
            <a:gdLst/>
            <a:ahLst/>
            <a:cxnLst/>
            <a:rect l="l" t="t" r="r" b="b"/>
            <a:pathLst>
              <a:path w="2952167" h="2193689">
                <a:moveTo>
                  <a:pt x="2952167" y="0"/>
                </a:moveTo>
                <a:lnTo>
                  <a:pt x="0" y="0"/>
                </a:lnTo>
                <a:lnTo>
                  <a:pt x="0" y="2193688"/>
                </a:lnTo>
                <a:lnTo>
                  <a:pt x="2952167" y="2193688"/>
                </a:lnTo>
                <a:lnTo>
                  <a:pt x="2952167"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TextBox 17"/>
          <p:cNvSpPr txBox="1"/>
          <p:nvPr/>
        </p:nvSpPr>
        <p:spPr>
          <a:xfrm>
            <a:off x="8244150" y="2418466"/>
            <a:ext cx="8590472" cy="5830909"/>
          </a:xfrm>
          <a:prstGeom prst="rect">
            <a:avLst/>
          </a:prstGeom>
        </p:spPr>
        <p:txBody>
          <a:bodyPr lIns="0" tIns="0" rIns="0" bIns="0" rtlCol="0" anchor="t">
            <a:spAutoFit/>
          </a:bodyPr>
          <a:lstStyle/>
          <a:p>
            <a:pPr algn="r">
              <a:lnSpc>
                <a:spcPts val="4142"/>
              </a:lnSpc>
            </a:pPr>
            <a:r>
              <a:rPr lang="en-US" sz="2959">
                <a:solidFill>
                  <a:srgbClr val="000000"/>
                </a:solidFill>
                <a:latin typeface="Cuprum"/>
              </a:rPr>
              <a:t>Цей вчений був одним із найважливіших філософів у розвитку психології. Він створив термін «психологія» та провів ряд досліджень з природи душі і психічних процесів.Він відзначав, що розум людини є найважливішим аспектом її психічної природи, і розрізняв різні види душі, включаючи сприймальну, мислячу і раціональну. Аристотель розглядав емоції як важливу частину людської природи і вважав, що вони грають роль у процесах прийняття рішень та моральних вчинках. </a:t>
            </a:r>
          </a:p>
          <a:p>
            <a:pPr algn="r">
              <a:lnSpc>
                <a:spcPts val="4774"/>
              </a:lnSpc>
            </a:pPr>
            <a:endParaRPr lang="en-US" sz="2959">
              <a:solidFill>
                <a:srgbClr val="000000"/>
              </a:solidFill>
              <a:latin typeface="Cuprum"/>
            </a:endParaRPr>
          </a:p>
        </p:txBody>
      </p:sp>
      <p:sp>
        <p:nvSpPr>
          <p:cNvPr id="18" name="Freeform 18"/>
          <p:cNvSpPr/>
          <p:nvPr/>
        </p:nvSpPr>
        <p:spPr>
          <a:xfrm>
            <a:off x="1823760" y="2122376"/>
            <a:ext cx="4618812" cy="5893688"/>
          </a:xfrm>
          <a:custGeom>
            <a:avLst/>
            <a:gdLst/>
            <a:ahLst/>
            <a:cxnLst/>
            <a:rect l="l" t="t" r="r" b="b"/>
            <a:pathLst>
              <a:path w="4618812" h="5893688">
                <a:moveTo>
                  <a:pt x="0" y="0"/>
                </a:moveTo>
                <a:lnTo>
                  <a:pt x="4618812" y="0"/>
                </a:lnTo>
                <a:lnTo>
                  <a:pt x="4618812" y="5893688"/>
                </a:lnTo>
                <a:lnTo>
                  <a:pt x="0" y="5893688"/>
                </a:lnTo>
                <a:lnTo>
                  <a:pt x="0" y="0"/>
                </a:lnTo>
                <a:close/>
              </a:path>
            </a:pathLst>
          </a:custGeom>
          <a:blipFill>
            <a:blip r:embed="rId10"/>
            <a:stretch>
              <a:fillRect/>
            </a:stretch>
          </a:blipFill>
        </p:spPr>
      </p:sp>
      <p:sp>
        <p:nvSpPr>
          <p:cNvPr id="19" name="TextBox 19"/>
          <p:cNvSpPr txBox="1"/>
          <p:nvPr/>
        </p:nvSpPr>
        <p:spPr>
          <a:xfrm>
            <a:off x="5192972" y="1066648"/>
            <a:ext cx="7956016" cy="866768"/>
          </a:xfrm>
          <a:prstGeom prst="rect">
            <a:avLst/>
          </a:prstGeom>
        </p:spPr>
        <p:txBody>
          <a:bodyPr lIns="0" tIns="0" rIns="0" bIns="0" rtlCol="0" anchor="t">
            <a:spAutoFit/>
          </a:bodyPr>
          <a:lstStyle/>
          <a:p>
            <a:pPr algn="ctr">
              <a:lnSpc>
                <a:spcPts val="7030"/>
              </a:lnSpc>
            </a:pPr>
            <a:r>
              <a:rPr lang="en-US" sz="5021">
                <a:solidFill>
                  <a:srgbClr val="000000"/>
                </a:solidFill>
                <a:latin typeface="Bebas Neue Cyrillic"/>
              </a:rPr>
              <a:t>ФІЛОСОФСЬКІ КОРІННЯ : АРІСТОТЕЛЬ</a:t>
            </a:r>
          </a:p>
        </p:txBody>
      </p:sp>
      <p:sp>
        <p:nvSpPr>
          <p:cNvPr id="20" name="TextBox 20"/>
          <p:cNvSpPr txBox="1"/>
          <p:nvPr/>
        </p:nvSpPr>
        <p:spPr>
          <a:xfrm>
            <a:off x="317434" y="1866741"/>
            <a:ext cx="2345369" cy="1562101"/>
          </a:xfrm>
          <a:prstGeom prst="rect">
            <a:avLst/>
          </a:prstGeom>
        </p:spPr>
        <p:txBody>
          <a:bodyPr lIns="0" tIns="0" rIns="0" bIns="0" rtlCol="0" anchor="t">
            <a:spAutoFit/>
          </a:bodyPr>
          <a:lstStyle/>
          <a:p>
            <a:pPr algn="ctr">
              <a:lnSpc>
                <a:spcPts val="4199"/>
              </a:lnSpc>
              <a:spcBef>
                <a:spcPct val="0"/>
              </a:spcBef>
            </a:pPr>
            <a:r>
              <a:rPr lang="en-US" sz="2999">
                <a:solidFill>
                  <a:srgbClr val="000000"/>
                </a:solidFill>
                <a:latin typeface="Cuprum"/>
              </a:rPr>
              <a:t>Емоції - моральні вчинки</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52420"/>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rot="696105" flipH="1">
            <a:off x="14035" y="1622855"/>
            <a:ext cx="2952167" cy="2193689"/>
          </a:xfrm>
          <a:custGeom>
            <a:avLst/>
            <a:gdLst/>
            <a:ahLst/>
            <a:cxnLst/>
            <a:rect l="l" t="t" r="r" b="b"/>
            <a:pathLst>
              <a:path w="2952167" h="2193689">
                <a:moveTo>
                  <a:pt x="2952167" y="0"/>
                </a:moveTo>
                <a:lnTo>
                  <a:pt x="0" y="0"/>
                </a:lnTo>
                <a:lnTo>
                  <a:pt x="0" y="2193688"/>
                </a:lnTo>
                <a:lnTo>
                  <a:pt x="2952167" y="2193688"/>
                </a:lnTo>
                <a:lnTo>
                  <a:pt x="2952167"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Freeform 17"/>
          <p:cNvSpPr/>
          <p:nvPr/>
        </p:nvSpPr>
        <p:spPr>
          <a:xfrm>
            <a:off x="2330393" y="2551128"/>
            <a:ext cx="3733768" cy="5527943"/>
          </a:xfrm>
          <a:custGeom>
            <a:avLst/>
            <a:gdLst/>
            <a:ahLst/>
            <a:cxnLst/>
            <a:rect l="l" t="t" r="r" b="b"/>
            <a:pathLst>
              <a:path w="3733768" h="5527943">
                <a:moveTo>
                  <a:pt x="0" y="0"/>
                </a:moveTo>
                <a:lnTo>
                  <a:pt x="3733768" y="0"/>
                </a:lnTo>
                <a:lnTo>
                  <a:pt x="3733768" y="5527942"/>
                </a:lnTo>
                <a:lnTo>
                  <a:pt x="0" y="5527942"/>
                </a:lnTo>
                <a:lnTo>
                  <a:pt x="0" y="0"/>
                </a:lnTo>
                <a:close/>
              </a:path>
            </a:pathLst>
          </a:custGeom>
          <a:blipFill>
            <a:blip r:embed="rId10"/>
            <a:stretch>
              <a:fillRect t="-3069" b="-3069"/>
            </a:stretch>
          </a:blipFill>
        </p:spPr>
      </p:sp>
      <p:sp>
        <p:nvSpPr>
          <p:cNvPr id="18" name="TextBox 18"/>
          <p:cNvSpPr txBox="1"/>
          <p:nvPr/>
        </p:nvSpPr>
        <p:spPr>
          <a:xfrm>
            <a:off x="7747381" y="2371836"/>
            <a:ext cx="9274334" cy="5830909"/>
          </a:xfrm>
          <a:prstGeom prst="rect">
            <a:avLst/>
          </a:prstGeom>
        </p:spPr>
        <p:txBody>
          <a:bodyPr lIns="0" tIns="0" rIns="0" bIns="0" rtlCol="0" anchor="t">
            <a:spAutoFit/>
          </a:bodyPr>
          <a:lstStyle/>
          <a:p>
            <a:pPr algn="r">
              <a:lnSpc>
                <a:spcPts val="4142"/>
              </a:lnSpc>
            </a:pPr>
            <a:r>
              <a:rPr lang="en-US" sz="2959">
                <a:solidFill>
                  <a:srgbClr val="000000"/>
                </a:solidFill>
                <a:latin typeface="Cuprum"/>
              </a:rPr>
              <a:t> Вільгельм Вундт (1832-1920) став засновник першої експериментальної психологічної лабораторії в Лейпцигу, Німеччина, що відзначив початок психології як наукової дисципліни. Він створив структуралізм, психологічну теорію, яка спрямовувалася на аналіз елементарних психічних процесів і функцій свідомості. Вундт вперше застосував експериментальний метод до вивчення психічних явищ, розробивши техніки, які дозволяли вимірювати реакції та сприйняття. </a:t>
            </a:r>
          </a:p>
          <a:p>
            <a:pPr algn="r">
              <a:lnSpc>
                <a:spcPts val="4142"/>
              </a:lnSpc>
            </a:pPr>
            <a:r>
              <a:rPr lang="en-US" sz="2959">
                <a:solidFill>
                  <a:srgbClr val="000000"/>
                </a:solidFill>
                <a:latin typeface="Cuprum"/>
              </a:rPr>
              <a:t> </a:t>
            </a:r>
          </a:p>
          <a:p>
            <a:pPr algn="r">
              <a:lnSpc>
                <a:spcPts val="4774"/>
              </a:lnSpc>
            </a:pPr>
            <a:endParaRPr lang="en-US" sz="2959">
              <a:solidFill>
                <a:srgbClr val="000000"/>
              </a:solidFill>
              <a:latin typeface="Cuprum"/>
            </a:endParaRPr>
          </a:p>
        </p:txBody>
      </p:sp>
      <p:sp>
        <p:nvSpPr>
          <p:cNvPr id="19" name="TextBox 19"/>
          <p:cNvSpPr txBox="1"/>
          <p:nvPr/>
        </p:nvSpPr>
        <p:spPr>
          <a:xfrm>
            <a:off x="5192972" y="1085698"/>
            <a:ext cx="7956016" cy="754458"/>
          </a:xfrm>
          <a:prstGeom prst="rect">
            <a:avLst/>
          </a:prstGeom>
        </p:spPr>
        <p:txBody>
          <a:bodyPr lIns="0" tIns="0" rIns="0" bIns="0" rtlCol="0" anchor="t">
            <a:spAutoFit/>
          </a:bodyPr>
          <a:lstStyle/>
          <a:p>
            <a:pPr algn="ctr">
              <a:lnSpc>
                <a:spcPts val="6190"/>
              </a:lnSpc>
            </a:pPr>
            <a:r>
              <a:rPr lang="en-US" sz="4421">
                <a:solidFill>
                  <a:srgbClr val="000000"/>
                </a:solidFill>
                <a:latin typeface="Bebas Neue Cyrillic"/>
              </a:rPr>
              <a:t>ФІЗІОЛОГІЧНИЙ ПЕРІОД : ВІЛЬГЕЛЬМ ВУНДТ</a:t>
            </a:r>
          </a:p>
        </p:txBody>
      </p:sp>
      <p:sp>
        <p:nvSpPr>
          <p:cNvPr id="20" name="TextBox 20"/>
          <p:cNvSpPr txBox="1"/>
          <p:nvPr/>
        </p:nvSpPr>
        <p:spPr>
          <a:xfrm>
            <a:off x="317434" y="2270247"/>
            <a:ext cx="2345369" cy="514351"/>
          </a:xfrm>
          <a:prstGeom prst="rect">
            <a:avLst/>
          </a:prstGeom>
        </p:spPr>
        <p:txBody>
          <a:bodyPr lIns="0" tIns="0" rIns="0" bIns="0" rtlCol="0" anchor="t">
            <a:spAutoFit/>
          </a:bodyPr>
          <a:lstStyle/>
          <a:p>
            <a:pPr algn="ctr">
              <a:lnSpc>
                <a:spcPts val="4199"/>
              </a:lnSpc>
              <a:spcBef>
                <a:spcPct val="0"/>
              </a:spcBef>
            </a:pPr>
            <a:r>
              <a:rPr lang="en-US" sz="2999">
                <a:solidFill>
                  <a:srgbClr val="000000"/>
                </a:solidFill>
                <a:latin typeface="Cuprum"/>
              </a:rPr>
              <a:t>Структуралізм</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52420"/>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16164492" y="6443050"/>
            <a:ext cx="2189615" cy="1982597"/>
          </a:xfrm>
          <a:custGeom>
            <a:avLst/>
            <a:gdLst/>
            <a:ahLst/>
            <a:cxnLst/>
            <a:rect l="l" t="t" r="r" b="b"/>
            <a:pathLst>
              <a:path w="2189615" h="1982597">
                <a:moveTo>
                  <a:pt x="2189616" y="0"/>
                </a:moveTo>
                <a:lnTo>
                  <a:pt x="0" y="0"/>
                </a:lnTo>
                <a:lnTo>
                  <a:pt x="0" y="1982597"/>
                </a:lnTo>
                <a:lnTo>
                  <a:pt x="2189616" y="1982597"/>
                </a:lnTo>
                <a:lnTo>
                  <a:pt x="218961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2300107" y="1028700"/>
            <a:ext cx="4927677" cy="1532060"/>
          </a:xfrm>
          <a:custGeom>
            <a:avLst/>
            <a:gdLst/>
            <a:ahLst/>
            <a:cxnLst/>
            <a:rect l="l" t="t" r="r" b="b"/>
            <a:pathLst>
              <a:path w="4927677" h="1532060">
                <a:moveTo>
                  <a:pt x="0" y="0"/>
                </a:moveTo>
                <a:lnTo>
                  <a:pt x="4927677" y="0"/>
                </a:lnTo>
                <a:lnTo>
                  <a:pt x="4927677" y="1532060"/>
                </a:lnTo>
                <a:lnTo>
                  <a:pt x="0" y="15320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rot="696105">
            <a:off x="15145407" y="455575"/>
            <a:ext cx="2952167" cy="2193689"/>
          </a:xfrm>
          <a:custGeom>
            <a:avLst/>
            <a:gdLst/>
            <a:ahLst/>
            <a:cxnLst/>
            <a:rect l="l" t="t" r="r" b="b"/>
            <a:pathLst>
              <a:path w="2952167" h="2193689">
                <a:moveTo>
                  <a:pt x="0" y="0"/>
                </a:moveTo>
                <a:lnTo>
                  <a:pt x="2952167" y="0"/>
                </a:lnTo>
                <a:lnTo>
                  <a:pt x="2952167" y="2193689"/>
                </a:lnTo>
                <a:lnTo>
                  <a:pt x="0" y="219368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Freeform 17"/>
          <p:cNvSpPr/>
          <p:nvPr/>
        </p:nvSpPr>
        <p:spPr>
          <a:xfrm>
            <a:off x="12458652" y="2138268"/>
            <a:ext cx="4800648" cy="5940802"/>
          </a:xfrm>
          <a:custGeom>
            <a:avLst/>
            <a:gdLst/>
            <a:ahLst/>
            <a:cxnLst/>
            <a:rect l="l" t="t" r="r" b="b"/>
            <a:pathLst>
              <a:path w="4800648" h="5940802">
                <a:moveTo>
                  <a:pt x="0" y="0"/>
                </a:moveTo>
                <a:lnTo>
                  <a:pt x="4800648" y="0"/>
                </a:lnTo>
                <a:lnTo>
                  <a:pt x="4800648" y="5940802"/>
                </a:lnTo>
                <a:lnTo>
                  <a:pt x="0" y="5940802"/>
                </a:lnTo>
                <a:lnTo>
                  <a:pt x="0" y="0"/>
                </a:lnTo>
                <a:close/>
              </a:path>
            </a:pathLst>
          </a:custGeom>
          <a:blipFill>
            <a:blip r:embed="rId10"/>
            <a:stretch>
              <a:fillRect/>
            </a:stretch>
          </a:blipFill>
        </p:spPr>
      </p:sp>
      <p:sp>
        <p:nvSpPr>
          <p:cNvPr id="18" name="TextBox 18"/>
          <p:cNvSpPr txBox="1"/>
          <p:nvPr/>
        </p:nvSpPr>
        <p:spPr>
          <a:xfrm>
            <a:off x="1202983" y="2494085"/>
            <a:ext cx="9274334" cy="5824608"/>
          </a:xfrm>
          <a:prstGeom prst="rect">
            <a:avLst/>
          </a:prstGeom>
        </p:spPr>
        <p:txBody>
          <a:bodyPr lIns="0" tIns="0" rIns="0" bIns="0" rtlCol="0" anchor="t">
            <a:spAutoFit/>
          </a:bodyPr>
          <a:lstStyle/>
          <a:p>
            <a:pPr>
              <a:lnSpc>
                <a:spcPts val="4142"/>
              </a:lnSpc>
            </a:pPr>
            <a:r>
              <a:rPr lang="en-US" sz="2959">
                <a:solidFill>
                  <a:srgbClr val="000000"/>
                </a:solidFill>
                <a:latin typeface="Cuprum"/>
              </a:rPr>
              <a:t>  Густав Фехнер (1801-1887). Він став відомий своєю роботою у галузі психофізики, де вивчав взаємозв'язок між фізичними стимулами і психічними відчуттями та сприйняттям. Розробив закони сприйняття і прагматичні методи вимірювання психічних відчуттів Його робота в психофізиці відіграла важливу роль у встановленні зв'язку між стимулами та сприйняттям, а також в розвитку психофізичних методів дослідження.</a:t>
            </a:r>
          </a:p>
          <a:p>
            <a:pPr>
              <a:lnSpc>
                <a:spcPts val="4142"/>
              </a:lnSpc>
            </a:pPr>
            <a:endParaRPr lang="en-US" sz="2959">
              <a:solidFill>
                <a:srgbClr val="000000"/>
              </a:solidFill>
              <a:latin typeface="Cuprum"/>
            </a:endParaRPr>
          </a:p>
          <a:p>
            <a:pPr>
              <a:lnSpc>
                <a:spcPts val="4142"/>
              </a:lnSpc>
            </a:pPr>
            <a:r>
              <a:rPr lang="en-US" sz="2959">
                <a:solidFill>
                  <a:srgbClr val="000000"/>
                </a:solidFill>
                <a:latin typeface="Cuprum"/>
              </a:rPr>
              <a:t> </a:t>
            </a:r>
          </a:p>
          <a:p>
            <a:pPr algn="r">
              <a:lnSpc>
                <a:spcPts val="4774"/>
              </a:lnSpc>
            </a:pPr>
            <a:endParaRPr lang="en-US" sz="2959">
              <a:solidFill>
                <a:srgbClr val="000000"/>
              </a:solidFill>
              <a:latin typeface="Cuprum"/>
            </a:endParaRPr>
          </a:p>
        </p:txBody>
      </p:sp>
      <p:sp>
        <p:nvSpPr>
          <p:cNvPr id="19" name="TextBox 19"/>
          <p:cNvSpPr txBox="1"/>
          <p:nvPr/>
        </p:nvSpPr>
        <p:spPr>
          <a:xfrm>
            <a:off x="5192972" y="1076173"/>
            <a:ext cx="7956016" cy="747473"/>
          </a:xfrm>
          <a:prstGeom prst="rect">
            <a:avLst/>
          </a:prstGeom>
        </p:spPr>
        <p:txBody>
          <a:bodyPr lIns="0" tIns="0" rIns="0" bIns="0" rtlCol="0" anchor="t">
            <a:spAutoFit/>
          </a:bodyPr>
          <a:lstStyle/>
          <a:p>
            <a:pPr algn="ctr">
              <a:lnSpc>
                <a:spcPts val="6050"/>
              </a:lnSpc>
            </a:pPr>
            <a:r>
              <a:rPr lang="en-US" sz="4321">
                <a:solidFill>
                  <a:srgbClr val="000000"/>
                </a:solidFill>
                <a:latin typeface="Bebas Neue Cyrillic"/>
              </a:rPr>
              <a:t>ФІЗІОЛОГІЧНИЙ ПЕРІОД : ГУСТАВ ФЕХНЕР </a:t>
            </a:r>
          </a:p>
        </p:txBody>
      </p:sp>
      <p:sp>
        <p:nvSpPr>
          <p:cNvPr id="20" name="TextBox 20"/>
          <p:cNvSpPr txBox="1"/>
          <p:nvPr/>
        </p:nvSpPr>
        <p:spPr>
          <a:xfrm>
            <a:off x="15448806" y="1215277"/>
            <a:ext cx="2345369" cy="514351"/>
          </a:xfrm>
          <a:prstGeom prst="rect">
            <a:avLst/>
          </a:prstGeom>
        </p:spPr>
        <p:txBody>
          <a:bodyPr lIns="0" tIns="0" rIns="0" bIns="0" rtlCol="0" anchor="t">
            <a:spAutoFit/>
          </a:bodyPr>
          <a:lstStyle/>
          <a:p>
            <a:pPr algn="ctr">
              <a:lnSpc>
                <a:spcPts val="4199"/>
              </a:lnSpc>
              <a:spcBef>
                <a:spcPct val="0"/>
              </a:spcBef>
            </a:pPr>
            <a:r>
              <a:rPr lang="en-US" sz="2999">
                <a:solidFill>
                  <a:srgbClr val="000000"/>
                </a:solidFill>
                <a:latin typeface="Cuprum"/>
              </a:rPr>
              <a:t>Психофізика</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2783</Words>
  <Application>Microsoft Office PowerPoint</Application>
  <PresentationFormat>Произвольный</PresentationFormat>
  <Paragraphs>137</Paragraphs>
  <Slides>27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27</vt:i4>
      </vt:variant>
    </vt:vector>
  </HeadingPairs>
  <TitlesOfParts>
    <vt:vector size="34" baseType="lpstr">
      <vt:lpstr>Calibri</vt:lpstr>
      <vt:lpstr>Cuprum Bold</vt:lpstr>
      <vt:lpstr>Nunito</vt:lpstr>
      <vt:lpstr>Cuprum</vt:lpstr>
      <vt:lpstr>Bebas Neue Cyrillic</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Психологія освіти</dc:title>
  <cp:lastModifiedBy>User</cp:lastModifiedBy>
  <cp:revision>2</cp:revision>
  <dcterms:created xsi:type="dcterms:W3CDTF">2006-08-16T00:00:00Z</dcterms:created>
  <dcterms:modified xsi:type="dcterms:W3CDTF">2023-11-15T11:05:21Z</dcterms:modified>
  <dc:identifier>DAFzcEOWZgI</dc:identifier>
</cp:coreProperties>
</file>