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70" r:id="rId2"/>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96" y="53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0673ED5-2BC6-4EFE-9E6E-0CB46A9A097F}" type="datetimeFigureOut">
              <a:rPr lang="uk-UA" smtClean="0"/>
              <a:t>14.10.2023</a:t>
            </a:fld>
            <a:endParaRPr lang="uk-UA"/>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FA2AA73-0F6B-486E-AEE0-5F5918FB1994}" type="slidenum">
              <a:rPr lang="uk-UA" smtClean="0"/>
              <a:t>‹#›</a:t>
            </a:fld>
            <a:endParaRPr lang="uk-UA"/>
          </a:p>
        </p:txBody>
      </p:sp>
    </p:spTree>
    <p:extLst>
      <p:ext uri="{BB962C8B-B14F-4D97-AF65-F5344CB8AC3E}">
        <p14:creationId xmlns:p14="http://schemas.microsoft.com/office/powerpoint/2010/main" val="30907618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8FA2AA73-0F6B-486E-AEE0-5F5918FB1994}" type="slidenum">
              <a:rPr lang="uk-UA" smtClean="0"/>
              <a:t>1</a:t>
            </a:fld>
            <a:endParaRPr lang="uk-UA"/>
          </a:p>
        </p:txBody>
      </p:sp>
    </p:spTree>
    <p:extLst>
      <p:ext uri="{BB962C8B-B14F-4D97-AF65-F5344CB8AC3E}">
        <p14:creationId xmlns:p14="http://schemas.microsoft.com/office/powerpoint/2010/main" val="18598395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8FA2AA73-0F6B-486E-AEE0-5F5918FB1994}" type="slidenum">
              <a:rPr lang="uk-UA" smtClean="0"/>
              <a:t>2</a:t>
            </a:fld>
            <a:endParaRPr lang="uk-UA"/>
          </a:p>
        </p:txBody>
      </p:sp>
    </p:spTree>
    <p:extLst>
      <p:ext uri="{BB962C8B-B14F-4D97-AF65-F5344CB8AC3E}">
        <p14:creationId xmlns:p14="http://schemas.microsoft.com/office/powerpoint/2010/main" val="1221819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8FA2AA73-0F6B-486E-AEE0-5F5918FB1994}" type="slidenum">
              <a:rPr lang="uk-UA" smtClean="0"/>
              <a:t>5</a:t>
            </a:fld>
            <a:endParaRPr lang="uk-UA"/>
          </a:p>
        </p:txBody>
      </p:sp>
    </p:spTree>
    <p:extLst>
      <p:ext uri="{BB962C8B-B14F-4D97-AF65-F5344CB8AC3E}">
        <p14:creationId xmlns:p14="http://schemas.microsoft.com/office/powerpoint/2010/main" val="20239105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8FA2AA73-0F6B-486E-AEE0-5F5918FB1994}" type="slidenum">
              <a:rPr lang="uk-UA" smtClean="0"/>
              <a:t>6</a:t>
            </a:fld>
            <a:endParaRPr lang="uk-UA"/>
          </a:p>
        </p:txBody>
      </p:sp>
    </p:spTree>
    <p:extLst>
      <p:ext uri="{BB962C8B-B14F-4D97-AF65-F5344CB8AC3E}">
        <p14:creationId xmlns:p14="http://schemas.microsoft.com/office/powerpoint/2010/main" val="3391491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8FA2AA73-0F6B-486E-AEE0-5F5918FB1994}" type="slidenum">
              <a:rPr lang="uk-UA" smtClean="0"/>
              <a:t>11</a:t>
            </a:fld>
            <a:endParaRPr lang="uk-UA"/>
          </a:p>
        </p:txBody>
      </p:sp>
    </p:spTree>
    <p:extLst>
      <p:ext uri="{BB962C8B-B14F-4D97-AF65-F5344CB8AC3E}">
        <p14:creationId xmlns:p14="http://schemas.microsoft.com/office/powerpoint/2010/main" val="31046335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8FA2AA73-0F6B-486E-AEE0-5F5918FB1994}" type="slidenum">
              <a:rPr lang="uk-UA" smtClean="0"/>
              <a:t>14</a:t>
            </a:fld>
            <a:endParaRPr lang="uk-UA"/>
          </a:p>
        </p:txBody>
      </p:sp>
    </p:spTree>
    <p:extLst>
      <p:ext uri="{BB962C8B-B14F-4D97-AF65-F5344CB8AC3E}">
        <p14:creationId xmlns:p14="http://schemas.microsoft.com/office/powerpoint/2010/main" val="22640537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0E8BC85-5F48-481B-BFC8-6CC5285EE709}"/>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uk-UA"/>
          </a:p>
        </p:txBody>
      </p:sp>
      <p:sp>
        <p:nvSpPr>
          <p:cNvPr id="3" name="Подзаголовок 2">
            <a:extLst>
              <a:ext uri="{FF2B5EF4-FFF2-40B4-BE49-F238E27FC236}">
                <a16:creationId xmlns:a16="http://schemas.microsoft.com/office/drawing/2014/main" id="{04AD31BB-C341-492A-A11E-FDB102A8576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uk-UA"/>
          </a:p>
        </p:txBody>
      </p:sp>
      <p:sp>
        <p:nvSpPr>
          <p:cNvPr id="4" name="Дата 3">
            <a:extLst>
              <a:ext uri="{FF2B5EF4-FFF2-40B4-BE49-F238E27FC236}">
                <a16:creationId xmlns:a16="http://schemas.microsoft.com/office/drawing/2014/main" id="{90D1E376-BC5B-4D7B-8160-89C8DBDF1891}"/>
              </a:ext>
            </a:extLst>
          </p:cNvPr>
          <p:cNvSpPr>
            <a:spLocks noGrp="1"/>
          </p:cNvSpPr>
          <p:nvPr>
            <p:ph type="dt" sz="half" idx="10"/>
          </p:nvPr>
        </p:nvSpPr>
        <p:spPr/>
        <p:txBody>
          <a:bodyPr/>
          <a:lstStyle/>
          <a:p>
            <a:fld id="{71DA2571-4635-4378-B2A0-C34323CEAF05}" type="datetimeFigureOut">
              <a:rPr lang="uk-UA" smtClean="0"/>
              <a:t>14.10.2023</a:t>
            </a:fld>
            <a:endParaRPr lang="uk-UA"/>
          </a:p>
        </p:txBody>
      </p:sp>
      <p:sp>
        <p:nvSpPr>
          <p:cNvPr id="5" name="Нижний колонтитул 4">
            <a:extLst>
              <a:ext uri="{FF2B5EF4-FFF2-40B4-BE49-F238E27FC236}">
                <a16:creationId xmlns:a16="http://schemas.microsoft.com/office/drawing/2014/main" id="{60C84A26-7045-4EBD-91CA-90FE8C44667A}"/>
              </a:ext>
            </a:extLst>
          </p:cNvPr>
          <p:cNvSpPr>
            <a:spLocks noGrp="1"/>
          </p:cNvSpPr>
          <p:nvPr>
            <p:ph type="ftr" sz="quarter" idx="11"/>
          </p:nvPr>
        </p:nvSpPr>
        <p:spPr/>
        <p:txBody>
          <a:bodyPr/>
          <a:lstStyle/>
          <a:p>
            <a:endParaRPr lang="uk-UA"/>
          </a:p>
        </p:txBody>
      </p:sp>
      <p:sp>
        <p:nvSpPr>
          <p:cNvPr id="6" name="Номер слайда 5">
            <a:extLst>
              <a:ext uri="{FF2B5EF4-FFF2-40B4-BE49-F238E27FC236}">
                <a16:creationId xmlns:a16="http://schemas.microsoft.com/office/drawing/2014/main" id="{69447C11-E4C3-446C-B8EA-A4873855FD25}"/>
              </a:ext>
            </a:extLst>
          </p:cNvPr>
          <p:cNvSpPr>
            <a:spLocks noGrp="1"/>
          </p:cNvSpPr>
          <p:nvPr>
            <p:ph type="sldNum" sz="quarter" idx="12"/>
          </p:nvPr>
        </p:nvSpPr>
        <p:spPr/>
        <p:txBody>
          <a:bodyPr/>
          <a:lstStyle/>
          <a:p>
            <a:fld id="{12DE372E-8AA9-47CE-A994-D06378A727F6}" type="slidenum">
              <a:rPr lang="uk-UA" smtClean="0"/>
              <a:t>‹#›</a:t>
            </a:fld>
            <a:endParaRPr lang="uk-UA"/>
          </a:p>
        </p:txBody>
      </p:sp>
    </p:spTree>
    <p:extLst>
      <p:ext uri="{BB962C8B-B14F-4D97-AF65-F5344CB8AC3E}">
        <p14:creationId xmlns:p14="http://schemas.microsoft.com/office/powerpoint/2010/main" val="32401354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C4D8CA6-873C-4846-9184-31A86D9359B6}"/>
              </a:ext>
            </a:extLst>
          </p:cNvPr>
          <p:cNvSpPr>
            <a:spLocks noGrp="1"/>
          </p:cNvSpPr>
          <p:nvPr>
            <p:ph type="title"/>
          </p:nvPr>
        </p:nvSpPr>
        <p:spPr/>
        <p:txBody>
          <a:bodyPr/>
          <a:lstStyle/>
          <a:p>
            <a:r>
              <a:rPr lang="ru-RU"/>
              <a:t>Образец заголовка</a:t>
            </a:r>
            <a:endParaRPr lang="uk-UA"/>
          </a:p>
        </p:txBody>
      </p:sp>
      <p:sp>
        <p:nvSpPr>
          <p:cNvPr id="3" name="Вертикальный текст 2">
            <a:extLst>
              <a:ext uri="{FF2B5EF4-FFF2-40B4-BE49-F238E27FC236}">
                <a16:creationId xmlns:a16="http://schemas.microsoft.com/office/drawing/2014/main" id="{34F79DC9-9421-41DB-B034-61AC5AD2492C}"/>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Дата 3">
            <a:extLst>
              <a:ext uri="{FF2B5EF4-FFF2-40B4-BE49-F238E27FC236}">
                <a16:creationId xmlns:a16="http://schemas.microsoft.com/office/drawing/2014/main" id="{FC77ED3A-E6EC-43E3-ABA9-A370D70D32DC}"/>
              </a:ext>
            </a:extLst>
          </p:cNvPr>
          <p:cNvSpPr>
            <a:spLocks noGrp="1"/>
          </p:cNvSpPr>
          <p:nvPr>
            <p:ph type="dt" sz="half" idx="10"/>
          </p:nvPr>
        </p:nvSpPr>
        <p:spPr/>
        <p:txBody>
          <a:bodyPr/>
          <a:lstStyle/>
          <a:p>
            <a:fld id="{71DA2571-4635-4378-B2A0-C34323CEAF05}" type="datetimeFigureOut">
              <a:rPr lang="uk-UA" smtClean="0"/>
              <a:t>14.10.2023</a:t>
            </a:fld>
            <a:endParaRPr lang="uk-UA"/>
          </a:p>
        </p:txBody>
      </p:sp>
      <p:sp>
        <p:nvSpPr>
          <p:cNvPr id="5" name="Нижний колонтитул 4">
            <a:extLst>
              <a:ext uri="{FF2B5EF4-FFF2-40B4-BE49-F238E27FC236}">
                <a16:creationId xmlns:a16="http://schemas.microsoft.com/office/drawing/2014/main" id="{1B5B6519-A98B-4962-B85D-80B66BBF7CFD}"/>
              </a:ext>
            </a:extLst>
          </p:cNvPr>
          <p:cNvSpPr>
            <a:spLocks noGrp="1"/>
          </p:cNvSpPr>
          <p:nvPr>
            <p:ph type="ftr" sz="quarter" idx="11"/>
          </p:nvPr>
        </p:nvSpPr>
        <p:spPr/>
        <p:txBody>
          <a:bodyPr/>
          <a:lstStyle/>
          <a:p>
            <a:endParaRPr lang="uk-UA"/>
          </a:p>
        </p:txBody>
      </p:sp>
      <p:sp>
        <p:nvSpPr>
          <p:cNvPr id="6" name="Номер слайда 5">
            <a:extLst>
              <a:ext uri="{FF2B5EF4-FFF2-40B4-BE49-F238E27FC236}">
                <a16:creationId xmlns:a16="http://schemas.microsoft.com/office/drawing/2014/main" id="{356DBD62-80B0-4EF0-AE62-4882DBD02964}"/>
              </a:ext>
            </a:extLst>
          </p:cNvPr>
          <p:cNvSpPr>
            <a:spLocks noGrp="1"/>
          </p:cNvSpPr>
          <p:nvPr>
            <p:ph type="sldNum" sz="quarter" idx="12"/>
          </p:nvPr>
        </p:nvSpPr>
        <p:spPr/>
        <p:txBody>
          <a:bodyPr/>
          <a:lstStyle/>
          <a:p>
            <a:fld id="{12DE372E-8AA9-47CE-A994-D06378A727F6}" type="slidenum">
              <a:rPr lang="uk-UA" smtClean="0"/>
              <a:t>‹#›</a:t>
            </a:fld>
            <a:endParaRPr lang="uk-UA"/>
          </a:p>
        </p:txBody>
      </p:sp>
    </p:spTree>
    <p:extLst>
      <p:ext uri="{BB962C8B-B14F-4D97-AF65-F5344CB8AC3E}">
        <p14:creationId xmlns:p14="http://schemas.microsoft.com/office/powerpoint/2010/main" val="2380133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964C75E4-1A6C-4023-9D5B-08E1656ACA26}"/>
              </a:ext>
            </a:extLst>
          </p:cNvPr>
          <p:cNvSpPr>
            <a:spLocks noGrp="1"/>
          </p:cNvSpPr>
          <p:nvPr>
            <p:ph type="title" orient="vert"/>
          </p:nvPr>
        </p:nvSpPr>
        <p:spPr>
          <a:xfrm>
            <a:off x="8724900" y="365125"/>
            <a:ext cx="2628900" cy="5811838"/>
          </a:xfrm>
        </p:spPr>
        <p:txBody>
          <a:bodyPr vert="eaVert"/>
          <a:lstStyle/>
          <a:p>
            <a:r>
              <a:rPr lang="ru-RU"/>
              <a:t>Образец заголовка</a:t>
            </a:r>
            <a:endParaRPr lang="uk-UA"/>
          </a:p>
        </p:txBody>
      </p:sp>
      <p:sp>
        <p:nvSpPr>
          <p:cNvPr id="3" name="Вертикальный текст 2">
            <a:extLst>
              <a:ext uri="{FF2B5EF4-FFF2-40B4-BE49-F238E27FC236}">
                <a16:creationId xmlns:a16="http://schemas.microsoft.com/office/drawing/2014/main" id="{16F6FCDD-E794-41D9-8B23-7768D85407C1}"/>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Дата 3">
            <a:extLst>
              <a:ext uri="{FF2B5EF4-FFF2-40B4-BE49-F238E27FC236}">
                <a16:creationId xmlns:a16="http://schemas.microsoft.com/office/drawing/2014/main" id="{E780DCDC-9A14-4854-A1E0-BB5A8A198C6E}"/>
              </a:ext>
            </a:extLst>
          </p:cNvPr>
          <p:cNvSpPr>
            <a:spLocks noGrp="1"/>
          </p:cNvSpPr>
          <p:nvPr>
            <p:ph type="dt" sz="half" idx="10"/>
          </p:nvPr>
        </p:nvSpPr>
        <p:spPr/>
        <p:txBody>
          <a:bodyPr/>
          <a:lstStyle/>
          <a:p>
            <a:fld id="{71DA2571-4635-4378-B2A0-C34323CEAF05}" type="datetimeFigureOut">
              <a:rPr lang="uk-UA" smtClean="0"/>
              <a:t>14.10.2023</a:t>
            </a:fld>
            <a:endParaRPr lang="uk-UA"/>
          </a:p>
        </p:txBody>
      </p:sp>
      <p:sp>
        <p:nvSpPr>
          <p:cNvPr id="5" name="Нижний колонтитул 4">
            <a:extLst>
              <a:ext uri="{FF2B5EF4-FFF2-40B4-BE49-F238E27FC236}">
                <a16:creationId xmlns:a16="http://schemas.microsoft.com/office/drawing/2014/main" id="{7A691C9B-6934-47C0-A7F3-B06F817F6DA1}"/>
              </a:ext>
            </a:extLst>
          </p:cNvPr>
          <p:cNvSpPr>
            <a:spLocks noGrp="1"/>
          </p:cNvSpPr>
          <p:nvPr>
            <p:ph type="ftr" sz="quarter" idx="11"/>
          </p:nvPr>
        </p:nvSpPr>
        <p:spPr/>
        <p:txBody>
          <a:bodyPr/>
          <a:lstStyle/>
          <a:p>
            <a:endParaRPr lang="uk-UA"/>
          </a:p>
        </p:txBody>
      </p:sp>
      <p:sp>
        <p:nvSpPr>
          <p:cNvPr id="6" name="Номер слайда 5">
            <a:extLst>
              <a:ext uri="{FF2B5EF4-FFF2-40B4-BE49-F238E27FC236}">
                <a16:creationId xmlns:a16="http://schemas.microsoft.com/office/drawing/2014/main" id="{61E5A52D-D316-4835-8C0C-A58B889A2AFA}"/>
              </a:ext>
            </a:extLst>
          </p:cNvPr>
          <p:cNvSpPr>
            <a:spLocks noGrp="1"/>
          </p:cNvSpPr>
          <p:nvPr>
            <p:ph type="sldNum" sz="quarter" idx="12"/>
          </p:nvPr>
        </p:nvSpPr>
        <p:spPr/>
        <p:txBody>
          <a:bodyPr/>
          <a:lstStyle/>
          <a:p>
            <a:fld id="{12DE372E-8AA9-47CE-A994-D06378A727F6}" type="slidenum">
              <a:rPr lang="uk-UA" smtClean="0"/>
              <a:t>‹#›</a:t>
            </a:fld>
            <a:endParaRPr lang="uk-UA"/>
          </a:p>
        </p:txBody>
      </p:sp>
    </p:spTree>
    <p:extLst>
      <p:ext uri="{BB962C8B-B14F-4D97-AF65-F5344CB8AC3E}">
        <p14:creationId xmlns:p14="http://schemas.microsoft.com/office/powerpoint/2010/main" val="40554719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CB9264D-702F-44F4-A4D6-CBA8E23B79BF}"/>
              </a:ext>
            </a:extLst>
          </p:cNvPr>
          <p:cNvSpPr>
            <a:spLocks noGrp="1"/>
          </p:cNvSpPr>
          <p:nvPr>
            <p:ph type="title"/>
          </p:nvPr>
        </p:nvSpPr>
        <p:spPr/>
        <p:txBody>
          <a:bodyPr/>
          <a:lstStyle/>
          <a:p>
            <a:r>
              <a:rPr lang="ru-RU"/>
              <a:t>Образец заголовка</a:t>
            </a:r>
            <a:endParaRPr lang="uk-UA"/>
          </a:p>
        </p:txBody>
      </p:sp>
      <p:sp>
        <p:nvSpPr>
          <p:cNvPr id="3" name="Объект 2">
            <a:extLst>
              <a:ext uri="{FF2B5EF4-FFF2-40B4-BE49-F238E27FC236}">
                <a16:creationId xmlns:a16="http://schemas.microsoft.com/office/drawing/2014/main" id="{A30716CD-5953-4F43-A657-D05636A6E730}"/>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Дата 3">
            <a:extLst>
              <a:ext uri="{FF2B5EF4-FFF2-40B4-BE49-F238E27FC236}">
                <a16:creationId xmlns:a16="http://schemas.microsoft.com/office/drawing/2014/main" id="{FA6ADAC0-704E-4F63-ABC8-1A44EB45C39C}"/>
              </a:ext>
            </a:extLst>
          </p:cNvPr>
          <p:cNvSpPr>
            <a:spLocks noGrp="1"/>
          </p:cNvSpPr>
          <p:nvPr>
            <p:ph type="dt" sz="half" idx="10"/>
          </p:nvPr>
        </p:nvSpPr>
        <p:spPr/>
        <p:txBody>
          <a:bodyPr/>
          <a:lstStyle/>
          <a:p>
            <a:fld id="{71DA2571-4635-4378-B2A0-C34323CEAF05}" type="datetimeFigureOut">
              <a:rPr lang="uk-UA" smtClean="0"/>
              <a:t>14.10.2023</a:t>
            </a:fld>
            <a:endParaRPr lang="uk-UA"/>
          </a:p>
        </p:txBody>
      </p:sp>
      <p:sp>
        <p:nvSpPr>
          <p:cNvPr id="5" name="Нижний колонтитул 4">
            <a:extLst>
              <a:ext uri="{FF2B5EF4-FFF2-40B4-BE49-F238E27FC236}">
                <a16:creationId xmlns:a16="http://schemas.microsoft.com/office/drawing/2014/main" id="{5D029151-A184-4DF9-A20E-1662F3FF2444}"/>
              </a:ext>
            </a:extLst>
          </p:cNvPr>
          <p:cNvSpPr>
            <a:spLocks noGrp="1"/>
          </p:cNvSpPr>
          <p:nvPr>
            <p:ph type="ftr" sz="quarter" idx="11"/>
          </p:nvPr>
        </p:nvSpPr>
        <p:spPr/>
        <p:txBody>
          <a:bodyPr/>
          <a:lstStyle/>
          <a:p>
            <a:endParaRPr lang="uk-UA"/>
          </a:p>
        </p:txBody>
      </p:sp>
      <p:sp>
        <p:nvSpPr>
          <p:cNvPr id="6" name="Номер слайда 5">
            <a:extLst>
              <a:ext uri="{FF2B5EF4-FFF2-40B4-BE49-F238E27FC236}">
                <a16:creationId xmlns:a16="http://schemas.microsoft.com/office/drawing/2014/main" id="{A56A988E-AEF2-4A19-B211-A91A7AA77E7A}"/>
              </a:ext>
            </a:extLst>
          </p:cNvPr>
          <p:cNvSpPr>
            <a:spLocks noGrp="1"/>
          </p:cNvSpPr>
          <p:nvPr>
            <p:ph type="sldNum" sz="quarter" idx="12"/>
          </p:nvPr>
        </p:nvSpPr>
        <p:spPr/>
        <p:txBody>
          <a:bodyPr/>
          <a:lstStyle/>
          <a:p>
            <a:fld id="{12DE372E-8AA9-47CE-A994-D06378A727F6}" type="slidenum">
              <a:rPr lang="uk-UA" smtClean="0"/>
              <a:t>‹#›</a:t>
            </a:fld>
            <a:endParaRPr lang="uk-UA"/>
          </a:p>
        </p:txBody>
      </p:sp>
    </p:spTree>
    <p:extLst>
      <p:ext uri="{BB962C8B-B14F-4D97-AF65-F5344CB8AC3E}">
        <p14:creationId xmlns:p14="http://schemas.microsoft.com/office/powerpoint/2010/main" val="37923139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93E6102-D6A1-4E61-9DFA-0D2836A8C961}"/>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uk-UA"/>
          </a:p>
        </p:txBody>
      </p:sp>
      <p:sp>
        <p:nvSpPr>
          <p:cNvPr id="3" name="Текст 2">
            <a:extLst>
              <a:ext uri="{FF2B5EF4-FFF2-40B4-BE49-F238E27FC236}">
                <a16:creationId xmlns:a16="http://schemas.microsoft.com/office/drawing/2014/main" id="{4C28E00F-2888-4441-9DAC-58D775D1A00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91B55748-55C9-4746-8DE2-B7C9386006C5}"/>
              </a:ext>
            </a:extLst>
          </p:cNvPr>
          <p:cNvSpPr>
            <a:spLocks noGrp="1"/>
          </p:cNvSpPr>
          <p:nvPr>
            <p:ph type="dt" sz="half" idx="10"/>
          </p:nvPr>
        </p:nvSpPr>
        <p:spPr/>
        <p:txBody>
          <a:bodyPr/>
          <a:lstStyle/>
          <a:p>
            <a:fld id="{71DA2571-4635-4378-B2A0-C34323CEAF05}" type="datetimeFigureOut">
              <a:rPr lang="uk-UA" smtClean="0"/>
              <a:t>14.10.2023</a:t>
            </a:fld>
            <a:endParaRPr lang="uk-UA"/>
          </a:p>
        </p:txBody>
      </p:sp>
      <p:sp>
        <p:nvSpPr>
          <p:cNvPr id="5" name="Нижний колонтитул 4">
            <a:extLst>
              <a:ext uri="{FF2B5EF4-FFF2-40B4-BE49-F238E27FC236}">
                <a16:creationId xmlns:a16="http://schemas.microsoft.com/office/drawing/2014/main" id="{C8AC7682-C228-4CE3-9DEF-5C2131A256CB}"/>
              </a:ext>
            </a:extLst>
          </p:cNvPr>
          <p:cNvSpPr>
            <a:spLocks noGrp="1"/>
          </p:cNvSpPr>
          <p:nvPr>
            <p:ph type="ftr" sz="quarter" idx="11"/>
          </p:nvPr>
        </p:nvSpPr>
        <p:spPr/>
        <p:txBody>
          <a:bodyPr/>
          <a:lstStyle/>
          <a:p>
            <a:endParaRPr lang="uk-UA"/>
          </a:p>
        </p:txBody>
      </p:sp>
      <p:sp>
        <p:nvSpPr>
          <p:cNvPr id="6" name="Номер слайда 5">
            <a:extLst>
              <a:ext uri="{FF2B5EF4-FFF2-40B4-BE49-F238E27FC236}">
                <a16:creationId xmlns:a16="http://schemas.microsoft.com/office/drawing/2014/main" id="{7F5B067E-A0DB-43C7-AAD1-247C033BD7EF}"/>
              </a:ext>
            </a:extLst>
          </p:cNvPr>
          <p:cNvSpPr>
            <a:spLocks noGrp="1"/>
          </p:cNvSpPr>
          <p:nvPr>
            <p:ph type="sldNum" sz="quarter" idx="12"/>
          </p:nvPr>
        </p:nvSpPr>
        <p:spPr/>
        <p:txBody>
          <a:bodyPr/>
          <a:lstStyle/>
          <a:p>
            <a:fld id="{12DE372E-8AA9-47CE-A994-D06378A727F6}" type="slidenum">
              <a:rPr lang="uk-UA" smtClean="0"/>
              <a:t>‹#›</a:t>
            </a:fld>
            <a:endParaRPr lang="uk-UA"/>
          </a:p>
        </p:txBody>
      </p:sp>
    </p:spTree>
    <p:extLst>
      <p:ext uri="{BB962C8B-B14F-4D97-AF65-F5344CB8AC3E}">
        <p14:creationId xmlns:p14="http://schemas.microsoft.com/office/powerpoint/2010/main" val="34913052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8D59994-9021-4E9A-B120-21766167489E}"/>
              </a:ext>
            </a:extLst>
          </p:cNvPr>
          <p:cNvSpPr>
            <a:spLocks noGrp="1"/>
          </p:cNvSpPr>
          <p:nvPr>
            <p:ph type="title"/>
          </p:nvPr>
        </p:nvSpPr>
        <p:spPr/>
        <p:txBody>
          <a:bodyPr/>
          <a:lstStyle/>
          <a:p>
            <a:r>
              <a:rPr lang="ru-RU"/>
              <a:t>Образец заголовка</a:t>
            </a:r>
            <a:endParaRPr lang="uk-UA"/>
          </a:p>
        </p:txBody>
      </p:sp>
      <p:sp>
        <p:nvSpPr>
          <p:cNvPr id="3" name="Объект 2">
            <a:extLst>
              <a:ext uri="{FF2B5EF4-FFF2-40B4-BE49-F238E27FC236}">
                <a16:creationId xmlns:a16="http://schemas.microsoft.com/office/drawing/2014/main" id="{D9D296DF-F0FC-4ED6-AC38-C2354A61E0EE}"/>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Объект 3">
            <a:extLst>
              <a:ext uri="{FF2B5EF4-FFF2-40B4-BE49-F238E27FC236}">
                <a16:creationId xmlns:a16="http://schemas.microsoft.com/office/drawing/2014/main" id="{E4D52F04-F472-45FA-BD5A-E5D5D4587F54}"/>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5" name="Дата 4">
            <a:extLst>
              <a:ext uri="{FF2B5EF4-FFF2-40B4-BE49-F238E27FC236}">
                <a16:creationId xmlns:a16="http://schemas.microsoft.com/office/drawing/2014/main" id="{4E928314-9AD1-4C47-BC4D-C63A44DF70C9}"/>
              </a:ext>
            </a:extLst>
          </p:cNvPr>
          <p:cNvSpPr>
            <a:spLocks noGrp="1"/>
          </p:cNvSpPr>
          <p:nvPr>
            <p:ph type="dt" sz="half" idx="10"/>
          </p:nvPr>
        </p:nvSpPr>
        <p:spPr/>
        <p:txBody>
          <a:bodyPr/>
          <a:lstStyle/>
          <a:p>
            <a:fld id="{71DA2571-4635-4378-B2A0-C34323CEAF05}" type="datetimeFigureOut">
              <a:rPr lang="uk-UA" smtClean="0"/>
              <a:t>14.10.2023</a:t>
            </a:fld>
            <a:endParaRPr lang="uk-UA"/>
          </a:p>
        </p:txBody>
      </p:sp>
      <p:sp>
        <p:nvSpPr>
          <p:cNvPr id="6" name="Нижний колонтитул 5">
            <a:extLst>
              <a:ext uri="{FF2B5EF4-FFF2-40B4-BE49-F238E27FC236}">
                <a16:creationId xmlns:a16="http://schemas.microsoft.com/office/drawing/2014/main" id="{781FFF08-4878-41CC-9C0E-691181E776DF}"/>
              </a:ext>
            </a:extLst>
          </p:cNvPr>
          <p:cNvSpPr>
            <a:spLocks noGrp="1"/>
          </p:cNvSpPr>
          <p:nvPr>
            <p:ph type="ftr" sz="quarter" idx="11"/>
          </p:nvPr>
        </p:nvSpPr>
        <p:spPr/>
        <p:txBody>
          <a:bodyPr/>
          <a:lstStyle/>
          <a:p>
            <a:endParaRPr lang="uk-UA"/>
          </a:p>
        </p:txBody>
      </p:sp>
      <p:sp>
        <p:nvSpPr>
          <p:cNvPr id="7" name="Номер слайда 6">
            <a:extLst>
              <a:ext uri="{FF2B5EF4-FFF2-40B4-BE49-F238E27FC236}">
                <a16:creationId xmlns:a16="http://schemas.microsoft.com/office/drawing/2014/main" id="{96A43D60-E12E-4A57-993C-15ADDEA8ED92}"/>
              </a:ext>
            </a:extLst>
          </p:cNvPr>
          <p:cNvSpPr>
            <a:spLocks noGrp="1"/>
          </p:cNvSpPr>
          <p:nvPr>
            <p:ph type="sldNum" sz="quarter" idx="12"/>
          </p:nvPr>
        </p:nvSpPr>
        <p:spPr/>
        <p:txBody>
          <a:bodyPr/>
          <a:lstStyle/>
          <a:p>
            <a:fld id="{12DE372E-8AA9-47CE-A994-D06378A727F6}" type="slidenum">
              <a:rPr lang="uk-UA" smtClean="0"/>
              <a:t>‹#›</a:t>
            </a:fld>
            <a:endParaRPr lang="uk-UA"/>
          </a:p>
        </p:txBody>
      </p:sp>
    </p:spTree>
    <p:extLst>
      <p:ext uri="{BB962C8B-B14F-4D97-AF65-F5344CB8AC3E}">
        <p14:creationId xmlns:p14="http://schemas.microsoft.com/office/powerpoint/2010/main" val="39872826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87468EB-7AAA-49E6-86C6-0524541DEE14}"/>
              </a:ext>
            </a:extLst>
          </p:cNvPr>
          <p:cNvSpPr>
            <a:spLocks noGrp="1"/>
          </p:cNvSpPr>
          <p:nvPr>
            <p:ph type="title"/>
          </p:nvPr>
        </p:nvSpPr>
        <p:spPr>
          <a:xfrm>
            <a:off x="839788" y="365125"/>
            <a:ext cx="10515600" cy="1325563"/>
          </a:xfrm>
        </p:spPr>
        <p:txBody>
          <a:bodyPr/>
          <a:lstStyle/>
          <a:p>
            <a:r>
              <a:rPr lang="ru-RU"/>
              <a:t>Образец заголовка</a:t>
            </a:r>
            <a:endParaRPr lang="uk-UA"/>
          </a:p>
        </p:txBody>
      </p:sp>
      <p:sp>
        <p:nvSpPr>
          <p:cNvPr id="3" name="Текст 2">
            <a:extLst>
              <a:ext uri="{FF2B5EF4-FFF2-40B4-BE49-F238E27FC236}">
                <a16:creationId xmlns:a16="http://schemas.microsoft.com/office/drawing/2014/main" id="{8B05EF9A-3B33-4DF9-B8F7-682259956D4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83FDBC25-D5C9-41EC-9805-1732F2C9F049}"/>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5" name="Текст 4">
            <a:extLst>
              <a:ext uri="{FF2B5EF4-FFF2-40B4-BE49-F238E27FC236}">
                <a16:creationId xmlns:a16="http://schemas.microsoft.com/office/drawing/2014/main" id="{C693A59B-BB3A-4610-B2FC-35520F394A1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EDDA496E-7E7F-4FDD-BD0F-E267B2961C82}"/>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7" name="Дата 6">
            <a:extLst>
              <a:ext uri="{FF2B5EF4-FFF2-40B4-BE49-F238E27FC236}">
                <a16:creationId xmlns:a16="http://schemas.microsoft.com/office/drawing/2014/main" id="{A9A69E93-7363-46AA-8DE8-CB80D3BAFB51}"/>
              </a:ext>
            </a:extLst>
          </p:cNvPr>
          <p:cNvSpPr>
            <a:spLocks noGrp="1"/>
          </p:cNvSpPr>
          <p:nvPr>
            <p:ph type="dt" sz="half" idx="10"/>
          </p:nvPr>
        </p:nvSpPr>
        <p:spPr/>
        <p:txBody>
          <a:bodyPr/>
          <a:lstStyle/>
          <a:p>
            <a:fld id="{71DA2571-4635-4378-B2A0-C34323CEAF05}" type="datetimeFigureOut">
              <a:rPr lang="uk-UA" smtClean="0"/>
              <a:t>14.10.2023</a:t>
            </a:fld>
            <a:endParaRPr lang="uk-UA"/>
          </a:p>
        </p:txBody>
      </p:sp>
      <p:sp>
        <p:nvSpPr>
          <p:cNvPr id="8" name="Нижний колонтитул 7">
            <a:extLst>
              <a:ext uri="{FF2B5EF4-FFF2-40B4-BE49-F238E27FC236}">
                <a16:creationId xmlns:a16="http://schemas.microsoft.com/office/drawing/2014/main" id="{3B0F14B0-D0D7-489E-9D39-E3594815933F}"/>
              </a:ext>
            </a:extLst>
          </p:cNvPr>
          <p:cNvSpPr>
            <a:spLocks noGrp="1"/>
          </p:cNvSpPr>
          <p:nvPr>
            <p:ph type="ftr" sz="quarter" idx="11"/>
          </p:nvPr>
        </p:nvSpPr>
        <p:spPr/>
        <p:txBody>
          <a:bodyPr/>
          <a:lstStyle/>
          <a:p>
            <a:endParaRPr lang="uk-UA"/>
          </a:p>
        </p:txBody>
      </p:sp>
      <p:sp>
        <p:nvSpPr>
          <p:cNvPr id="9" name="Номер слайда 8">
            <a:extLst>
              <a:ext uri="{FF2B5EF4-FFF2-40B4-BE49-F238E27FC236}">
                <a16:creationId xmlns:a16="http://schemas.microsoft.com/office/drawing/2014/main" id="{EB7455CB-4354-4BD3-91B3-C0E37B04DD38}"/>
              </a:ext>
            </a:extLst>
          </p:cNvPr>
          <p:cNvSpPr>
            <a:spLocks noGrp="1"/>
          </p:cNvSpPr>
          <p:nvPr>
            <p:ph type="sldNum" sz="quarter" idx="12"/>
          </p:nvPr>
        </p:nvSpPr>
        <p:spPr/>
        <p:txBody>
          <a:bodyPr/>
          <a:lstStyle/>
          <a:p>
            <a:fld id="{12DE372E-8AA9-47CE-A994-D06378A727F6}" type="slidenum">
              <a:rPr lang="uk-UA" smtClean="0"/>
              <a:t>‹#›</a:t>
            </a:fld>
            <a:endParaRPr lang="uk-UA"/>
          </a:p>
        </p:txBody>
      </p:sp>
    </p:spTree>
    <p:extLst>
      <p:ext uri="{BB962C8B-B14F-4D97-AF65-F5344CB8AC3E}">
        <p14:creationId xmlns:p14="http://schemas.microsoft.com/office/powerpoint/2010/main" val="14450389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C97A3A8-2D3B-4B0C-843A-7B73FA5CFC3E}"/>
              </a:ext>
            </a:extLst>
          </p:cNvPr>
          <p:cNvSpPr>
            <a:spLocks noGrp="1"/>
          </p:cNvSpPr>
          <p:nvPr>
            <p:ph type="title"/>
          </p:nvPr>
        </p:nvSpPr>
        <p:spPr/>
        <p:txBody>
          <a:bodyPr/>
          <a:lstStyle/>
          <a:p>
            <a:r>
              <a:rPr lang="ru-RU"/>
              <a:t>Образец заголовка</a:t>
            </a:r>
            <a:endParaRPr lang="uk-UA"/>
          </a:p>
        </p:txBody>
      </p:sp>
      <p:sp>
        <p:nvSpPr>
          <p:cNvPr id="3" name="Дата 2">
            <a:extLst>
              <a:ext uri="{FF2B5EF4-FFF2-40B4-BE49-F238E27FC236}">
                <a16:creationId xmlns:a16="http://schemas.microsoft.com/office/drawing/2014/main" id="{9A7B7E10-0D20-4BB5-B4BF-FBA1918F46E8}"/>
              </a:ext>
            </a:extLst>
          </p:cNvPr>
          <p:cNvSpPr>
            <a:spLocks noGrp="1"/>
          </p:cNvSpPr>
          <p:nvPr>
            <p:ph type="dt" sz="half" idx="10"/>
          </p:nvPr>
        </p:nvSpPr>
        <p:spPr/>
        <p:txBody>
          <a:bodyPr/>
          <a:lstStyle/>
          <a:p>
            <a:fld id="{71DA2571-4635-4378-B2A0-C34323CEAF05}" type="datetimeFigureOut">
              <a:rPr lang="uk-UA" smtClean="0"/>
              <a:t>14.10.2023</a:t>
            </a:fld>
            <a:endParaRPr lang="uk-UA"/>
          </a:p>
        </p:txBody>
      </p:sp>
      <p:sp>
        <p:nvSpPr>
          <p:cNvPr id="4" name="Нижний колонтитул 3">
            <a:extLst>
              <a:ext uri="{FF2B5EF4-FFF2-40B4-BE49-F238E27FC236}">
                <a16:creationId xmlns:a16="http://schemas.microsoft.com/office/drawing/2014/main" id="{5EC39292-5158-4894-82F9-5AD3C05D66A9}"/>
              </a:ext>
            </a:extLst>
          </p:cNvPr>
          <p:cNvSpPr>
            <a:spLocks noGrp="1"/>
          </p:cNvSpPr>
          <p:nvPr>
            <p:ph type="ftr" sz="quarter" idx="11"/>
          </p:nvPr>
        </p:nvSpPr>
        <p:spPr/>
        <p:txBody>
          <a:bodyPr/>
          <a:lstStyle/>
          <a:p>
            <a:endParaRPr lang="uk-UA"/>
          </a:p>
        </p:txBody>
      </p:sp>
      <p:sp>
        <p:nvSpPr>
          <p:cNvPr id="5" name="Номер слайда 4">
            <a:extLst>
              <a:ext uri="{FF2B5EF4-FFF2-40B4-BE49-F238E27FC236}">
                <a16:creationId xmlns:a16="http://schemas.microsoft.com/office/drawing/2014/main" id="{4CB742BE-7529-455D-9C80-FFA34E6AB15E}"/>
              </a:ext>
            </a:extLst>
          </p:cNvPr>
          <p:cNvSpPr>
            <a:spLocks noGrp="1"/>
          </p:cNvSpPr>
          <p:nvPr>
            <p:ph type="sldNum" sz="quarter" idx="12"/>
          </p:nvPr>
        </p:nvSpPr>
        <p:spPr/>
        <p:txBody>
          <a:bodyPr/>
          <a:lstStyle/>
          <a:p>
            <a:fld id="{12DE372E-8AA9-47CE-A994-D06378A727F6}" type="slidenum">
              <a:rPr lang="uk-UA" smtClean="0"/>
              <a:t>‹#›</a:t>
            </a:fld>
            <a:endParaRPr lang="uk-UA"/>
          </a:p>
        </p:txBody>
      </p:sp>
    </p:spTree>
    <p:extLst>
      <p:ext uri="{BB962C8B-B14F-4D97-AF65-F5344CB8AC3E}">
        <p14:creationId xmlns:p14="http://schemas.microsoft.com/office/powerpoint/2010/main" val="35897585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79CDF11F-6612-479D-99CC-11209E806BCB}"/>
              </a:ext>
            </a:extLst>
          </p:cNvPr>
          <p:cNvSpPr>
            <a:spLocks noGrp="1"/>
          </p:cNvSpPr>
          <p:nvPr>
            <p:ph type="dt" sz="half" idx="10"/>
          </p:nvPr>
        </p:nvSpPr>
        <p:spPr/>
        <p:txBody>
          <a:bodyPr/>
          <a:lstStyle/>
          <a:p>
            <a:fld id="{71DA2571-4635-4378-B2A0-C34323CEAF05}" type="datetimeFigureOut">
              <a:rPr lang="uk-UA" smtClean="0"/>
              <a:t>14.10.2023</a:t>
            </a:fld>
            <a:endParaRPr lang="uk-UA"/>
          </a:p>
        </p:txBody>
      </p:sp>
      <p:sp>
        <p:nvSpPr>
          <p:cNvPr id="3" name="Нижний колонтитул 2">
            <a:extLst>
              <a:ext uri="{FF2B5EF4-FFF2-40B4-BE49-F238E27FC236}">
                <a16:creationId xmlns:a16="http://schemas.microsoft.com/office/drawing/2014/main" id="{A4D63757-87E4-4D91-8972-48F990E20AC6}"/>
              </a:ext>
            </a:extLst>
          </p:cNvPr>
          <p:cNvSpPr>
            <a:spLocks noGrp="1"/>
          </p:cNvSpPr>
          <p:nvPr>
            <p:ph type="ftr" sz="quarter" idx="11"/>
          </p:nvPr>
        </p:nvSpPr>
        <p:spPr/>
        <p:txBody>
          <a:bodyPr/>
          <a:lstStyle/>
          <a:p>
            <a:endParaRPr lang="uk-UA"/>
          </a:p>
        </p:txBody>
      </p:sp>
      <p:sp>
        <p:nvSpPr>
          <p:cNvPr id="4" name="Номер слайда 3">
            <a:extLst>
              <a:ext uri="{FF2B5EF4-FFF2-40B4-BE49-F238E27FC236}">
                <a16:creationId xmlns:a16="http://schemas.microsoft.com/office/drawing/2014/main" id="{793A305A-8E03-469D-88EA-1FC50276AFE7}"/>
              </a:ext>
            </a:extLst>
          </p:cNvPr>
          <p:cNvSpPr>
            <a:spLocks noGrp="1"/>
          </p:cNvSpPr>
          <p:nvPr>
            <p:ph type="sldNum" sz="quarter" idx="12"/>
          </p:nvPr>
        </p:nvSpPr>
        <p:spPr/>
        <p:txBody>
          <a:bodyPr/>
          <a:lstStyle/>
          <a:p>
            <a:fld id="{12DE372E-8AA9-47CE-A994-D06378A727F6}" type="slidenum">
              <a:rPr lang="uk-UA" smtClean="0"/>
              <a:t>‹#›</a:t>
            </a:fld>
            <a:endParaRPr lang="uk-UA"/>
          </a:p>
        </p:txBody>
      </p:sp>
    </p:spTree>
    <p:extLst>
      <p:ext uri="{BB962C8B-B14F-4D97-AF65-F5344CB8AC3E}">
        <p14:creationId xmlns:p14="http://schemas.microsoft.com/office/powerpoint/2010/main" val="5228280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1BF5FB2-FF00-477D-9871-BE04CD773ACF}"/>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uk-UA"/>
          </a:p>
        </p:txBody>
      </p:sp>
      <p:sp>
        <p:nvSpPr>
          <p:cNvPr id="3" name="Объект 2">
            <a:extLst>
              <a:ext uri="{FF2B5EF4-FFF2-40B4-BE49-F238E27FC236}">
                <a16:creationId xmlns:a16="http://schemas.microsoft.com/office/drawing/2014/main" id="{EA08DF13-EE7C-441B-BEEC-2FF22656D7C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Текст 3">
            <a:extLst>
              <a:ext uri="{FF2B5EF4-FFF2-40B4-BE49-F238E27FC236}">
                <a16:creationId xmlns:a16="http://schemas.microsoft.com/office/drawing/2014/main" id="{1DE8EEA4-FD38-4C11-9B36-3BA52770CC5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A584085D-C2E9-49EF-B517-C99546072073}"/>
              </a:ext>
            </a:extLst>
          </p:cNvPr>
          <p:cNvSpPr>
            <a:spLocks noGrp="1"/>
          </p:cNvSpPr>
          <p:nvPr>
            <p:ph type="dt" sz="half" idx="10"/>
          </p:nvPr>
        </p:nvSpPr>
        <p:spPr/>
        <p:txBody>
          <a:bodyPr/>
          <a:lstStyle/>
          <a:p>
            <a:fld id="{71DA2571-4635-4378-B2A0-C34323CEAF05}" type="datetimeFigureOut">
              <a:rPr lang="uk-UA" smtClean="0"/>
              <a:t>14.10.2023</a:t>
            </a:fld>
            <a:endParaRPr lang="uk-UA"/>
          </a:p>
        </p:txBody>
      </p:sp>
      <p:sp>
        <p:nvSpPr>
          <p:cNvPr id="6" name="Нижний колонтитул 5">
            <a:extLst>
              <a:ext uri="{FF2B5EF4-FFF2-40B4-BE49-F238E27FC236}">
                <a16:creationId xmlns:a16="http://schemas.microsoft.com/office/drawing/2014/main" id="{E077D89B-6CD3-4080-A38B-962B26603E2A}"/>
              </a:ext>
            </a:extLst>
          </p:cNvPr>
          <p:cNvSpPr>
            <a:spLocks noGrp="1"/>
          </p:cNvSpPr>
          <p:nvPr>
            <p:ph type="ftr" sz="quarter" idx="11"/>
          </p:nvPr>
        </p:nvSpPr>
        <p:spPr/>
        <p:txBody>
          <a:bodyPr/>
          <a:lstStyle/>
          <a:p>
            <a:endParaRPr lang="uk-UA"/>
          </a:p>
        </p:txBody>
      </p:sp>
      <p:sp>
        <p:nvSpPr>
          <p:cNvPr id="7" name="Номер слайда 6">
            <a:extLst>
              <a:ext uri="{FF2B5EF4-FFF2-40B4-BE49-F238E27FC236}">
                <a16:creationId xmlns:a16="http://schemas.microsoft.com/office/drawing/2014/main" id="{876C2A56-04FD-4E93-B17E-CE552630F285}"/>
              </a:ext>
            </a:extLst>
          </p:cNvPr>
          <p:cNvSpPr>
            <a:spLocks noGrp="1"/>
          </p:cNvSpPr>
          <p:nvPr>
            <p:ph type="sldNum" sz="quarter" idx="12"/>
          </p:nvPr>
        </p:nvSpPr>
        <p:spPr/>
        <p:txBody>
          <a:bodyPr/>
          <a:lstStyle/>
          <a:p>
            <a:fld id="{12DE372E-8AA9-47CE-A994-D06378A727F6}" type="slidenum">
              <a:rPr lang="uk-UA" smtClean="0"/>
              <a:t>‹#›</a:t>
            </a:fld>
            <a:endParaRPr lang="uk-UA"/>
          </a:p>
        </p:txBody>
      </p:sp>
    </p:spTree>
    <p:extLst>
      <p:ext uri="{BB962C8B-B14F-4D97-AF65-F5344CB8AC3E}">
        <p14:creationId xmlns:p14="http://schemas.microsoft.com/office/powerpoint/2010/main" val="8833144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9DDF9DE-69EA-457F-AADF-A638729A43B4}"/>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uk-UA"/>
          </a:p>
        </p:txBody>
      </p:sp>
      <p:sp>
        <p:nvSpPr>
          <p:cNvPr id="3" name="Рисунок 2">
            <a:extLst>
              <a:ext uri="{FF2B5EF4-FFF2-40B4-BE49-F238E27FC236}">
                <a16:creationId xmlns:a16="http://schemas.microsoft.com/office/drawing/2014/main" id="{8A598947-4B4F-4455-AD44-1728D359DAA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Текст 3">
            <a:extLst>
              <a:ext uri="{FF2B5EF4-FFF2-40B4-BE49-F238E27FC236}">
                <a16:creationId xmlns:a16="http://schemas.microsoft.com/office/drawing/2014/main" id="{73D9E131-0F8F-404C-BDAC-A55CE8EBECD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E9899EFE-D119-4EC3-B146-C066EA6DB752}"/>
              </a:ext>
            </a:extLst>
          </p:cNvPr>
          <p:cNvSpPr>
            <a:spLocks noGrp="1"/>
          </p:cNvSpPr>
          <p:nvPr>
            <p:ph type="dt" sz="half" idx="10"/>
          </p:nvPr>
        </p:nvSpPr>
        <p:spPr/>
        <p:txBody>
          <a:bodyPr/>
          <a:lstStyle/>
          <a:p>
            <a:fld id="{71DA2571-4635-4378-B2A0-C34323CEAF05}" type="datetimeFigureOut">
              <a:rPr lang="uk-UA" smtClean="0"/>
              <a:t>14.10.2023</a:t>
            </a:fld>
            <a:endParaRPr lang="uk-UA"/>
          </a:p>
        </p:txBody>
      </p:sp>
      <p:sp>
        <p:nvSpPr>
          <p:cNvPr id="6" name="Нижний колонтитул 5">
            <a:extLst>
              <a:ext uri="{FF2B5EF4-FFF2-40B4-BE49-F238E27FC236}">
                <a16:creationId xmlns:a16="http://schemas.microsoft.com/office/drawing/2014/main" id="{2F47A31D-F414-47CF-8FFB-D2DDB3CC4FD8}"/>
              </a:ext>
            </a:extLst>
          </p:cNvPr>
          <p:cNvSpPr>
            <a:spLocks noGrp="1"/>
          </p:cNvSpPr>
          <p:nvPr>
            <p:ph type="ftr" sz="quarter" idx="11"/>
          </p:nvPr>
        </p:nvSpPr>
        <p:spPr/>
        <p:txBody>
          <a:bodyPr/>
          <a:lstStyle/>
          <a:p>
            <a:endParaRPr lang="uk-UA"/>
          </a:p>
        </p:txBody>
      </p:sp>
      <p:sp>
        <p:nvSpPr>
          <p:cNvPr id="7" name="Номер слайда 6">
            <a:extLst>
              <a:ext uri="{FF2B5EF4-FFF2-40B4-BE49-F238E27FC236}">
                <a16:creationId xmlns:a16="http://schemas.microsoft.com/office/drawing/2014/main" id="{0F325FAF-2E23-4CE6-B5B2-7DEF18352BD4}"/>
              </a:ext>
            </a:extLst>
          </p:cNvPr>
          <p:cNvSpPr>
            <a:spLocks noGrp="1"/>
          </p:cNvSpPr>
          <p:nvPr>
            <p:ph type="sldNum" sz="quarter" idx="12"/>
          </p:nvPr>
        </p:nvSpPr>
        <p:spPr/>
        <p:txBody>
          <a:bodyPr/>
          <a:lstStyle/>
          <a:p>
            <a:fld id="{12DE372E-8AA9-47CE-A994-D06378A727F6}" type="slidenum">
              <a:rPr lang="uk-UA" smtClean="0"/>
              <a:t>‹#›</a:t>
            </a:fld>
            <a:endParaRPr lang="uk-UA"/>
          </a:p>
        </p:txBody>
      </p:sp>
    </p:spTree>
    <p:extLst>
      <p:ext uri="{BB962C8B-B14F-4D97-AF65-F5344CB8AC3E}">
        <p14:creationId xmlns:p14="http://schemas.microsoft.com/office/powerpoint/2010/main" val="32378905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A656AF4-3A14-496D-A9BD-7844B560A0B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uk-UA"/>
          </a:p>
        </p:txBody>
      </p:sp>
      <p:sp>
        <p:nvSpPr>
          <p:cNvPr id="3" name="Текст 2">
            <a:extLst>
              <a:ext uri="{FF2B5EF4-FFF2-40B4-BE49-F238E27FC236}">
                <a16:creationId xmlns:a16="http://schemas.microsoft.com/office/drawing/2014/main" id="{83A580C3-0A22-4BD9-8EC4-1367CE51FD6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Дата 3">
            <a:extLst>
              <a:ext uri="{FF2B5EF4-FFF2-40B4-BE49-F238E27FC236}">
                <a16:creationId xmlns:a16="http://schemas.microsoft.com/office/drawing/2014/main" id="{0B664F43-2E22-4E25-8F90-7468FED4B5B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1DA2571-4635-4378-B2A0-C34323CEAF05}" type="datetimeFigureOut">
              <a:rPr lang="uk-UA" smtClean="0"/>
              <a:t>14.10.2023</a:t>
            </a:fld>
            <a:endParaRPr lang="uk-UA"/>
          </a:p>
        </p:txBody>
      </p:sp>
      <p:sp>
        <p:nvSpPr>
          <p:cNvPr id="5" name="Нижний колонтитул 4">
            <a:extLst>
              <a:ext uri="{FF2B5EF4-FFF2-40B4-BE49-F238E27FC236}">
                <a16:creationId xmlns:a16="http://schemas.microsoft.com/office/drawing/2014/main" id="{445D75EC-4699-41EA-977D-3E6ADEBBC28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Номер слайда 5">
            <a:extLst>
              <a:ext uri="{FF2B5EF4-FFF2-40B4-BE49-F238E27FC236}">
                <a16:creationId xmlns:a16="http://schemas.microsoft.com/office/drawing/2014/main" id="{1A66E33C-5A91-4377-9815-5A35F4FD575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2DE372E-8AA9-47CE-A994-D06378A727F6}" type="slidenum">
              <a:rPr lang="uk-UA" smtClean="0"/>
              <a:t>‹#›</a:t>
            </a:fld>
            <a:endParaRPr lang="uk-UA"/>
          </a:p>
        </p:txBody>
      </p:sp>
    </p:spTree>
    <p:extLst>
      <p:ext uri="{BB962C8B-B14F-4D97-AF65-F5344CB8AC3E}">
        <p14:creationId xmlns:p14="http://schemas.microsoft.com/office/powerpoint/2010/main" val="11649757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17.jpeg"/></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11.jpeg"/><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Деловой фон для презентации powerpoint - 58 фото">
            <a:extLst>
              <a:ext uri="{FF2B5EF4-FFF2-40B4-BE49-F238E27FC236}">
                <a16:creationId xmlns:a16="http://schemas.microsoft.com/office/drawing/2014/main" id="{364C5A17-8F95-4925-9F86-117C9FD4925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a:extLst>
              <a:ext uri="{FF2B5EF4-FFF2-40B4-BE49-F238E27FC236}">
                <a16:creationId xmlns:a16="http://schemas.microsoft.com/office/drawing/2014/main" id="{E595CABF-977B-4981-86BD-622ABBAF072B}"/>
              </a:ext>
            </a:extLst>
          </p:cNvPr>
          <p:cNvSpPr/>
          <p:nvPr/>
        </p:nvSpPr>
        <p:spPr>
          <a:xfrm>
            <a:off x="423554" y="362634"/>
            <a:ext cx="11067802" cy="1938992"/>
          </a:xfrm>
          <a:prstGeom prst="rect">
            <a:avLst/>
          </a:prstGeom>
        </p:spPr>
        <p:txBody>
          <a:bodyPr wrap="square">
            <a:spAutoFit/>
          </a:bodyPr>
          <a:lstStyle/>
          <a:p>
            <a:pPr algn="ctr"/>
            <a:r>
              <a:rPr lang="ru-UA" sz="4000" i="1" dirty="0">
                <a:latin typeface="Times New Roman" panose="02020603050405020304" pitchFamily="18" charset="0"/>
                <a:cs typeface="Times New Roman" panose="02020603050405020304" pitchFamily="18" charset="0"/>
              </a:rPr>
              <a:t>П</a:t>
            </a:r>
            <a:r>
              <a:rPr lang="uk-UA" sz="4000" i="1" dirty="0">
                <a:latin typeface="Times New Roman" panose="02020603050405020304" pitchFamily="18" charset="0"/>
                <a:cs typeface="Times New Roman" panose="02020603050405020304" pitchFamily="18" charset="0"/>
              </a:rPr>
              <a:t>р</a:t>
            </a:r>
            <a:r>
              <a:rPr lang="ru-UA" sz="4000" i="1" dirty="0">
                <a:latin typeface="Times New Roman" panose="02020603050405020304" pitchFamily="18" charset="0"/>
                <a:cs typeface="Times New Roman" panose="02020603050405020304" pitchFamily="18" charset="0"/>
              </a:rPr>
              <a:t>е</a:t>
            </a:r>
            <a:r>
              <a:rPr lang="uk-UA" sz="4000" i="1" dirty="0">
                <a:latin typeface="Times New Roman" panose="02020603050405020304" pitchFamily="18" charset="0"/>
                <a:cs typeface="Times New Roman" panose="02020603050405020304" pitchFamily="18" charset="0"/>
              </a:rPr>
              <a:t>з</a:t>
            </a:r>
            <a:r>
              <a:rPr lang="ru-UA" sz="4000" i="1" dirty="0">
                <a:latin typeface="Times New Roman" panose="02020603050405020304" pitchFamily="18" charset="0"/>
                <a:cs typeface="Times New Roman" panose="02020603050405020304" pitchFamily="18" charset="0"/>
              </a:rPr>
              <a:t>е</a:t>
            </a:r>
            <a:r>
              <a:rPr lang="uk-UA" sz="4000" i="1" dirty="0">
                <a:latin typeface="Times New Roman" panose="02020603050405020304" pitchFamily="18" charset="0"/>
                <a:cs typeface="Times New Roman" panose="02020603050405020304" pitchFamily="18" charset="0"/>
              </a:rPr>
              <a:t>н</a:t>
            </a:r>
            <a:r>
              <a:rPr lang="ru-UA" sz="4000" i="1" dirty="0" err="1">
                <a:latin typeface="Times New Roman" panose="02020603050405020304" pitchFamily="18" charset="0"/>
                <a:cs typeface="Times New Roman" panose="02020603050405020304" pitchFamily="18" charset="0"/>
              </a:rPr>
              <a:t>тац</a:t>
            </a:r>
            <a:r>
              <a:rPr lang="uk-UA" sz="4000" i="1" dirty="0" err="1">
                <a:latin typeface="Times New Roman" panose="02020603050405020304" pitchFamily="18" charset="0"/>
                <a:cs typeface="Times New Roman" panose="02020603050405020304" pitchFamily="18" charset="0"/>
              </a:rPr>
              <a:t>ія</a:t>
            </a:r>
            <a:r>
              <a:rPr lang="uk-UA" sz="4000" i="1" dirty="0">
                <a:latin typeface="Times New Roman" panose="02020603050405020304" pitchFamily="18" charset="0"/>
                <a:cs typeface="Times New Roman" panose="02020603050405020304" pitchFamily="18" charset="0"/>
              </a:rPr>
              <a:t> на тему</a:t>
            </a:r>
            <a:r>
              <a:rPr lang="en-US" sz="4000" i="1" dirty="0">
                <a:latin typeface="Times New Roman" panose="02020603050405020304" pitchFamily="18" charset="0"/>
                <a:cs typeface="Times New Roman" panose="02020603050405020304" pitchFamily="18" charset="0"/>
              </a:rPr>
              <a:t>:</a:t>
            </a:r>
            <a:r>
              <a:rPr lang="uk-UA" sz="4000" i="1" dirty="0">
                <a:latin typeface="Times New Roman" panose="02020603050405020304" pitchFamily="18" charset="0"/>
                <a:cs typeface="Times New Roman" panose="02020603050405020304" pitchFamily="18" charset="0"/>
              </a:rPr>
              <a:t> </a:t>
            </a:r>
          </a:p>
          <a:p>
            <a:pPr algn="ctr"/>
            <a:r>
              <a:rPr lang="uk-UA" sz="4000" i="1" dirty="0">
                <a:latin typeface="Times New Roman" panose="02020603050405020304" pitchFamily="18" charset="0"/>
                <a:cs typeface="Times New Roman" panose="02020603050405020304" pitchFamily="18" charset="0"/>
              </a:rPr>
              <a:t>"Основні види психологічної діагностики дітей саме дошкільного віку"</a:t>
            </a:r>
          </a:p>
        </p:txBody>
      </p:sp>
      <p:pic>
        <p:nvPicPr>
          <p:cNvPr id="1026" name="Picture 2" descr="Психодіагностика у Івано-Франківську ᐉ Відчуй себе">
            <a:extLst>
              <a:ext uri="{FF2B5EF4-FFF2-40B4-BE49-F238E27FC236}">
                <a16:creationId xmlns:a16="http://schemas.microsoft.com/office/drawing/2014/main" id="{4D49CD96-919A-41F5-8226-684D8E41C4E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19080" y="2301626"/>
            <a:ext cx="4476750" cy="2447925"/>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a:extLst>
              <a:ext uri="{FF2B5EF4-FFF2-40B4-BE49-F238E27FC236}">
                <a16:creationId xmlns:a16="http://schemas.microsoft.com/office/drawing/2014/main" id="{9B6B878E-04BE-4FF3-B9EE-8571368C1D3D}"/>
              </a:ext>
            </a:extLst>
          </p:cNvPr>
          <p:cNvSpPr/>
          <p:nvPr/>
        </p:nvSpPr>
        <p:spPr>
          <a:xfrm>
            <a:off x="8195830" y="5572943"/>
            <a:ext cx="3787768" cy="461665"/>
          </a:xfrm>
          <a:prstGeom prst="rect">
            <a:avLst/>
          </a:prstGeom>
        </p:spPr>
        <p:txBody>
          <a:bodyPr wrap="none">
            <a:spAutoFit/>
          </a:bodyPr>
          <a:lstStyle/>
          <a:p>
            <a:r>
              <a:rPr lang="uk-UA" sz="2400" i="1" dirty="0">
                <a:latin typeface="Times New Roman" panose="02020603050405020304" pitchFamily="18" charset="0"/>
                <a:cs typeface="Times New Roman" panose="02020603050405020304" pitchFamily="18" charset="0"/>
              </a:rPr>
              <a:t>Виконала</a:t>
            </a:r>
            <a:r>
              <a:rPr lang="en-US" sz="2400" i="1" dirty="0">
                <a:latin typeface="Times New Roman" panose="02020603050405020304" pitchFamily="18" charset="0"/>
                <a:cs typeface="Times New Roman" panose="02020603050405020304" pitchFamily="18" charset="0"/>
              </a:rPr>
              <a:t>: </a:t>
            </a:r>
            <a:r>
              <a:rPr lang="uk-UA" sz="2400" i="1" dirty="0">
                <a:latin typeface="Times New Roman" panose="02020603050405020304" pitchFamily="18" charset="0"/>
                <a:cs typeface="Times New Roman" panose="02020603050405020304" pitchFamily="18" charset="0"/>
              </a:rPr>
              <a:t>Крамаренко А.С</a:t>
            </a:r>
            <a:r>
              <a:rPr lang="uk-UA" i="1" dirty="0">
                <a:latin typeface="Times New Roman" panose="02020603050405020304" pitchFamily="18" charset="0"/>
                <a:cs typeface="Times New Roman" panose="02020603050405020304" pitchFamily="18" charset="0"/>
              </a:rPr>
              <a:t>.</a:t>
            </a:r>
            <a:endParaRPr lang="uk-UA" dirty="0"/>
          </a:p>
        </p:txBody>
      </p:sp>
    </p:spTree>
    <p:extLst>
      <p:ext uri="{BB962C8B-B14F-4D97-AF65-F5344CB8AC3E}">
        <p14:creationId xmlns:p14="http://schemas.microsoft.com/office/powerpoint/2010/main" val="13350268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Деловой фон для презентации powerpoint - 58 фото">
            <a:extLst>
              <a:ext uri="{FF2B5EF4-FFF2-40B4-BE49-F238E27FC236}">
                <a16:creationId xmlns:a16="http://schemas.microsoft.com/office/drawing/2014/main" id="{364C5A17-8F95-4925-9F86-117C9FD492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a:extLst>
              <a:ext uri="{FF2B5EF4-FFF2-40B4-BE49-F238E27FC236}">
                <a16:creationId xmlns:a16="http://schemas.microsoft.com/office/drawing/2014/main" id="{38FB1EFF-4C30-471D-A60B-5AE0E3E83036}"/>
              </a:ext>
            </a:extLst>
          </p:cNvPr>
          <p:cNvSpPr/>
          <p:nvPr/>
        </p:nvSpPr>
        <p:spPr>
          <a:xfrm>
            <a:off x="245423" y="1542711"/>
            <a:ext cx="6096000" cy="3416320"/>
          </a:xfrm>
          <a:prstGeom prst="rect">
            <a:avLst/>
          </a:prstGeom>
        </p:spPr>
        <p:txBody>
          <a:bodyPr>
            <a:spAutoFit/>
          </a:bodyPr>
          <a:lstStyle/>
          <a:p>
            <a:pPr>
              <a:buFont typeface="+mj-lt"/>
              <a:buAutoNum type="arabicPeriod"/>
            </a:pPr>
            <a:r>
              <a:rPr lang="uk-UA" b="1" i="0" dirty="0">
                <a:effectLst/>
                <a:latin typeface="Times New Roman" panose="02020603050405020304" pitchFamily="18" charset="0"/>
                <a:cs typeface="Times New Roman" panose="02020603050405020304" pitchFamily="18" charset="0"/>
              </a:rPr>
              <a:t>Діагностика та цілі:</a:t>
            </a:r>
            <a:r>
              <a:rPr lang="uk-UA" b="0" i="0" dirty="0">
                <a:effectLst/>
                <a:latin typeface="Times New Roman" panose="02020603050405020304" pitchFamily="18" charset="0"/>
                <a:cs typeface="Times New Roman" panose="02020603050405020304" pitchFamily="18" charset="0"/>
              </a:rPr>
              <a:t> Визначення потреб та встановлення конкретних цілей для кожної дитини.</a:t>
            </a:r>
          </a:p>
          <a:p>
            <a:pPr>
              <a:buFont typeface="+mj-lt"/>
              <a:buAutoNum type="arabicPeriod"/>
            </a:pPr>
            <a:r>
              <a:rPr lang="uk-UA" b="1" i="0" dirty="0">
                <a:effectLst/>
                <a:latin typeface="Times New Roman" panose="02020603050405020304" pitchFamily="18" charset="0"/>
                <a:cs typeface="Times New Roman" panose="02020603050405020304" pitchFamily="18" charset="0"/>
              </a:rPr>
              <a:t>Стратегії та методи:</a:t>
            </a:r>
            <a:r>
              <a:rPr lang="uk-UA" b="0" i="0" dirty="0">
                <a:effectLst/>
                <a:latin typeface="Times New Roman" panose="02020603050405020304" pitchFamily="18" charset="0"/>
                <a:cs typeface="Times New Roman" panose="02020603050405020304" pitchFamily="18" charset="0"/>
              </a:rPr>
              <a:t> Вибір ефективних методів та стратегій для досягнення цілей.</a:t>
            </a:r>
          </a:p>
          <a:p>
            <a:pPr>
              <a:buFont typeface="+mj-lt"/>
              <a:buAutoNum type="arabicPeriod"/>
            </a:pPr>
            <a:r>
              <a:rPr lang="uk-UA" b="1" i="0" dirty="0">
                <a:effectLst/>
                <a:latin typeface="Times New Roman" panose="02020603050405020304" pitchFamily="18" charset="0"/>
                <a:cs typeface="Times New Roman" panose="02020603050405020304" pitchFamily="18" charset="0"/>
              </a:rPr>
              <a:t>Розклад:</a:t>
            </a:r>
            <a:r>
              <a:rPr lang="uk-UA" b="0" i="0" dirty="0">
                <a:effectLst/>
                <a:latin typeface="Times New Roman" panose="02020603050405020304" pitchFamily="18" charset="0"/>
                <a:cs typeface="Times New Roman" panose="02020603050405020304" pitchFamily="18" charset="0"/>
              </a:rPr>
              <a:t> Створення розкладу, який забезпечує баланс між навчанням і грою.</a:t>
            </a:r>
          </a:p>
          <a:p>
            <a:pPr>
              <a:buFont typeface="+mj-lt"/>
              <a:buAutoNum type="arabicPeriod"/>
            </a:pPr>
            <a:r>
              <a:rPr lang="uk-UA" b="1" i="0" dirty="0">
                <a:effectLst/>
                <a:latin typeface="Times New Roman" panose="02020603050405020304" pitchFamily="18" charset="0"/>
                <a:cs typeface="Times New Roman" panose="02020603050405020304" pitchFamily="18" charset="0"/>
              </a:rPr>
              <a:t>Моніторинг та оцінка:</a:t>
            </a:r>
            <a:r>
              <a:rPr lang="uk-UA" b="0" i="0" dirty="0">
                <a:effectLst/>
                <a:latin typeface="Times New Roman" panose="02020603050405020304" pitchFamily="18" charset="0"/>
                <a:cs typeface="Times New Roman" panose="02020603050405020304" pitchFamily="18" charset="0"/>
              </a:rPr>
              <a:t> Постійне відстеження прогресу та оцінка досягнень.</a:t>
            </a:r>
          </a:p>
          <a:p>
            <a:pPr>
              <a:buFont typeface="+mj-lt"/>
              <a:buAutoNum type="arabicPeriod"/>
            </a:pPr>
            <a:r>
              <a:rPr lang="uk-UA" b="1" i="0" dirty="0">
                <a:effectLst/>
                <a:latin typeface="Times New Roman" panose="02020603050405020304" pitchFamily="18" charset="0"/>
                <a:cs typeface="Times New Roman" panose="02020603050405020304" pitchFamily="18" charset="0"/>
              </a:rPr>
              <a:t>Залучення батьків:</a:t>
            </a:r>
            <a:r>
              <a:rPr lang="uk-UA" b="0" i="0" dirty="0">
                <a:effectLst/>
                <a:latin typeface="Times New Roman" panose="02020603050405020304" pitchFamily="18" charset="0"/>
                <a:cs typeface="Times New Roman" panose="02020603050405020304" pitchFamily="18" charset="0"/>
              </a:rPr>
              <a:t> Взаємодія та співпраця з батьками для підтримки розвитку дитини.</a:t>
            </a:r>
          </a:p>
          <a:p>
            <a:pPr>
              <a:buFont typeface="+mj-lt"/>
              <a:buAutoNum type="arabicPeriod"/>
            </a:pPr>
            <a:r>
              <a:rPr lang="uk-UA" b="1" i="0" dirty="0">
                <a:effectLst/>
                <a:latin typeface="Times New Roman" panose="02020603050405020304" pitchFamily="18" charset="0"/>
                <a:cs typeface="Times New Roman" panose="02020603050405020304" pitchFamily="18" charset="0"/>
              </a:rPr>
              <a:t>Співпраця з педагогами:</a:t>
            </a:r>
            <a:r>
              <a:rPr lang="uk-UA" b="0" i="0" dirty="0">
                <a:effectLst/>
                <a:latin typeface="Times New Roman" panose="02020603050405020304" pitchFamily="18" charset="0"/>
                <a:cs typeface="Times New Roman" panose="02020603050405020304" pitchFamily="18" charset="0"/>
              </a:rPr>
              <a:t> Забезпечення співпраці з вчителями і педагогами дитячих закладів.</a:t>
            </a:r>
          </a:p>
        </p:txBody>
      </p:sp>
      <p:sp>
        <p:nvSpPr>
          <p:cNvPr id="3" name="Прямоугольник 2">
            <a:extLst>
              <a:ext uri="{FF2B5EF4-FFF2-40B4-BE49-F238E27FC236}">
                <a16:creationId xmlns:a16="http://schemas.microsoft.com/office/drawing/2014/main" id="{A380652C-CAC1-4101-A3D1-AA26CCA4115C}"/>
              </a:ext>
            </a:extLst>
          </p:cNvPr>
          <p:cNvSpPr/>
          <p:nvPr/>
        </p:nvSpPr>
        <p:spPr>
          <a:xfrm>
            <a:off x="1979221" y="137481"/>
            <a:ext cx="8442544" cy="1569660"/>
          </a:xfrm>
          <a:prstGeom prst="rect">
            <a:avLst/>
          </a:prstGeom>
        </p:spPr>
        <p:txBody>
          <a:bodyPr wrap="square">
            <a:spAutoFit/>
          </a:bodyPr>
          <a:lstStyle/>
          <a:p>
            <a:pPr algn="ctr"/>
            <a:r>
              <a:rPr lang="ru-RU" sz="2400" b="0" i="0" dirty="0">
                <a:effectLst/>
                <a:latin typeface="Times New Roman" panose="02020603050405020304" pitchFamily="18" charset="0"/>
                <a:cs typeface="Times New Roman" panose="02020603050405020304" pitchFamily="18" charset="0"/>
              </a:rPr>
              <a:t>	</a:t>
            </a:r>
            <a:r>
              <a:rPr lang="ru-RU" sz="2400" b="0" i="0" dirty="0" err="1">
                <a:effectLst/>
                <a:latin typeface="Times New Roman" panose="02020603050405020304" pitchFamily="18" charset="0"/>
                <a:cs typeface="Times New Roman" panose="02020603050405020304" pitchFamily="18" charset="0"/>
              </a:rPr>
              <a:t>Розвиток</a:t>
            </a:r>
            <a:r>
              <a:rPr lang="ru-RU" sz="2400" b="0" i="0" dirty="0">
                <a:effectLst/>
                <a:latin typeface="Times New Roman" panose="02020603050405020304" pitchFamily="18" charset="0"/>
                <a:cs typeface="Times New Roman" panose="02020603050405020304" pitchFamily="18" charset="0"/>
              </a:rPr>
              <a:t> плану </a:t>
            </a:r>
            <a:r>
              <a:rPr lang="ru-RU" sz="2400" b="0" i="0" dirty="0" err="1">
                <a:effectLst/>
                <a:latin typeface="Times New Roman" panose="02020603050405020304" pitchFamily="18" charset="0"/>
                <a:cs typeface="Times New Roman" panose="02020603050405020304" pitchFamily="18" charset="0"/>
              </a:rPr>
              <a:t>підтримки</a:t>
            </a:r>
            <a:r>
              <a:rPr lang="ru-RU" sz="2400" b="0" i="0" dirty="0">
                <a:effectLst/>
                <a:latin typeface="Times New Roman" panose="02020603050405020304" pitchFamily="18" charset="0"/>
                <a:cs typeface="Times New Roman" panose="02020603050405020304" pitchFamily="18" charset="0"/>
              </a:rPr>
              <a:t> На </a:t>
            </a:r>
            <a:r>
              <a:rPr lang="ru-RU" sz="2400" b="0" i="0" dirty="0" err="1">
                <a:effectLst/>
                <a:latin typeface="Times New Roman" panose="02020603050405020304" pitchFamily="18" charset="0"/>
                <a:cs typeface="Times New Roman" panose="02020603050405020304" pitchFamily="18" charset="0"/>
              </a:rPr>
              <a:t>основі</a:t>
            </a:r>
            <a:r>
              <a:rPr lang="ru-RU" sz="2400" b="0" i="0" dirty="0">
                <a:effectLst/>
                <a:latin typeface="Times New Roman" panose="02020603050405020304" pitchFamily="18" charset="0"/>
                <a:cs typeface="Times New Roman" panose="02020603050405020304" pitchFamily="18" charset="0"/>
              </a:rPr>
              <a:t> </a:t>
            </a:r>
            <a:r>
              <a:rPr lang="ru-RU" sz="2400" b="0" i="0" dirty="0" err="1">
                <a:effectLst/>
                <a:latin typeface="Times New Roman" panose="02020603050405020304" pitchFamily="18" charset="0"/>
                <a:cs typeface="Times New Roman" panose="02020603050405020304" pitchFamily="18" charset="0"/>
              </a:rPr>
              <a:t>результатів</a:t>
            </a:r>
            <a:r>
              <a:rPr lang="ru-RU" sz="2400" b="0" i="0" dirty="0">
                <a:effectLst/>
                <a:latin typeface="Times New Roman" panose="02020603050405020304" pitchFamily="18" charset="0"/>
                <a:cs typeface="Times New Roman" panose="02020603050405020304" pitchFamily="18" charset="0"/>
              </a:rPr>
              <a:t> </a:t>
            </a:r>
            <a:r>
              <a:rPr lang="ru-RU" sz="2400" b="0" i="0" dirty="0" err="1">
                <a:effectLst/>
                <a:latin typeface="Times New Roman" panose="02020603050405020304" pitchFamily="18" charset="0"/>
                <a:cs typeface="Times New Roman" panose="02020603050405020304" pitchFamily="18" charset="0"/>
              </a:rPr>
              <a:t>діагностики</a:t>
            </a:r>
            <a:r>
              <a:rPr lang="ru-RU" sz="2400" b="0" i="0" dirty="0">
                <a:effectLst/>
                <a:latin typeface="Times New Roman" panose="02020603050405020304" pitchFamily="18" charset="0"/>
                <a:cs typeface="Times New Roman" panose="02020603050405020304" pitchFamily="18" charset="0"/>
              </a:rPr>
              <a:t> </a:t>
            </a:r>
            <a:r>
              <a:rPr lang="ru-RU" sz="2400" b="0" i="0" dirty="0" err="1">
                <a:effectLst/>
                <a:latin typeface="Times New Roman" panose="02020603050405020304" pitchFamily="18" charset="0"/>
                <a:cs typeface="Times New Roman" panose="02020603050405020304" pitchFamily="18" charset="0"/>
              </a:rPr>
              <a:t>розробляються</a:t>
            </a:r>
            <a:r>
              <a:rPr lang="ru-RU" sz="2400" b="0" i="0" dirty="0">
                <a:effectLst/>
                <a:latin typeface="Times New Roman" panose="02020603050405020304" pitchFamily="18" charset="0"/>
                <a:cs typeface="Times New Roman" panose="02020603050405020304" pitchFamily="18" charset="0"/>
              </a:rPr>
              <a:t> </a:t>
            </a:r>
            <a:r>
              <a:rPr lang="ru-RU" sz="2400" b="0" i="0" dirty="0" err="1">
                <a:effectLst/>
                <a:latin typeface="Times New Roman" panose="02020603050405020304" pitchFamily="18" charset="0"/>
                <a:cs typeface="Times New Roman" panose="02020603050405020304" pitchFamily="18" charset="0"/>
              </a:rPr>
              <a:t>індивідуальні</a:t>
            </a:r>
            <a:r>
              <a:rPr lang="ru-RU" sz="2400" b="0" i="0" dirty="0">
                <a:effectLst/>
                <a:latin typeface="Times New Roman" panose="02020603050405020304" pitchFamily="18" charset="0"/>
                <a:cs typeface="Times New Roman" panose="02020603050405020304" pitchFamily="18" charset="0"/>
              </a:rPr>
              <a:t> </a:t>
            </a:r>
            <a:r>
              <a:rPr lang="ru-RU" sz="2400" b="0" i="0" dirty="0" err="1">
                <a:effectLst/>
                <a:latin typeface="Times New Roman" panose="02020603050405020304" pitchFamily="18" charset="0"/>
                <a:cs typeface="Times New Roman" panose="02020603050405020304" pitchFamily="18" charset="0"/>
              </a:rPr>
              <a:t>плани</a:t>
            </a:r>
            <a:r>
              <a:rPr lang="ru-RU" sz="2400" b="0" i="0" dirty="0">
                <a:effectLst/>
                <a:latin typeface="Times New Roman" panose="02020603050405020304" pitchFamily="18" charset="0"/>
                <a:cs typeface="Times New Roman" panose="02020603050405020304" pitchFamily="18" charset="0"/>
              </a:rPr>
              <a:t> </a:t>
            </a:r>
            <a:r>
              <a:rPr lang="ru-RU" sz="2400" b="0" i="0" dirty="0" err="1">
                <a:effectLst/>
                <a:latin typeface="Times New Roman" panose="02020603050405020304" pitchFamily="18" charset="0"/>
                <a:cs typeface="Times New Roman" panose="02020603050405020304" pitchFamily="18" charset="0"/>
              </a:rPr>
              <a:t>підтримки</a:t>
            </a:r>
            <a:r>
              <a:rPr lang="ru-RU" sz="2400" b="0" i="0" dirty="0">
                <a:effectLst/>
                <a:latin typeface="Times New Roman" panose="02020603050405020304" pitchFamily="18" charset="0"/>
                <a:cs typeface="Times New Roman" panose="02020603050405020304" pitchFamily="18" charset="0"/>
              </a:rPr>
              <a:t> та </a:t>
            </a:r>
            <a:r>
              <a:rPr lang="ru-RU" sz="2400" b="0" i="0" dirty="0" err="1">
                <a:effectLst/>
                <a:latin typeface="Times New Roman" panose="02020603050405020304" pitchFamily="18" charset="0"/>
                <a:cs typeface="Times New Roman" panose="02020603050405020304" pitchFamily="18" charset="0"/>
              </a:rPr>
              <a:t>розвитку</a:t>
            </a:r>
            <a:r>
              <a:rPr lang="ru-RU" sz="2400" b="0" i="0" dirty="0">
                <a:effectLst/>
                <a:latin typeface="Times New Roman" panose="02020603050405020304" pitchFamily="18" charset="0"/>
                <a:cs typeface="Times New Roman" panose="02020603050405020304" pitchFamily="18" charset="0"/>
              </a:rPr>
              <a:t> для </a:t>
            </a:r>
            <a:r>
              <a:rPr lang="ru-RU" sz="2400" b="0" i="0" dirty="0" err="1">
                <a:effectLst/>
                <a:latin typeface="Times New Roman" panose="02020603050405020304" pitchFamily="18" charset="0"/>
                <a:cs typeface="Times New Roman" panose="02020603050405020304" pitchFamily="18" charset="0"/>
              </a:rPr>
              <a:t>кожної</a:t>
            </a:r>
            <a:r>
              <a:rPr lang="ru-RU" sz="2400" b="0" i="0" dirty="0">
                <a:effectLst/>
                <a:latin typeface="Times New Roman" panose="02020603050405020304" pitchFamily="18" charset="0"/>
                <a:cs typeface="Times New Roman" panose="02020603050405020304" pitchFamily="18" charset="0"/>
              </a:rPr>
              <a:t> </a:t>
            </a:r>
            <a:r>
              <a:rPr lang="ru-RU" sz="2400" b="0" i="0" dirty="0" err="1">
                <a:effectLst/>
                <a:latin typeface="Times New Roman" panose="02020603050405020304" pitchFamily="18" charset="0"/>
                <a:cs typeface="Times New Roman" panose="02020603050405020304" pitchFamily="18" charset="0"/>
              </a:rPr>
              <a:t>дитини</a:t>
            </a:r>
            <a:r>
              <a:rPr lang="ru-RU" sz="2400" b="0" i="0" dirty="0">
                <a:effectLst/>
                <a:latin typeface="Times New Roman" panose="02020603050405020304" pitchFamily="18" charset="0"/>
                <a:cs typeface="Times New Roman" panose="02020603050405020304" pitchFamily="18" charset="0"/>
              </a:rPr>
              <a:t>. для </a:t>
            </a:r>
            <a:r>
              <a:rPr lang="ru-RU" sz="2400" b="0" i="0" dirty="0" err="1">
                <a:effectLst/>
                <a:latin typeface="Times New Roman" panose="02020603050405020304" pitchFamily="18" charset="0"/>
                <a:cs typeface="Times New Roman" panose="02020603050405020304" pitchFamily="18" charset="0"/>
              </a:rPr>
              <a:t>дітей</a:t>
            </a:r>
            <a:r>
              <a:rPr lang="ru-RU" sz="2400" b="0" i="0" dirty="0">
                <a:effectLst/>
                <a:latin typeface="Times New Roman" panose="02020603050405020304" pitchFamily="18" charset="0"/>
                <a:cs typeface="Times New Roman" panose="02020603050405020304" pitchFamily="18" charset="0"/>
              </a:rPr>
              <a:t> </a:t>
            </a:r>
            <a:r>
              <a:rPr lang="ru-RU" sz="2400" b="0" i="0" dirty="0" err="1">
                <a:effectLst/>
                <a:latin typeface="Times New Roman" panose="02020603050405020304" pitchFamily="18" charset="0"/>
                <a:cs typeface="Times New Roman" panose="02020603050405020304" pitchFamily="18" charset="0"/>
              </a:rPr>
              <a:t>дошкільного</a:t>
            </a:r>
            <a:r>
              <a:rPr lang="ru-RU" sz="2400" b="0" i="0" dirty="0">
                <a:effectLst/>
                <a:latin typeface="Times New Roman" panose="02020603050405020304" pitchFamily="18" charset="0"/>
                <a:cs typeface="Times New Roman" panose="02020603050405020304" pitchFamily="18" charset="0"/>
              </a:rPr>
              <a:t> </a:t>
            </a:r>
            <a:r>
              <a:rPr lang="ru-RU" sz="2400" b="0" i="0" dirty="0" err="1">
                <a:effectLst/>
                <a:latin typeface="Times New Roman" panose="02020603050405020304" pitchFamily="18" charset="0"/>
                <a:cs typeface="Times New Roman" panose="02020603050405020304" pitchFamily="18" charset="0"/>
              </a:rPr>
              <a:t>віку</a:t>
            </a:r>
            <a:r>
              <a:rPr lang="ru-RU" sz="2400" b="0" i="0" dirty="0">
                <a:effectLst/>
                <a:latin typeface="Times New Roman" panose="02020603050405020304" pitchFamily="18" charset="0"/>
                <a:cs typeface="Times New Roman" panose="02020603050405020304" pitchFamily="18" charset="0"/>
              </a:rPr>
              <a:t> </a:t>
            </a:r>
            <a:r>
              <a:rPr lang="ru-RU" sz="2400" b="0" i="0" dirty="0" err="1">
                <a:effectLst/>
                <a:latin typeface="Times New Roman" panose="02020603050405020304" pitchFamily="18" charset="0"/>
                <a:cs typeface="Times New Roman" panose="02020603050405020304" pitchFamily="18" charset="0"/>
              </a:rPr>
              <a:t>психологія</a:t>
            </a:r>
            <a:r>
              <a:rPr lang="ru-RU" sz="2400" b="0" i="0" dirty="0">
                <a:effectLst/>
                <a:latin typeface="Times New Roman" panose="02020603050405020304" pitchFamily="18" charset="0"/>
                <a:cs typeface="Times New Roman" panose="02020603050405020304" pitchFamily="18" charset="0"/>
              </a:rPr>
              <a:t>.</a:t>
            </a:r>
            <a:endParaRPr lang="uk-UA" sz="2400" dirty="0">
              <a:latin typeface="Times New Roman" panose="02020603050405020304" pitchFamily="18" charset="0"/>
              <a:cs typeface="Times New Roman" panose="02020603050405020304" pitchFamily="18" charset="0"/>
            </a:endParaRPr>
          </a:p>
        </p:txBody>
      </p:sp>
      <p:pic>
        <p:nvPicPr>
          <p:cNvPr id="9218" name="Picture 2" descr="Для чего нужна психология?">
            <a:extLst>
              <a:ext uri="{FF2B5EF4-FFF2-40B4-BE49-F238E27FC236}">
                <a16:creationId xmlns:a16="http://schemas.microsoft.com/office/drawing/2014/main" id="{EA11687A-3BE3-42D0-8B29-1B099D7681C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41423" y="1871570"/>
            <a:ext cx="5149121" cy="30874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56127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Деловой фон для презентации powerpoint - 58 фото">
            <a:extLst>
              <a:ext uri="{FF2B5EF4-FFF2-40B4-BE49-F238E27FC236}">
                <a16:creationId xmlns:a16="http://schemas.microsoft.com/office/drawing/2014/main" id="{364C5A17-8F95-4925-9F86-117C9FD4925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86" y="-3761"/>
            <a:ext cx="12198686" cy="6861761"/>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a:extLst>
              <a:ext uri="{FF2B5EF4-FFF2-40B4-BE49-F238E27FC236}">
                <a16:creationId xmlns:a16="http://schemas.microsoft.com/office/drawing/2014/main" id="{24D3A032-2FFE-4B36-B6AD-4E533A4BEAB1}"/>
              </a:ext>
            </a:extLst>
          </p:cNvPr>
          <p:cNvSpPr/>
          <p:nvPr/>
        </p:nvSpPr>
        <p:spPr>
          <a:xfrm>
            <a:off x="221673" y="327284"/>
            <a:ext cx="6096000" cy="4154984"/>
          </a:xfrm>
          <a:prstGeom prst="rect">
            <a:avLst/>
          </a:prstGeom>
        </p:spPr>
        <p:txBody>
          <a:bodyPr>
            <a:spAutoFit/>
          </a:bodyPr>
          <a:lstStyle/>
          <a:p>
            <a:r>
              <a:rPr lang="ru-RU" sz="2400" b="1" i="0" dirty="0">
                <a:effectLst/>
                <a:latin typeface="Times New Roman" panose="02020603050405020304" pitchFamily="18" charset="0"/>
                <a:cs typeface="Times New Roman" panose="02020603050405020304" pitchFamily="18" charset="0"/>
              </a:rPr>
              <a:t>Як проводиться </a:t>
            </a:r>
            <a:r>
              <a:rPr lang="ru-RU" sz="2400" b="1" i="0" dirty="0" err="1">
                <a:effectLst/>
                <a:latin typeface="Times New Roman" panose="02020603050405020304" pitchFamily="18" charset="0"/>
                <a:cs typeface="Times New Roman" panose="02020603050405020304" pitchFamily="18" charset="0"/>
              </a:rPr>
              <a:t>спостереження</a:t>
            </a:r>
            <a:r>
              <a:rPr lang="ru-RU" sz="2400" b="1" i="0" dirty="0">
                <a:effectLst/>
                <a:latin typeface="Times New Roman" panose="02020603050405020304" pitchFamily="18" charset="0"/>
                <a:cs typeface="Times New Roman" panose="02020603050405020304" pitchFamily="18" charset="0"/>
              </a:rPr>
              <a:t>?</a:t>
            </a:r>
            <a:endParaRPr lang="ru-RU" sz="2400" b="0" i="0" dirty="0">
              <a:effectLst/>
              <a:latin typeface="Times New Roman" panose="02020603050405020304" pitchFamily="18" charset="0"/>
              <a:cs typeface="Times New Roman" panose="02020603050405020304" pitchFamily="18" charset="0"/>
            </a:endParaRPr>
          </a:p>
          <a:p>
            <a:pPr marL="342900" indent="-342900">
              <a:buFont typeface="+mj-lt"/>
              <a:buAutoNum type="arabicPeriod"/>
            </a:pPr>
            <a:r>
              <a:rPr lang="ru-RU" sz="2400" b="0" i="0" dirty="0" err="1">
                <a:effectLst/>
                <a:latin typeface="Times New Roman" panose="02020603050405020304" pitchFamily="18" charset="0"/>
                <a:cs typeface="Times New Roman" panose="02020603050405020304" pitchFamily="18" charset="0"/>
              </a:rPr>
              <a:t>Спостереження</a:t>
            </a:r>
            <a:r>
              <a:rPr lang="ru-RU" sz="2400" b="0" i="0" dirty="0">
                <a:effectLst/>
                <a:latin typeface="Times New Roman" panose="02020603050405020304" pitchFamily="18" charset="0"/>
                <a:cs typeface="Times New Roman" panose="02020603050405020304" pitchFamily="18" charset="0"/>
              </a:rPr>
              <a:t> </a:t>
            </a:r>
            <a:r>
              <a:rPr lang="ru-RU" sz="2400" b="0" i="0" dirty="0" err="1">
                <a:effectLst/>
                <a:latin typeface="Times New Roman" panose="02020603050405020304" pitchFamily="18" charset="0"/>
                <a:cs typeface="Times New Roman" panose="02020603050405020304" pitchFamily="18" charset="0"/>
              </a:rPr>
              <a:t>може</a:t>
            </a:r>
            <a:r>
              <a:rPr lang="ru-RU" sz="2400" b="0" i="0" dirty="0">
                <a:effectLst/>
                <a:latin typeface="Times New Roman" panose="02020603050405020304" pitchFamily="18" charset="0"/>
                <a:cs typeface="Times New Roman" panose="02020603050405020304" pitchFamily="18" charset="0"/>
              </a:rPr>
              <a:t> бути </a:t>
            </a:r>
            <a:r>
              <a:rPr lang="ru-RU" sz="2400" b="0" i="0" dirty="0" err="1">
                <a:effectLst/>
                <a:latin typeface="Times New Roman" panose="02020603050405020304" pitchFamily="18" charset="0"/>
                <a:cs typeface="Times New Roman" panose="02020603050405020304" pitchFamily="18" charset="0"/>
              </a:rPr>
              <a:t>структурованим</a:t>
            </a:r>
            <a:r>
              <a:rPr lang="ru-RU" sz="2400" b="0" i="0" dirty="0">
                <a:effectLst/>
                <a:latin typeface="Times New Roman" panose="02020603050405020304" pitchFamily="18" charset="0"/>
                <a:cs typeface="Times New Roman" panose="02020603050405020304" pitchFamily="18" charset="0"/>
              </a:rPr>
              <a:t> (за </a:t>
            </a:r>
            <a:r>
              <a:rPr lang="ru-RU" sz="2400" b="0" i="0" dirty="0" err="1">
                <a:effectLst/>
                <a:latin typeface="Times New Roman" panose="02020603050405020304" pitchFamily="18" charset="0"/>
                <a:cs typeface="Times New Roman" panose="02020603050405020304" pitchFamily="18" charset="0"/>
              </a:rPr>
              <a:t>певними</a:t>
            </a:r>
            <a:r>
              <a:rPr lang="ru-RU" sz="2400" b="0" i="0" dirty="0">
                <a:effectLst/>
                <a:latin typeface="Times New Roman" panose="02020603050405020304" pitchFamily="18" charset="0"/>
                <a:cs typeface="Times New Roman" panose="02020603050405020304" pitchFamily="18" charset="0"/>
              </a:rPr>
              <a:t> </a:t>
            </a:r>
            <a:r>
              <a:rPr lang="ru-RU" sz="2400" b="0" i="0" dirty="0" err="1">
                <a:effectLst/>
                <a:latin typeface="Times New Roman" panose="02020603050405020304" pitchFamily="18" charset="0"/>
                <a:cs typeface="Times New Roman" panose="02020603050405020304" pitchFamily="18" charset="0"/>
              </a:rPr>
              <a:t>критеріями</a:t>
            </a:r>
            <a:r>
              <a:rPr lang="ru-RU" sz="2400" b="0" i="0" dirty="0">
                <a:effectLst/>
                <a:latin typeface="Times New Roman" panose="02020603050405020304" pitchFamily="18" charset="0"/>
                <a:cs typeface="Times New Roman" panose="02020603050405020304" pitchFamily="18" charset="0"/>
              </a:rPr>
              <a:t>) </a:t>
            </a:r>
            <a:r>
              <a:rPr lang="ru-RU" sz="2400" b="0" i="0" dirty="0" err="1">
                <a:effectLst/>
                <a:latin typeface="Times New Roman" panose="02020603050405020304" pitchFamily="18" charset="0"/>
                <a:cs typeface="Times New Roman" panose="02020603050405020304" pitchFamily="18" charset="0"/>
              </a:rPr>
              <a:t>або</a:t>
            </a:r>
            <a:r>
              <a:rPr lang="ru-RU" sz="2400" b="0" i="0" dirty="0">
                <a:effectLst/>
                <a:latin typeface="Times New Roman" panose="02020603050405020304" pitchFamily="18" charset="0"/>
                <a:cs typeface="Times New Roman" panose="02020603050405020304" pitchFamily="18" charset="0"/>
              </a:rPr>
              <a:t> </a:t>
            </a:r>
            <a:r>
              <a:rPr lang="ru-RU" sz="2400" b="0" i="0" dirty="0" err="1">
                <a:effectLst/>
                <a:latin typeface="Times New Roman" panose="02020603050405020304" pitchFamily="18" charset="0"/>
                <a:cs typeface="Times New Roman" panose="02020603050405020304" pitchFamily="18" charset="0"/>
              </a:rPr>
              <a:t>неструктурованим</a:t>
            </a:r>
            <a:r>
              <a:rPr lang="ru-RU" sz="2400" b="0" i="0" dirty="0">
                <a:effectLst/>
                <a:latin typeface="Times New Roman" panose="02020603050405020304" pitchFamily="18" charset="0"/>
                <a:cs typeface="Times New Roman" panose="02020603050405020304" pitchFamily="18" charset="0"/>
              </a:rPr>
              <a:t>.</a:t>
            </a:r>
          </a:p>
          <a:p>
            <a:pPr marL="342900" indent="-342900">
              <a:buFont typeface="+mj-lt"/>
              <a:buAutoNum type="arabicPeriod"/>
            </a:pPr>
            <a:r>
              <a:rPr lang="ru-RU" sz="2400" b="0" i="0" dirty="0" err="1">
                <a:effectLst/>
                <a:latin typeface="Times New Roman" panose="02020603050405020304" pitchFamily="18" charset="0"/>
                <a:cs typeface="Times New Roman" panose="02020603050405020304" pitchFamily="18" charset="0"/>
              </a:rPr>
              <a:t>Важливо</a:t>
            </a:r>
            <a:r>
              <a:rPr lang="ru-RU" sz="2400" b="0" i="0" dirty="0">
                <a:effectLst/>
                <a:latin typeface="Times New Roman" panose="02020603050405020304" pitchFamily="18" charset="0"/>
                <a:cs typeface="Times New Roman" panose="02020603050405020304" pitchFamily="18" charset="0"/>
              </a:rPr>
              <a:t> </a:t>
            </a:r>
            <a:r>
              <a:rPr lang="ru-RU" sz="2400" b="0" i="0" dirty="0" err="1">
                <a:effectLst/>
                <a:latin typeface="Times New Roman" panose="02020603050405020304" pitchFamily="18" charset="0"/>
                <a:cs typeface="Times New Roman" panose="02020603050405020304" pitchFamily="18" charset="0"/>
              </a:rPr>
              <a:t>залишити</a:t>
            </a:r>
            <a:r>
              <a:rPr lang="ru-RU" sz="2400" b="0" i="0" dirty="0">
                <a:effectLst/>
                <a:latin typeface="Times New Roman" panose="02020603050405020304" pitchFamily="18" charset="0"/>
                <a:cs typeface="Times New Roman" panose="02020603050405020304" pitchFamily="18" charset="0"/>
              </a:rPr>
              <a:t> </a:t>
            </a:r>
            <a:r>
              <a:rPr lang="ru-RU" sz="2400" b="0" i="0" dirty="0" err="1">
                <a:effectLst/>
                <a:latin typeface="Times New Roman" panose="02020603050405020304" pitchFamily="18" charset="0"/>
                <a:cs typeface="Times New Roman" panose="02020603050405020304" pitchFamily="18" charset="0"/>
              </a:rPr>
              <a:t>дитині</a:t>
            </a:r>
            <a:r>
              <a:rPr lang="ru-RU" sz="2400" b="0" i="0" dirty="0">
                <a:effectLst/>
                <a:latin typeface="Times New Roman" panose="02020603050405020304" pitchFamily="18" charset="0"/>
                <a:cs typeface="Times New Roman" panose="02020603050405020304" pitchFamily="18" charset="0"/>
              </a:rPr>
              <a:t> </a:t>
            </a:r>
            <a:r>
              <a:rPr lang="ru-RU" sz="2400" b="0" i="0" dirty="0" err="1">
                <a:effectLst/>
                <a:latin typeface="Times New Roman" panose="02020603050405020304" pitchFamily="18" charset="0"/>
                <a:cs typeface="Times New Roman" panose="02020603050405020304" pitchFamily="18" charset="0"/>
              </a:rPr>
              <a:t>можливість</a:t>
            </a:r>
            <a:r>
              <a:rPr lang="ru-RU" sz="2400" b="0" i="0" dirty="0">
                <a:effectLst/>
                <a:latin typeface="Times New Roman" panose="02020603050405020304" pitchFamily="18" charset="0"/>
                <a:cs typeface="Times New Roman" panose="02020603050405020304" pitchFamily="18" charset="0"/>
              </a:rPr>
              <a:t> </a:t>
            </a:r>
            <a:r>
              <a:rPr lang="ru-RU" sz="2400" b="0" i="0" dirty="0" err="1">
                <a:effectLst/>
                <a:latin typeface="Times New Roman" panose="02020603050405020304" pitchFamily="18" charset="0"/>
                <a:cs typeface="Times New Roman" panose="02020603050405020304" pitchFamily="18" charset="0"/>
              </a:rPr>
              <a:t>вільно</a:t>
            </a:r>
            <a:r>
              <a:rPr lang="ru-RU" sz="2400" b="0" i="0" dirty="0">
                <a:effectLst/>
                <a:latin typeface="Times New Roman" panose="02020603050405020304" pitchFamily="18" charset="0"/>
                <a:cs typeface="Times New Roman" panose="02020603050405020304" pitchFamily="18" charset="0"/>
              </a:rPr>
              <a:t> </a:t>
            </a:r>
            <a:r>
              <a:rPr lang="ru-RU" sz="2400" b="0" i="0" dirty="0" err="1">
                <a:effectLst/>
                <a:latin typeface="Times New Roman" panose="02020603050405020304" pitchFamily="18" charset="0"/>
                <a:cs typeface="Times New Roman" panose="02020603050405020304" pitchFamily="18" charset="0"/>
              </a:rPr>
              <a:t>виразити</a:t>
            </a:r>
            <a:r>
              <a:rPr lang="ru-RU" sz="2400" b="0" i="0" dirty="0">
                <a:effectLst/>
                <a:latin typeface="Times New Roman" panose="02020603050405020304" pitchFamily="18" charset="0"/>
                <a:cs typeface="Times New Roman" panose="02020603050405020304" pitchFamily="18" charset="0"/>
              </a:rPr>
              <a:t> себе без </a:t>
            </a:r>
            <a:r>
              <a:rPr lang="ru-RU" sz="2400" b="0" i="0" dirty="0" err="1">
                <a:effectLst/>
                <a:latin typeface="Times New Roman" panose="02020603050405020304" pitchFamily="18" charset="0"/>
                <a:cs typeface="Times New Roman" panose="02020603050405020304" pitchFamily="18" charset="0"/>
              </a:rPr>
              <a:t>надмірного</a:t>
            </a:r>
            <a:r>
              <a:rPr lang="ru-RU" sz="2400" b="0" i="0" dirty="0">
                <a:effectLst/>
                <a:latin typeface="Times New Roman" panose="02020603050405020304" pitchFamily="18" charset="0"/>
                <a:cs typeface="Times New Roman" panose="02020603050405020304" pitchFamily="18" charset="0"/>
              </a:rPr>
              <a:t> </a:t>
            </a:r>
            <a:r>
              <a:rPr lang="ru-RU" sz="2400" b="0" i="0" dirty="0" err="1">
                <a:effectLst/>
                <a:latin typeface="Times New Roman" panose="02020603050405020304" pitchFamily="18" charset="0"/>
                <a:cs typeface="Times New Roman" panose="02020603050405020304" pitchFamily="18" charset="0"/>
              </a:rPr>
              <a:t>впливу</a:t>
            </a:r>
            <a:r>
              <a:rPr lang="ru-RU" sz="2400" b="0" i="0" dirty="0">
                <a:effectLst/>
                <a:latin typeface="Times New Roman" panose="02020603050405020304" pitchFamily="18" charset="0"/>
                <a:cs typeface="Times New Roman" panose="02020603050405020304" pitchFamily="18" charset="0"/>
              </a:rPr>
              <a:t>.</a:t>
            </a:r>
          </a:p>
          <a:p>
            <a:pPr marL="342900" indent="-342900">
              <a:buFont typeface="+mj-lt"/>
              <a:buAutoNum type="arabicPeriod"/>
            </a:pPr>
            <a:r>
              <a:rPr lang="ru-RU" sz="2400" b="0" i="0" dirty="0" err="1">
                <a:effectLst/>
                <a:latin typeface="Times New Roman" panose="02020603050405020304" pitchFamily="18" charset="0"/>
                <a:cs typeface="Times New Roman" panose="02020603050405020304" pitchFamily="18" charset="0"/>
              </a:rPr>
              <a:t>Збирається</a:t>
            </a:r>
            <a:r>
              <a:rPr lang="ru-RU" sz="2400" b="0" i="0" dirty="0">
                <a:effectLst/>
                <a:latin typeface="Times New Roman" panose="02020603050405020304" pitchFamily="18" charset="0"/>
                <a:cs typeface="Times New Roman" panose="02020603050405020304" pitchFamily="18" charset="0"/>
              </a:rPr>
              <a:t> </a:t>
            </a:r>
            <a:r>
              <a:rPr lang="ru-RU" sz="2400" b="0" i="0" dirty="0" err="1">
                <a:effectLst/>
                <a:latin typeface="Times New Roman" panose="02020603050405020304" pitchFamily="18" charset="0"/>
                <a:cs typeface="Times New Roman" panose="02020603050405020304" pitchFamily="18" charset="0"/>
              </a:rPr>
              <a:t>інформація</a:t>
            </a:r>
            <a:r>
              <a:rPr lang="ru-RU" sz="2400" b="0" i="0" dirty="0">
                <a:effectLst/>
                <a:latin typeface="Times New Roman" panose="02020603050405020304" pitchFamily="18" charset="0"/>
                <a:cs typeface="Times New Roman" panose="02020603050405020304" pitchFamily="18" charset="0"/>
              </a:rPr>
              <a:t> про </a:t>
            </a:r>
            <a:r>
              <a:rPr lang="ru-RU" sz="2400" b="0" i="0" dirty="0" err="1">
                <a:effectLst/>
                <a:latin typeface="Times New Roman" panose="02020603050405020304" pitchFamily="18" charset="0"/>
                <a:cs typeface="Times New Roman" panose="02020603050405020304" pitchFamily="18" charset="0"/>
              </a:rPr>
              <a:t>реакції</a:t>
            </a:r>
            <a:r>
              <a:rPr lang="ru-RU" sz="2400" b="0" i="0" dirty="0">
                <a:effectLst/>
                <a:latin typeface="Times New Roman" panose="02020603050405020304" pitchFamily="18" charset="0"/>
                <a:cs typeface="Times New Roman" panose="02020603050405020304" pitchFamily="18" charset="0"/>
              </a:rPr>
              <a:t> </a:t>
            </a:r>
            <a:r>
              <a:rPr lang="ru-RU" sz="2400" b="0" i="0" dirty="0" err="1">
                <a:effectLst/>
                <a:latin typeface="Times New Roman" panose="02020603050405020304" pitchFamily="18" charset="0"/>
                <a:cs typeface="Times New Roman" panose="02020603050405020304" pitchFamily="18" charset="0"/>
              </a:rPr>
              <a:t>дитини</a:t>
            </a:r>
            <a:r>
              <a:rPr lang="ru-RU" sz="2400" b="0" i="0" dirty="0">
                <a:effectLst/>
                <a:latin typeface="Times New Roman" panose="02020603050405020304" pitchFamily="18" charset="0"/>
                <a:cs typeface="Times New Roman" panose="02020603050405020304" pitchFamily="18" charset="0"/>
              </a:rPr>
              <a:t> на </a:t>
            </a:r>
            <a:r>
              <a:rPr lang="ru-RU" sz="2400" b="0" i="0" dirty="0" err="1">
                <a:effectLst/>
                <a:latin typeface="Times New Roman" panose="02020603050405020304" pitchFamily="18" charset="0"/>
                <a:cs typeface="Times New Roman" panose="02020603050405020304" pitchFamily="18" charset="0"/>
              </a:rPr>
              <a:t>різні</a:t>
            </a:r>
            <a:r>
              <a:rPr lang="ru-RU" sz="2400" b="0" i="0" dirty="0">
                <a:effectLst/>
                <a:latin typeface="Times New Roman" panose="02020603050405020304" pitchFamily="18" charset="0"/>
                <a:cs typeface="Times New Roman" panose="02020603050405020304" pitchFamily="18" charset="0"/>
              </a:rPr>
              <a:t> </a:t>
            </a:r>
            <a:r>
              <a:rPr lang="ru-RU" sz="2400" b="0" i="0" dirty="0" err="1">
                <a:effectLst/>
                <a:latin typeface="Times New Roman" panose="02020603050405020304" pitchFamily="18" charset="0"/>
                <a:cs typeface="Times New Roman" panose="02020603050405020304" pitchFamily="18" charset="0"/>
              </a:rPr>
              <a:t>стимули</a:t>
            </a:r>
            <a:r>
              <a:rPr lang="ru-RU" sz="2400" b="0" i="0" dirty="0">
                <a:effectLst/>
                <a:latin typeface="Times New Roman" panose="02020603050405020304" pitchFamily="18" charset="0"/>
                <a:cs typeface="Times New Roman" panose="02020603050405020304" pitchFamily="18" charset="0"/>
              </a:rPr>
              <a:t> та </a:t>
            </a:r>
            <a:r>
              <a:rPr lang="ru-RU" sz="2400" b="0" i="0" dirty="0" err="1">
                <a:effectLst/>
                <a:latin typeface="Times New Roman" panose="02020603050405020304" pitchFamily="18" charset="0"/>
                <a:cs typeface="Times New Roman" panose="02020603050405020304" pitchFamily="18" charset="0"/>
              </a:rPr>
              <a:t>ситуації</a:t>
            </a:r>
            <a:r>
              <a:rPr lang="ru-RU" sz="2400" b="0" i="0" dirty="0">
                <a:effectLst/>
                <a:latin typeface="Times New Roman" panose="02020603050405020304" pitchFamily="18" charset="0"/>
                <a:cs typeface="Times New Roman" panose="02020603050405020304" pitchFamily="18" charset="0"/>
              </a:rPr>
              <a:t>, </a:t>
            </a:r>
            <a:r>
              <a:rPr lang="ru-RU" sz="2400" b="0" i="0" dirty="0" err="1">
                <a:effectLst/>
                <a:latin typeface="Times New Roman" panose="02020603050405020304" pitchFamily="18" charset="0"/>
                <a:cs typeface="Times New Roman" panose="02020603050405020304" pitchFamily="18" charset="0"/>
              </a:rPr>
              <a:t>що</a:t>
            </a:r>
            <a:r>
              <a:rPr lang="ru-RU" sz="2400" b="0" i="0" dirty="0">
                <a:effectLst/>
                <a:latin typeface="Times New Roman" panose="02020603050405020304" pitchFamily="18" charset="0"/>
                <a:cs typeface="Times New Roman" panose="02020603050405020304" pitchFamily="18" charset="0"/>
              </a:rPr>
              <a:t> </a:t>
            </a:r>
            <a:r>
              <a:rPr lang="ru-RU" sz="2400" b="0" i="0" dirty="0" err="1">
                <a:effectLst/>
                <a:latin typeface="Times New Roman" panose="02020603050405020304" pitchFamily="18" charset="0"/>
                <a:cs typeface="Times New Roman" panose="02020603050405020304" pitchFamily="18" charset="0"/>
              </a:rPr>
              <a:t>може</a:t>
            </a:r>
            <a:r>
              <a:rPr lang="ru-RU" sz="2400" b="0" i="0" dirty="0">
                <a:effectLst/>
                <a:latin typeface="Times New Roman" panose="02020603050405020304" pitchFamily="18" charset="0"/>
                <a:cs typeface="Times New Roman" panose="02020603050405020304" pitchFamily="18" charset="0"/>
              </a:rPr>
              <a:t> </a:t>
            </a:r>
            <a:r>
              <a:rPr lang="ru-RU" sz="2400" b="0" i="0" dirty="0" err="1">
                <a:effectLst/>
                <a:latin typeface="Times New Roman" panose="02020603050405020304" pitchFamily="18" charset="0"/>
                <a:cs typeface="Times New Roman" panose="02020603050405020304" pitchFamily="18" charset="0"/>
              </a:rPr>
              <a:t>включати</a:t>
            </a:r>
            <a:r>
              <a:rPr lang="ru-RU" sz="2400" b="0" i="0" dirty="0">
                <a:effectLst/>
                <a:latin typeface="Times New Roman" panose="02020603050405020304" pitchFamily="18" charset="0"/>
                <a:cs typeface="Times New Roman" panose="02020603050405020304" pitchFamily="18" charset="0"/>
              </a:rPr>
              <a:t> </a:t>
            </a:r>
            <a:r>
              <a:rPr lang="ru-RU" sz="2400" b="0" i="0" dirty="0" err="1">
                <a:effectLst/>
                <a:latin typeface="Times New Roman" panose="02020603050405020304" pitchFamily="18" charset="0"/>
                <a:cs typeface="Times New Roman" panose="02020603050405020304" pitchFamily="18" charset="0"/>
              </a:rPr>
              <a:t>ігри</a:t>
            </a:r>
            <a:r>
              <a:rPr lang="ru-RU" sz="2400" b="0" i="0" dirty="0">
                <a:effectLst/>
                <a:latin typeface="Times New Roman" panose="02020603050405020304" pitchFamily="18" charset="0"/>
                <a:cs typeface="Times New Roman" panose="02020603050405020304" pitchFamily="18" charset="0"/>
              </a:rPr>
              <a:t>, </a:t>
            </a:r>
            <a:r>
              <a:rPr lang="ru-RU" sz="2400" b="0" i="0" dirty="0" err="1">
                <a:effectLst/>
                <a:latin typeface="Times New Roman" panose="02020603050405020304" pitchFamily="18" charset="0"/>
                <a:cs typeface="Times New Roman" panose="02020603050405020304" pitchFamily="18" charset="0"/>
              </a:rPr>
              <a:t>взаємодію</a:t>
            </a:r>
            <a:r>
              <a:rPr lang="ru-RU" sz="2400" b="0" i="0" dirty="0">
                <a:effectLst/>
                <a:latin typeface="Times New Roman" panose="02020603050405020304" pitchFamily="18" charset="0"/>
                <a:cs typeface="Times New Roman" panose="02020603050405020304" pitchFamily="18" charset="0"/>
              </a:rPr>
              <a:t> з </a:t>
            </a:r>
            <a:r>
              <a:rPr lang="ru-RU" sz="2400" b="0" i="0" dirty="0" err="1">
                <a:effectLst/>
                <a:latin typeface="Times New Roman" panose="02020603050405020304" pitchFamily="18" charset="0"/>
                <a:cs typeface="Times New Roman" panose="02020603050405020304" pitchFamily="18" charset="0"/>
              </a:rPr>
              <a:t>однолітками</a:t>
            </a:r>
            <a:r>
              <a:rPr lang="ru-RU" sz="2400" b="0" i="0" dirty="0">
                <a:effectLst/>
                <a:latin typeface="Times New Roman" panose="02020603050405020304" pitchFamily="18" charset="0"/>
                <a:cs typeface="Times New Roman" panose="02020603050405020304" pitchFamily="18" charset="0"/>
              </a:rPr>
              <a:t> та </a:t>
            </a:r>
            <a:r>
              <a:rPr lang="ru-RU" sz="2400" b="0" i="0" dirty="0" err="1">
                <a:effectLst/>
                <a:latin typeface="Times New Roman" panose="02020603050405020304" pitchFamily="18" charset="0"/>
                <a:cs typeface="Times New Roman" panose="02020603050405020304" pitchFamily="18" charset="0"/>
              </a:rPr>
              <a:t>більше</a:t>
            </a:r>
            <a:r>
              <a:rPr lang="ru-RU" sz="2400" b="0" i="0" dirty="0">
                <a:effectLst/>
                <a:latin typeface="Times New Roman" panose="02020603050405020304" pitchFamily="18" charset="0"/>
                <a:cs typeface="Times New Roman" panose="02020603050405020304" pitchFamily="18" charset="0"/>
              </a:rPr>
              <a:t>.</a:t>
            </a:r>
          </a:p>
        </p:txBody>
      </p:sp>
      <p:pic>
        <p:nvPicPr>
          <p:cNvPr id="10242" name="Picture 2" descr="Запишите ребенка к детскому психологу в Калининграде!">
            <a:extLst>
              <a:ext uri="{FF2B5EF4-FFF2-40B4-BE49-F238E27FC236}">
                <a16:creationId xmlns:a16="http://schemas.microsoft.com/office/drawing/2014/main" id="{33CBE822-5CB5-40E6-BDE6-E4DA4AD6E8B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17673" y="425236"/>
            <a:ext cx="5240234" cy="3003764"/>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a:extLst>
              <a:ext uri="{FF2B5EF4-FFF2-40B4-BE49-F238E27FC236}">
                <a16:creationId xmlns:a16="http://schemas.microsoft.com/office/drawing/2014/main" id="{D4D2B196-7029-4345-B01A-43D9EAA18D95}"/>
              </a:ext>
            </a:extLst>
          </p:cNvPr>
          <p:cNvSpPr/>
          <p:nvPr/>
        </p:nvSpPr>
        <p:spPr>
          <a:xfrm>
            <a:off x="926583" y="4608870"/>
            <a:ext cx="10782179" cy="1938992"/>
          </a:xfrm>
          <a:prstGeom prst="rect">
            <a:avLst/>
          </a:prstGeom>
        </p:spPr>
        <p:txBody>
          <a:bodyPr wrap="square">
            <a:spAutoFit/>
          </a:bodyPr>
          <a:lstStyle/>
          <a:p>
            <a:r>
              <a:rPr lang="ru-RU" sz="2000" b="0" i="0" dirty="0" err="1">
                <a:effectLst/>
                <a:latin typeface="Times New Roman" panose="02020603050405020304" pitchFamily="18" charset="0"/>
                <a:cs typeface="Times New Roman" panose="02020603050405020304" pitchFamily="18" charset="0"/>
              </a:rPr>
              <a:t>Спостереження</a:t>
            </a:r>
            <a:r>
              <a:rPr lang="ru-RU" sz="2000" b="0" i="0" dirty="0">
                <a:effectLst/>
                <a:latin typeface="Times New Roman" panose="02020603050405020304" pitchFamily="18" charset="0"/>
                <a:cs typeface="Times New Roman" panose="02020603050405020304" pitchFamily="18" charset="0"/>
              </a:rPr>
              <a:t> </a:t>
            </a:r>
            <a:r>
              <a:rPr lang="ru-RU" sz="2000" b="0" i="0" dirty="0" err="1">
                <a:effectLst/>
                <a:latin typeface="Times New Roman" panose="02020603050405020304" pitchFamily="18" charset="0"/>
                <a:cs typeface="Times New Roman" panose="02020603050405020304" pitchFamily="18" charset="0"/>
              </a:rPr>
              <a:t>дітей</a:t>
            </a:r>
            <a:r>
              <a:rPr lang="ru-RU" sz="2000" b="0" i="0" dirty="0">
                <a:effectLst/>
                <a:latin typeface="Times New Roman" panose="02020603050405020304" pitchFamily="18" charset="0"/>
                <a:cs typeface="Times New Roman" panose="02020603050405020304" pitchFamily="18" charset="0"/>
              </a:rPr>
              <a:t> </a:t>
            </a:r>
            <a:r>
              <a:rPr lang="ru-RU" sz="2000" b="0" i="0" dirty="0" err="1">
                <a:effectLst/>
                <a:latin typeface="Times New Roman" panose="02020603050405020304" pitchFamily="18" charset="0"/>
                <a:cs typeface="Times New Roman" panose="02020603050405020304" pitchFamily="18" charset="0"/>
              </a:rPr>
              <a:t>дошкільного</a:t>
            </a:r>
            <a:r>
              <a:rPr lang="ru-RU" sz="2000" b="0" i="0" dirty="0">
                <a:effectLst/>
                <a:latin typeface="Times New Roman" panose="02020603050405020304" pitchFamily="18" charset="0"/>
                <a:cs typeface="Times New Roman" panose="02020603050405020304" pitchFamily="18" charset="0"/>
              </a:rPr>
              <a:t> </a:t>
            </a:r>
            <a:r>
              <a:rPr lang="ru-RU" sz="2000" b="0" i="0" dirty="0" err="1">
                <a:effectLst/>
                <a:latin typeface="Times New Roman" panose="02020603050405020304" pitchFamily="18" charset="0"/>
                <a:cs typeface="Times New Roman" panose="02020603050405020304" pitchFamily="18" charset="0"/>
              </a:rPr>
              <a:t>віку</a:t>
            </a:r>
            <a:r>
              <a:rPr lang="ru-RU" sz="2000" b="0" i="0" dirty="0">
                <a:effectLst/>
                <a:latin typeface="Times New Roman" panose="02020603050405020304" pitchFamily="18" charset="0"/>
                <a:cs typeface="Times New Roman" panose="02020603050405020304" pitchFamily="18" charset="0"/>
              </a:rPr>
              <a:t> </a:t>
            </a:r>
            <a:r>
              <a:rPr lang="ru-RU" sz="2000" b="0" i="0" dirty="0" err="1">
                <a:effectLst/>
                <a:latin typeface="Times New Roman" panose="02020603050405020304" pitchFamily="18" charset="0"/>
                <a:cs typeface="Times New Roman" panose="02020603050405020304" pitchFamily="18" charset="0"/>
              </a:rPr>
              <a:t>може</a:t>
            </a:r>
            <a:r>
              <a:rPr lang="ru-RU" sz="2000" b="0" i="0" dirty="0">
                <a:effectLst/>
                <a:latin typeface="Times New Roman" panose="02020603050405020304" pitchFamily="18" charset="0"/>
                <a:cs typeface="Times New Roman" panose="02020603050405020304" pitchFamily="18" charset="0"/>
              </a:rPr>
              <a:t> бути </a:t>
            </a:r>
            <a:r>
              <a:rPr lang="ru-RU" sz="2000" b="0" i="0" dirty="0" err="1">
                <a:effectLst/>
                <a:latin typeface="Times New Roman" panose="02020603050405020304" pitchFamily="18" charset="0"/>
                <a:cs typeface="Times New Roman" panose="02020603050405020304" pitchFamily="18" charset="0"/>
              </a:rPr>
              <a:t>двох</a:t>
            </a:r>
            <a:r>
              <a:rPr lang="ru-RU" sz="2000" b="0" i="0" dirty="0">
                <a:effectLst/>
                <a:latin typeface="Times New Roman" panose="02020603050405020304" pitchFamily="18" charset="0"/>
                <a:cs typeface="Times New Roman" panose="02020603050405020304" pitchFamily="18" charset="0"/>
              </a:rPr>
              <a:t> </a:t>
            </a:r>
            <a:r>
              <a:rPr lang="ru-RU" sz="2000" b="0" i="0" dirty="0" err="1">
                <a:effectLst/>
                <a:latin typeface="Times New Roman" panose="02020603050405020304" pitchFamily="18" charset="0"/>
                <a:cs typeface="Times New Roman" panose="02020603050405020304" pitchFamily="18" charset="0"/>
              </a:rPr>
              <a:t>типів</a:t>
            </a:r>
            <a:r>
              <a:rPr lang="ru-RU" sz="2000" b="0" i="0" dirty="0">
                <a:effectLst/>
                <a:latin typeface="Times New Roman" panose="02020603050405020304" pitchFamily="18" charset="0"/>
                <a:cs typeface="Times New Roman" panose="02020603050405020304" pitchFamily="18" charset="0"/>
              </a:rPr>
              <a:t>: </a:t>
            </a:r>
            <a:r>
              <a:rPr lang="ru-RU" sz="2000" b="0" i="0" dirty="0" err="1">
                <a:effectLst/>
                <a:latin typeface="Times New Roman" panose="02020603050405020304" pitchFamily="18" charset="0"/>
                <a:cs typeface="Times New Roman" panose="02020603050405020304" pitchFamily="18" charset="0"/>
              </a:rPr>
              <a:t>структурованим</a:t>
            </a:r>
            <a:r>
              <a:rPr lang="ru-RU" sz="2000" b="0" i="0" dirty="0">
                <a:effectLst/>
                <a:latin typeface="Times New Roman" panose="02020603050405020304" pitchFamily="18" charset="0"/>
                <a:cs typeface="Times New Roman" panose="02020603050405020304" pitchFamily="18" charset="0"/>
              </a:rPr>
              <a:t> та </a:t>
            </a:r>
            <a:r>
              <a:rPr lang="ru-RU" sz="2000" b="0" i="0" dirty="0" err="1">
                <a:effectLst/>
                <a:latin typeface="Times New Roman" panose="02020603050405020304" pitchFamily="18" charset="0"/>
                <a:cs typeface="Times New Roman" panose="02020603050405020304" pitchFamily="18" charset="0"/>
              </a:rPr>
              <a:t>неструктурованим</a:t>
            </a:r>
            <a:r>
              <a:rPr lang="ru-RU" sz="2000" b="0" i="0" dirty="0">
                <a:effectLst/>
                <a:latin typeface="Times New Roman" panose="02020603050405020304" pitchFamily="18" charset="0"/>
                <a:cs typeface="Times New Roman" panose="02020603050405020304" pitchFamily="18" charset="0"/>
              </a:rPr>
              <a:t>. В </a:t>
            </a:r>
            <a:r>
              <a:rPr lang="ru-RU" sz="2000" b="0" i="0" dirty="0" err="1">
                <a:effectLst/>
                <a:latin typeface="Times New Roman" panose="02020603050405020304" pitchFamily="18" charset="0"/>
                <a:cs typeface="Times New Roman" panose="02020603050405020304" pitchFamily="18" charset="0"/>
              </a:rPr>
              <a:t>структурованому</a:t>
            </a:r>
            <a:r>
              <a:rPr lang="ru-RU" sz="2000" b="0" i="0" dirty="0">
                <a:effectLst/>
                <a:latin typeface="Times New Roman" panose="02020603050405020304" pitchFamily="18" charset="0"/>
                <a:cs typeface="Times New Roman" panose="02020603050405020304" pitchFamily="18" charset="0"/>
              </a:rPr>
              <a:t> </a:t>
            </a:r>
            <a:r>
              <a:rPr lang="ru-RU" sz="2000" b="0" i="0" dirty="0" err="1">
                <a:effectLst/>
                <a:latin typeface="Times New Roman" panose="02020603050405020304" pitchFamily="18" charset="0"/>
                <a:cs typeface="Times New Roman" panose="02020603050405020304" pitchFamily="18" charset="0"/>
              </a:rPr>
              <a:t>спостереженні</a:t>
            </a:r>
            <a:r>
              <a:rPr lang="ru-RU" sz="2000" b="0" i="0" dirty="0">
                <a:effectLst/>
                <a:latin typeface="Times New Roman" panose="02020603050405020304" pitchFamily="18" charset="0"/>
                <a:cs typeface="Times New Roman" panose="02020603050405020304" pitchFamily="18" charset="0"/>
              </a:rPr>
              <a:t> </a:t>
            </a:r>
            <a:r>
              <a:rPr lang="ru-RU" sz="2000" b="0" i="0" dirty="0" err="1">
                <a:effectLst/>
                <a:latin typeface="Times New Roman" panose="02020603050405020304" pitchFamily="18" charset="0"/>
                <a:cs typeface="Times New Roman" panose="02020603050405020304" pitchFamily="18" charset="0"/>
              </a:rPr>
              <a:t>використовуються</a:t>
            </a:r>
            <a:r>
              <a:rPr lang="ru-RU" sz="2000" b="0" i="0" dirty="0">
                <a:effectLst/>
                <a:latin typeface="Times New Roman" panose="02020603050405020304" pitchFamily="18" charset="0"/>
                <a:cs typeface="Times New Roman" panose="02020603050405020304" pitchFamily="18" charset="0"/>
              </a:rPr>
              <a:t> </a:t>
            </a:r>
            <a:r>
              <a:rPr lang="ru-RU" sz="2000" b="0" i="0" dirty="0" err="1">
                <a:effectLst/>
                <a:latin typeface="Times New Roman" panose="02020603050405020304" pitchFamily="18" charset="0"/>
                <a:cs typeface="Times New Roman" panose="02020603050405020304" pitchFamily="18" charset="0"/>
              </a:rPr>
              <a:t>заздалегідь</a:t>
            </a:r>
            <a:r>
              <a:rPr lang="ru-RU" sz="2000" b="0" i="0" dirty="0">
                <a:effectLst/>
                <a:latin typeface="Times New Roman" panose="02020603050405020304" pitchFamily="18" charset="0"/>
                <a:cs typeface="Times New Roman" panose="02020603050405020304" pitchFamily="18" charset="0"/>
              </a:rPr>
              <a:t> </a:t>
            </a:r>
            <a:r>
              <a:rPr lang="ru-RU" sz="2000" b="0" i="0" dirty="0" err="1">
                <a:effectLst/>
                <a:latin typeface="Times New Roman" panose="02020603050405020304" pitchFamily="18" charset="0"/>
                <a:cs typeface="Times New Roman" panose="02020603050405020304" pitchFamily="18" charset="0"/>
              </a:rPr>
              <a:t>встановлені</a:t>
            </a:r>
            <a:r>
              <a:rPr lang="ru-RU" sz="2000" b="0" i="0" dirty="0">
                <a:effectLst/>
                <a:latin typeface="Times New Roman" panose="02020603050405020304" pitchFamily="18" charset="0"/>
                <a:cs typeface="Times New Roman" panose="02020603050405020304" pitchFamily="18" charset="0"/>
              </a:rPr>
              <a:t> </a:t>
            </a:r>
            <a:r>
              <a:rPr lang="ru-RU" sz="2000" b="0" i="0" dirty="0" err="1">
                <a:effectLst/>
                <a:latin typeface="Times New Roman" panose="02020603050405020304" pitchFamily="18" charset="0"/>
                <a:cs typeface="Times New Roman" panose="02020603050405020304" pitchFamily="18" charset="0"/>
              </a:rPr>
              <a:t>критерії</a:t>
            </a:r>
            <a:r>
              <a:rPr lang="ru-RU" sz="2000" b="0" i="0" dirty="0">
                <a:effectLst/>
                <a:latin typeface="Times New Roman" panose="02020603050405020304" pitchFamily="18" charset="0"/>
                <a:cs typeface="Times New Roman" panose="02020603050405020304" pitchFamily="18" charset="0"/>
              </a:rPr>
              <a:t> і </a:t>
            </a:r>
            <a:r>
              <a:rPr lang="ru-RU" sz="2000" b="0" i="0" dirty="0" err="1">
                <a:effectLst/>
                <a:latin typeface="Times New Roman" panose="02020603050405020304" pitchFamily="18" charset="0"/>
                <a:cs typeface="Times New Roman" panose="02020603050405020304" pitchFamily="18" charset="0"/>
              </a:rPr>
              <a:t>інструменти</a:t>
            </a:r>
            <a:r>
              <a:rPr lang="ru-RU" sz="2000" b="0" i="0" dirty="0">
                <a:effectLst/>
                <a:latin typeface="Times New Roman" panose="02020603050405020304" pitchFamily="18" charset="0"/>
                <a:cs typeface="Times New Roman" panose="02020603050405020304" pitchFamily="18" charset="0"/>
              </a:rPr>
              <a:t> для </a:t>
            </a:r>
            <a:r>
              <a:rPr lang="ru-RU" sz="2000" b="0" i="0" dirty="0" err="1">
                <a:effectLst/>
                <a:latin typeface="Times New Roman" panose="02020603050405020304" pitchFamily="18" charset="0"/>
                <a:cs typeface="Times New Roman" panose="02020603050405020304" pitchFamily="18" charset="0"/>
              </a:rPr>
              <a:t>збору</a:t>
            </a:r>
            <a:r>
              <a:rPr lang="ru-RU" sz="2000" b="0" i="0" dirty="0">
                <a:effectLst/>
                <a:latin typeface="Times New Roman" panose="02020603050405020304" pitchFamily="18" charset="0"/>
                <a:cs typeface="Times New Roman" panose="02020603050405020304" pitchFamily="18" charset="0"/>
              </a:rPr>
              <a:t> </a:t>
            </a:r>
            <a:r>
              <a:rPr lang="ru-RU" sz="2000" b="0" i="0" dirty="0" err="1">
                <a:effectLst/>
                <a:latin typeface="Times New Roman" panose="02020603050405020304" pitchFamily="18" charset="0"/>
                <a:cs typeface="Times New Roman" panose="02020603050405020304" pitchFamily="18" charset="0"/>
              </a:rPr>
              <a:t>даних</a:t>
            </a:r>
            <a:r>
              <a:rPr lang="ru-RU" sz="2000" b="0" i="0" dirty="0">
                <a:effectLst/>
                <a:latin typeface="Times New Roman" panose="02020603050405020304" pitchFamily="18" charset="0"/>
                <a:cs typeface="Times New Roman" panose="02020603050405020304" pitchFamily="18" charset="0"/>
              </a:rPr>
              <a:t>, в той час як </a:t>
            </a:r>
            <a:r>
              <a:rPr lang="ru-RU" sz="2000" b="0" i="0" dirty="0" err="1">
                <a:effectLst/>
                <a:latin typeface="Times New Roman" panose="02020603050405020304" pitchFamily="18" charset="0"/>
                <a:cs typeface="Times New Roman" panose="02020603050405020304" pitchFamily="18" charset="0"/>
              </a:rPr>
              <a:t>неструктуроване</a:t>
            </a:r>
            <a:r>
              <a:rPr lang="ru-RU" sz="2000" b="0" i="0" dirty="0">
                <a:effectLst/>
                <a:latin typeface="Times New Roman" panose="02020603050405020304" pitchFamily="18" charset="0"/>
                <a:cs typeface="Times New Roman" panose="02020603050405020304" pitchFamily="18" charset="0"/>
              </a:rPr>
              <a:t> </a:t>
            </a:r>
            <a:r>
              <a:rPr lang="ru-RU" sz="2000" b="0" i="0" dirty="0" err="1">
                <a:effectLst/>
                <a:latin typeface="Times New Roman" panose="02020603050405020304" pitchFamily="18" charset="0"/>
                <a:cs typeface="Times New Roman" panose="02020603050405020304" pitchFamily="18" charset="0"/>
              </a:rPr>
              <a:t>спостереження</a:t>
            </a:r>
            <a:r>
              <a:rPr lang="ru-RU" sz="2000" b="0" i="0" dirty="0">
                <a:effectLst/>
                <a:latin typeface="Times New Roman" panose="02020603050405020304" pitchFamily="18" charset="0"/>
                <a:cs typeface="Times New Roman" panose="02020603050405020304" pitchFamily="18" charset="0"/>
              </a:rPr>
              <a:t> </a:t>
            </a:r>
            <a:r>
              <a:rPr lang="ru-RU" sz="2000" b="0" i="0" dirty="0" err="1">
                <a:effectLst/>
                <a:latin typeface="Times New Roman" panose="02020603050405020304" pitchFamily="18" charset="0"/>
                <a:cs typeface="Times New Roman" panose="02020603050405020304" pitchFamily="18" charset="0"/>
              </a:rPr>
              <a:t>дозволяє</a:t>
            </a:r>
            <a:r>
              <a:rPr lang="ru-RU" sz="2000" b="0" i="0" dirty="0">
                <a:effectLst/>
                <a:latin typeface="Times New Roman" panose="02020603050405020304" pitchFamily="18" charset="0"/>
                <a:cs typeface="Times New Roman" panose="02020603050405020304" pitchFamily="18" charset="0"/>
              </a:rPr>
              <a:t> </a:t>
            </a:r>
            <a:r>
              <a:rPr lang="ru-RU" sz="2000" b="0" i="0" dirty="0" err="1">
                <a:effectLst/>
                <a:latin typeface="Times New Roman" panose="02020603050405020304" pitchFamily="18" charset="0"/>
                <a:cs typeface="Times New Roman" panose="02020603050405020304" pitchFamily="18" charset="0"/>
              </a:rPr>
              <a:t>дитині</a:t>
            </a:r>
            <a:r>
              <a:rPr lang="ru-RU" sz="2000" b="0" i="0" dirty="0">
                <a:effectLst/>
                <a:latin typeface="Times New Roman" panose="02020603050405020304" pitchFamily="18" charset="0"/>
                <a:cs typeface="Times New Roman" panose="02020603050405020304" pitchFamily="18" charset="0"/>
              </a:rPr>
              <a:t> </a:t>
            </a:r>
            <a:r>
              <a:rPr lang="ru-RU" sz="2000" b="0" i="0" dirty="0" err="1">
                <a:effectLst/>
                <a:latin typeface="Times New Roman" panose="02020603050405020304" pitchFamily="18" charset="0"/>
                <a:cs typeface="Times New Roman" panose="02020603050405020304" pitchFamily="18" charset="0"/>
              </a:rPr>
              <a:t>вільно</a:t>
            </a:r>
            <a:r>
              <a:rPr lang="ru-RU" sz="2000" b="0" i="0" dirty="0">
                <a:effectLst/>
                <a:latin typeface="Times New Roman" panose="02020603050405020304" pitchFamily="18" charset="0"/>
                <a:cs typeface="Times New Roman" panose="02020603050405020304" pitchFamily="18" charset="0"/>
              </a:rPr>
              <a:t> </a:t>
            </a:r>
            <a:r>
              <a:rPr lang="ru-RU" sz="2000" b="0" i="0" dirty="0" err="1">
                <a:effectLst/>
                <a:latin typeface="Times New Roman" panose="02020603050405020304" pitchFamily="18" charset="0"/>
                <a:cs typeface="Times New Roman" panose="02020603050405020304" pitchFamily="18" charset="0"/>
              </a:rPr>
              <a:t>виразити</a:t>
            </a:r>
            <a:r>
              <a:rPr lang="ru-RU" sz="2000" b="0" i="0" dirty="0">
                <a:effectLst/>
                <a:latin typeface="Times New Roman" panose="02020603050405020304" pitchFamily="18" charset="0"/>
                <a:cs typeface="Times New Roman" panose="02020603050405020304" pitchFamily="18" charset="0"/>
              </a:rPr>
              <a:t> себе без </a:t>
            </a:r>
            <a:r>
              <a:rPr lang="ru-RU" sz="2000" b="0" i="0" dirty="0" err="1">
                <a:effectLst/>
                <a:latin typeface="Times New Roman" panose="02020603050405020304" pitchFamily="18" charset="0"/>
                <a:cs typeface="Times New Roman" panose="02020603050405020304" pitchFamily="18" charset="0"/>
              </a:rPr>
              <a:t>обмежень</a:t>
            </a:r>
            <a:r>
              <a:rPr lang="ru-RU" sz="2000" b="0" i="0" dirty="0">
                <a:effectLst/>
                <a:latin typeface="Times New Roman" panose="02020603050405020304" pitchFamily="18" charset="0"/>
                <a:cs typeface="Times New Roman" panose="02020603050405020304" pitchFamily="18" charset="0"/>
              </a:rPr>
              <a:t>. В </a:t>
            </a:r>
            <a:r>
              <a:rPr lang="ru-RU" sz="2000" b="0" i="0" dirty="0" err="1">
                <a:effectLst/>
                <a:latin typeface="Times New Roman" panose="02020603050405020304" pitchFamily="18" charset="0"/>
                <a:cs typeface="Times New Roman" panose="02020603050405020304" pitchFamily="18" charset="0"/>
              </a:rPr>
              <a:t>обох</a:t>
            </a:r>
            <a:r>
              <a:rPr lang="ru-RU" sz="2000" b="0" i="0" dirty="0">
                <a:effectLst/>
                <a:latin typeface="Times New Roman" panose="02020603050405020304" pitchFamily="18" charset="0"/>
                <a:cs typeface="Times New Roman" panose="02020603050405020304" pitchFamily="18" charset="0"/>
              </a:rPr>
              <a:t> </a:t>
            </a:r>
            <a:r>
              <a:rPr lang="ru-RU" sz="2000" b="0" i="0" dirty="0" err="1">
                <a:effectLst/>
                <a:latin typeface="Times New Roman" panose="02020603050405020304" pitchFamily="18" charset="0"/>
                <a:cs typeface="Times New Roman" panose="02020603050405020304" pitchFamily="18" charset="0"/>
              </a:rPr>
              <a:t>випадках</a:t>
            </a:r>
            <a:r>
              <a:rPr lang="ru-RU" sz="2000" b="0" i="0" dirty="0">
                <a:effectLst/>
                <a:latin typeface="Times New Roman" panose="02020603050405020304" pitchFamily="18" charset="0"/>
                <a:cs typeface="Times New Roman" panose="02020603050405020304" pitchFamily="18" charset="0"/>
              </a:rPr>
              <a:t> </a:t>
            </a:r>
            <a:r>
              <a:rPr lang="ru-RU" sz="2000" b="0" i="0" dirty="0" err="1">
                <a:effectLst/>
                <a:latin typeface="Times New Roman" panose="02020603050405020304" pitchFamily="18" charset="0"/>
                <a:cs typeface="Times New Roman" panose="02020603050405020304" pitchFamily="18" charset="0"/>
              </a:rPr>
              <a:t>важливо</a:t>
            </a:r>
            <a:r>
              <a:rPr lang="ru-RU" sz="2000" b="0" i="0" dirty="0">
                <a:effectLst/>
                <a:latin typeface="Times New Roman" panose="02020603050405020304" pitchFamily="18" charset="0"/>
                <a:cs typeface="Times New Roman" panose="02020603050405020304" pitchFamily="18" charset="0"/>
              </a:rPr>
              <a:t> </a:t>
            </a:r>
            <a:r>
              <a:rPr lang="ru-RU" sz="2000" b="0" i="0" dirty="0" err="1">
                <a:effectLst/>
                <a:latin typeface="Times New Roman" panose="02020603050405020304" pitchFamily="18" charset="0"/>
                <a:cs typeface="Times New Roman" panose="02020603050405020304" pitchFamily="18" charset="0"/>
              </a:rPr>
              <a:t>визначити</a:t>
            </a:r>
            <a:r>
              <a:rPr lang="ru-RU" sz="2000" b="0" i="0" dirty="0">
                <a:effectLst/>
                <a:latin typeface="Times New Roman" panose="02020603050405020304" pitchFamily="18" charset="0"/>
                <a:cs typeface="Times New Roman" panose="02020603050405020304" pitchFamily="18" charset="0"/>
              </a:rPr>
              <a:t> </a:t>
            </a:r>
            <a:r>
              <a:rPr lang="ru-RU" sz="2000" b="0" i="0" dirty="0" err="1">
                <a:effectLst/>
                <a:latin typeface="Times New Roman" panose="02020603050405020304" pitchFamily="18" charset="0"/>
                <a:cs typeface="Times New Roman" panose="02020603050405020304" pitchFamily="18" charset="0"/>
              </a:rPr>
              <a:t>цілі</a:t>
            </a:r>
            <a:r>
              <a:rPr lang="ru-RU" sz="2000" b="0" i="0" dirty="0">
                <a:effectLst/>
                <a:latin typeface="Times New Roman" panose="02020603050405020304" pitchFamily="18" charset="0"/>
                <a:cs typeface="Times New Roman" panose="02020603050405020304" pitchFamily="18" charset="0"/>
              </a:rPr>
              <a:t> </a:t>
            </a:r>
            <a:r>
              <a:rPr lang="ru-RU" sz="2000" b="0" i="0" dirty="0" err="1">
                <a:effectLst/>
                <a:latin typeface="Times New Roman" panose="02020603050405020304" pitchFamily="18" charset="0"/>
                <a:cs typeface="Times New Roman" panose="02020603050405020304" pitchFamily="18" charset="0"/>
              </a:rPr>
              <a:t>спостереження</a:t>
            </a:r>
            <a:r>
              <a:rPr lang="ru-RU" sz="2000" b="0" i="0" dirty="0">
                <a:effectLst/>
                <a:latin typeface="Times New Roman" panose="02020603050405020304" pitchFamily="18" charset="0"/>
                <a:cs typeface="Times New Roman" panose="02020603050405020304" pitchFamily="18" charset="0"/>
              </a:rPr>
              <a:t>, правильно </a:t>
            </a:r>
            <a:r>
              <a:rPr lang="ru-RU" sz="2000" b="0" i="0" dirty="0" err="1">
                <a:effectLst/>
                <a:latin typeface="Times New Roman" panose="02020603050405020304" pitchFamily="18" charset="0"/>
                <a:cs typeface="Times New Roman" panose="02020603050405020304" pitchFamily="18" charset="0"/>
              </a:rPr>
              <a:t>здійснювати</a:t>
            </a:r>
            <a:r>
              <a:rPr lang="ru-RU" sz="2000" b="0" i="0" dirty="0">
                <a:effectLst/>
                <a:latin typeface="Times New Roman" panose="02020603050405020304" pitchFamily="18" charset="0"/>
                <a:cs typeface="Times New Roman" panose="02020603050405020304" pitchFamily="18" charset="0"/>
              </a:rPr>
              <a:t> записи та </a:t>
            </a:r>
            <a:r>
              <a:rPr lang="ru-RU" sz="2000" b="0" i="0" dirty="0" err="1">
                <a:effectLst/>
                <a:latin typeface="Times New Roman" panose="02020603050405020304" pitchFamily="18" charset="0"/>
                <a:cs typeface="Times New Roman" panose="02020603050405020304" pitchFamily="18" charset="0"/>
              </a:rPr>
              <a:t>аналізувати</a:t>
            </a:r>
            <a:r>
              <a:rPr lang="ru-RU" sz="2000" b="0" i="0" dirty="0">
                <a:effectLst/>
                <a:latin typeface="Times New Roman" panose="02020603050405020304" pitchFamily="18" charset="0"/>
                <a:cs typeface="Times New Roman" panose="02020603050405020304" pitchFamily="18" charset="0"/>
              </a:rPr>
              <a:t> </a:t>
            </a:r>
            <a:r>
              <a:rPr lang="ru-RU" sz="2000" b="0" i="0" dirty="0" err="1">
                <a:effectLst/>
                <a:latin typeface="Times New Roman" panose="02020603050405020304" pitchFamily="18" charset="0"/>
                <a:cs typeface="Times New Roman" panose="02020603050405020304" pitchFamily="18" charset="0"/>
              </a:rPr>
              <a:t>результати</a:t>
            </a:r>
            <a:r>
              <a:rPr lang="ru-RU" sz="2000" b="0" i="0" dirty="0">
                <a:effectLst/>
                <a:latin typeface="Times New Roman" panose="02020603050405020304" pitchFamily="18" charset="0"/>
                <a:cs typeface="Times New Roman" panose="02020603050405020304" pitchFamily="18" charset="0"/>
              </a:rPr>
              <a:t> для </a:t>
            </a:r>
            <a:r>
              <a:rPr lang="ru-RU" sz="2000" b="0" i="0" dirty="0" err="1">
                <a:effectLst/>
                <a:latin typeface="Times New Roman" panose="02020603050405020304" pitchFamily="18" charset="0"/>
                <a:cs typeface="Times New Roman" panose="02020603050405020304" pitchFamily="18" charset="0"/>
              </a:rPr>
              <a:t>отримання</a:t>
            </a:r>
            <a:r>
              <a:rPr lang="ru-RU" sz="2000" b="0" i="0" dirty="0">
                <a:effectLst/>
                <a:latin typeface="Times New Roman" panose="02020603050405020304" pitchFamily="18" charset="0"/>
                <a:cs typeface="Times New Roman" panose="02020603050405020304" pitchFamily="18" charset="0"/>
              </a:rPr>
              <a:t> </a:t>
            </a:r>
            <a:r>
              <a:rPr lang="ru-RU" sz="2000" b="0" i="0" dirty="0" err="1">
                <a:effectLst/>
                <a:latin typeface="Times New Roman" panose="02020603050405020304" pitchFamily="18" charset="0"/>
                <a:cs typeface="Times New Roman" panose="02020603050405020304" pitchFamily="18" charset="0"/>
              </a:rPr>
              <a:t>корисної</a:t>
            </a:r>
            <a:r>
              <a:rPr lang="ru-RU" sz="2000" b="0" i="0" dirty="0">
                <a:effectLst/>
                <a:latin typeface="Times New Roman" panose="02020603050405020304" pitchFamily="18" charset="0"/>
                <a:cs typeface="Times New Roman" panose="02020603050405020304" pitchFamily="18" charset="0"/>
              </a:rPr>
              <a:t> </a:t>
            </a:r>
            <a:r>
              <a:rPr lang="ru-RU" sz="2000" b="0" i="0" dirty="0" err="1">
                <a:effectLst/>
                <a:latin typeface="Times New Roman" panose="02020603050405020304" pitchFamily="18" charset="0"/>
                <a:cs typeface="Times New Roman" panose="02020603050405020304" pitchFamily="18" charset="0"/>
              </a:rPr>
              <a:t>інформації</a:t>
            </a:r>
            <a:r>
              <a:rPr lang="ru-RU" sz="2000" b="0" i="0" dirty="0">
                <a:effectLst/>
                <a:latin typeface="Times New Roman" panose="02020603050405020304" pitchFamily="18" charset="0"/>
                <a:cs typeface="Times New Roman" panose="02020603050405020304" pitchFamily="18" charset="0"/>
              </a:rPr>
              <a:t> </a:t>
            </a:r>
            <a:r>
              <a:rPr lang="ru-RU" sz="2000" b="0" i="0" dirty="0" err="1">
                <a:effectLst/>
                <a:latin typeface="Times New Roman" panose="02020603050405020304" pitchFamily="18" charset="0"/>
                <a:cs typeface="Times New Roman" panose="02020603050405020304" pitchFamily="18" charset="0"/>
              </a:rPr>
              <a:t>щодо</a:t>
            </a:r>
            <a:r>
              <a:rPr lang="ru-RU" sz="2000" b="0" i="0" dirty="0">
                <a:effectLst/>
                <a:latin typeface="Times New Roman" panose="02020603050405020304" pitchFamily="18" charset="0"/>
                <a:cs typeface="Times New Roman" panose="02020603050405020304" pitchFamily="18" charset="0"/>
              </a:rPr>
              <a:t> </a:t>
            </a:r>
            <a:r>
              <a:rPr lang="ru-RU" sz="2000" b="0" i="0" dirty="0" err="1">
                <a:effectLst/>
                <a:latin typeface="Times New Roman" panose="02020603050405020304" pitchFamily="18" charset="0"/>
                <a:cs typeface="Times New Roman" panose="02020603050405020304" pitchFamily="18" charset="0"/>
              </a:rPr>
              <a:t>розвитку</a:t>
            </a:r>
            <a:r>
              <a:rPr lang="ru-RU" sz="2000" b="0" i="0" dirty="0">
                <a:effectLst/>
                <a:latin typeface="Times New Roman" panose="02020603050405020304" pitchFamily="18" charset="0"/>
                <a:cs typeface="Times New Roman" panose="02020603050405020304" pitchFamily="18" charset="0"/>
              </a:rPr>
              <a:t> та потреб </a:t>
            </a:r>
            <a:r>
              <a:rPr lang="ru-RU" sz="2000" b="0" i="0" dirty="0" err="1">
                <a:effectLst/>
                <a:latin typeface="Times New Roman" panose="02020603050405020304" pitchFamily="18" charset="0"/>
                <a:cs typeface="Times New Roman" panose="02020603050405020304" pitchFamily="18" charset="0"/>
              </a:rPr>
              <a:t>дитини</a:t>
            </a:r>
            <a:r>
              <a:rPr lang="ru-RU" sz="2000" b="0" i="0" dirty="0">
                <a:effectLst/>
                <a:latin typeface="Times New Roman" panose="02020603050405020304" pitchFamily="18" charset="0"/>
                <a:cs typeface="Times New Roman" panose="02020603050405020304" pitchFamily="18" charset="0"/>
              </a:rPr>
              <a:t>.</a:t>
            </a:r>
            <a:endParaRPr lang="uk-UA"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623117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Деловой фон для презентации powerpoint - 58 фото">
            <a:extLst>
              <a:ext uri="{FF2B5EF4-FFF2-40B4-BE49-F238E27FC236}">
                <a16:creationId xmlns:a16="http://schemas.microsoft.com/office/drawing/2014/main" id="{364C5A17-8F95-4925-9F86-117C9FD492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a:extLst>
              <a:ext uri="{FF2B5EF4-FFF2-40B4-BE49-F238E27FC236}">
                <a16:creationId xmlns:a16="http://schemas.microsoft.com/office/drawing/2014/main" id="{406F698F-217D-4F74-B0C2-65FB11E5BFC9}"/>
              </a:ext>
            </a:extLst>
          </p:cNvPr>
          <p:cNvSpPr/>
          <p:nvPr/>
        </p:nvSpPr>
        <p:spPr>
          <a:xfrm>
            <a:off x="281050" y="500709"/>
            <a:ext cx="6149608" cy="6001643"/>
          </a:xfrm>
          <a:prstGeom prst="rect">
            <a:avLst/>
          </a:prstGeom>
        </p:spPr>
        <p:txBody>
          <a:bodyPr wrap="square">
            <a:spAutoFit/>
          </a:bodyPr>
          <a:lstStyle/>
          <a:p>
            <a:r>
              <a:rPr lang="uk-UA" sz="2400" b="1" i="0" dirty="0">
                <a:effectLst/>
                <a:latin typeface="Times New Roman" panose="02020603050405020304" pitchFamily="18" charset="0"/>
                <a:cs typeface="Times New Roman" panose="02020603050405020304" pitchFamily="18" charset="0"/>
              </a:rPr>
              <a:t>Бесіда як метод психодіагностики:</a:t>
            </a:r>
            <a:endParaRPr lang="en-US" sz="2400" b="1" i="0" dirty="0">
              <a:effectLst/>
              <a:latin typeface="Times New Roman" panose="02020603050405020304" pitchFamily="18" charset="0"/>
              <a:cs typeface="Times New Roman" panose="02020603050405020304" pitchFamily="18" charset="0"/>
            </a:endParaRPr>
          </a:p>
          <a:p>
            <a:endParaRPr lang="uk-UA" sz="2400" b="0" i="0" dirty="0">
              <a:effectLst/>
              <a:latin typeface="Times New Roman" panose="02020603050405020304" pitchFamily="18" charset="0"/>
              <a:cs typeface="Times New Roman" panose="02020603050405020304" pitchFamily="18" charset="0"/>
            </a:endParaRPr>
          </a:p>
          <a:p>
            <a:pPr marL="342900" indent="-342900">
              <a:buFont typeface="+mj-lt"/>
              <a:buAutoNum type="arabicPeriod"/>
            </a:pPr>
            <a:r>
              <a:rPr lang="uk-UA" sz="2400" b="0" i="0" dirty="0">
                <a:effectLst/>
                <a:latin typeface="Times New Roman" panose="02020603050405020304" pitchFamily="18" charset="0"/>
                <a:cs typeface="Times New Roman" panose="02020603050405020304" pitchFamily="18" charset="0"/>
              </a:rPr>
              <a:t>Бесіда є важливим методом психодіагностики в психології.</a:t>
            </a:r>
          </a:p>
          <a:p>
            <a:pPr marL="342900" indent="-342900">
              <a:buFont typeface="+mj-lt"/>
              <a:buAutoNum type="arabicPeriod"/>
            </a:pPr>
            <a:r>
              <a:rPr lang="uk-UA" sz="2400" b="0" i="0" dirty="0">
                <a:effectLst/>
                <a:latin typeface="Times New Roman" panose="02020603050405020304" pitchFamily="18" charset="0"/>
                <a:cs typeface="Times New Roman" panose="02020603050405020304" pitchFamily="18" charset="0"/>
              </a:rPr>
              <a:t>Вона включає вербальну комунікацію для збору інформації про особистість та психічну діяльність людини.</a:t>
            </a:r>
          </a:p>
          <a:p>
            <a:pPr marL="342900" indent="-342900">
              <a:buFont typeface="+mj-lt"/>
              <a:buAutoNum type="arabicPeriod"/>
            </a:pPr>
            <a:r>
              <a:rPr lang="uk-UA" sz="2400" b="0" i="0" dirty="0">
                <a:effectLst/>
                <a:latin typeface="Times New Roman" panose="02020603050405020304" pitchFamily="18" charset="0"/>
                <a:cs typeface="Times New Roman" panose="02020603050405020304" pitchFamily="18" charset="0"/>
              </a:rPr>
              <a:t>Використовується як на початковому етапі збору інформації, так і на останньому етапі у формі пост-експериментального інтерв'ю.</a:t>
            </a:r>
          </a:p>
          <a:p>
            <a:pPr marL="342900" indent="-342900">
              <a:buFont typeface="+mj-lt"/>
              <a:buAutoNum type="arabicPeriod"/>
            </a:pPr>
            <a:r>
              <a:rPr lang="uk-UA" sz="2400" b="0" i="0" dirty="0">
                <a:effectLst/>
                <a:latin typeface="Times New Roman" panose="02020603050405020304" pitchFamily="18" charset="0"/>
                <a:cs typeface="Times New Roman" panose="02020603050405020304" pitchFamily="18" charset="0"/>
              </a:rPr>
              <a:t>Має діагностичну, настроювальну, психокоректувальну і психотерапевтичну функції.</a:t>
            </a:r>
          </a:p>
          <a:p>
            <a:pPr marL="342900" indent="-342900">
              <a:buFont typeface="+mj-lt"/>
              <a:buAutoNum type="arabicPeriod"/>
            </a:pPr>
            <a:r>
              <a:rPr lang="uk-UA" sz="2400" b="0" i="0" dirty="0">
                <a:effectLst/>
                <a:latin typeface="Times New Roman" panose="02020603050405020304" pitchFamily="18" charset="0"/>
                <a:cs typeface="Times New Roman" panose="02020603050405020304" pitchFamily="18" charset="0"/>
              </a:rPr>
              <a:t>Бесіда вимагає мистецтва ведення і створення довірчого контакту з клієнтом.</a:t>
            </a:r>
          </a:p>
        </p:txBody>
      </p:sp>
      <p:pic>
        <p:nvPicPr>
          <p:cNvPr id="11266" name="Picture 2" descr="Бесіда як метод розвитку моральності дитини">
            <a:extLst>
              <a:ext uri="{FF2B5EF4-FFF2-40B4-BE49-F238E27FC236}">
                <a16:creationId xmlns:a16="http://schemas.microsoft.com/office/drawing/2014/main" id="{A441C075-59EF-435F-8520-BD46E49CF89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14955" y="1140031"/>
            <a:ext cx="5495995" cy="34938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50748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Деловой фон для презентации powerpoint - 58 фото">
            <a:extLst>
              <a:ext uri="{FF2B5EF4-FFF2-40B4-BE49-F238E27FC236}">
                <a16:creationId xmlns:a16="http://schemas.microsoft.com/office/drawing/2014/main" id="{364C5A17-8F95-4925-9F86-117C9FD492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a:extLst>
              <a:ext uri="{FF2B5EF4-FFF2-40B4-BE49-F238E27FC236}">
                <a16:creationId xmlns:a16="http://schemas.microsoft.com/office/drawing/2014/main" id="{3F52D6AC-341C-429B-84B0-0B53A5B2567A}"/>
              </a:ext>
            </a:extLst>
          </p:cNvPr>
          <p:cNvSpPr/>
          <p:nvPr/>
        </p:nvSpPr>
        <p:spPr>
          <a:xfrm>
            <a:off x="328551" y="984433"/>
            <a:ext cx="6096000" cy="4893647"/>
          </a:xfrm>
          <a:prstGeom prst="rect">
            <a:avLst/>
          </a:prstGeom>
        </p:spPr>
        <p:txBody>
          <a:bodyPr>
            <a:spAutoFit/>
          </a:bodyPr>
          <a:lstStyle/>
          <a:p>
            <a:r>
              <a:rPr lang="uk-UA" sz="2400" b="1" i="0" dirty="0">
                <a:effectLst/>
                <a:latin typeface="Times New Roman" panose="02020603050405020304" pitchFamily="18" charset="0"/>
                <a:cs typeface="Times New Roman" panose="02020603050405020304" pitchFamily="18" charset="0"/>
              </a:rPr>
              <a:t>Адаптація бесіди до дітей дошкільного віку:</a:t>
            </a:r>
            <a:endParaRPr lang="en-US" sz="2400" b="1" i="0" dirty="0">
              <a:effectLst/>
              <a:latin typeface="Times New Roman" panose="02020603050405020304" pitchFamily="18" charset="0"/>
              <a:cs typeface="Times New Roman" panose="02020603050405020304" pitchFamily="18" charset="0"/>
            </a:endParaRPr>
          </a:p>
          <a:p>
            <a:endParaRPr lang="uk-UA" sz="2400" b="0" i="0" dirty="0">
              <a:effectLst/>
              <a:latin typeface="Times New Roman" panose="02020603050405020304" pitchFamily="18" charset="0"/>
              <a:cs typeface="Times New Roman" panose="02020603050405020304" pitchFamily="18" charset="0"/>
            </a:endParaRPr>
          </a:p>
          <a:p>
            <a:pPr marL="457200" indent="-457200">
              <a:buFont typeface="+mj-lt"/>
              <a:buAutoNum type="arabicPeriod"/>
            </a:pPr>
            <a:r>
              <a:rPr lang="uk-UA" sz="2400" b="0" i="0" dirty="0">
                <a:effectLst/>
                <a:latin typeface="Times New Roman" panose="02020603050405020304" pitchFamily="18" charset="0"/>
                <a:cs typeface="Times New Roman" panose="02020603050405020304" pitchFamily="18" charset="0"/>
              </a:rPr>
              <a:t>Для дітей дошкільного віку, бесіда повинна бути адаптованою, враховуючи їх вік, рівень розвитку та особливості.</a:t>
            </a:r>
          </a:p>
          <a:p>
            <a:pPr marL="457200" indent="-457200">
              <a:buFont typeface="+mj-lt"/>
              <a:buAutoNum type="arabicPeriod"/>
            </a:pPr>
            <a:r>
              <a:rPr lang="uk-UA" sz="2400" b="0" i="0" dirty="0">
                <a:effectLst/>
                <a:latin typeface="Times New Roman" panose="02020603050405020304" pitchFamily="18" charset="0"/>
                <a:cs typeface="Times New Roman" panose="02020603050405020304" pitchFamily="18" charset="0"/>
              </a:rPr>
              <a:t>Важливо враховувати особливості </a:t>
            </a:r>
            <a:r>
              <a:rPr lang="uk-UA" sz="2400" b="0" i="0" dirty="0" err="1">
                <a:effectLst/>
                <a:latin typeface="Times New Roman" panose="02020603050405020304" pitchFamily="18" charset="0"/>
                <a:cs typeface="Times New Roman" panose="02020603050405020304" pitchFamily="18" charset="0"/>
              </a:rPr>
              <a:t>мовного</a:t>
            </a:r>
            <a:r>
              <a:rPr lang="uk-UA" sz="2400" b="0" i="0" dirty="0">
                <a:effectLst/>
                <a:latin typeface="Times New Roman" panose="02020603050405020304" pitchFamily="18" charset="0"/>
                <a:cs typeface="Times New Roman" panose="02020603050405020304" pitchFamily="18" charset="0"/>
              </a:rPr>
              <a:t> спілкування та здатність дітей висловлювати свої думки.</a:t>
            </a:r>
          </a:p>
          <a:p>
            <a:pPr marL="457200" indent="-457200">
              <a:buFont typeface="+mj-lt"/>
              <a:buAutoNum type="arabicPeriod"/>
            </a:pPr>
            <a:r>
              <a:rPr lang="uk-UA" sz="2400" b="0" i="0" dirty="0">
                <a:effectLst/>
                <a:latin typeface="Times New Roman" panose="02020603050405020304" pitchFamily="18" charset="0"/>
                <a:cs typeface="Times New Roman" panose="02020603050405020304" pitchFamily="18" charset="0"/>
              </a:rPr>
              <a:t>Бесіда з дітьми дошкільного віку повинна мати неформальний характер, бути добре спланованою і адаптованою до їхніх потреб і можливостей.</a:t>
            </a:r>
          </a:p>
        </p:txBody>
      </p:sp>
      <p:pic>
        <p:nvPicPr>
          <p:cNvPr id="12290" name="Picture 2" descr="Дети разных возрастов, стоящие в ряду в разной одежде в векторной  иллюстрации плоского стиля | Премиум векторы">
            <a:extLst>
              <a:ext uri="{FF2B5EF4-FFF2-40B4-BE49-F238E27FC236}">
                <a16:creationId xmlns:a16="http://schemas.microsoft.com/office/drawing/2014/main" id="{5F83A558-682F-4BB4-95D8-C7C32437253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31750" y="1349252"/>
            <a:ext cx="5962650" cy="3762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86031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Деловой фон для презентации powerpoint - 58 фото">
            <a:extLst>
              <a:ext uri="{FF2B5EF4-FFF2-40B4-BE49-F238E27FC236}">
                <a16:creationId xmlns:a16="http://schemas.microsoft.com/office/drawing/2014/main" id="{364C5A17-8F95-4925-9F86-117C9FD4925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a:extLst>
              <a:ext uri="{FF2B5EF4-FFF2-40B4-BE49-F238E27FC236}">
                <a16:creationId xmlns:a16="http://schemas.microsoft.com/office/drawing/2014/main" id="{FA8342B9-6B6C-477A-A830-8B4AFEDE82F8}"/>
              </a:ext>
            </a:extLst>
          </p:cNvPr>
          <p:cNvSpPr/>
          <p:nvPr/>
        </p:nvSpPr>
        <p:spPr>
          <a:xfrm>
            <a:off x="209797" y="300081"/>
            <a:ext cx="6096000" cy="5355312"/>
          </a:xfrm>
          <a:prstGeom prst="rect">
            <a:avLst/>
          </a:prstGeom>
        </p:spPr>
        <p:txBody>
          <a:bodyPr>
            <a:spAutoFit/>
          </a:bodyPr>
          <a:lstStyle/>
          <a:p>
            <a:r>
              <a:rPr lang="uk-UA" b="0" i="0" dirty="0">
                <a:effectLst/>
                <a:latin typeface="Times New Roman" panose="02020603050405020304" pitchFamily="18" charset="0"/>
                <a:cs typeface="Times New Roman" panose="02020603050405020304" pitchFamily="18" charset="0"/>
              </a:rPr>
              <a:t>Типи психологічних </a:t>
            </a:r>
            <a:r>
              <a:rPr lang="uk-UA" b="0" i="0" dirty="0" err="1">
                <a:effectLst/>
                <a:latin typeface="Times New Roman" panose="02020603050405020304" pitchFamily="18" charset="0"/>
                <a:cs typeface="Times New Roman" panose="02020603050405020304" pitchFamily="18" charset="0"/>
              </a:rPr>
              <a:t>методик</a:t>
            </a:r>
            <a:endParaRPr lang="uk-UA" b="0" i="0" dirty="0">
              <a:effectLst/>
              <a:latin typeface="Times New Roman" panose="02020603050405020304" pitchFamily="18" charset="0"/>
              <a:cs typeface="Times New Roman" panose="02020603050405020304" pitchFamily="18" charset="0"/>
            </a:endParaRPr>
          </a:p>
          <a:p>
            <a:pPr>
              <a:buFont typeface="+mj-lt"/>
              <a:buAutoNum type="arabicPeriod"/>
            </a:pPr>
            <a:r>
              <a:rPr lang="uk-UA" b="0" i="0" dirty="0">
                <a:effectLst/>
                <a:latin typeface="Times New Roman" panose="02020603050405020304" pitchFamily="18" charset="0"/>
                <a:cs typeface="Times New Roman" panose="02020603050405020304" pitchFamily="18" charset="0"/>
              </a:rPr>
              <a:t>Проективні методики:</a:t>
            </a:r>
          </a:p>
          <a:p>
            <a:pPr marL="742950" lvl="1" indent="-285750">
              <a:buFont typeface="+mj-lt"/>
              <a:buAutoNum type="arabicPeriod"/>
            </a:pPr>
            <a:r>
              <a:rPr lang="uk-UA" b="0" i="0" dirty="0">
                <a:effectLst/>
                <a:latin typeface="Times New Roman" panose="02020603050405020304" pitchFamily="18" charset="0"/>
                <a:cs typeface="Times New Roman" panose="02020603050405020304" pitchFamily="18" charset="0"/>
              </a:rPr>
              <a:t>Використовують недостатньо структурований матеріал для стимулювання фантазії та уяви досліджуваного.</a:t>
            </a:r>
          </a:p>
          <a:p>
            <a:pPr marL="742950" lvl="1" indent="-285750">
              <a:buFont typeface="+mj-lt"/>
              <a:buAutoNum type="arabicPeriod"/>
            </a:pPr>
            <a:r>
              <a:rPr lang="uk-UA" b="0" i="0" dirty="0">
                <a:effectLst/>
                <a:latin typeface="Times New Roman" panose="02020603050405020304" pitchFamily="18" charset="0"/>
                <a:cs typeface="Times New Roman" panose="02020603050405020304" pitchFamily="18" charset="0"/>
              </a:rPr>
              <a:t>Вимагають інтуїції і теоретичної підготовки </a:t>
            </a:r>
            <a:r>
              <a:rPr lang="uk-UA" b="0" i="0" dirty="0" err="1">
                <a:effectLst/>
                <a:latin typeface="Times New Roman" panose="02020603050405020304" pitchFamily="18" charset="0"/>
                <a:cs typeface="Times New Roman" panose="02020603050405020304" pitchFamily="18" charset="0"/>
              </a:rPr>
              <a:t>психодіагноста</a:t>
            </a:r>
            <a:r>
              <a:rPr lang="uk-UA" b="0" i="0" dirty="0">
                <a:effectLst/>
                <a:latin typeface="Times New Roman" panose="02020603050405020304" pitchFamily="18" charset="0"/>
                <a:cs typeface="Times New Roman" panose="02020603050405020304" pitchFamily="18" charset="0"/>
              </a:rPr>
              <a:t> для розшифровки даних.</a:t>
            </a:r>
          </a:p>
          <a:p>
            <a:pPr marL="742950" lvl="1" indent="-285750">
              <a:buFont typeface="+mj-lt"/>
              <a:buAutoNum type="arabicPeriod"/>
            </a:pPr>
            <a:r>
              <a:rPr lang="uk-UA" b="0" i="0" dirty="0">
                <a:effectLst/>
                <a:latin typeface="Times New Roman" panose="02020603050405020304" pitchFamily="18" charset="0"/>
                <a:cs typeface="Times New Roman" panose="02020603050405020304" pitchFamily="18" charset="0"/>
              </a:rPr>
              <a:t>Мають високий ризик інструментальних помилок і помилок </a:t>
            </a:r>
            <a:r>
              <a:rPr lang="uk-UA" b="0" i="0" dirty="0" err="1">
                <a:effectLst/>
                <a:latin typeface="Times New Roman" panose="02020603050405020304" pitchFamily="18" charset="0"/>
                <a:cs typeface="Times New Roman" panose="02020603050405020304" pitchFamily="18" charset="0"/>
              </a:rPr>
              <a:t>психодіагноста</a:t>
            </a:r>
            <a:r>
              <a:rPr lang="uk-UA" b="0" i="0" dirty="0">
                <a:effectLst/>
                <a:latin typeface="Times New Roman" panose="02020603050405020304" pitchFamily="18" charset="0"/>
                <a:cs typeface="Times New Roman" panose="02020603050405020304" pitchFamily="18" charset="0"/>
              </a:rPr>
              <a:t>.</a:t>
            </a:r>
          </a:p>
          <a:p>
            <a:pPr>
              <a:buFont typeface="+mj-lt"/>
              <a:buAutoNum type="arabicPeriod"/>
            </a:pPr>
            <a:r>
              <a:rPr lang="uk-UA" b="0" i="0" dirty="0">
                <a:effectLst/>
                <a:latin typeface="Times New Roman" panose="02020603050405020304" pitchFamily="18" charset="0"/>
                <a:cs typeface="Times New Roman" panose="02020603050405020304" pitchFamily="18" charset="0"/>
              </a:rPr>
              <a:t>Індивідуально-орієнтовані техніки:</a:t>
            </a:r>
          </a:p>
          <a:p>
            <a:pPr marL="742950" lvl="1" indent="-285750">
              <a:buFont typeface="+mj-lt"/>
              <a:buAutoNum type="arabicPeriod"/>
            </a:pPr>
            <a:r>
              <a:rPr lang="uk-UA" b="0" i="0" dirty="0">
                <a:effectLst/>
                <a:latin typeface="Times New Roman" panose="02020603050405020304" pitchFamily="18" charset="0"/>
                <a:cs typeface="Times New Roman" panose="02020603050405020304" pitchFamily="18" charset="0"/>
              </a:rPr>
              <a:t>Можуть мати форму, схожу на шкальні методи, опитування, бесіду або інтерв'ю.</a:t>
            </a:r>
          </a:p>
          <a:p>
            <a:pPr marL="742950" lvl="1" indent="-285750">
              <a:buFont typeface="+mj-lt"/>
              <a:buAutoNum type="arabicPeriod"/>
            </a:pPr>
            <a:r>
              <a:rPr lang="uk-UA" b="0" i="0" dirty="0">
                <a:effectLst/>
                <a:latin typeface="Times New Roman" panose="02020603050405020304" pitchFamily="18" charset="0"/>
                <a:cs typeface="Times New Roman" panose="02020603050405020304" pitchFamily="18" charset="0"/>
              </a:rPr>
              <a:t>Найбільше підходять для вивчення особистості конкретного індивіда.</a:t>
            </a:r>
          </a:p>
          <a:p>
            <a:pPr>
              <a:buFont typeface="+mj-lt"/>
              <a:buAutoNum type="arabicPeriod"/>
            </a:pPr>
            <a:r>
              <a:rPr lang="uk-UA" b="0" i="0" dirty="0">
                <a:effectLst/>
                <a:latin typeface="Times New Roman" panose="02020603050405020304" pitchFamily="18" charset="0"/>
                <a:cs typeface="Times New Roman" panose="02020603050405020304" pitchFamily="18" charset="0"/>
              </a:rPr>
              <a:t>Діалогічні техніки:</a:t>
            </a:r>
          </a:p>
          <a:p>
            <a:pPr marL="742950" lvl="1" indent="-285750">
              <a:buFont typeface="+mj-lt"/>
              <a:buAutoNum type="arabicPeriod"/>
            </a:pPr>
            <a:r>
              <a:rPr lang="uk-UA" b="0" i="0" dirty="0">
                <a:effectLst/>
                <a:latin typeface="Times New Roman" panose="02020603050405020304" pitchFamily="18" charset="0"/>
                <a:cs typeface="Times New Roman" panose="02020603050405020304" pitchFamily="18" charset="0"/>
              </a:rPr>
              <a:t>Залучають психолога до контакту з досліджуваним.</a:t>
            </a:r>
          </a:p>
          <a:p>
            <a:pPr marL="742950" lvl="1" indent="-285750">
              <a:buFont typeface="+mj-lt"/>
              <a:buAutoNum type="arabicPeriod"/>
            </a:pPr>
            <a:r>
              <a:rPr lang="uk-UA" b="0" i="0" dirty="0">
                <a:effectLst/>
                <a:latin typeface="Times New Roman" panose="02020603050405020304" pitchFamily="18" charset="0"/>
                <a:cs typeface="Times New Roman" panose="02020603050405020304" pitchFamily="18" charset="0"/>
              </a:rPr>
              <a:t>Орієнтовані на досягнення найкращих діагностичних результатів через організацію діалогу, відповідного діагностичній задачі.</a:t>
            </a:r>
          </a:p>
        </p:txBody>
      </p:sp>
      <p:pic>
        <p:nvPicPr>
          <p:cNvPr id="13314" name="Picture 2" descr="5 основных видов психологических тестов при поступлении на работу">
            <a:extLst>
              <a:ext uri="{FF2B5EF4-FFF2-40B4-BE49-F238E27FC236}">
                <a16:creationId xmlns:a16="http://schemas.microsoft.com/office/drawing/2014/main" id="{BCE1DD33-1F23-4C29-A7E4-AADB5ADDC54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0926" r="14713"/>
          <a:stretch/>
        </p:blipFill>
        <p:spPr bwMode="auto">
          <a:xfrm>
            <a:off x="6305797" y="1202607"/>
            <a:ext cx="5102431" cy="38337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05613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Деловой фон для презентации powerpoint - 58 фото">
            <a:extLst>
              <a:ext uri="{FF2B5EF4-FFF2-40B4-BE49-F238E27FC236}">
                <a16:creationId xmlns:a16="http://schemas.microsoft.com/office/drawing/2014/main" id="{364C5A17-8F95-4925-9F86-117C9FD492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1517"/>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a:extLst>
              <a:ext uri="{FF2B5EF4-FFF2-40B4-BE49-F238E27FC236}">
                <a16:creationId xmlns:a16="http://schemas.microsoft.com/office/drawing/2014/main" id="{1B2FF481-D7D0-4482-8C96-8A3C8C247E48}"/>
              </a:ext>
            </a:extLst>
          </p:cNvPr>
          <p:cNvSpPr/>
          <p:nvPr/>
        </p:nvSpPr>
        <p:spPr>
          <a:xfrm>
            <a:off x="4532416" y="2069506"/>
            <a:ext cx="6096000" cy="646331"/>
          </a:xfrm>
          <a:prstGeom prst="rect">
            <a:avLst/>
          </a:prstGeom>
        </p:spPr>
        <p:txBody>
          <a:bodyPr>
            <a:spAutoFit/>
          </a:bodyPr>
          <a:lstStyle/>
          <a:p>
            <a:r>
              <a:rPr lang="ru-UA" sz="3600" b="0" i="0" dirty="0">
                <a:effectLst/>
                <a:latin typeface="Times New Roman" panose="02020603050405020304" pitchFamily="18" charset="0"/>
                <a:cs typeface="Times New Roman" panose="02020603050405020304" pitchFamily="18" charset="0"/>
              </a:rPr>
              <a:t>Д</a:t>
            </a:r>
            <a:r>
              <a:rPr lang="uk-UA" sz="3600" b="0" i="0" dirty="0">
                <a:effectLst/>
                <a:latin typeface="Times New Roman" panose="02020603050405020304" pitchFamily="18" charset="0"/>
                <a:cs typeface="Times New Roman" panose="02020603050405020304" pitchFamily="18" charset="0"/>
              </a:rPr>
              <a:t>я</a:t>
            </a:r>
            <a:r>
              <a:rPr lang="ru-UA" sz="3600" b="0" i="0" dirty="0">
                <a:effectLst/>
                <a:latin typeface="Times New Roman" panose="02020603050405020304" pitchFamily="18" charset="0"/>
                <a:cs typeface="Times New Roman" panose="02020603050405020304" pitchFamily="18" charset="0"/>
              </a:rPr>
              <a:t>к</a:t>
            </a:r>
            <a:r>
              <a:rPr lang="uk-UA" sz="3600" b="0" i="0" dirty="0">
                <a:effectLst/>
                <a:latin typeface="Times New Roman" panose="02020603050405020304" pitchFamily="18" charset="0"/>
                <a:cs typeface="Times New Roman" panose="02020603050405020304" pitchFamily="18" charset="0"/>
              </a:rPr>
              <a:t>у</a:t>
            </a:r>
            <a:r>
              <a:rPr lang="ru-UA" sz="3600" b="0" i="0" dirty="0">
                <a:effectLst/>
                <a:latin typeface="Times New Roman" panose="02020603050405020304" pitchFamily="18" charset="0"/>
                <a:cs typeface="Times New Roman" panose="02020603050405020304" pitchFamily="18" charset="0"/>
              </a:rPr>
              <a:t>ю </a:t>
            </a:r>
            <a:r>
              <a:rPr lang="uk-UA" sz="3600" b="0" i="0" dirty="0">
                <a:effectLst/>
                <a:latin typeface="Times New Roman" panose="02020603050405020304" pitchFamily="18" charset="0"/>
                <a:cs typeface="Times New Roman" panose="02020603050405020304" pitchFamily="18" charset="0"/>
              </a:rPr>
              <a:t>з</a:t>
            </a:r>
            <a:r>
              <a:rPr lang="ru-UA" sz="3600" b="0" i="0" dirty="0">
                <a:effectLst/>
                <a:latin typeface="Times New Roman" panose="02020603050405020304" pitchFamily="18" charset="0"/>
                <a:cs typeface="Times New Roman" panose="02020603050405020304" pitchFamily="18" charset="0"/>
              </a:rPr>
              <a:t>а </a:t>
            </a:r>
            <a:r>
              <a:rPr lang="uk-UA" sz="3600" b="0" i="0" dirty="0">
                <a:effectLst/>
                <a:latin typeface="Times New Roman" panose="02020603050405020304" pitchFamily="18" charset="0"/>
                <a:cs typeface="Times New Roman" panose="02020603050405020304" pitchFamily="18" charset="0"/>
              </a:rPr>
              <a:t>у</a:t>
            </a:r>
            <a:r>
              <a:rPr lang="ru-UA" sz="3600" b="0" i="0" dirty="0">
                <a:effectLst/>
                <a:latin typeface="Times New Roman" panose="02020603050405020304" pitchFamily="18" charset="0"/>
                <a:cs typeface="Times New Roman" panose="02020603050405020304" pitchFamily="18" charset="0"/>
              </a:rPr>
              <a:t>в</a:t>
            </a:r>
            <a:r>
              <a:rPr lang="uk-UA" sz="3600" b="0" i="0" dirty="0">
                <a:effectLst/>
                <a:latin typeface="Times New Roman" panose="02020603050405020304" pitchFamily="18" charset="0"/>
                <a:cs typeface="Times New Roman" panose="02020603050405020304" pitchFamily="18" charset="0"/>
              </a:rPr>
              <a:t>а</a:t>
            </a:r>
            <a:r>
              <a:rPr lang="ru-UA" sz="3600" b="0" i="0" dirty="0">
                <a:effectLst/>
                <a:latin typeface="Times New Roman" panose="02020603050405020304" pitchFamily="18" charset="0"/>
                <a:cs typeface="Times New Roman" panose="02020603050405020304" pitchFamily="18" charset="0"/>
              </a:rPr>
              <a:t>г</a:t>
            </a:r>
            <a:r>
              <a:rPr lang="uk-UA" sz="3600" b="0" i="0" dirty="0">
                <a:effectLst/>
                <a:latin typeface="Times New Roman" panose="02020603050405020304" pitchFamily="18" charset="0"/>
                <a:cs typeface="Times New Roman" panose="02020603050405020304" pitchFamily="18" charset="0"/>
              </a:rPr>
              <a:t>у</a:t>
            </a:r>
            <a:r>
              <a:rPr lang="ru-UA" sz="3600" b="0" i="0" dirty="0">
                <a:effectLst/>
                <a:latin typeface="Times New Roman" panose="02020603050405020304" pitchFamily="18" charset="0"/>
                <a:cs typeface="Times New Roman" panose="02020603050405020304" pitchFamily="18" charset="0"/>
              </a:rPr>
              <a:t>!</a:t>
            </a:r>
            <a:endParaRPr lang="uk-UA" sz="3600" b="0" i="0" dirty="0">
              <a:effectLst/>
              <a:latin typeface="Times New Roman" panose="02020603050405020304" pitchFamily="18" charset="0"/>
              <a:cs typeface="Times New Roman" panose="02020603050405020304" pitchFamily="18" charset="0"/>
            </a:endParaRPr>
          </a:p>
        </p:txBody>
      </p:sp>
      <p:pic>
        <p:nvPicPr>
          <p:cNvPr id="3" name="Рисунок 2">
            <a:extLst>
              <a:ext uri="{FF2B5EF4-FFF2-40B4-BE49-F238E27FC236}">
                <a16:creationId xmlns:a16="http://schemas.microsoft.com/office/drawing/2014/main" id="{A216C012-5739-49E6-9D76-31493A9A7D37}"/>
              </a:ext>
            </a:extLst>
          </p:cNvPr>
          <p:cNvPicPr>
            <a:picLocks noChangeAspect="1"/>
          </p:cNvPicPr>
          <p:nvPr/>
        </p:nvPicPr>
        <p:blipFill>
          <a:blip r:embed="rId3"/>
          <a:stretch>
            <a:fillRect/>
          </a:stretch>
        </p:blipFill>
        <p:spPr>
          <a:xfrm>
            <a:off x="5013496" y="2845249"/>
            <a:ext cx="2165008" cy="2001611"/>
          </a:xfrm>
          <a:prstGeom prst="rect">
            <a:avLst/>
          </a:prstGeom>
        </p:spPr>
      </p:pic>
    </p:spTree>
    <p:extLst>
      <p:ext uri="{BB962C8B-B14F-4D97-AF65-F5344CB8AC3E}">
        <p14:creationId xmlns:p14="http://schemas.microsoft.com/office/powerpoint/2010/main" val="1504781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Деловой фон для презентации powerpoint - 58 фото">
            <a:extLst>
              <a:ext uri="{FF2B5EF4-FFF2-40B4-BE49-F238E27FC236}">
                <a16:creationId xmlns:a16="http://schemas.microsoft.com/office/drawing/2014/main" id="{364C5A17-8F95-4925-9F86-117C9FD4925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a:extLst>
              <a:ext uri="{FF2B5EF4-FFF2-40B4-BE49-F238E27FC236}">
                <a16:creationId xmlns:a16="http://schemas.microsoft.com/office/drawing/2014/main" id="{BD4A9B4A-5BB9-4065-B49B-C387BF915E9D}"/>
              </a:ext>
            </a:extLst>
          </p:cNvPr>
          <p:cNvSpPr/>
          <p:nvPr/>
        </p:nvSpPr>
        <p:spPr>
          <a:xfrm>
            <a:off x="129436" y="569541"/>
            <a:ext cx="6096000" cy="2308324"/>
          </a:xfrm>
          <a:prstGeom prst="rect">
            <a:avLst/>
          </a:prstGeom>
        </p:spPr>
        <p:txBody>
          <a:bodyPr>
            <a:spAutoFit/>
          </a:bodyPr>
          <a:lstStyle/>
          <a:p>
            <a:r>
              <a:rPr lang="uk-UA" sz="2400" b="0" i="0" dirty="0">
                <a:effectLst/>
                <a:latin typeface="Times New Roman" panose="02020603050405020304" pitchFamily="18" charset="0"/>
                <a:cs typeface="Times New Roman" panose="02020603050405020304" pitchFamily="18" charset="0"/>
              </a:rPr>
              <a:t>Для досягнення цих цілей використовуються різні методи діагностики:</a:t>
            </a:r>
            <a:endParaRPr lang="en-US" sz="2400" b="0" i="0" dirty="0">
              <a:effectLst/>
              <a:latin typeface="Times New Roman" panose="02020603050405020304" pitchFamily="18" charset="0"/>
              <a:cs typeface="Times New Roman" panose="02020603050405020304" pitchFamily="18" charset="0"/>
            </a:endParaRPr>
          </a:p>
          <a:p>
            <a:endParaRPr lang="uk-UA" sz="2400" b="0" i="0" dirty="0">
              <a:effectLst/>
              <a:latin typeface="Times New Roman" panose="02020603050405020304" pitchFamily="18" charset="0"/>
              <a:cs typeface="Times New Roman" panose="02020603050405020304" pitchFamily="18" charset="0"/>
            </a:endParaRPr>
          </a:p>
          <a:p>
            <a:pPr>
              <a:buFont typeface="+mj-lt"/>
              <a:buAutoNum type="arabicPeriod"/>
            </a:pPr>
            <a:r>
              <a:rPr lang="uk-UA" sz="2400" b="1" i="0" dirty="0">
                <a:effectLst/>
                <a:latin typeface="Times New Roman" panose="02020603050405020304" pitchFamily="18" charset="0"/>
                <a:cs typeface="Times New Roman" panose="02020603050405020304" pitchFamily="18" charset="0"/>
              </a:rPr>
              <a:t>Спостереження:</a:t>
            </a:r>
            <a:r>
              <a:rPr lang="uk-UA" sz="2400" b="0" i="0" dirty="0">
                <a:effectLst/>
                <a:latin typeface="Times New Roman" panose="02020603050405020304" pitchFamily="18" charset="0"/>
                <a:cs typeface="Times New Roman" panose="02020603050405020304" pitchFamily="18" charset="0"/>
              </a:rPr>
              <a:t> Психологи спостерігають за дітьми в різних ситуаціях для оцінки поведінки та взаємодії.</a:t>
            </a:r>
          </a:p>
        </p:txBody>
      </p:sp>
      <p:pic>
        <p:nvPicPr>
          <p:cNvPr id="2050" name="Picture 2" descr="Дитячий психолог у Києві | Підлітковий психотерапевт в Uclinic">
            <a:extLst>
              <a:ext uri="{FF2B5EF4-FFF2-40B4-BE49-F238E27FC236}">
                <a16:creationId xmlns:a16="http://schemas.microsoft.com/office/drawing/2014/main" id="{B57AF866-EB00-4A26-9FCE-396F1CA4EED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15145" y="569541"/>
            <a:ext cx="3987146" cy="2232802"/>
          </a:xfrm>
          <a:prstGeom prst="rect">
            <a:avLst/>
          </a:prstGeom>
          <a:noFill/>
          <a:extLst>
            <a:ext uri="{909E8E84-426E-40DD-AFC4-6F175D3DCCD1}">
              <a14:hiddenFill xmlns:a14="http://schemas.microsoft.com/office/drawing/2010/main">
                <a:solidFill>
                  <a:srgbClr val="FFFFFF"/>
                </a:solidFill>
              </a14:hiddenFill>
            </a:ext>
          </a:extLst>
        </p:spPr>
      </p:pic>
      <p:sp>
        <p:nvSpPr>
          <p:cNvPr id="8" name="Прямоугольник 7">
            <a:extLst>
              <a:ext uri="{FF2B5EF4-FFF2-40B4-BE49-F238E27FC236}">
                <a16:creationId xmlns:a16="http://schemas.microsoft.com/office/drawing/2014/main" id="{063994A1-7301-411D-A302-E203266D8821}"/>
              </a:ext>
            </a:extLst>
          </p:cNvPr>
          <p:cNvSpPr/>
          <p:nvPr/>
        </p:nvSpPr>
        <p:spPr>
          <a:xfrm>
            <a:off x="545072" y="3078073"/>
            <a:ext cx="6096000" cy="3046988"/>
          </a:xfrm>
          <a:prstGeom prst="rect">
            <a:avLst/>
          </a:prstGeom>
        </p:spPr>
        <p:txBody>
          <a:bodyPr>
            <a:spAutoFit/>
          </a:bodyPr>
          <a:lstStyle/>
          <a:p>
            <a:r>
              <a:rPr lang="uk-UA" sz="2400" b="1" i="0" dirty="0">
                <a:effectLst/>
                <a:latin typeface="Times New Roman" panose="02020603050405020304" pitchFamily="18" charset="0"/>
                <a:cs typeface="Times New Roman" panose="02020603050405020304" pitchFamily="18" charset="0"/>
              </a:rPr>
              <a:t>Спостереження </a:t>
            </a:r>
            <a:r>
              <a:rPr lang="uk-UA" sz="2400" b="0" i="0" dirty="0">
                <a:effectLst/>
                <a:latin typeface="Times New Roman" panose="02020603050405020304" pitchFamily="18" charset="0"/>
                <a:cs typeface="Times New Roman" panose="02020603050405020304" pitchFamily="18" charset="0"/>
              </a:rPr>
              <a:t>за дітьми в різних ситуаціях є важливим інструментом для психологів, які вивчають поведінку та взаємодію дітей. Цей метод дозволяє збирати об'єктивні дані про те, як дитина реагує на різні стимули та ситуації, як вона взаємодіє з іншими дітьми і дорослими, як вона вирішує завдання та проблеми.</a:t>
            </a:r>
            <a:endParaRPr lang="uk-UA" sz="2400" dirty="0">
              <a:latin typeface="Times New Roman" panose="02020603050405020304" pitchFamily="18" charset="0"/>
              <a:cs typeface="Times New Roman" panose="02020603050405020304" pitchFamily="18" charset="0"/>
            </a:endParaRPr>
          </a:p>
        </p:txBody>
      </p:sp>
      <p:pic>
        <p:nvPicPr>
          <p:cNvPr id="2052" name="Picture 4" descr="Психолог — о работе с детьми с РАС и выгорании | Мел | Мел">
            <a:extLst>
              <a:ext uri="{FF2B5EF4-FFF2-40B4-BE49-F238E27FC236}">
                <a16:creationId xmlns:a16="http://schemas.microsoft.com/office/drawing/2014/main" id="{35FB7FBC-B968-4A80-A300-3614ED6ED93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86143" y="3161675"/>
            <a:ext cx="4359923" cy="29633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67014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Деловой фон для презентации powerpoint - 58 фото">
            <a:extLst>
              <a:ext uri="{FF2B5EF4-FFF2-40B4-BE49-F238E27FC236}">
                <a16:creationId xmlns:a16="http://schemas.microsoft.com/office/drawing/2014/main" id="{364C5A17-8F95-4925-9F86-117C9FD492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a:extLst>
              <a:ext uri="{FF2B5EF4-FFF2-40B4-BE49-F238E27FC236}">
                <a16:creationId xmlns:a16="http://schemas.microsoft.com/office/drawing/2014/main" id="{8032F3CA-2211-400F-ABCD-AAE487312EFF}"/>
              </a:ext>
            </a:extLst>
          </p:cNvPr>
          <p:cNvSpPr/>
          <p:nvPr/>
        </p:nvSpPr>
        <p:spPr>
          <a:xfrm>
            <a:off x="447304" y="189742"/>
            <a:ext cx="6487886" cy="830997"/>
          </a:xfrm>
          <a:prstGeom prst="rect">
            <a:avLst/>
          </a:prstGeom>
        </p:spPr>
        <p:txBody>
          <a:bodyPr wrap="square">
            <a:spAutoFit/>
          </a:bodyPr>
          <a:lstStyle/>
          <a:p>
            <a:r>
              <a:rPr lang="en-US" sz="2400" b="1" dirty="0">
                <a:latin typeface="Times New Roman" panose="02020603050405020304" pitchFamily="18" charset="0"/>
                <a:cs typeface="Times New Roman" panose="02020603050405020304" pitchFamily="18" charset="0"/>
              </a:rPr>
              <a:t>2. </a:t>
            </a:r>
            <a:r>
              <a:rPr lang="uk-UA" sz="2400" b="1" dirty="0">
                <a:latin typeface="Times New Roman" panose="02020603050405020304" pitchFamily="18" charset="0"/>
                <a:cs typeface="Times New Roman" panose="02020603050405020304" pitchFamily="18" charset="0"/>
              </a:rPr>
              <a:t>Тестування:</a:t>
            </a:r>
            <a:r>
              <a:rPr lang="uk-UA" sz="2400" dirty="0">
                <a:latin typeface="Times New Roman" panose="02020603050405020304" pitchFamily="18" charset="0"/>
                <a:cs typeface="Times New Roman" panose="02020603050405020304" pitchFamily="18" charset="0"/>
              </a:rPr>
              <a:t> Використовуються тести для вимірювання когнітивних функцій та розвитку.</a:t>
            </a:r>
          </a:p>
        </p:txBody>
      </p:sp>
      <p:sp>
        <p:nvSpPr>
          <p:cNvPr id="3" name="Прямоугольник 2">
            <a:extLst>
              <a:ext uri="{FF2B5EF4-FFF2-40B4-BE49-F238E27FC236}">
                <a16:creationId xmlns:a16="http://schemas.microsoft.com/office/drawing/2014/main" id="{DE4BC737-FB73-45AB-BA8E-034D4A5006C1}"/>
              </a:ext>
            </a:extLst>
          </p:cNvPr>
          <p:cNvSpPr/>
          <p:nvPr/>
        </p:nvSpPr>
        <p:spPr>
          <a:xfrm>
            <a:off x="447304" y="1210481"/>
            <a:ext cx="6096000" cy="4708981"/>
          </a:xfrm>
          <a:prstGeom prst="rect">
            <a:avLst/>
          </a:prstGeom>
        </p:spPr>
        <p:txBody>
          <a:bodyPr>
            <a:spAutoFit/>
          </a:bodyPr>
          <a:lstStyle/>
          <a:p>
            <a:r>
              <a:rPr lang="uk-UA" sz="2000" b="0" i="0" dirty="0">
                <a:effectLst/>
                <a:latin typeface="Times New Roman" panose="02020603050405020304" pitchFamily="18" charset="0"/>
                <a:cs typeface="Times New Roman" panose="02020603050405020304" pitchFamily="18" charset="0"/>
              </a:rPr>
              <a:t>Тестування когнітивних функцій і розвитку дошкільного віку включає в себе оцінку різних аспектів дитячого розвитку:</a:t>
            </a:r>
          </a:p>
          <a:p>
            <a:pPr>
              <a:buFont typeface="+mj-lt"/>
              <a:buAutoNum type="arabicPeriod"/>
            </a:pPr>
            <a:r>
              <a:rPr lang="uk-UA" sz="2000" b="1" i="0" dirty="0">
                <a:effectLst/>
                <a:latin typeface="Times New Roman" panose="02020603050405020304" pitchFamily="18" charset="0"/>
                <a:cs typeface="Times New Roman" panose="02020603050405020304" pitchFamily="18" charset="0"/>
              </a:rPr>
              <a:t>Розумовий розвиток:</a:t>
            </a:r>
            <a:r>
              <a:rPr lang="uk-UA" sz="2000" b="0" i="0" dirty="0">
                <a:effectLst/>
                <a:latin typeface="Times New Roman" panose="02020603050405020304" pitchFamily="18" charset="0"/>
                <a:cs typeface="Times New Roman" panose="02020603050405020304" pitchFamily="18" charset="0"/>
              </a:rPr>
              <a:t> Оцінка когнітивних навичок, таких як сприйняття, увага, пам'ять, мовлення, логічне мислення та математичні здібності.</a:t>
            </a:r>
          </a:p>
          <a:p>
            <a:pPr>
              <a:buFont typeface="+mj-lt"/>
              <a:buAutoNum type="arabicPeriod"/>
            </a:pPr>
            <a:r>
              <a:rPr lang="uk-UA" sz="2000" b="1" i="0" dirty="0">
                <a:effectLst/>
                <a:latin typeface="Times New Roman" panose="02020603050405020304" pitchFamily="18" charset="0"/>
                <a:cs typeface="Times New Roman" panose="02020603050405020304" pitchFamily="18" charset="0"/>
              </a:rPr>
              <a:t>Соціальний та емоційний розвиток:</a:t>
            </a:r>
            <a:r>
              <a:rPr lang="uk-UA" sz="2000" b="0" i="0" dirty="0">
                <a:effectLst/>
                <a:latin typeface="Times New Roman" panose="02020603050405020304" pitchFamily="18" charset="0"/>
                <a:cs typeface="Times New Roman" panose="02020603050405020304" pitchFamily="18" charset="0"/>
              </a:rPr>
              <a:t> Оцінка вмінь дитини спілкуватися з іншими, розуміти емоції та виражати свої почуття.</a:t>
            </a:r>
          </a:p>
          <a:p>
            <a:pPr>
              <a:buFont typeface="+mj-lt"/>
              <a:buAutoNum type="arabicPeriod"/>
            </a:pPr>
            <a:r>
              <a:rPr lang="uk-UA" sz="2000" b="1" i="0" dirty="0">
                <a:effectLst/>
                <a:latin typeface="Times New Roman" panose="02020603050405020304" pitchFamily="18" charset="0"/>
                <a:cs typeface="Times New Roman" panose="02020603050405020304" pitchFamily="18" charset="0"/>
              </a:rPr>
              <a:t>Фізичний розвиток:</a:t>
            </a:r>
            <a:r>
              <a:rPr lang="uk-UA" sz="2000" b="0" i="0" dirty="0">
                <a:effectLst/>
                <a:latin typeface="Times New Roman" panose="02020603050405020304" pitchFamily="18" charset="0"/>
                <a:cs typeface="Times New Roman" panose="02020603050405020304" pitchFamily="18" charset="0"/>
              </a:rPr>
              <a:t> Включає оцінку фізичних навичок та рухового розвитку, такі як координація та загальна фізична активність.</a:t>
            </a:r>
          </a:p>
          <a:p>
            <a:pPr>
              <a:buFont typeface="+mj-lt"/>
              <a:buAutoNum type="arabicPeriod"/>
            </a:pPr>
            <a:r>
              <a:rPr lang="uk-UA" sz="2000" b="1" i="0" dirty="0">
                <a:effectLst/>
                <a:latin typeface="Times New Roman" panose="02020603050405020304" pitchFamily="18" charset="0"/>
                <a:cs typeface="Times New Roman" panose="02020603050405020304" pitchFamily="18" charset="0"/>
              </a:rPr>
              <a:t>Мовлення та комунікація:</a:t>
            </a:r>
            <a:r>
              <a:rPr lang="uk-UA" sz="2000" b="0" i="0" dirty="0">
                <a:effectLst/>
                <a:latin typeface="Times New Roman" panose="02020603050405020304" pitchFamily="18" charset="0"/>
                <a:cs typeface="Times New Roman" panose="02020603050405020304" pitchFamily="18" charset="0"/>
              </a:rPr>
              <a:t> Оцінка </a:t>
            </a:r>
            <a:r>
              <a:rPr lang="uk-UA" sz="2000" b="0" i="0" dirty="0" err="1">
                <a:effectLst/>
                <a:latin typeface="Times New Roman" panose="02020603050405020304" pitchFamily="18" charset="0"/>
                <a:cs typeface="Times New Roman" panose="02020603050405020304" pitchFamily="18" charset="0"/>
              </a:rPr>
              <a:t>мовних</a:t>
            </a:r>
            <a:r>
              <a:rPr lang="uk-UA" sz="2000" b="0" i="0" dirty="0">
                <a:effectLst/>
                <a:latin typeface="Times New Roman" panose="02020603050405020304" pitchFamily="18" charset="0"/>
                <a:cs typeface="Times New Roman" panose="02020603050405020304" pitchFamily="18" charset="0"/>
              </a:rPr>
              <a:t> навичок, включаючи словниковий запас, розуміння мови та виразність у вираженні думок.</a:t>
            </a:r>
          </a:p>
        </p:txBody>
      </p:sp>
      <p:pic>
        <p:nvPicPr>
          <p:cNvPr id="3074" name="Picture 2" descr="ᐈ Тест Векслера для детей в Киеве ≡ Центр Стимуляции Мозга">
            <a:extLst>
              <a:ext uri="{FF2B5EF4-FFF2-40B4-BE49-F238E27FC236}">
                <a16:creationId xmlns:a16="http://schemas.microsoft.com/office/drawing/2014/main" id="{1B1682E9-B5FE-4254-A694-2A79329C98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95902" y="189742"/>
            <a:ext cx="5143500" cy="342900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Тест Векслера">
            <a:extLst>
              <a:ext uri="{FF2B5EF4-FFF2-40B4-BE49-F238E27FC236}">
                <a16:creationId xmlns:a16="http://schemas.microsoft.com/office/drawing/2014/main" id="{47D66403-7E69-4D90-97CC-1FD1E4B66F4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95902" y="3968577"/>
            <a:ext cx="3810000" cy="2533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30613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Деловой фон для презентации powerpoint - 58 фото">
            <a:extLst>
              <a:ext uri="{FF2B5EF4-FFF2-40B4-BE49-F238E27FC236}">
                <a16:creationId xmlns:a16="http://schemas.microsoft.com/office/drawing/2014/main" id="{364C5A17-8F95-4925-9F86-117C9FD492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a:extLst>
              <a:ext uri="{FF2B5EF4-FFF2-40B4-BE49-F238E27FC236}">
                <a16:creationId xmlns:a16="http://schemas.microsoft.com/office/drawing/2014/main" id="{B0B72500-2B73-43C4-AEC4-D4ECB36DD3BC}"/>
              </a:ext>
            </a:extLst>
          </p:cNvPr>
          <p:cNvSpPr/>
          <p:nvPr/>
        </p:nvSpPr>
        <p:spPr>
          <a:xfrm>
            <a:off x="102920" y="232007"/>
            <a:ext cx="6096000" cy="646331"/>
          </a:xfrm>
          <a:prstGeom prst="rect">
            <a:avLst/>
          </a:prstGeom>
        </p:spPr>
        <p:txBody>
          <a:bodyPr>
            <a:spAutoFit/>
          </a:bodyPr>
          <a:lstStyle/>
          <a:p>
            <a:r>
              <a:rPr lang="en-US" b="1" dirty="0">
                <a:latin typeface="Times New Roman" panose="02020603050405020304" pitchFamily="18" charset="0"/>
                <a:cs typeface="Times New Roman" panose="02020603050405020304" pitchFamily="18" charset="0"/>
              </a:rPr>
              <a:t>3. </a:t>
            </a:r>
            <a:r>
              <a:rPr lang="uk-UA" b="1" dirty="0">
                <a:latin typeface="Times New Roman" panose="02020603050405020304" pitchFamily="18" charset="0"/>
                <a:cs typeface="Times New Roman" panose="02020603050405020304" pitchFamily="18" charset="0"/>
              </a:rPr>
              <a:t>Анкети для батьків:</a:t>
            </a:r>
            <a:r>
              <a:rPr lang="uk-UA" dirty="0">
                <a:latin typeface="Times New Roman" panose="02020603050405020304" pitchFamily="18" charset="0"/>
                <a:cs typeface="Times New Roman" panose="02020603050405020304" pitchFamily="18" charset="0"/>
              </a:rPr>
              <a:t> Батьки надають інформацію про розвиток та поведінку дітей в домашніх умовах.</a:t>
            </a:r>
          </a:p>
        </p:txBody>
      </p:sp>
      <p:sp>
        <p:nvSpPr>
          <p:cNvPr id="3" name="Прямоугольник 2">
            <a:extLst>
              <a:ext uri="{FF2B5EF4-FFF2-40B4-BE49-F238E27FC236}">
                <a16:creationId xmlns:a16="http://schemas.microsoft.com/office/drawing/2014/main" id="{CDB3D985-9527-4C5D-A1DC-18F7D5591594}"/>
              </a:ext>
            </a:extLst>
          </p:cNvPr>
          <p:cNvSpPr/>
          <p:nvPr/>
        </p:nvSpPr>
        <p:spPr>
          <a:xfrm>
            <a:off x="316675" y="1110345"/>
            <a:ext cx="6096000" cy="4154984"/>
          </a:xfrm>
          <a:prstGeom prst="rect">
            <a:avLst/>
          </a:prstGeom>
        </p:spPr>
        <p:txBody>
          <a:bodyPr>
            <a:spAutoFit/>
          </a:bodyPr>
          <a:lstStyle/>
          <a:p>
            <a:r>
              <a:rPr lang="ru-UA" sz="2400" b="0" i="0" dirty="0">
                <a:effectLst/>
                <a:latin typeface="Times New Roman" panose="02020603050405020304" pitchFamily="18" charset="0"/>
                <a:cs typeface="Times New Roman" panose="02020603050405020304" pitchFamily="18" charset="0"/>
              </a:rPr>
              <a:t>	</a:t>
            </a:r>
            <a:r>
              <a:rPr lang="uk-UA" sz="2400" b="1" i="0" dirty="0">
                <a:effectLst/>
                <a:latin typeface="Times New Roman" panose="02020603050405020304" pitchFamily="18" charset="0"/>
                <a:cs typeface="Times New Roman" panose="02020603050405020304" pitchFamily="18" charset="0"/>
              </a:rPr>
              <a:t>Анкети для батьків </a:t>
            </a:r>
            <a:r>
              <a:rPr lang="uk-UA" sz="2400" b="0" i="0" dirty="0">
                <a:effectLst/>
                <a:latin typeface="Times New Roman" panose="02020603050405020304" pitchFamily="18" charset="0"/>
                <a:cs typeface="Times New Roman" panose="02020603050405020304" pitchFamily="18" charset="0"/>
              </a:rPr>
              <a:t>- це інструмент для отримання важливої інформації про дітей в контексті їхнього домашнього оточення. Вони можуть включати питання про фізичний та емоційний розвиток, взаємодію вдома, сніданки, дозвілля та багато іншого. Ця інформація може бути використана для покращення якості освіти та психологічної підтримки дітей, а також для виявлення можливих проблем чи потреб, які можуть вимагати спеціальної уваги.</a:t>
            </a:r>
            <a:endParaRPr lang="uk-UA" sz="2400" dirty="0">
              <a:latin typeface="Times New Roman" panose="02020603050405020304" pitchFamily="18" charset="0"/>
              <a:cs typeface="Times New Roman" panose="02020603050405020304" pitchFamily="18" charset="0"/>
            </a:endParaRPr>
          </a:p>
        </p:txBody>
      </p:sp>
      <p:pic>
        <p:nvPicPr>
          <p:cNvPr id="4098" name="Picture 2" descr="Детский психолог: услуги и консультация детского психолога в Киеве">
            <a:extLst>
              <a:ext uri="{FF2B5EF4-FFF2-40B4-BE49-F238E27FC236}">
                <a16:creationId xmlns:a16="http://schemas.microsoft.com/office/drawing/2014/main" id="{8FA31C16-A3BE-4ABC-9AA5-BAB595D45B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64282" y="-482326"/>
            <a:ext cx="5664777" cy="4663066"/>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Когда идти к детскому психологу?">
            <a:extLst>
              <a:ext uri="{FF2B5EF4-FFF2-40B4-BE49-F238E27FC236}">
                <a16:creationId xmlns:a16="http://schemas.microsoft.com/office/drawing/2014/main" id="{184FB105-4321-442A-96D5-61DB8C6DA6E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07244" y="3429000"/>
            <a:ext cx="4727245" cy="31111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39146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Деловой фон для презентации powerpoint - 58 фото">
            <a:extLst>
              <a:ext uri="{FF2B5EF4-FFF2-40B4-BE49-F238E27FC236}">
                <a16:creationId xmlns:a16="http://schemas.microsoft.com/office/drawing/2014/main" id="{364C5A17-8F95-4925-9F86-117C9FD4925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a:extLst>
              <a:ext uri="{FF2B5EF4-FFF2-40B4-BE49-F238E27FC236}">
                <a16:creationId xmlns:a16="http://schemas.microsoft.com/office/drawing/2014/main" id="{6D8F9C4E-174D-4E1D-9337-6CCBA49AB22E}"/>
              </a:ext>
            </a:extLst>
          </p:cNvPr>
          <p:cNvSpPr/>
          <p:nvPr/>
        </p:nvSpPr>
        <p:spPr>
          <a:xfrm>
            <a:off x="276280" y="345298"/>
            <a:ext cx="5993892" cy="646331"/>
          </a:xfrm>
          <a:prstGeom prst="rect">
            <a:avLst/>
          </a:prstGeom>
        </p:spPr>
        <p:txBody>
          <a:bodyPr wrap="square">
            <a:spAutoFit/>
          </a:bodyPr>
          <a:lstStyle/>
          <a:p>
            <a:r>
              <a:rPr lang="en-US" b="1" dirty="0">
                <a:latin typeface="Times New Roman" panose="02020603050405020304" pitchFamily="18" charset="0"/>
                <a:cs typeface="Times New Roman" panose="02020603050405020304" pitchFamily="18" charset="0"/>
              </a:rPr>
              <a:t>4. </a:t>
            </a:r>
            <a:r>
              <a:rPr lang="uk-UA" b="1" dirty="0">
                <a:latin typeface="Times New Roman" panose="02020603050405020304" pitchFamily="18" charset="0"/>
                <a:cs typeface="Times New Roman" panose="02020603050405020304" pitchFamily="18" charset="0"/>
              </a:rPr>
              <a:t>Інтерв'ю з дитиною:</a:t>
            </a:r>
            <a:r>
              <a:rPr lang="uk-UA" dirty="0">
                <a:latin typeface="Times New Roman" panose="02020603050405020304" pitchFamily="18" charset="0"/>
                <a:cs typeface="Times New Roman" panose="02020603050405020304" pitchFamily="18" charset="0"/>
              </a:rPr>
              <a:t> Психологи спілкуються з дітьми для з'ясування їхніх почуттів та думок.</a:t>
            </a:r>
          </a:p>
        </p:txBody>
      </p:sp>
      <p:pic>
        <p:nvPicPr>
          <p:cNvPr id="5122" name="Picture 2" descr="8 підказок для ефективного спілкування з дітьми - Learning.ua">
            <a:extLst>
              <a:ext uri="{FF2B5EF4-FFF2-40B4-BE49-F238E27FC236}">
                <a16:creationId xmlns:a16="http://schemas.microsoft.com/office/drawing/2014/main" id="{C19BBEA4-4616-4B01-AC3F-98E4AD69133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7229" r="8372"/>
          <a:stretch/>
        </p:blipFill>
        <p:spPr bwMode="auto">
          <a:xfrm>
            <a:off x="7623958" y="345298"/>
            <a:ext cx="4117794" cy="3693227"/>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a:extLst>
              <a:ext uri="{FF2B5EF4-FFF2-40B4-BE49-F238E27FC236}">
                <a16:creationId xmlns:a16="http://schemas.microsoft.com/office/drawing/2014/main" id="{1EF229E3-4852-49A2-A436-C96A2B1256B3}"/>
              </a:ext>
            </a:extLst>
          </p:cNvPr>
          <p:cNvSpPr/>
          <p:nvPr/>
        </p:nvSpPr>
        <p:spPr>
          <a:xfrm>
            <a:off x="225226" y="1157390"/>
            <a:ext cx="7398732" cy="5324535"/>
          </a:xfrm>
          <a:prstGeom prst="rect">
            <a:avLst/>
          </a:prstGeom>
        </p:spPr>
        <p:txBody>
          <a:bodyPr wrap="square">
            <a:spAutoFit/>
          </a:bodyPr>
          <a:lstStyle/>
          <a:p>
            <a:r>
              <a:rPr lang="uk-UA" sz="2000" b="0" i="0" dirty="0">
                <a:effectLst/>
                <a:latin typeface="Times New Roman" panose="02020603050405020304" pitchFamily="18" charset="0"/>
                <a:cs typeface="Times New Roman" panose="02020603050405020304" pitchFamily="18" charset="0"/>
              </a:rPr>
              <a:t>Заходи для успішного інтерв'ю з дитиною включають:</a:t>
            </a:r>
          </a:p>
          <a:p>
            <a:pPr>
              <a:buFont typeface="+mj-lt"/>
              <a:buAutoNum type="arabicPeriod"/>
            </a:pPr>
            <a:r>
              <a:rPr lang="uk-UA" sz="2000" b="0" i="0" dirty="0">
                <a:effectLst/>
                <a:latin typeface="Times New Roman" panose="02020603050405020304" pitchFamily="18" charset="0"/>
                <a:cs typeface="Times New Roman" panose="02020603050405020304" pitchFamily="18" charset="0"/>
              </a:rPr>
              <a:t>Забезпечення довіри: Створення довірчого зв'язку перед початком інтерв'ю.</a:t>
            </a:r>
          </a:p>
          <a:p>
            <a:pPr>
              <a:buFont typeface="+mj-lt"/>
              <a:buAutoNum type="arabicPeriod"/>
            </a:pPr>
            <a:r>
              <a:rPr lang="uk-UA" sz="2000" b="0" i="0" dirty="0">
                <a:effectLst/>
                <a:latin typeface="Times New Roman" panose="02020603050405020304" pitchFamily="18" charset="0"/>
                <a:cs typeface="Times New Roman" panose="02020603050405020304" pitchFamily="18" charset="0"/>
              </a:rPr>
              <a:t>Встановлення обмеженого часу: Інтерв'ю не повинно бути занадто довгим, щоб не створювати стрес для дитини.</a:t>
            </a:r>
          </a:p>
          <a:p>
            <a:pPr>
              <a:buFont typeface="+mj-lt"/>
              <a:buAutoNum type="arabicPeriod"/>
            </a:pPr>
            <a:r>
              <a:rPr lang="uk-UA" sz="2000" b="0" i="0" dirty="0">
                <a:effectLst/>
                <a:latin typeface="Times New Roman" panose="02020603050405020304" pitchFamily="18" charset="0"/>
                <a:cs typeface="Times New Roman" panose="02020603050405020304" pitchFamily="18" charset="0"/>
              </a:rPr>
              <a:t>Використання адаптованих методів: Враховуючи вік та розвиток дитини, застосовуються відповідні методи спілкування.</a:t>
            </a:r>
          </a:p>
          <a:p>
            <a:pPr>
              <a:buFont typeface="+mj-lt"/>
              <a:buAutoNum type="arabicPeriod"/>
            </a:pPr>
            <a:r>
              <a:rPr lang="uk-UA" sz="2000" b="0" i="0" dirty="0">
                <a:effectLst/>
                <a:latin typeface="Times New Roman" panose="02020603050405020304" pitchFamily="18" charset="0"/>
                <a:cs typeface="Times New Roman" panose="02020603050405020304" pitchFamily="18" charset="0"/>
              </a:rPr>
              <a:t>Спрощена мова: Питання та вказівки </a:t>
            </a:r>
            <a:r>
              <a:rPr lang="uk-UA" sz="2000" b="0" i="0" dirty="0" err="1">
                <a:effectLst/>
                <a:latin typeface="Times New Roman" panose="02020603050405020304" pitchFamily="18" charset="0"/>
                <a:cs typeface="Times New Roman" panose="02020603050405020304" pitchFamily="18" charset="0"/>
              </a:rPr>
              <a:t>формулюються</a:t>
            </a:r>
            <a:r>
              <a:rPr lang="uk-UA" sz="2000" b="0" i="0" dirty="0">
                <a:effectLst/>
                <a:latin typeface="Times New Roman" panose="02020603050405020304" pitchFamily="18" charset="0"/>
                <a:cs typeface="Times New Roman" panose="02020603050405020304" pitchFamily="18" charset="0"/>
              </a:rPr>
              <a:t> зрозуміло та конкретно.</a:t>
            </a:r>
          </a:p>
          <a:p>
            <a:pPr>
              <a:buFont typeface="+mj-lt"/>
              <a:buAutoNum type="arabicPeriod"/>
            </a:pPr>
            <a:r>
              <a:rPr lang="uk-UA" sz="2000" b="0" i="0" dirty="0">
                <a:effectLst/>
                <a:latin typeface="Times New Roman" panose="02020603050405020304" pitchFamily="18" charset="0"/>
                <a:cs typeface="Times New Roman" panose="02020603050405020304" pitchFamily="18" charset="0"/>
              </a:rPr>
              <a:t>Запити на відповіді: Активне сприяння дитині у висловленні своїх почуттів та думок.</a:t>
            </a:r>
          </a:p>
          <a:p>
            <a:pPr>
              <a:buFont typeface="+mj-lt"/>
              <a:buAutoNum type="arabicPeriod"/>
            </a:pPr>
            <a:r>
              <a:rPr lang="uk-UA" sz="2000" b="0" i="0" dirty="0">
                <a:effectLst/>
                <a:latin typeface="Times New Roman" panose="02020603050405020304" pitchFamily="18" charset="0"/>
                <a:cs typeface="Times New Roman" panose="02020603050405020304" pitchFamily="18" charset="0"/>
              </a:rPr>
              <a:t>Уникнення впливу: Психолог утримується від впливу на відповіді дитини.</a:t>
            </a:r>
          </a:p>
          <a:p>
            <a:pPr>
              <a:buFont typeface="+mj-lt"/>
              <a:buAutoNum type="arabicPeriod"/>
            </a:pPr>
            <a:r>
              <a:rPr lang="uk-UA" sz="2000" b="0" i="0" dirty="0">
                <a:effectLst/>
                <a:latin typeface="Times New Roman" panose="02020603050405020304" pitchFamily="18" charset="0"/>
                <a:cs typeface="Times New Roman" panose="02020603050405020304" pitchFamily="18" charset="0"/>
              </a:rPr>
              <a:t>Протоколювання: Ведення записів для подальшого аналізу і розуміння психологічного стану дитини.</a:t>
            </a:r>
          </a:p>
          <a:p>
            <a:pPr>
              <a:buFont typeface="+mj-lt"/>
              <a:buAutoNum type="arabicPeriod"/>
            </a:pPr>
            <a:r>
              <a:rPr lang="uk-UA" sz="2000" b="0" i="0" dirty="0">
                <a:effectLst/>
                <a:latin typeface="Times New Roman" panose="02020603050405020304" pitchFamily="18" charset="0"/>
                <a:cs typeface="Times New Roman" panose="02020603050405020304" pitchFamily="18" charset="0"/>
              </a:rPr>
              <a:t>Підтримка та </a:t>
            </a:r>
            <a:r>
              <a:rPr lang="uk-UA" sz="2000" b="0" i="0" dirty="0" err="1">
                <a:effectLst/>
                <a:latin typeface="Times New Roman" panose="02020603050405020304" pitchFamily="18" charset="0"/>
                <a:cs typeface="Times New Roman" panose="02020603050405020304" pitchFamily="18" charset="0"/>
              </a:rPr>
              <a:t>післяінтерв'ю</a:t>
            </a:r>
            <a:r>
              <a:rPr lang="uk-UA" sz="2000" b="0" i="0" dirty="0">
                <a:effectLst/>
                <a:latin typeface="Times New Roman" panose="02020603050405020304" pitchFamily="18" charset="0"/>
                <a:cs typeface="Times New Roman" panose="02020603050405020304" pitchFamily="18" charset="0"/>
              </a:rPr>
              <a:t>: Надання підтримки та обговорення результатів інтерв'ю з батьками чи опікунами дитини.</a:t>
            </a:r>
          </a:p>
        </p:txBody>
      </p:sp>
    </p:spTree>
    <p:extLst>
      <p:ext uri="{BB962C8B-B14F-4D97-AF65-F5344CB8AC3E}">
        <p14:creationId xmlns:p14="http://schemas.microsoft.com/office/powerpoint/2010/main" val="24554305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Деловой фон для презентации powerpoint - 58 фото">
            <a:extLst>
              <a:ext uri="{FF2B5EF4-FFF2-40B4-BE49-F238E27FC236}">
                <a16:creationId xmlns:a16="http://schemas.microsoft.com/office/drawing/2014/main" id="{364C5A17-8F95-4925-9F86-117C9FD4925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a:extLst>
              <a:ext uri="{FF2B5EF4-FFF2-40B4-BE49-F238E27FC236}">
                <a16:creationId xmlns:a16="http://schemas.microsoft.com/office/drawing/2014/main" id="{33126626-BA43-40A9-9935-A6FFAE8BEE06}"/>
              </a:ext>
            </a:extLst>
          </p:cNvPr>
          <p:cNvSpPr/>
          <p:nvPr/>
        </p:nvSpPr>
        <p:spPr>
          <a:xfrm>
            <a:off x="0" y="93783"/>
            <a:ext cx="12192000" cy="3539430"/>
          </a:xfrm>
          <a:prstGeom prst="rect">
            <a:avLst/>
          </a:prstGeom>
        </p:spPr>
        <p:txBody>
          <a:bodyPr wrap="square">
            <a:spAutoFit/>
          </a:bodyPr>
          <a:lstStyle/>
          <a:p>
            <a:pPr algn="ctr"/>
            <a:r>
              <a:rPr lang="uk-UA" sz="2800" b="1" i="0" dirty="0">
                <a:effectLst/>
                <a:latin typeface="Times New Roman" panose="02020603050405020304" pitchFamily="18" charset="0"/>
                <a:cs typeface="Times New Roman" panose="02020603050405020304" pitchFamily="18" charset="0"/>
              </a:rPr>
              <a:t>Типи діагностики</a:t>
            </a:r>
            <a:endParaRPr lang="uk-UA" sz="2800" b="0" i="0" dirty="0">
              <a:effectLst/>
              <a:latin typeface="Times New Roman" panose="02020603050405020304" pitchFamily="18" charset="0"/>
              <a:cs typeface="Times New Roman" panose="02020603050405020304" pitchFamily="18" charset="0"/>
            </a:endParaRPr>
          </a:p>
          <a:p>
            <a:r>
              <a:rPr lang="uk-UA" sz="2800" b="0" i="0" dirty="0">
                <a:effectLst/>
                <a:latin typeface="Times New Roman" panose="02020603050405020304" pitchFamily="18" charset="0"/>
                <a:cs typeface="Times New Roman" panose="02020603050405020304" pitchFamily="18" charset="0"/>
              </a:rPr>
              <a:t>Діагностика дітей дошкільного віку поділяється на різні типи:</a:t>
            </a:r>
          </a:p>
          <a:p>
            <a:pPr lvl="1">
              <a:buFont typeface="+mj-lt"/>
              <a:buAutoNum type="arabicPeriod"/>
            </a:pPr>
            <a:r>
              <a:rPr lang="uk-UA" sz="2800" b="1" i="0" dirty="0">
                <a:effectLst/>
                <a:latin typeface="Times New Roman" panose="02020603050405020304" pitchFamily="18" charset="0"/>
                <a:cs typeface="Times New Roman" panose="02020603050405020304" pitchFamily="18" charset="0"/>
              </a:rPr>
              <a:t>Розвивальна діагностика:</a:t>
            </a:r>
            <a:r>
              <a:rPr lang="uk-UA" sz="2800" b="0" i="0" dirty="0">
                <a:effectLst/>
                <a:latin typeface="Times New Roman" panose="02020603050405020304" pitchFamily="18" charset="0"/>
                <a:cs typeface="Times New Roman" panose="02020603050405020304" pitchFamily="18" charset="0"/>
              </a:rPr>
              <a:t> Визначення рівня фізичного та психологічного розвитку.</a:t>
            </a:r>
          </a:p>
          <a:p>
            <a:pPr lvl="1">
              <a:buFont typeface="+mj-lt"/>
              <a:buAutoNum type="arabicPeriod"/>
            </a:pPr>
            <a:r>
              <a:rPr lang="uk-UA" sz="2800" b="1" i="0" dirty="0">
                <a:effectLst/>
                <a:latin typeface="Times New Roman" panose="02020603050405020304" pitchFamily="18" charset="0"/>
                <a:cs typeface="Times New Roman" panose="02020603050405020304" pitchFamily="18" charset="0"/>
              </a:rPr>
              <a:t>Клінічна діагностика:</a:t>
            </a:r>
            <a:r>
              <a:rPr lang="uk-UA" sz="2800" b="0" i="0" dirty="0">
                <a:effectLst/>
                <a:latin typeface="Times New Roman" panose="02020603050405020304" pitchFamily="18" charset="0"/>
                <a:cs typeface="Times New Roman" panose="02020603050405020304" pitchFamily="18" charset="0"/>
              </a:rPr>
              <a:t> Виявлення порушень у розвитку, таких як порушення мовлення, аутизм, </a:t>
            </a:r>
            <a:r>
              <a:rPr lang="uk-UA" sz="2800" b="0" i="0" dirty="0" err="1">
                <a:effectLst/>
                <a:latin typeface="Times New Roman" panose="02020603050405020304" pitchFamily="18" charset="0"/>
                <a:cs typeface="Times New Roman" panose="02020603050405020304" pitchFamily="18" charset="0"/>
              </a:rPr>
              <a:t>дислексія</a:t>
            </a:r>
            <a:r>
              <a:rPr lang="uk-UA" sz="2800" b="0" i="0" dirty="0">
                <a:effectLst/>
                <a:latin typeface="Times New Roman" panose="02020603050405020304" pitchFamily="18" charset="0"/>
                <a:cs typeface="Times New Roman" panose="02020603050405020304" pitchFamily="18" charset="0"/>
              </a:rPr>
              <a:t> тощо.</a:t>
            </a:r>
          </a:p>
          <a:p>
            <a:pPr lvl="1">
              <a:buFont typeface="+mj-lt"/>
              <a:buAutoNum type="arabicPeriod"/>
            </a:pPr>
            <a:r>
              <a:rPr lang="uk-UA" sz="2800" b="1" i="0" dirty="0">
                <a:effectLst/>
                <a:latin typeface="Times New Roman" panose="02020603050405020304" pitchFamily="18" charset="0"/>
                <a:cs typeface="Times New Roman" panose="02020603050405020304" pitchFamily="18" charset="0"/>
              </a:rPr>
              <a:t>Соціально-психологічна діагностика:</a:t>
            </a:r>
            <a:r>
              <a:rPr lang="uk-UA" sz="2800" b="0" i="0" dirty="0">
                <a:effectLst/>
                <a:latin typeface="Times New Roman" panose="02020603050405020304" pitchFamily="18" charset="0"/>
                <a:cs typeface="Times New Roman" panose="02020603050405020304" pitchFamily="18" charset="0"/>
              </a:rPr>
              <a:t> Оцінка соціальних навичок та взаємодії з оточуючими.</a:t>
            </a:r>
          </a:p>
        </p:txBody>
      </p:sp>
      <p:pic>
        <p:nvPicPr>
          <p:cNvPr id="6146" name="Picture 2" descr="Приглашаем на программу повышения квалификации «Психологическая диагностика  детей и подростков» | МГППУ">
            <a:extLst>
              <a:ext uri="{FF2B5EF4-FFF2-40B4-BE49-F238E27FC236}">
                <a16:creationId xmlns:a16="http://schemas.microsoft.com/office/drawing/2014/main" id="{FA62D276-B40F-4F54-81AD-A440CEA200F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10245" y="3726996"/>
            <a:ext cx="3724894" cy="2794155"/>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ᐈ Аутизм у дітей: лікування, симптоми та діагностика ≡ ЦСМ у Києві">
            <a:extLst>
              <a:ext uri="{FF2B5EF4-FFF2-40B4-BE49-F238E27FC236}">
                <a16:creationId xmlns:a16="http://schemas.microsoft.com/office/drawing/2014/main" id="{F0255630-1C2B-444A-B64F-B7E4A516A15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6000" y="3711039"/>
            <a:ext cx="3662796" cy="24418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45097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Деловой фон для презентации powerpoint - 58 фото">
            <a:extLst>
              <a:ext uri="{FF2B5EF4-FFF2-40B4-BE49-F238E27FC236}">
                <a16:creationId xmlns:a16="http://schemas.microsoft.com/office/drawing/2014/main" id="{364C5A17-8F95-4925-9F86-117C9FD492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a:extLst>
              <a:ext uri="{FF2B5EF4-FFF2-40B4-BE49-F238E27FC236}">
                <a16:creationId xmlns:a16="http://schemas.microsoft.com/office/drawing/2014/main" id="{DF41D82D-12A8-4B7E-8EDF-4165F7D743BC}"/>
              </a:ext>
            </a:extLst>
          </p:cNvPr>
          <p:cNvSpPr/>
          <p:nvPr/>
        </p:nvSpPr>
        <p:spPr>
          <a:xfrm>
            <a:off x="423553" y="263766"/>
            <a:ext cx="7247906" cy="1569660"/>
          </a:xfrm>
          <a:prstGeom prst="rect">
            <a:avLst/>
          </a:prstGeom>
        </p:spPr>
        <p:txBody>
          <a:bodyPr wrap="square">
            <a:spAutoFit/>
          </a:bodyPr>
          <a:lstStyle/>
          <a:p>
            <a:r>
              <a:rPr lang="ru-RU" sz="2400" b="1" i="0" dirty="0" err="1">
                <a:effectLst/>
                <a:latin typeface="Times New Roman" panose="02020603050405020304" pitchFamily="18" charset="0"/>
                <a:cs typeface="Times New Roman" panose="02020603050405020304" pitchFamily="18" charset="0"/>
              </a:rPr>
              <a:t>Важливість</a:t>
            </a:r>
            <a:r>
              <a:rPr lang="ru-RU" sz="2400" b="1" i="0" dirty="0">
                <a:effectLst/>
                <a:latin typeface="Times New Roman" panose="02020603050405020304" pitchFamily="18" charset="0"/>
                <a:cs typeface="Times New Roman" panose="02020603050405020304" pitchFamily="18" charset="0"/>
              </a:rPr>
              <a:t> </a:t>
            </a:r>
            <a:r>
              <a:rPr lang="ru-RU" sz="2400" b="1" i="0" dirty="0" err="1">
                <a:effectLst/>
                <a:latin typeface="Times New Roman" panose="02020603050405020304" pitchFamily="18" charset="0"/>
                <a:cs typeface="Times New Roman" panose="02020603050405020304" pitchFamily="18" charset="0"/>
              </a:rPr>
              <a:t>ранньої</a:t>
            </a:r>
            <a:r>
              <a:rPr lang="ru-RU" sz="2400" b="1" i="0" dirty="0">
                <a:effectLst/>
                <a:latin typeface="Times New Roman" panose="02020603050405020304" pitchFamily="18" charset="0"/>
                <a:cs typeface="Times New Roman" panose="02020603050405020304" pitchFamily="18" charset="0"/>
              </a:rPr>
              <a:t> </a:t>
            </a:r>
            <a:r>
              <a:rPr lang="ru-RU" sz="2400" b="1" i="0" dirty="0" err="1">
                <a:effectLst/>
                <a:latin typeface="Times New Roman" panose="02020603050405020304" pitchFamily="18" charset="0"/>
                <a:cs typeface="Times New Roman" panose="02020603050405020304" pitchFamily="18" charset="0"/>
              </a:rPr>
              <a:t>діагностики</a:t>
            </a:r>
            <a:endParaRPr lang="ru-RU" sz="2400" b="0" i="0" dirty="0">
              <a:effectLst/>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ru-RU" sz="2400" b="0" i="0" dirty="0" err="1">
                <a:effectLst/>
                <a:latin typeface="Times New Roman" panose="02020603050405020304" pitchFamily="18" charset="0"/>
                <a:cs typeface="Times New Roman" panose="02020603050405020304" pitchFamily="18" charset="0"/>
              </a:rPr>
              <a:t>Запобігання</a:t>
            </a:r>
            <a:r>
              <a:rPr lang="ru-RU" sz="2400" b="0" i="0" dirty="0">
                <a:effectLst/>
                <a:latin typeface="Times New Roman" panose="02020603050405020304" pitchFamily="18" charset="0"/>
                <a:cs typeface="Times New Roman" panose="02020603050405020304" pitchFamily="18" charset="0"/>
              </a:rPr>
              <a:t> </a:t>
            </a:r>
            <a:r>
              <a:rPr lang="ru-RU" sz="2400" b="0" i="0" dirty="0" err="1">
                <a:effectLst/>
                <a:latin typeface="Times New Roman" panose="02020603050405020304" pitchFamily="18" charset="0"/>
                <a:cs typeface="Times New Roman" panose="02020603050405020304" pitchFamily="18" charset="0"/>
              </a:rPr>
              <a:t>серйозним</a:t>
            </a:r>
            <a:r>
              <a:rPr lang="ru-RU" sz="2400" b="0" i="0" dirty="0">
                <a:effectLst/>
                <a:latin typeface="Times New Roman" panose="02020603050405020304" pitchFamily="18" charset="0"/>
                <a:cs typeface="Times New Roman" panose="02020603050405020304" pitchFamily="18" charset="0"/>
              </a:rPr>
              <a:t> проблемам у </a:t>
            </a:r>
            <a:r>
              <a:rPr lang="ru-RU" sz="2400" b="0" i="0" dirty="0" err="1">
                <a:effectLst/>
                <a:latin typeface="Times New Roman" panose="02020603050405020304" pitchFamily="18" charset="0"/>
                <a:cs typeface="Times New Roman" panose="02020603050405020304" pitchFamily="18" charset="0"/>
              </a:rPr>
              <a:t>майбутньому</a:t>
            </a:r>
            <a:r>
              <a:rPr lang="ru-RU" sz="2400" b="0" i="0" dirty="0">
                <a:effectLst/>
                <a:latin typeface="Times New Roman" panose="02020603050405020304" pitchFamily="18" charset="0"/>
                <a:cs typeface="Times New Roman" panose="02020603050405020304" pitchFamily="18" charset="0"/>
              </a:rPr>
              <a:t>.</a:t>
            </a:r>
          </a:p>
          <a:p>
            <a:pPr>
              <a:buFont typeface="Arial" panose="020B0604020202020204" pitchFamily="34" charset="0"/>
              <a:buChar char="•"/>
            </a:pPr>
            <a:r>
              <a:rPr lang="ru-RU" sz="2400" b="0" i="0" dirty="0" err="1">
                <a:effectLst/>
                <a:latin typeface="Times New Roman" panose="02020603050405020304" pitchFamily="18" charset="0"/>
                <a:cs typeface="Times New Roman" panose="02020603050405020304" pitchFamily="18" charset="0"/>
              </a:rPr>
              <a:t>Забезпечення</a:t>
            </a:r>
            <a:r>
              <a:rPr lang="ru-RU" sz="2400" b="0" i="0" dirty="0">
                <a:effectLst/>
                <a:latin typeface="Times New Roman" panose="02020603050405020304" pitchFamily="18" charset="0"/>
                <a:cs typeface="Times New Roman" panose="02020603050405020304" pitchFamily="18" charset="0"/>
              </a:rPr>
              <a:t> оптимального </a:t>
            </a:r>
            <a:r>
              <a:rPr lang="ru-RU" sz="2400" b="0" i="0" dirty="0" err="1">
                <a:effectLst/>
                <a:latin typeface="Times New Roman" panose="02020603050405020304" pitchFamily="18" charset="0"/>
                <a:cs typeface="Times New Roman" panose="02020603050405020304" pitchFamily="18" charset="0"/>
              </a:rPr>
              <a:t>розвитку</a:t>
            </a:r>
            <a:r>
              <a:rPr lang="ru-RU" sz="2400" b="0" i="0" dirty="0">
                <a:effectLst/>
                <a:latin typeface="Times New Roman" panose="02020603050405020304" pitchFamily="18" charset="0"/>
                <a:cs typeface="Times New Roman" panose="02020603050405020304" pitchFamily="18" charset="0"/>
              </a:rPr>
              <a:t> </a:t>
            </a:r>
            <a:r>
              <a:rPr lang="ru-RU" sz="2400" b="0" i="0" dirty="0" err="1">
                <a:effectLst/>
                <a:latin typeface="Times New Roman" panose="02020603050405020304" pitchFamily="18" charset="0"/>
                <a:cs typeface="Times New Roman" panose="02020603050405020304" pitchFamily="18" charset="0"/>
              </a:rPr>
              <a:t>дитини</a:t>
            </a:r>
            <a:r>
              <a:rPr lang="ru-RU" sz="2400" b="0" i="0" dirty="0">
                <a:effectLst/>
                <a:latin typeface="Times New Roman" panose="02020603050405020304" pitchFamily="18" charset="0"/>
                <a:cs typeface="Times New Roman" panose="02020603050405020304" pitchFamily="18" charset="0"/>
              </a:rPr>
              <a:t>.</a:t>
            </a:r>
          </a:p>
          <a:p>
            <a:pPr>
              <a:buFont typeface="Arial" panose="020B0604020202020204" pitchFamily="34" charset="0"/>
              <a:buChar char="•"/>
            </a:pPr>
            <a:r>
              <a:rPr lang="ru-RU" sz="2400" b="0" i="0" dirty="0" err="1">
                <a:effectLst/>
                <a:latin typeface="Times New Roman" panose="02020603050405020304" pitchFamily="18" charset="0"/>
                <a:cs typeface="Times New Roman" panose="02020603050405020304" pitchFamily="18" charset="0"/>
              </a:rPr>
              <a:t>Підготовка</a:t>
            </a:r>
            <a:r>
              <a:rPr lang="ru-RU" sz="2400" b="0" i="0" dirty="0">
                <a:effectLst/>
                <a:latin typeface="Times New Roman" panose="02020603050405020304" pitchFamily="18" charset="0"/>
                <a:cs typeface="Times New Roman" panose="02020603050405020304" pitchFamily="18" charset="0"/>
              </a:rPr>
              <a:t> до </a:t>
            </a:r>
            <a:r>
              <a:rPr lang="ru-RU" sz="2400" b="0" i="0" dirty="0" err="1">
                <a:effectLst/>
                <a:latin typeface="Times New Roman" panose="02020603050405020304" pitchFamily="18" charset="0"/>
                <a:cs typeface="Times New Roman" panose="02020603050405020304" pitchFamily="18" charset="0"/>
              </a:rPr>
              <a:t>навчання</a:t>
            </a:r>
            <a:r>
              <a:rPr lang="ru-RU" sz="2400" b="0" i="0" dirty="0">
                <a:effectLst/>
                <a:latin typeface="Times New Roman" panose="02020603050405020304" pitchFamily="18" charset="0"/>
                <a:cs typeface="Times New Roman" panose="02020603050405020304" pitchFamily="18" charset="0"/>
              </a:rPr>
              <a:t> та </a:t>
            </a:r>
            <a:r>
              <a:rPr lang="ru-RU" sz="2400" b="0" i="0" dirty="0" err="1">
                <a:effectLst/>
                <a:latin typeface="Times New Roman" panose="02020603050405020304" pitchFamily="18" charset="0"/>
                <a:cs typeface="Times New Roman" panose="02020603050405020304" pitchFamily="18" charset="0"/>
              </a:rPr>
              <a:t>соціальної</a:t>
            </a:r>
            <a:r>
              <a:rPr lang="ru-RU" sz="2400" b="0" i="0" dirty="0">
                <a:effectLst/>
                <a:latin typeface="Times New Roman" panose="02020603050405020304" pitchFamily="18" charset="0"/>
                <a:cs typeface="Times New Roman" panose="02020603050405020304" pitchFamily="18" charset="0"/>
              </a:rPr>
              <a:t> </a:t>
            </a:r>
            <a:r>
              <a:rPr lang="ru-RU" sz="2400" b="0" i="0" dirty="0" err="1">
                <a:effectLst/>
                <a:latin typeface="Times New Roman" panose="02020603050405020304" pitchFamily="18" charset="0"/>
                <a:cs typeface="Times New Roman" panose="02020603050405020304" pitchFamily="18" charset="0"/>
              </a:rPr>
              <a:t>адаптації</a:t>
            </a:r>
            <a:r>
              <a:rPr lang="ru-RU" sz="2400" b="0" i="0" dirty="0">
                <a:effectLst/>
                <a:latin typeface="Times New Roman" panose="02020603050405020304" pitchFamily="18" charset="0"/>
                <a:cs typeface="Times New Roman" panose="02020603050405020304" pitchFamily="18" charset="0"/>
              </a:rPr>
              <a:t>.</a:t>
            </a:r>
          </a:p>
        </p:txBody>
      </p:sp>
      <p:sp>
        <p:nvSpPr>
          <p:cNvPr id="3" name="Прямоугольник 2">
            <a:extLst>
              <a:ext uri="{FF2B5EF4-FFF2-40B4-BE49-F238E27FC236}">
                <a16:creationId xmlns:a16="http://schemas.microsoft.com/office/drawing/2014/main" id="{332B142D-E0C7-4AD3-BA5D-6B0F1E01205E}"/>
              </a:ext>
            </a:extLst>
          </p:cNvPr>
          <p:cNvSpPr/>
          <p:nvPr/>
        </p:nvSpPr>
        <p:spPr>
          <a:xfrm>
            <a:off x="340426" y="2069919"/>
            <a:ext cx="7331033" cy="3785652"/>
          </a:xfrm>
          <a:prstGeom prst="rect">
            <a:avLst/>
          </a:prstGeom>
        </p:spPr>
        <p:txBody>
          <a:bodyPr wrap="square">
            <a:spAutoFit/>
          </a:bodyPr>
          <a:lstStyle/>
          <a:p>
            <a:r>
              <a:rPr lang="ru-UA" b="0" i="0" dirty="0">
                <a:solidFill>
                  <a:srgbClr val="D1D5DB"/>
                </a:solidFill>
                <a:effectLst/>
                <a:latin typeface="Söhne"/>
              </a:rPr>
              <a:t>	</a:t>
            </a:r>
            <a:r>
              <a:rPr lang="uk-UA" sz="2400" b="1" i="0" dirty="0">
                <a:effectLst/>
                <a:latin typeface="Times New Roman" panose="02020603050405020304" pitchFamily="18" charset="0"/>
                <a:cs typeface="Times New Roman" panose="02020603050405020304" pitchFamily="18" charset="0"/>
              </a:rPr>
              <a:t>Рання діагностика </a:t>
            </a:r>
            <a:r>
              <a:rPr lang="uk-UA" sz="2400" b="0" i="0" dirty="0">
                <a:effectLst/>
                <a:latin typeface="Times New Roman" panose="02020603050405020304" pitchFamily="18" charset="0"/>
                <a:cs typeface="Times New Roman" panose="02020603050405020304" pitchFamily="18" charset="0"/>
              </a:rPr>
              <a:t>важлива з кількох причин. Вона допомагає запобігти серйозним проблемам у майбутньому, оскільки дозволяє вчасно виявити медичні, розвиткові або поведінкові патології і надати відповідне лікування або корекцію. Крім того, рання діагностика сприяє оптимальному фізичному і психологічному розвитку дитини, що є важливим для її майбутнього. Також це допомагає підготувати дитину до навчання та соціальної адаптації, що сприяє її успішному взаємодії в суспільстві. </a:t>
            </a:r>
            <a:endParaRPr lang="uk-UA" dirty="0">
              <a:latin typeface="Times New Roman" panose="02020603050405020304" pitchFamily="18" charset="0"/>
              <a:cs typeface="Times New Roman" panose="02020603050405020304" pitchFamily="18" charset="0"/>
            </a:endParaRPr>
          </a:p>
        </p:txBody>
      </p:sp>
      <p:pic>
        <p:nvPicPr>
          <p:cNvPr id="6" name="Рисунок 5">
            <a:extLst>
              <a:ext uri="{FF2B5EF4-FFF2-40B4-BE49-F238E27FC236}">
                <a16:creationId xmlns:a16="http://schemas.microsoft.com/office/drawing/2014/main" id="{9CB1A08D-373C-4B69-9656-42A0C1778EE7}"/>
              </a:ext>
            </a:extLst>
          </p:cNvPr>
          <p:cNvPicPr>
            <a:picLocks noChangeAspect="1"/>
          </p:cNvPicPr>
          <p:nvPr/>
        </p:nvPicPr>
        <p:blipFill>
          <a:blip r:embed="rId3"/>
          <a:stretch>
            <a:fillRect/>
          </a:stretch>
        </p:blipFill>
        <p:spPr>
          <a:xfrm>
            <a:off x="7671459" y="547750"/>
            <a:ext cx="4356760" cy="4356760"/>
          </a:xfrm>
          <a:prstGeom prst="rect">
            <a:avLst/>
          </a:prstGeom>
        </p:spPr>
      </p:pic>
    </p:spTree>
    <p:extLst>
      <p:ext uri="{BB962C8B-B14F-4D97-AF65-F5344CB8AC3E}">
        <p14:creationId xmlns:p14="http://schemas.microsoft.com/office/powerpoint/2010/main" val="10090518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Деловой фон для презентации powerpoint - 58 фото">
            <a:extLst>
              <a:ext uri="{FF2B5EF4-FFF2-40B4-BE49-F238E27FC236}">
                <a16:creationId xmlns:a16="http://schemas.microsoft.com/office/drawing/2014/main" id="{364C5A17-8F95-4925-9F86-117C9FD492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878"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a:extLst>
              <a:ext uri="{FF2B5EF4-FFF2-40B4-BE49-F238E27FC236}">
                <a16:creationId xmlns:a16="http://schemas.microsoft.com/office/drawing/2014/main" id="{9DA59632-31F2-49C7-B836-E3DF61EF5EA4}"/>
              </a:ext>
            </a:extLst>
          </p:cNvPr>
          <p:cNvSpPr/>
          <p:nvPr/>
        </p:nvSpPr>
        <p:spPr>
          <a:xfrm>
            <a:off x="106878" y="1199408"/>
            <a:ext cx="9215252" cy="5355312"/>
          </a:xfrm>
          <a:prstGeom prst="rect">
            <a:avLst/>
          </a:prstGeom>
        </p:spPr>
        <p:txBody>
          <a:bodyPr wrap="square">
            <a:spAutoFit/>
          </a:bodyPr>
          <a:lstStyle/>
          <a:p>
            <a:r>
              <a:rPr lang="ru-UA" b="0" i="0" dirty="0">
                <a:effectLst/>
                <a:latin typeface="Times New Roman" panose="02020603050405020304" pitchFamily="18" charset="0"/>
                <a:cs typeface="Times New Roman" panose="02020603050405020304" pitchFamily="18" charset="0"/>
              </a:rPr>
              <a:t>	</a:t>
            </a:r>
            <a:r>
              <a:rPr lang="uk-UA" b="0" i="0" dirty="0">
                <a:effectLst/>
                <a:latin typeface="Times New Roman" panose="02020603050405020304" pitchFamily="18" charset="0"/>
                <a:cs typeface="Times New Roman" panose="02020603050405020304" pitchFamily="18" charset="0"/>
              </a:rPr>
              <a:t>Існує безліч інструментів і тестів для оцінки різних аспектів розвитку дітей. Ось декілька загальних груп інструментів і методів, які використовуються для діагностики розвитку дітей дошкільного віку:</a:t>
            </a:r>
          </a:p>
          <a:p>
            <a:pPr>
              <a:buFont typeface="+mj-lt"/>
              <a:buAutoNum type="arabicPeriod"/>
            </a:pPr>
            <a:r>
              <a:rPr lang="uk-UA" b="1" i="0" dirty="0">
                <a:effectLst/>
                <a:latin typeface="Times New Roman" panose="02020603050405020304" pitchFamily="18" charset="0"/>
                <a:cs typeface="Times New Roman" panose="02020603050405020304" pitchFamily="18" charset="0"/>
              </a:rPr>
              <a:t>Розвиток мовлення</a:t>
            </a:r>
            <a:r>
              <a:rPr lang="uk-UA" b="0" i="0" dirty="0">
                <a:effectLst/>
                <a:latin typeface="Times New Roman" panose="02020603050405020304" pitchFamily="18" charset="0"/>
                <a:cs typeface="Times New Roman" panose="02020603050405020304" pitchFamily="18" charset="0"/>
              </a:rPr>
              <a:t>:</a:t>
            </a:r>
          </a:p>
          <a:p>
            <a:pPr marL="742950" lvl="1" indent="-285750">
              <a:buFont typeface="+mj-lt"/>
              <a:buAutoNum type="arabicPeriod"/>
            </a:pPr>
            <a:r>
              <a:rPr lang="uk-UA" b="1" i="0" dirty="0">
                <a:effectLst/>
                <a:latin typeface="Times New Roman" panose="02020603050405020304" pitchFamily="18" charset="0"/>
                <a:cs typeface="Times New Roman" panose="02020603050405020304" pitchFamily="18" charset="0"/>
              </a:rPr>
              <a:t>Тест </a:t>
            </a:r>
            <a:r>
              <a:rPr lang="uk-UA" b="1" i="0" dirty="0" err="1">
                <a:effectLst/>
                <a:latin typeface="Times New Roman" panose="02020603050405020304" pitchFamily="18" charset="0"/>
                <a:cs typeface="Times New Roman" panose="02020603050405020304" pitchFamily="18" charset="0"/>
              </a:rPr>
              <a:t>мовного</a:t>
            </a:r>
            <a:r>
              <a:rPr lang="uk-UA" b="1" i="0" dirty="0">
                <a:effectLst/>
                <a:latin typeface="Times New Roman" panose="02020603050405020304" pitchFamily="18" charset="0"/>
                <a:cs typeface="Times New Roman" panose="02020603050405020304" pitchFamily="18" charset="0"/>
              </a:rPr>
              <a:t> розвитку</a:t>
            </a:r>
            <a:r>
              <a:rPr lang="uk-UA" b="0" i="0" dirty="0">
                <a:effectLst/>
                <a:latin typeface="Times New Roman" panose="02020603050405020304" pitchFamily="18" charset="0"/>
                <a:cs typeface="Times New Roman" panose="02020603050405020304" pitchFamily="18" charset="0"/>
              </a:rPr>
              <a:t> для оцінки словникового запасу, вимови, граматики та інших аспектів мовлення.</a:t>
            </a:r>
          </a:p>
          <a:p>
            <a:pPr marL="742950" lvl="1" indent="-285750">
              <a:buFont typeface="+mj-lt"/>
              <a:buAutoNum type="arabicPeriod"/>
            </a:pPr>
            <a:r>
              <a:rPr lang="uk-UA" b="1" i="0" dirty="0">
                <a:effectLst/>
                <a:latin typeface="Times New Roman" panose="02020603050405020304" pitchFamily="18" charset="0"/>
                <a:cs typeface="Times New Roman" panose="02020603050405020304" pitchFamily="18" charset="0"/>
              </a:rPr>
              <a:t>Шкала розвитку мови</a:t>
            </a:r>
            <a:r>
              <a:rPr lang="uk-UA" b="0" i="0" dirty="0">
                <a:effectLst/>
                <a:latin typeface="Times New Roman" panose="02020603050405020304" pitchFamily="18" charset="0"/>
                <a:cs typeface="Times New Roman" panose="02020603050405020304" pitchFamily="18" charset="0"/>
              </a:rPr>
              <a:t> для визначення рівня розвитку мовлення.</a:t>
            </a:r>
          </a:p>
          <a:p>
            <a:pPr>
              <a:buFont typeface="+mj-lt"/>
              <a:buAutoNum type="arabicPeriod"/>
            </a:pPr>
            <a:r>
              <a:rPr lang="uk-UA" b="1" i="0" dirty="0">
                <a:effectLst/>
                <a:latin typeface="Times New Roman" panose="02020603050405020304" pitchFamily="18" charset="0"/>
                <a:cs typeface="Times New Roman" panose="02020603050405020304" pitchFamily="18" charset="0"/>
              </a:rPr>
              <a:t>Розвиток психомоторних навичок</a:t>
            </a:r>
            <a:r>
              <a:rPr lang="uk-UA" b="0" i="0" dirty="0">
                <a:effectLst/>
                <a:latin typeface="Times New Roman" panose="02020603050405020304" pitchFamily="18" charset="0"/>
                <a:cs typeface="Times New Roman" panose="02020603050405020304" pitchFamily="18" charset="0"/>
              </a:rPr>
              <a:t>:</a:t>
            </a:r>
          </a:p>
          <a:p>
            <a:pPr marL="742950" lvl="1" indent="-285750">
              <a:buFont typeface="+mj-lt"/>
              <a:buAutoNum type="arabicPeriod"/>
            </a:pPr>
            <a:r>
              <a:rPr lang="uk-UA" b="1" i="0" dirty="0">
                <a:effectLst/>
                <a:latin typeface="Times New Roman" panose="02020603050405020304" pitchFamily="18" charset="0"/>
                <a:cs typeface="Times New Roman" panose="02020603050405020304" pitchFamily="18" charset="0"/>
              </a:rPr>
              <a:t>Тести на координацію рухів</a:t>
            </a:r>
            <a:r>
              <a:rPr lang="uk-UA" b="0" i="0" dirty="0">
                <a:effectLst/>
                <a:latin typeface="Times New Roman" panose="02020603050405020304" pitchFamily="18" charset="0"/>
                <a:cs typeface="Times New Roman" panose="02020603050405020304" pitchFamily="18" charset="0"/>
              </a:rPr>
              <a:t> для визначення рівня розвитку рухових навичок.</a:t>
            </a:r>
          </a:p>
          <a:p>
            <a:pPr marL="742950" lvl="1" indent="-285750">
              <a:buFont typeface="+mj-lt"/>
              <a:buAutoNum type="arabicPeriod"/>
            </a:pPr>
            <a:r>
              <a:rPr lang="uk-UA" b="1" i="0" dirty="0">
                <a:effectLst/>
                <a:latin typeface="Times New Roman" panose="02020603050405020304" pitchFamily="18" charset="0"/>
                <a:cs typeface="Times New Roman" panose="02020603050405020304" pitchFamily="18" charset="0"/>
              </a:rPr>
              <a:t>Тести на розвиток моторики</a:t>
            </a:r>
            <a:r>
              <a:rPr lang="uk-UA" b="0" i="0" dirty="0">
                <a:effectLst/>
                <a:latin typeface="Times New Roman" panose="02020603050405020304" pitchFamily="18" charset="0"/>
                <a:cs typeface="Times New Roman" panose="02020603050405020304" pitchFamily="18" charset="0"/>
              </a:rPr>
              <a:t> для оцінки здатності дитини до виконання рухів.</a:t>
            </a:r>
          </a:p>
          <a:p>
            <a:pPr>
              <a:buFont typeface="+mj-lt"/>
              <a:buAutoNum type="arabicPeriod"/>
            </a:pPr>
            <a:r>
              <a:rPr lang="uk-UA" b="1" i="0" dirty="0">
                <a:effectLst/>
                <a:latin typeface="Times New Roman" panose="02020603050405020304" pitchFamily="18" charset="0"/>
                <a:cs typeface="Times New Roman" panose="02020603050405020304" pitchFamily="18" charset="0"/>
              </a:rPr>
              <a:t>Розвиток соціальних навичок і емоційного стану</a:t>
            </a:r>
            <a:r>
              <a:rPr lang="uk-UA" b="0" i="0" dirty="0">
                <a:effectLst/>
                <a:latin typeface="Times New Roman" panose="02020603050405020304" pitchFamily="18" charset="0"/>
                <a:cs typeface="Times New Roman" panose="02020603050405020304" pitchFamily="18" charset="0"/>
              </a:rPr>
              <a:t>:</a:t>
            </a:r>
          </a:p>
          <a:p>
            <a:pPr marL="742950" lvl="1" indent="-285750">
              <a:buFont typeface="+mj-lt"/>
              <a:buAutoNum type="arabicPeriod"/>
            </a:pPr>
            <a:r>
              <a:rPr lang="uk-UA" b="1" i="0" dirty="0">
                <a:effectLst/>
                <a:latin typeface="Times New Roman" panose="02020603050405020304" pitchFamily="18" charset="0"/>
                <a:cs typeface="Times New Roman" panose="02020603050405020304" pitchFamily="18" charset="0"/>
              </a:rPr>
              <a:t>Шкали соціального розвитку</a:t>
            </a:r>
            <a:r>
              <a:rPr lang="uk-UA" b="0" i="0" dirty="0">
                <a:effectLst/>
                <a:latin typeface="Times New Roman" panose="02020603050405020304" pitchFamily="18" charset="0"/>
                <a:cs typeface="Times New Roman" panose="02020603050405020304" pitchFamily="18" charset="0"/>
              </a:rPr>
              <a:t> для визначення рівня розвитку соціальних навичок та взаємодії з однолітками.</a:t>
            </a:r>
          </a:p>
          <a:p>
            <a:pPr marL="742950" lvl="1" indent="-285750">
              <a:buFont typeface="+mj-lt"/>
              <a:buAutoNum type="arabicPeriod"/>
            </a:pPr>
            <a:r>
              <a:rPr lang="uk-UA" b="1" i="0" dirty="0">
                <a:effectLst/>
                <a:latin typeface="Times New Roman" panose="02020603050405020304" pitchFamily="18" charset="0"/>
                <a:cs typeface="Times New Roman" panose="02020603050405020304" pitchFamily="18" charset="0"/>
              </a:rPr>
              <a:t>Тести на емоційний стан</a:t>
            </a:r>
            <a:r>
              <a:rPr lang="uk-UA" b="0" i="0" dirty="0">
                <a:effectLst/>
                <a:latin typeface="Times New Roman" panose="02020603050405020304" pitchFamily="18" charset="0"/>
                <a:cs typeface="Times New Roman" panose="02020603050405020304" pitchFamily="18" charset="0"/>
              </a:rPr>
              <a:t> для визначення психоемоційного благополуччя дитини.</a:t>
            </a:r>
          </a:p>
          <a:p>
            <a:pPr>
              <a:buFont typeface="+mj-lt"/>
              <a:buAutoNum type="arabicPeriod"/>
            </a:pPr>
            <a:r>
              <a:rPr lang="uk-UA" b="1" i="0" dirty="0">
                <a:effectLst/>
                <a:latin typeface="Times New Roman" panose="02020603050405020304" pitchFamily="18" charset="0"/>
                <a:cs typeface="Times New Roman" panose="02020603050405020304" pitchFamily="18" charset="0"/>
              </a:rPr>
              <a:t>Розвиток когнітивних навичок</a:t>
            </a:r>
            <a:r>
              <a:rPr lang="uk-UA" b="0" i="0" dirty="0">
                <a:effectLst/>
                <a:latin typeface="Times New Roman" panose="02020603050405020304" pitchFamily="18" charset="0"/>
                <a:cs typeface="Times New Roman" panose="02020603050405020304" pitchFamily="18" charset="0"/>
              </a:rPr>
              <a:t>:</a:t>
            </a:r>
          </a:p>
          <a:p>
            <a:pPr marL="742950" lvl="1" indent="-285750">
              <a:buFont typeface="+mj-lt"/>
              <a:buAutoNum type="arabicPeriod"/>
            </a:pPr>
            <a:r>
              <a:rPr lang="uk-UA" b="1" i="0" dirty="0">
                <a:effectLst/>
                <a:latin typeface="Times New Roman" panose="02020603050405020304" pitchFamily="18" charset="0"/>
                <a:cs typeface="Times New Roman" panose="02020603050405020304" pitchFamily="18" charset="0"/>
              </a:rPr>
              <a:t>Тести на розвиток когнітивних функцій</a:t>
            </a:r>
            <a:r>
              <a:rPr lang="uk-UA" b="0" i="0" dirty="0">
                <a:effectLst/>
                <a:latin typeface="Times New Roman" panose="02020603050405020304" pitchFamily="18" charset="0"/>
                <a:cs typeface="Times New Roman" panose="02020603050405020304" pitchFamily="18" charset="0"/>
              </a:rPr>
              <a:t> для оцінки уваги, пам'яті, розвитку логічного та креативного мислення.</a:t>
            </a:r>
          </a:p>
          <a:p>
            <a:pPr>
              <a:buFont typeface="+mj-lt"/>
              <a:buAutoNum type="arabicPeriod"/>
            </a:pPr>
            <a:r>
              <a:rPr lang="uk-UA" b="1" i="0" dirty="0">
                <a:effectLst/>
                <a:latin typeface="Times New Roman" panose="02020603050405020304" pitchFamily="18" charset="0"/>
                <a:cs typeface="Times New Roman" panose="02020603050405020304" pitchFamily="18" charset="0"/>
              </a:rPr>
              <a:t>Тестування готовності до школи</a:t>
            </a:r>
            <a:r>
              <a:rPr lang="uk-UA" b="0" i="0" dirty="0">
                <a:effectLst/>
                <a:latin typeface="Times New Roman" panose="02020603050405020304" pitchFamily="18" charset="0"/>
                <a:cs typeface="Times New Roman" panose="02020603050405020304" pitchFamily="18" charset="0"/>
              </a:rPr>
              <a:t>:</a:t>
            </a:r>
          </a:p>
          <a:p>
            <a:pPr marL="742950" lvl="1" indent="-285750">
              <a:buFont typeface="+mj-lt"/>
              <a:buAutoNum type="arabicPeriod"/>
            </a:pPr>
            <a:r>
              <a:rPr lang="uk-UA" b="1" i="0" dirty="0">
                <a:effectLst/>
                <a:latin typeface="Times New Roman" panose="02020603050405020304" pitchFamily="18" charset="0"/>
                <a:cs typeface="Times New Roman" panose="02020603050405020304" pitchFamily="18" charset="0"/>
              </a:rPr>
              <a:t>Тести готовності до навчання</a:t>
            </a:r>
            <a:r>
              <a:rPr lang="uk-UA" b="0" i="0" dirty="0">
                <a:effectLst/>
                <a:latin typeface="Times New Roman" panose="02020603050405020304" pitchFamily="18" charset="0"/>
                <a:cs typeface="Times New Roman" panose="02020603050405020304" pitchFamily="18" charset="0"/>
              </a:rPr>
              <a:t> для визначення готовності дитини вступати в школу.</a:t>
            </a:r>
          </a:p>
        </p:txBody>
      </p:sp>
      <p:sp>
        <p:nvSpPr>
          <p:cNvPr id="3" name="Прямоугольник 2">
            <a:extLst>
              <a:ext uri="{FF2B5EF4-FFF2-40B4-BE49-F238E27FC236}">
                <a16:creationId xmlns:a16="http://schemas.microsoft.com/office/drawing/2014/main" id="{2415AF83-F852-4C70-82CF-3B894835C322}"/>
              </a:ext>
            </a:extLst>
          </p:cNvPr>
          <p:cNvSpPr/>
          <p:nvPr/>
        </p:nvSpPr>
        <p:spPr>
          <a:xfrm>
            <a:off x="542305" y="276539"/>
            <a:ext cx="7461663" cy="707886"/>
          </a:xfrm>
          <a:prstGeom prst="rect">
            <a:avLst/>
          </a:prstGeom>
        </p:spPr>
        <p:txBody>
          <a:bodyPr wrap="square">
            <a:spAutoFit/>
          </a:bodyPr>
          <a:lstStyle/>
          <a:p>
            <a:r>
              <a:rPr lang="ru-RU" sz="2000" b="0" i="0" dirty="0">
                <a:effectLst/>
                <a:latin typeface="Times New Roman" panose="02020603050405020304" pitchFamily="18" charset="0"/>
                <a:cs typeface="Times New Roman" panose="02020603050405020304" pitchFamily="18" charset="0"/>
              </a:rPr>
              <a:t>Для </a:t>
            </a:r>
            <a:r>
              <a:rPr lang="ru-RU" sz="2000" b="0" i="0" dirty="0" err="1">
                <a:effectLst/>
                <a:latin typeface="Times New Roman" panose="02020603050405020304" pitchFamily="18" charset="0"/>
                <a:cs typeface="Times New Roman" panose="02020603050405020304" pitchFamily="18" charset="0"/>
              </a:rPr>
              <a:t>діагностики</a:t>
            </a:r>
            <a:r>
              <a:rPr lang="ru-RU" sz="2000" b="0" i="0" dirty="0">
                <a:effectLst/>
                <a:latin typeface="Times New Roman" panose="02020603050405020304" pitchFamily="18" charset="0"/>
                <a:cs typeface="Times New Roman" panose="02020603050405020304" pitchFamily="18" charset="0"/>
              </a:rPr>
              <a:t> </a:t>
            </a:r>
            <a:r>
              <a:rPr lang="ru-RU" sz="2000" b="0" i="0" dirty="0" err="1">
                <a:effectLst/>
                <a:latin typeface="Times New Roman" panose="02020603050405020304" pitchFamily="18" charset="0"/>
                <a:cs typeface="Times New Roman" panose="02020603050405020304" pitchFamily="18" charset="0"/>
              </a:rPr>
              <a:t>використовуються</a:t>
            </a:r>
            <a:r>
              <a:rPr lang="ru-RU" sz="2000" b="0" i="0" dirty="0">
                <a:effectLst/>
                <a:latin typeface="Times New Roman" panose="02020603050405020304" pitchFamily="18" charset="0"/>
                <a:cs typeface="Times New Roman" panose="02020603050405020304" pitchFamily="18" charset="0"/>
              </a:rPr>
              <a:t> </a:t>
            </a:r>
            <a:r>
              <a:rPr lang="ru-RU" sz="2000" b="0" i="0" dirty="0" err="1">
                <a:effectLst/>
                <a:latin typeface="Times New Roman" panose="02020603050405020304" pitchFamily="18" charset="0"/>
                <a:cs typeface="Times New Roman" panose="02020603050405020304" pitchFamily="18" charset="0"/>
              </a:rPr>
              <a:t>спеціалізовані</a:t>
            </a:r>
            <a:r>
              <a:rPr lang="ru-RU" sz="2000" b="0" i="0" dirty="0">
                <a:effectLst/>
                <a:latin typeface="Times New Roman" panose="02020603050405020304" pitchFamily="18" charset="0"/>
                <a:cs typeface="Times New Roman" panose="02020603050405020304" pitchFamily="18" charset="0"/>
              </a:rPr>
              <a:t> </a:t>
            </a:r>
            <a:r>
              <a:rPr lang="ru-RU" sz="2000" b="0" i="0" dirty="0" err="1">
                <a:effectLst/>
                <a:latin typeface="Times New Roman" panose="02020603050405020304" pitchFamily="18" charset="0"/>
                <a:cs typeface="Times New Roman" panose="02020603050405020304" pitchFamily="18" charset="0"/>
              </a:rPr>
              <a:t>інструменти</a:t>
            </a:r>
            <a:r>
              <a:rPr lang="ru-RU" sz="2000" b="0" i="0" dirty="0">
                <a:effectLst/>
                <a:latin typeface="Times New Roman" panose="02020603050405020304" pitchFamily="18" charset="0"/>
                <a:cs typeface="Times New Roman" panose="02020603050405020304" pitchFamily="18" charset="0"/>
              </a:rPr>
              <a:t> та тести для </a:t>
            </a:r>
            <a:r>
              <a:rPr lang="ru-RU" sz="2000" b="0" i="0" dirty="0" err="1">
                <a:effectLst/>
                <a:latin typeface="Times New Roman" panose="02020603050405020304" pitchFamily="18" charset="0"/>
                <a:cs typeface="Times New Roman" panose="02020603050405020304" pitchFamily="18" charset="0"/>
              </a:rPr>
              <a:t>оцінки</a:t>
            </a:r>
            <a:r>
              <a:rPr lang="ru-RU" sz="2000" b="0" i="0" dirty="0">
                <a:effectLst/>
                <a:latin typeface="Times New Roman" panose="02020603050405020304" pitchFamily="18" charset="0"/>
                <a:cs typeface="Times New Roman" panose="02020603050405020304" pitchFamily="18" charset="0"/>
              </a:rPr>
              <a:t> </a:t>
            </a:r>
            <a:r>
              <a:rPr lang="ru-RU" sz="2000" b="0" i="0" dirty="0" err="1">
                <a:effectLst/>
                <a:latin typeface="Times New Roman" panose="02020603050405020304" pitchFamily="18" charset="0"/>
                <a:cs typeface="Times New Roman" panose="02020603050405020304" pitchFamily="18" charset="0"/>
              </a:rPr>
              <a:t>різних</a:t>
            </a:r>
            <a:r>
              <a:rPr lang="ru-RU" sz="2000" b="0" i="0" dirty="0">
                <a:effectLst/>
                <a:latin typeface="Times New Roman" panose="02020603050405020304" pitchFamily="18" charset="0"/>
                <a:cs typeface="Times New Roman" panose="02020603050405020304" pitchFamily="18" charset="0"/>
              </a:rPr>
              <a:t> </a:t>
            </a:r>
            <a:r>
              <a:rPr lang="ru-RU" sz="2000" b="0" i="0" dirty="0" err="1">
                <a:effectLst/>
                <a:latin typeface="Times New Roman" panose="02020603050405020304" pitchFamily="18" charset="0"/>
                <a:cs typeface="Times New Roman" panose="02020603050405020304" pitchFamily="18" charset="0"/>
              </a:rPr>
              <a:t>аспектів</a:t>
            </a:r>
            <a:r>
              <a:rPr lang="ru-RU" sz="2000" b="0" i="0" dirty="0">
                <a:effectLst/>
                <a:latin typeface="Times New Roman" panose="02020603050405020304" pitchFamily="18" charset="0"/>
                <a:cs typeface="Times New Roman" panose="02020603050405020304" pitchFamily="18" charset="0"/>
              </a:rPr>
              <a:t> </a:t>
            </a:r>
            <a:r>
              <a:rPr lang="ru-RU" sz="2000" b="0" i="0" dirty="0" err="1">
                <a:effectLst/>
                <a:latin typeface="Times New Roman" panose="02020603050405020304" pitchFamily="18" charset="0"/>
                <a:cs typeface="Times New Roman" panose="02020603050405020304" pitchFamily="18" charset="0"/>
              </a:rPr>
              <a:t>розвитку</a:t>
            </a:r>
            <a:r>
              <a:rPr lang="ru-RU" sz="2000" b="0" i="0" dirty="0">
                <a:effectLst/>
                <a:latin typeface="Times New Roman" panose="02020603050405020304" pitchFamily="18" charset="0"/>
                <a:cs typeface="Times New Roman" panose="02020603050405020304" pitchFamily="18" charset="0"/>
              </a:rPr>
              <a:t>. </a:t>
            </a:r>
            <a:endParaRPr lang="uk-UA" sz="2000" dirty="0">
              <a:latin typeface="Times New Roman" panose="02020603050405020304" pitchFamily="18" charset="0"/>
              <a:cs typeface="Times New Roman" panose="02020603050405020304" pitchFamily="18" charset="0"/>
            </a:endParaRPr>
          </a:p>
        </p:txBody>
      </p:sp>
      <p:pic>
        <p:nvPicPr>
          <p:cNvPr id="4" name="Рисунок 3">
            <a:extLst>
              <a:ext uri="{FF2B5EF4-FFF2-40B4-BE49-F238E27FC236}">
                <a16:creationId xmlns:a16="http://schemas.microsoft.com/office/drawing/2014/main" id="{2604D45A-E2A7-4FED-8CAC-A0D439C4453F}"/>
              </a:ext>
            </a:extLst>
          </p:cNvPr>
          <p:cNvPicPr>
            <a:picLocks noChangeAspect="1"/>
          </p:cNvPicPr>
          <p:nvPr/>
        </p:nvPicPr>
        <p:blipFill>
          <a:blip r:embed="rId3"/>
          <a:stretch>
            <a:fillRect/>
          </a:stretch>
        </p:blipFill>
        <p:spPr>
          <a:xfrm>
            <a:off x="9132125" y="1862240"/>
            <a:ext cx="2773012" cy="1812214"/>
          </a:xfrm>
          <a:prstGeom prst="rect">
            <a:avLst/>
          </a:prstGeom>
        </p:spPr>
      </p:pic>
      <p:pic>
        <p:nvPicPr>
          <p:cNvPr id="6" name="Рисунок 5">
            <a:extLst>
              <a:ext uri="{FF2B5EF4-FFF2-40B4-BE49-F238E27FC236}">
                <a16:creationId xmlns:a16="http://schemas.microsoft.com/office/drawing/2014/main" id="{96C288B3-9C2D-4BC6-A771-FE1B764C9279}"/>
              </a:ext>
            </a:extLst>
          </p:cNvPr>
          <p:cNvPicPr>
            <a:picLocks noChangeAspect="1"/>
          </p:cNvPicPr>
          <p:nvPr/>
        </p:nvPicPr>
        <p:blipFill>
          <a:blip r:embed="rId4"/>
          <a:stretch>
            <a:fillRect/>
          </a:stretch>
        </p:blipFill>
        <p:spPr>
          <a:xfrm>
            <a:off x="9239003" y="4718830"/>
            <a:ext cx="2773012" cy="1392382"/>
          </a:xfrm>
          <a:prstGeom prst="rect">
            <a:avLst/>
          </a:prstGeom>
        </p:spPr>
      </p:pic>
    </p:spTree>
    <p:extLst>
      <p:ext uri="{BB962C8B-B14F-4D97-AF65-F5344CB8AC3E}">
        <p14:creationId xmlns:p14="http://schemas.microsoft.com/office/powerpoint/2010/main" val="11988371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Деловой фон для презентации powerpoint - 58 фото">
            <a:extLst>
              <a:ext uri="{FF2B5EF4-FFF2-40B4-BE49-F238E27FC236}">
                <a16:creationId xmlns:a16="http://schemas.microsoft.com/office/drawing/2014/main" id="{364C5A17-8F95-4925-9F86-117C9FD492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a:extLst>
              <a:ext uri="{FF2B5EF4-FFF2-40B4-BE49-F238E27FC236}">
                <a16:creationId xmlns:a16="http://schemas.microsoft.com/office/drawing/2014/main" id="{F484BA2F-C69D-4F26-8226-C2CB9730F0D2}"/>
              </a:ext>
            </a:extLst>
          </p:cNvPr>
          <p:cNvSpPr/>
          <p:nvPr/>
        </p:nvSpPr>
        <p:spPr>
          <a:xfrm>
            <a:off x="126670" y="85636"/>
            <a:ext cx="6096000" cy="1200329"/>
          </a:xfrm>
          <a:prstGeom prst="rect">
            <a:avLst/>
          </a:prstGeom>
        </p:spPr>
        <p:txBody>
          <a:bodyPr>
            <a:spAutoFit/>
          </a:bodyPr>
          <a:lstStyle/>
          <a:p>
            <a:r>
              <a:rPr lang="ru-UA" b="0" i="0" dirty="0">
                <a:effectLst/>
                <a:latin typeface="Times New Roman" panose="02020603050405020304" pitchFamily="18" charset="0"/>
                <a:cs typeface="Times New Roman" panose="02020603050405020304" pitchFamily="18" charset="0"/>
              </a:rPr>
              <a:t>	</a:t>
            </a:r>
            <a:r>
              <a:rPr lang="ru-RU" b="1" i="0" dirty="0" err="1">
                <a:effectLst/>
                <a:latin typeface="Times New Roman" panose="02020603050405020304" pitchFamily="18" charset="0"/>
                <a:cs typeface="Times New Roman" panose="02020603050405020304" pitchFamily="18" charset="0"/>
              </a:rPr>
              <a:t>Індивідуальність</a:t>
            </a:r>
            <a:r>
              <a:rPr lang="ru-RU" b="1" i="0" dirty="0">
                <a:effectLst/>
                <a:latin typeface="Times New Roman" panose="02020603050405020304" pitchFamily="18" charset="0"/>
                <a:cs typeface="Times New Roman" panose="02020603050405020304" pitchFamily="18" charset="0"/>
              </a:rPr>
              <a:t> </a:t>
            </a:r>
            <a:r>
              <a:rPr lang="ru-RU" b="1" i="0" dirty="0" err="1">
                <a:effectLst/>
                <a:latin typeface="Times New Roman" panose="02020603050405020304" pitchFamily="18" charset="0"/>
                <a:cs typeface="Times New Roman" panose="02020603050405020304" pitchFamily="18" charset="0"/>
              </a:rPr>
              <a:t>кожної</a:t>
            </a:r>
            <a:r>
              <a:rPr lang="ru-RU" b="1" i="0" dirty="0">
                <a:effectLst/>
                <a:latin typeface="Times New Roman" panose="02020603050405020304" pitchFamily="18" charset="0"/>
                <a:cs typeface="Times New Roman" panose="02020603050405020304" pitchFamily="18" charset="0"/>
              </a:rPr>
              <a:t> </a:t>
            </a:r>
            <a:r>
              <a:rPr lang="ru-RU" b="1" i="0" dirty="0" err="1">
                <a:effectLst/>
                <a:latin typeface="Times New Roman" panose="02020603050405020304" pitchFamily="18" charset="0"/>
                <a:cs typeface="Times New Roman" panose="02020603050405020304" pitchFamily="18" charset="0"/>
              </a:rPr>
              <a:t>дитини</a:t>
            </a:r>
            <a:r>
              <a:rPr lang="ru-UA" b="1" i="0" dirty="0">
                <a:effectLst/>
                <a:latin typeface="Times New Roman" panose="02020603050405020304" pitchFamily="18" charset="0"/>
                <a:cs typeface="Times New Roman" panose="02020603050405020304" pitchFamily="18" charset="0"/>
              </a:rPr>
              <a:t>.</a:t>
            </a:r>
          </a:p>
          <a:p>
            <a:r>
              <a:rPr lang="ru-RU" b="1" i="0" dirty="0" err="1">
                <a:effectLst/>
                <a:latin typeface="Times New Roman" panose="02020603050405020304" pitchFamily="18" charset="0"/>
                <a:cs typeface="Times New Roman" panose="02020603050405020304" pitchFamily="18" charset="0"/>
              </a:rPr>
              <a:t>Кожна</a:t>
            </a:r>
            <a:r>
              <a:rPr lang="ru-RU" b="1" i="0" dirty="0">
                <a:effectLst/>
                <a:latin typeface="Times New Roman" panose="02020603050405020304" pitchFamily="18" charset="0"/>
                <a:cs typeface="Times New Roman" panose="02020603050405020304" pitchFamily="18" charset="0"/>
              </a:rPr>
              <a:t> </a:t>
            </a:r>
            <a:r>
              <a:rPr lang="ru-RU" b="1" i="0" dirty="0" err="1">
                <a:effectLst/>
                <a:latin typeface="Times New Roman" panose="02020603050405020304" pitchFamily="18" charset="0"/>
                <a:cs typeface="Times New Roman" panose="02020603050405020304" pitchFamily="18" charset="0"/>
              </a:rPr>
              <a:t>дитина</a:t>
            </a:r>
            <a:r>
              <a:rPr lang="ru-RU" b="1" i="0" dirty="0">
                <a:effectLst/>
                <a:latin typeface="Times New Roman" panose="02020603050405020304" pitchFamily="18" charset="0"/>
                <a:cs typeface="Times New Roman" panose="02020603050405020304" pitchFamily="18" charset="0"/>
              </a:rPr>
              <a:t> є </a:t>
            </a:r>
            <a:r>
              <a:rPr lang="ru-RU" b="1" i="0" dirty="0" err="1">
                <a:effectLst/>
                <a:latin typeface="Times New Roman" panose="02020603050405020304" pitchFamily="18" charset="0"/>
                <a:cs typeface="Times New Roman" panose="02020603050405020304" pitchFamily="18" charset="0"/>
              </a:rPr>
              <a:t>унікальною</a:t>
            </a:r>
            <a:r>
              <a:rPr lang="ru-RU" b="1" i="0" dirty="0">
                <a:effectLst/>
                <a:latin typeface="Times New Roman" panose="02020603050405020304" pitchFamily="18" charset="0"/>
                <a:cs typeface="Times New Roman" panose="02020603050405020304" pitchFamily="18" charset="0"/>
              </a:rPr>
              <a:t>, і </a:t>
            </a:r>
            <a:r>
              <a:rPr lang="ru-RU" b="1" i="0" dirty="0" err="1">
                <a:effectLst/>
                <a:latin typeface="Times New Roman" panose="02020603050405020304" pitchFamily="18" charset="0"/>
                <a:cs typeface="Times New Roman" panose="02020603050405020304" pitchFamily="18" charset="0"/>
              </a:rPr>
              <a:t>діагностика</a:t>
            </a:r>
            <a:r>
              <a:rPr lang="ru-RU" b="1" i="0" dirty="0">
                <a:effectLst/>
                <a:latin typeface="Times New Roman" panose="02020603050405020304" pitchFamily="18" charset="0"/>
                <a:cs typeface="Times New Roman" panose="02020603050405020304" pitchFamily="18" charset="0"/>
              </a:rPr>
              <a:t> повинна бути </a:t>
            </a:r>
            <a:r>
              <a:rPr lang="ru-RU" b="1" i="0" dirty="0" err="1">
                <a:effectLst/>
                <a:latin typeface="Times New Roman" panose="02020603050405020304" pitchFamily="18" charset="0"/>
                <a:cs typeface="Times New Roman" panose="02020603050405020304" pitchFamily="18" charset="0"/>
              </a:rPr>
              <a:t>спрямована</a:t>
            </a:r>
            <a:r>
              <a:rPr lang="ru-RU" b="1" i="0" dirty="0">
                <a:effectLst/>
                <a:latin typeface="Times New Roman" panose="02020603050405020304" pitchFamily="18" charset="0"/>
                <a:cs typeface="Times New Roman" panose="02020603050405020304" pitchFamily="18" charset="0"/>
              </a:rPr>
              <a:t> на </a:t>
            </a:r>
            <a:r>
              <a:rPr lang="ru-RU" b="1" i="0" dirty="0" err="1">
                <a:effectLst/>
                <a:latin typeface="Times New Roman" panose="02020603050405020304" pitchFamily="18" charset="0"/>
                <a:cs typeface="Times New Roman" panose="02020603050405020304" pitchFamily="18" charset="0"/>
              </a:rPr>
              <a:t>задоволення</a:t>
            </a:r>
            <a:r>
              <a:rPr lang="ru-RU" b="1" i="0" dirty="0">
                <a:effectLst/>
                <a:latin typeface="Times New Roman" panose="02020603050405020304" pitchFamily="18" charset="0"/>
                <a:cs typeface="Times New Roman" panose="02020603050405020304" pitchFamily="18" charset="0"/>
              </a:rPr>
              <a:t> </a:t>
            </a:r>
            <a:r>
              <a:rPr lang="ru-RU" b="1" i="0" dirty="0" err="1">
                <a:effectLst/>
                <a:latin typeface="Times New Roman" panose="02020603050405020304" pitchFamily="18" charset="0"/>
                <a:cs typeface="Times New Roman" panose="02020603050405020304" pitchFamily="18" charset="0"/>
              </a:rPr>
              <a:t>її</a:t>
            </a:r>
            <a:r>
              <a:rPr lang="ru-RU" b="1" i="0" dirty="0">
                <a:effectLst/>
                <a:latin typeface="Times New Roman" panose="02020603050405020304" pitchFamily="18" charset="0"/>
                <a:cs typeface="Times New Roman" panose="02020603050405020304" pitchFamily="18" charset="0"/>
              </a:rPr>
              <a:t> </a:t>
            </a:r>
            <a:r>
              <a:rPr lang="ru-RU" b="1" i="0" dirty="0" err="1">
                <a:effectLst/>
                <a:latin typeface="Times New Roman" panose="02020603050405020304" pitchFamily="18" charset="0"/>
                <a:cs typeface="Times New Roman" panose="02020603050405020304" pitchFamily="18" charset="0"/>
              </a:rPr>
              <a:t>індивідуальних</a:t>
            </a:r>
            <a:r>
              <a:rPr lang="ru-RU" b="1" i="0" dirty="0">
                <a:effectLst/>
                <a:latin typeface="Times New Roman" panose="02020603050405020304" pitchFamily="18" charset="0"/>
                <a:cs typeface="Times New Roman" panose="02020603050405020304" pitchFamily="18" charset="0"/>
              </a:rPr>
              <a:t> потреб та </a:t>
            </a:r>
            <a:r>
              <a:rPr lang="ru-RU" b="1" i="0" dirty="0" err="1">
                <a:effectLst/>
                <a:latin typeface="Times New Roman" panose="02020603050405020304" pitchFamily="18" charset="0"/>
                <a:cs typeface="Times New Roman" panose="02020603050405020304" pitchFamily="18" charset="0"/>
              </a:rPr>
              <a:t>можливостей</a:t>
            </a:r>
            <a:r>
              <a:rPr lang="ru-RU" b="1" i="0" dirty="0">
                <a:effectLst/>
                <a:latin typeface="Times New Roman" panose="02020603050405020304" pitchFamily="18" charset="0"/>
                <a:cs typeface="Times New Roman" panose="02020603050405020304" pitchFamily="18" charset="0"/>
              </a:rPr>
              <a:t>.</a:t>
            </a:r>
            <a:endParaRPr lang="uk-UA" b="1" dirty="0">
              <a:latin typeface="Times New Roman" panose="02020603050405020304" pitchFamily="18" charset="0"/>
              <a:cs typeface="Times New Roman" panose="02020603050405020304" pitchFamily="18" charset="0"/>
            </a:endParaRPr>
          </a:p>
        </p:txBody>
      </p:sp>
      <p:sp>
        <p:nvSpPr>
          <p:cNvPr id="3" name="Прямоугольник 2">
            <a:extLst>
              <a:ext uri="{FF2B5EF4-FFF2-40B4-BE49-F238E27FC236}">
                <a16:creationId xmlns:a16="http://schemas.microsoft.com/office/drawing/2014/main" id="{02186DE0-5E90-468C-9106-56F89B7FDB46}"/>
              </a:ext>
            </a:extLst>
          </p:cNvPr>
          <p:cNvSpPr/>
          <p:nvPr/>
        </p:nvSpPr>
        <p:spPr>
          <a:xfrm>
            <a:off x="1999013" y="1371601"/>
            <a:ext cx="8193974" cy="3046988"/>
          </a:xfrm>
          <a:prstGeom prst="rect">
            <a:avLst/>
          </a:prstGeom>
        </p:spPr>
        <p:txBody>
          <a:bodyPr wrap="square">
            <a:spAutoFit/>
          </a:bodyPr>
          <a:lstStyle/>
          <a:p>
            <a:r>
              <a:rPr lang="uk-UA" sz="2400" dirty="0"/>
              <a:t>Психологія дітей дошкільного віку акцентує увагу на індивідуальності кожної дитини. Кожен має свій темп розвитку, унікальні інтереси, характер і потреби. Психологи допомагають виявити та розвивати індивідуальні здібності, створюючи персоналізовані підходи до навчання та розвитку. З урахуванням унікальних особливостей кожної дитини, фахівці допомагають їм стати гармонійними особистостями.</a:t>
            </a:r>
            <a:endParaRPr lang="uk-UA" sz="3200" dirty="0">
              <a:latin typeface="Times New Roman" panose="02020603050405020304" pitchFamily="18" charset="0"/>
              <a:cs typeface="Times New Roman" panose="02020603050405020304" pitchFamily="18" charset="0"/>
            </a:endParaRPr>
          </a:p>
        </p:txBody>
      </p:sp>
      <p:pic>
        <p:nvPicPr>
          <p:cNvPr id="8194" name="Picture 2" descr="Індивідуальність - це... Поняття індивідуальності">
            <a:extLst>
              <a:ext uri="{FF2B5EF4-FFF2-40B4-BE49-F238E27FC236}">
                <a16:creationId xmlns:a16="http://schemas.microsoft.com/office/drawing/2014/main" id="{29A3E98F-5759-46E7-AD9C-331AEAC52C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46368" y="4046516"/>
            <a:ext cx="4151416" cy="2490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3345724"/>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88</TotalTime>
  <Words>1265</Words>
  <Application>Microsoft Office PowerPoint</Application>
  <PresentationFormat>Широкоэкранный</PresentationFormat>
  <Paragraphs>95</Paragraphs>
  <Slides>15</Slides>
  <Notes>6</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15</vt:i4>
      </vt:variant>
    </vt:vector>
  </HeadingPairs>
  <TitlesOfParts>
    <vt:vector size="21" baseType="lpstr">
      <vt:lpstr>Arial</vt:lpstr>
      <vt:lpstr>Calibri</vt:lpstr>
      <vt:lpstr>Calibri Light</vt:lpstr>
      <vt:lpstr>Söhne</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Admin</dc:creator>
  <cp:lastModifiedBy>Admin</cp:lastModifiedBy>
  <cp:revision>2</cp:revision>
  <dcterms:created xsi:type="dcterms:W3CDTF">2023-10-14T11:52:54Z</dcterms:created>
  <dcterms:modified xsi:type="dcterms:W3CDTF">2023-10-14T13:21:24Z</dcterms:modified>
</cp:coreProperties>
</file>