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charts/chart1.xml" ContentType="application/vnd.openxmlformats-officedocument.drawingml.chart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Накази та розпорядження</c:v>
                </c:pt>
              </c:strCache>
            </c:strRef>
          </c:tx>
          <c:spPr>
            <a:solidFill>
              <a:srgbClr val="1B7A72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8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2022</c:v>
                  </c:pt>
                  <c:pt idx="1">
                    <c:v>2023</c:v>
                  </c:pt>
                  <c:pt idx="2">
                    <c:v>2024</c:v>
                  </c:pt>
                  <c:pt idx="3">
                    <c:v>2025</c:v>
                  </c:pt>
                  <c:pt idx="4">
                    <c:v>2026 (І пів.)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24</c:v>
                </c:pt>
                <c:pt idx="1">
                  <c:v>31</c:v>
                </c:pt>
                <c:pt idx="2">
                  <c:v>29</c:v>
                </c:pt>
                <c:pt idx="3">
                  <c:v>27</c:v>
                </c:pt>
                <c:pt idx="4">
                  <c:v>14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Постанови КМУ (соц. сфера)</c:v>
                </c:pt>
              </c:strCache>
            </c:strRef>
          </c:tx>
          <c:spPr>
            <a:solidFill>
              <a:srgbClr val="2E6DA4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8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2022</c:v>
                  </c:pt>
                  <c:pt idx="1">
                    <c:v>2023</c:v>
                  </c:pt>
                  <c:pt idx="2">
                    <c:v>2024</c:v>
                  </c:pt>
                  <c:pt idx="3">
                    <c:v>2025</c:v>
                  </c:pt>
                  <c:pt idx="4">
                    <c:v>2026 (І пів.)</c:v>
                  </c:pt>
                </c:lvl>
              </c:multiLvlStrCache>
            </c:multiLvl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12</c:v>
                </c:pt>
                <c:pt idx="1">
                  <c:v>18</c:v>
                </c:pt>
                <c:pt idx="2">
                  <c:v>16</c:v>
                </c:pt>
                <c:pt idx="3">
                  <c:v>15</c:v>
                </c:pt>
                <c:pt idx="4">
                  <c:v>7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Методичні рекомендації</c:v>
                </c:pt>
              </c:strCache>
            </c:strRef>
          </c:tx>
          <c:spPr>
            <a:solidFill>
              <a:srgbClr val="E8A02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1" i="0" strike="noStrike" sz="800" u="none">
                    <a:solidFill>
                      <a:srgbClr val="1E293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2022</c:v>
                  </c:pt>
                  <c:pt idx="1">
                    <c:v>2023</c:v>
                  </c:pt>
                  <c:pt idx="2">
                    <c:v>2024</c:v>
                  </c:pt>
                  <c:pt idx="3">
                    <c:v>2025</c:v>
                  </c:pt>
                  <c:pt idx="4">
                    <c:v>2026 (І пів.)</c:v>
                  </c:pt>
                </c:lvl>
              </c:multiLvlStrCache>
            </c:multiLvlStrRef>
          </c:cat>
          <c:val>
            <c:numRef>
              <c:f>Sheet1!$D$2:$D$6</c:f>
              <c:numCache>
                <c:formatCode>General</c:formatCode>
                <c:ptCount val="5"/>
                <c:pt idx="0">
                  <c:v>8</c:v>
                </c:pt>
                <c:pt idx="1">
                  <c:v>11</c:v>
                </c:pt>
                <c:pt idx="2">
                  <c:v>13</c:v>
                </c:pt>
                <c:pt idx="3">
                  <c:v>12</c:v>
                </c:pt>
                <c:pt idx="4">
                  <c:v>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1" i="0" strike="noStrike" sz="800" u="none">
                  <a:solidFill>
                    <a:srgbClr val="1E293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E2E8F0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4748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900">      </a:defRPr>
          </a:pPr>
          <a:endParaRPr lang="en-US"/>
        </a:p>
      </c:txPr>
    </c:legend>
    <c:plotVisOnly val="1"/>
    <c:dispBlanksAs val="span"/>
  </c:chart>
  <c:spPr>
    <a:solidFill>
      <a:srgbClr val="FFFFFF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274320" y="13716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100" dirty="0">
                <a:solidFill>
                  <a:srgbClr val="4AA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Волинський національний університет імені Лесі Українки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274320" y="438912"/>
            <a:ext cx="85953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Факультет психології та соціології • Спеціальність 231 Соціальна робота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274320" y="749808"/>
            <a:ext cx="8595360" cy="22860"/>
          </a:xfrm>
          <a:prstGeom prst="rect">
            <a:avLst/>
          </a:prstGeom>
          <a:solidFill>
            <a:srgbClr val="4AADA6"/>
          </a:solidFill>
          <a:ln w="12700">
            <a:solidFill>
              <a:srgbClr val="4AADA6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74320" y="822960"/>
            <a:ext cx="8595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50" b="1" spc="100" kern="0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ОСВІТНІЙ КОМПОНЕНТ: СОЦІАЛЬНЕ ІНСПЕКТУВАННЯ В СОЦІАЛЬНІЙ РОБОТІ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74320" y="118872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i="1" dirty="0">
                <a:solidFill>
                  <a:srgbClr val="C8DF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4. Історія становлення соціального інспектування в Україні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74320" y="1664208"/>
            <a:ext cx="8595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Питання 4.5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274320" y="2084832"/>
            <a:ext cx="859536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Формування нормативно-правової</a:t>
            </a:r>
            <a:endParaRPr lang="en-US" sz="3000" dirty="0"/>
          </a:p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бази соціального інспектування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0" y="4480560"/>
            <a:ext cx="9144000" cy="662940"/>
          </a:xfrm>
          <a:prstGeom prst="rect">
            <a:avLst/>
          </a:prstGeom>
          <a:solidFill>
            <a:srgbClr val="0F2A42"/>
          </a:solidFill>
          <a:ln w="12700">
            <a:solidFill>
              <a:srgbClr val="0F2A4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74320" y="4572000"/>
            <a:ext cx="8595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Студентка: Заладовська Софія     |     Навчальний рік: 2025–2026     |     Луцьк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64008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СПИСОК ВИКОРИСТАНОЇ ЛІТЕРАТУРИ</a:t>
            </a:r>
            <a:endParaRPr lang="en-US" sz="19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2468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4AA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Нормативно-правові акти, електронні ресурси, наукові публікації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182880" y="804672"/>
            <a:ext cx="4160520" cy="292608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28600" y="804672"/>
            <a:ext cx="4069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⚖️  ЗАКОНИ ТА НОРМАТИВНІ АКТИ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201168" y="1124712"/>
            <a:ext cx="41148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Конституція України від 28.06.1996. URL: https://zakon.rada.gov.ua/laws/show/254к/96-вр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201168" y="1636776"/>
            <a:ext cx="41148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Закон України «Про соціальні послуги» № 2671-VIII від 17.01.2019. URL: https://zakon.rada.gov.ua/laws/show/2671-19</a:t>
            </a:r>
            <a:endParaRPr lang="en-US" sz="750" dirty="0"/>
          </a:p>
        </p:txBody>
      </p:sp>
      <p:sp>
        <p:nvSpPr>
          <p:cNvPr id="9" name="Text 7"/>
          <p:cNvSpPr/>
          <p:nvPr/>
        </p:nvSpPr>
        <p:spPr>
          <a:xfrm>
            <a:off x="201168" y="2148840"/>
            <a:ext cx="41148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Закон України «Про охорону дитинства» № 2402-III від 26.04.2001. URL: https://zakon.rada.gov.ua/laws/show/2402-14</a:t>
            </a:r>
            <a:endParaRPr lang="en-US" sz="750" dirty="0"/>
          </a:p>
        </p:txBody>
      </p:sp>
      <p:sp>
        <p:nvSpPr>
          <p:cNvPr id="10" name="Text 8"/>
          <p:cNvSpPr/>
          <p:nvPr/>
        </p:nvSpPr>
        <p:spPr>
          <a:xfrm>
            <a:off x="201168" y="2660904"/>
            <a:ext cx="41148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Закон України «Про соціальну роботу з сім'ями, дітьми та молоддю» № 2558-IV від 21.06.2001. URL: https://zakon.rada.gov.ua/laws/show/2558-14</a:t>
            </a:r>
            <a:endParaRPr lang="en-US" sz="750" dirty="0"/>
          </a:p>
        </p:txBody>
      </p:sp>
      <p:sp>
        <p:nvSpPr>
          <p:cNvPr id="11" name="Text 9"/>
          <p:cNvSpPr/>
          <p:nvPr/>
        </p:nvSpPr>
        <p:spPr>
          <a:xfrm>
            <a:off x="201168" y="3172968"/>
            <a:ext cx="41148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Постанова КМУ № 616 від 17.06.2015 «Про Єдину інформаційну систему соціальної сфери». URL: https://zakon.rada.gov.ua/laws/show/616-2015-п</a:t>
            </a:r>
            <a:endParaRPr lang="en-US" sz="750" dirty="0"/>
          </a:p>
        </p:txBody>
      </p:sp>
      <p:sp>
        <p:nvSpPr>
          <p:cNvPr id="12" name="Text 10"/>
          <p:cNvSpPr/>
          <p:nvPr/>
        </p:nvSpPr>
        <p:spPr>
          <a:xfrm>
            <a:off x="201168" y="3685032"/>
            <a:ext cx="4114800" cy="47548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 Постанова КМУ № 821 від 01.06.2020 «Про порядок проведення перевірок». URL: https://zakon.rada.gov.ua/laws/show/821-2020-п</a:t>
            </a:r>
            <a:endParaRPr lang="en-US" sz="750" dirty="0"/>
          </a:p>
        </p:txBody>
      </p:sp>
      <p:sp>
        <p:nvSpPr>
          <p:cNvPr id="13" name="Shape 11"/>
          <p:cNvSpPr/>
          <p:nvPr/>
        </p:nvSpPr>
        <p:spPr>
          <a:xfrm>
            <a:off x="4572000" y="804672"/>
            <a:ext cx="4370832" cy="292608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17720" y="804672"/>
            <a:ext cx="4279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🌐  ЕЛЕКТРОННІ РЕСУРСИ ТА ПУБЛІКАЦІЇ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4599432" y="1124712"/>
            <a:ext cx="4325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 Верховна Рада України — законодавство. URL: https://zakon.rada.gov.ua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4599432" y="1609344"/>
            <a:ext cx="4325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 Урядовий портал КМУ. URL: https://www.kmu.gov.ua</a:t>
            </a:r>
            <a:endParaRPr lang="en-US" sz="750" dirty="0"/>
          </a:p>
        </p:txBody>
      </p:sp>
      <p:sp>
        <p:nvSpPr>
          <p:cNvPr id="17" name="Text 15"/>
          <p:cNvSpPr/>
          <p:nvPr/>
        </p:nvSpPr>
        <p:spPr>
          <a:xfrm>
            <a:off x="4599432" y="2093976"/>
            <a:ext cx="4325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 Портал «Дія» — цифрові послуги. URL: https://diia.gov.ua</a:t>
            </a:r>
            <a:endParaRPr lang="en-US" sz="750" dirty="0"/>
          </a:p>
        </p:txBody>
      </p:sp>
      <p:sp>
        <p:nvSpPr>
          <p:cNvPr id="18" name="Text 16"/>
          <p:cNvSpPr/>
          <p:nvPr/>
        </p:nvSpPr>
        <p:spPr>
          <a:xfrm>
            <a:off x="4599432" y="2578608"/>
            <a:ext cx="4325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 Єдина інформаційна система соціальної сфери. URL: https://socdopomoga.gov.ua</a:t>
            </a:r>
            <a:endParaRPr lang="en-US" sz="750" dirty="0"/>
          </a:p>
        </p:txBody>
      </p:sp>
      <p:sp>
        <p:nvSpPr>
          <p:cNvPr id="19" name="Text 17"/>
          <p:cNvSpPr/>
          <p:nvPr/>
        </p:nvSpPr>
        <p:spPr>
          <a:xfrm>
            <a:off x="4599432" y="3063240"/>
            <a:ext cx="4325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11. Єдиний банк даних дітей-сиріт і дітей, позбавлених батьківського піклування. URL: https://www.msp.gov.ua/content/yedinyy-bank-danih-ditey-sirit.html</a:t>
            </a:r>
            <a:endParaRPr lang="en-US" sz="750" dirty="0"/>
          </a:p>
        </p:txBody>
      </p:sp>
      <p:sp>
        <p:nvSpPr>
          <p:cNvPr id="20" name="Text 18"/>
          <p:cNvSpPr/>
          <p:nvPr/>
        </p:nvSpPr>
        <p:spPr>
          <a:xfrm>
            <a:off x="4599432" y="3547872"/>
            <a:ext cx="4325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 Мінсоцполітики — накази 2022–2026. URL: https://www.msp.gov.ua/documents/</a:t>
            </a:r>
            <a:endParaRPr lang="en-US" sz="750" dirty="0"/>
          </a:p>
        </p:txBody>
      </p:sp>
      <p:sp>
        <p:nvSpPr>
          <p:cNvPr id="21" name="Text 19"/>
          <p:cNvSpPr/>
          <p:nvPr/>
        </p:nvSpPr>
        <p:spPr>
          <a:xfrm>
            <a:off x="4599432" y="4032504"/>
            <a:ext cx="4325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13. Соколовська Г. М. Соціальне інспектування як механізм захисту прав. Журнал «Соціальна робота в Україні: теорія і практика». 2021. № 3. С. 45–58. URL: https://socialscience.com.ua</a:t>
            </a:r>
            <a:endParaRPr lang="en-US" sz="750" dirty="0"/>
          </a:p>
        </p:txBody>
      </p:sp>
      <p:sp>
        <p:nvSpPr>
          <p:cNvPr id="22" name="Text 20"/>
          <p:cNvSpPr/>
          <p:nvPr/>
        </p:nvSpPr>
        <p:spPr>
          <a:xfrm>
            <a:off x="4599432" y="4517136"/>
            <a:ext cx="4325112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7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14. Звіт Мінсоцполітики за 2024 р. URL: https://www.msp.gov.ua/news/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АКАДЕМІЧНИЙ ПЛАН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566928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090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Питання 4.5 — Формування нормативно-правової бази соціального інспектування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365760" y="886968"/>
            <a:ext cx="8412480" cy="27432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05840"/>
            <a:ext cx="457200" cy="40233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005840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868680" y="1005840"/>
            <a:ext cx="790956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1005840"/>
            <a:ext cx="54864" cy="402336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05840" y="1005840"/>
            <a:ext cx="7680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Поняття та сутність нормативно-правової бази соціального інспектування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365760" y="1554480"/>
            <a:ext cx="457200" cy="40233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1554480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868680" y="1554480"/>
            <a:ext cx="790956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68680" y="1554480"/>
            <a:ext cx="54864" cy="402336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005840" y="1554480"/>
            <a:ext cx="7680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Конституційні засади соціального захисту та інспектування в Україні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365760" y="2103120"/>
            <a:ext cx="457200" cy="40233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2103120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868680" y="2103120"/>
            <a:ext cx="790956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868680" y="2103120"/>
            <a:ext cx="54864" cy="402336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1005840" y="2103120"/>
            <a:ext cx="7680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Законодавча база: ключові закони та кодекси у сфері соціального захисту</a:t>
            </a:r>
            <a:endParaRPr lang="en-US" sz="1150" dirty="0"/>
          </a:p>
        </p:txBody>
      </p:sp>
      <p:sp>
        <p:nvSpPr>
          <p:cNvPr id="21" name="Shape 19"/>
          <p:cNvSpPr/>
          <p:nvPr/>
        </p:nvSpPr>
        <p:spPr>
          <a:xfrm>
            <a:off x="365760" y="2651760"/>
            <a:ext cx="457200" cy="40233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5760" y="2651760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868680" y="2651760"/>
            <a:ext cx="790956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868680" y="2651760"/>
            <a:ext cx="54864" cy="402336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05840" y="2651760"/>
            <a:ext cx="7680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Підзаконні акти Кабінету Міністрів України та Мінсоцполітики</a:t>
            </a:r>
            <a:endParaRPr lang="en-US" sz="1150" dirty="0"/>
          </a:p>
        </p:txBody>
      </p:sp>
      <p:sp>
        <p:nvSpPr>
          <p:cNvPr id="26" name="Shape 24"/>
          <p:cNvSpPr/>
          <p:nvPr/>
        </p:nvSpPr>
        <p:spPr>
          <a:xfrm>
            <a:off x="365760" y="3200400"/>
            <a:ext cx="457200" cy="40233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365760" y="3200400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8" name="Shape 26"/>
          <p:cNvSpPr/>
          <p:nvPr/>
        </p:nvSpPr>
        <p:spPr>
          <a:xfrm>
            <a:off x="868680" y="3200400"/>
            <a:ext cx="790956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868680" y="3200400"/>
            <a:ext cx="54864" cy="402336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005840" y="3200400"/>
            <a:ext cx="7680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Хронологія становлення НПА соціального інспектування (1991–2026)</a:t>
            </a:r>
            <a:endParaRPr lang="en-US" sz="1150" dirty="0"/>
          </a:p>
        </p:txBody>
      </p:sp>
      <p:sp>
        <p:nvSpPr>
          <p:cNvPr id="31" name="Shape 29"/>
          <p:cNvSpPr/>
          <p:nvPr/>
        </p:nvSpPr>
        <p:spPr>
          <a:xfrm>
            <a:off x="365760" y="3749040"/>
            <a:ext cx="457200" cy="40233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65760" y="3749040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868680" y="3749040"/>
            <a:ext cx="790956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68680" y="3749040"/>
            <a:ext cx="54864" cy="402336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1005840" y="3749040"/>
            <a:ext cx="7680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Порівняльний аналіз НПА соціального інспектування: Україна та США</a:t>
            </a:r>
            <a:endParaRPr lang="en-US" sz="1150" dirty="0"/>
          </a:p>
        </p:txBody>
      </p:sp>
      <p:sp>
        <p:nvSpPr>
          <p:cNvPr id="36" name="Shape 34"/>
          <p:cNvSpPr/>
          <p:nvPr/>
        </p:nvSpPr>
        <p:spPr>
          <a:xfrm>
            <a:off x="365760" y="4297680"/>
            <a:ext cx="457200" cy="402336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365760" y="4297680"/>
            <a:ext cx="4572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400" dirty="0"/>
          </a:p>
        </p:txBody>
      </p:sp>
      <p:sp>
        <p:nvSpPr>
          <p:cNvPr id="38" name="Shape 36"/>
          <p:cNvSpPr/>
          <p:nvPr/>
        </p:nvSpPr>
        <p:spPr>
          <a:xfrm>
            <a:off x="868680" y="4297680"/>
            <a:ext cx="7909560" cy="402336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68680" y="4297680"/>
            <a:ext cx="54864" cy="402336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1005840" y="4297680"/>
            <a:ext cx="768096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Сучасні тенденції та перспективи розвитку законодавства у сфері соціального інспектування</a:t>
            </a:r>
            <a:endParaRPr lang="en-US" sz="11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9144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КЛЮЧОВИХ ТЕРМІНІВ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530352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4AA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Нормативно-правова база соціального інспектування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228600" y="1005840"/>
            <a:ext cx="429768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1005840"/>
            <a:ext cx="64008" cy="9144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042416"/>
            <a:ext cx="4114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Соціальне інспектування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365760" y="126187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Діяльність уповноважених органів щодо перевірки дотримання прав громадян на соціальний захист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365760" y="1664208"/>
            <a:ext cx="4114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1B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[Закон України «Про соціальні послуги» № 2671-VIII, ст. 1]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228600" y="2011680"/>
            <a:ext cx="429768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28600" y="2011680"/>
            <a:ext cx="64008" cy="9144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2048256"/>
            <a:ext cx="4114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Нормативно-правовий акт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365760" y="226771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Офіційний письмовий документ, прийнятий уповноваженим суб'єктом і спрямований на регулювання суспільних відносин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365760" y="2670048"/>
            <a:ext cx="4114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1B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[Конституція України, ст. 92; Закон № 2939-VI]</a:t>
            </a:r>
            <a:endParaRPr lang="en-US" sz="750" dirty="0"/>
          </a:p>
        </p:txBody>
      </p:sp>
      <p:sp>
        <p:nvSpPr>
          <p:cNvPr id="15" name="Shape 13"/>
          <p:cNvSpPr/>
          <p:nvPr/>
        </p:nvSpPr>
        <p:spPr>
          <a:xfrm>
            <a:off x="228600" y="3017520"/>
            <a:ext cx="429768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28600" y="3017520"/>
            <a:ext cx="64008" cy="9144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3054096"/>
            <a:ext cx="4114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Соціальний захист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365760" y="327355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Система державних гарантій забезпечення прав громадян у разі втрати доходу, хвороби, інвалідності тощо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365760" y="3675888"/>
            <a:ext cx="4114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1B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[Конституція України, ст. 46]</a:t>
            </a:r>
            <a:endParaRPr lang="en-US" sz="750" dirty="0"/>
          </a:p>
        </p:txBody>
      </p:sp>
      <p:sp>
        <p:nvSpPr>
          <p:cNvPr id="20" name="Shape 18"/>
          <p:cNvSpPr/>
          <p:nvPr/>
        </p:nvSpPr>
        <p:spPr>
          <a:xfrm>
            <a:off x="228600" y="4023360"/>
            <a:ext cx="429768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228600" y="4023360"/>
            <a:ext cx="64008" cy="9144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365760" y="4059936"/>
            <a:ext cx="4114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Соціальна послуга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365760" y="427939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Дії, що здійснюються на користь осіб, що перебувають у складних життєвих обставинах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365760" y="4681728"/>
            <a:ext cx="4114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1B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[Закон № 2671-VIII, ст. 1]</a:t>
            </a:r>
            <a:endParaRPr lang="en-US" sz="750" dirty="0"/>
          </a:p>
        </p:txBody>
      </p:sp>
      <p:sp>
        <p:nvSpPr>
          <p:cNvPr id="25" name="Shape 23"/>
          <p:cNvSpPr/>
          <p:nvPr/>
        </p:nvSpPr>
        <p:spPr>
          <a:xfrm>
            <a:off x="4709160" y="1005840"/>
            <a:ext cx="429768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709160" y="1005840"/>
            <a:ext cx="64008" cy="9144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46320" y="1042416"/>
            <a:ext cx="4114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 у соціальній сфері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4846320" y="126187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Перевірка відповідності діяльності суб'єктів надання соціальних послуг встановленим стандартам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4846320" y="1664208"/>
            <a:ext cx="4114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1B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[Постанова КМУ № 821 від 01.06.2020, п. 2]</a:t>
            </a:r>
            <a:endParaRPr lang="en-US" sz="750" dirty="0"/>
          </a:p>
        </p:txBody>
      </p:sp>
      <p:sp>
        <p:nvSpPr>
          <p:cNvPr id="30" name="Shape 28"/>
          <p:cNvSpPr/>
          <p:nvPr/>
        </p:nvSpPr>
        <p:spPr>
          <a:xfrm>
            <a:off x="4709160" y="2011680"/>
            <a:ext cx="429768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709160" y="2011680"/>
            <a:ext cx="64008" cy="9144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46320" y="2048256"/>
            <a:ext cx="4114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Єдина інформаційна система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46320" y="226771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Інформаційно-телекомунікаційна система збору, обробки та зберігання даних про осіб у складних обставинах</a:t>
            </a:r>
            <a:endParaRPr lang="en-US" sz="850" dirty="0"/>
          </a:p>
        </p:txBody>
      </p:sp>
      <p:sp>
        <p:nvSpPr>
          <p:cNvPr id="34" name="Text 32"/>
          <p:cNvSpPr/>
          <p:nvPr/>
        </p:nvSpPr>
        <p:spPr>
          <a:xfrm>
            <a:off x="4846320" y="2670048"/>
            <a:ext cx="4114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1B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[Постанова КМУ № 616 від 17.06.2015, ст. 1]</a:t>
            </a:r>
            <a:endParaRPr lang="en-US" sz="750" dirty="0"/>
          </a:p>
        </p:txBody>
      </p:sp>
      <p:sp>
        <p:nvSpPr>
          <p:cNvPr id="35" name="Shape 33"/>
          <p:cNvSpPr/>
          <p:nvPr/>
        </p:nvSpPr>
        <p:spPr>
          <a:xfrm>
            <a:off x="4709160" y="3017520"/>
            <a:ext cx="4297680" cy="91440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709160" y="3017520"/>
            <a:ext cx="64008" cy="914400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846320" y="3054096"/>
            <a:ext cx="4114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Соціальний інспектор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4846320" y="327355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Посадова особа органу соціального захисту, яка здійснює контроль за наданням соціальних послуг та виплат</a:t>
            </a:r>
            <a:endParaRPr lang="en-US" sz="850" dirty="0"/>
          </a:p>
        </p:txBody>
      </p:sp>
      <p:sp>
        <p:nvSpPr>
          <p:cNvPr id="39" name="Text 37"/>
          <p:cNvSpPr/>
          <p:nvPr/>
        </p:nvSpPr>
        <p:spPr>
          <a:xfrm>
            <a:off x="4846320" y="3675888"/>
            <a:ext cx="4114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i="1" dirty="0">
                <a:solidFill>
                  <a:srgbClr val="1B7A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[Наказ Мінсоцполітики № 1263 від 22.08.2019, п. 3]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82296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ВСТУП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365760" y="457200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C8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Формування нормативно-правової бази соціального інспектування в Україні</a:t>
            </a:r>
            <a:endParaRPr lang="en-US" sz="1050" dirty="0"/>
          </a:p>
        </p:txBody>
      </p:sp>
      <p:sp>
        <p:nvSpPr>
          <p:cNvPr id="5" name="Text 3"/>
          <p:cNvSpPr/>
          <p:nvPr/>
        </p:nvSpPr>
        <p:spPr>
          <a:xfrm>
            <a:off x="320040" y="914400"/>
            <a:ext cx="8503920" cy="4114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Формування нормативно-правової бази соціального інспектування в Україні є важливим процесом, що відображає ступінь розвитку соціальної держави та рівень захисту прав громадян. </a:t>
            </a:r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 моменту проголошення незалежності у 1991 році Україна послідовно будує систему законодавчого регулювання соціальної сфери, адаптуючи її до міжнародних стандартів. </a:t>
            </a:r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Конституція України 1996 року заклала фундаментальні засади соціального захисту населення, визначивши право кожного на достатній життєвий рівень (ст. 48) та соціальний захист (ст. 46). </a:t>
            </a:r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Протягом 1990–2000-х років було прийнято низку базових законів: «Про державну соціальну допомогу малозабезпеченим сім'ям», «Про охорону дитинства», «Про соціальну роботу з сім'ями, дітьми та молоддю». </a:t>
            </a:r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 2000-х роках нормативна база суттєво розширилася через прийняття законів про соціальні послуги та стандарти їх надання, що стало підґрунтям для функціонування інспекційного контролю. </a:t>
            </a:r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Реформа децентралізації (2014–2019) кардинально змінила архітектуру соціального управління, передавши ряд повноважень на рівень об'єднаних територіальних громад. </a:t>
            </a:r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Прийнятий у 2019 році Закон України «Про соціальні послуги» (№ 2671-VIII) став системоутворюючим нормативним актом, який визначив засади соціального інспектування та контролю. </a:t>
            </a:r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 період 2020–2022 років Кабінет Міністрів України затвердив низку постанов, що регламентували порядок проведення перевірок у сфері соціального захисту та підтримки вразливих категорій населення. </a:t>
            </a:r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Початок повномасштабного вторгнення Росії у 2022 році поставив перед соціальним законодавством нові виклики: необхідність швидкого реагування на потреби внутрішньо переміщених осіб та постраждалих від збройного конфлікту. </a:t>
            </a:r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 2022–2024 роках Мінсоцполітики активно видавало накази та методичні рекомендації щодо адаптації соціального інспектування в умовах воєнного стану. </a:t>
            </a:r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Сьогодні система нормативно-правового регулювання соціального інспектування перебуває в активній фазі розвитку: відбувається цифровізація процесів верифікації та моніторингу через Єдину інформаційну систему соціальної сфери. </a:t>
            </a:r>
            <a:pPr algn="just" indent="0" marL="0">
              <a:lnSpc>
                <a:spcPct val="115000"/>
              </a:lnSpc>
              <a:spcAft>
                <a:spcPts val="400"/>
              </a:spcAft>
              <a:buNone/>
            </a:pPr>
            <a:r>
              <a:rPr lang="en-US" sz="10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Ключовим сучасним трендом є інтеграція соціального інспектування у цифрову екосистему держави, зокрема через систему «Дія» та єдині реєстри, що підвищує прозорість і ефективність контролю.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ХРОНОЛОГІЧНА ТАБЛИЦЯ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438912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4AA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Становлення нормативно-правових актів соціального інспектування в Україні</a:t>
            </a:r>
            <a:endParaRPr lang="en-US" sz="95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28600" y="841248"/>
          <a:ext cx="8686800" cy="4160520"/>
        </p:xfrm>
        <a:graphic>
          <a:graphicData uri="http://schemas.openxmlformats.org/drawingml/2006/table">
            <a:tbl>
              <a:tblPr/>
              <a:tblGrid>
                <a:gridCol w="658368"/>
                <a:gridCol w="3566160"/>
                <a:gridCol w="4462272"/>
              </a:tblGrid>
              <a:tr h="4622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Рік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Нормативно-правовий акт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Значення для соціального інспектування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1996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DA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Конституція України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DA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Ст. 46, 48 — право на соціальний захист і достатній рівень життя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DA4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2001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Закон «Про охорону дитинства» № 2402-III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Контроль за умовами виховання та захист прав дітей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2003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A7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Закон «Про соціальну роботу з сім'ями, дітьми та молоддю» № 2558-IV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A7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Правові основи соціальної роботи та первинного інспектування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A72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2012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Закон «Про основи соціального захисту бездомних осіб...» № 3201-VI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Розширення кола осіб, що підлягають соціальному контролю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2015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DA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Постанова КМУ № 616 — Єдина інформаційна система соціальної сфери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DA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Цифрова база даних для верифікації та інспекційного контролю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6DA4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2019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A7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Закон «Про соціальні послуги» № 2671-VIII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A7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Системний закон: стандарти, контроль, ліцензування надавачів послуг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A72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Постанова КМУ № 821 — Порядок проведення перевірок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Процедура та механізми соціального інспектування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228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2022–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2026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Накази Мінсоцполітики в умовах воєнного стану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Адаптація інспектування: ВПО, постраждалі, цифровізація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3A5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45720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ПОРІВНЯЛЬНА ТАБЛИЦЯ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365760" y="438912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C8DF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Становлення нормативно-правової бази соціального інспектування: США та Україна</a:t>
            </a:r>
            <a:endParaRPr lang="en-US" sz="95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182880" y="841248"/>
          <a:ext cx="8778240" cy="4206240"/>
        </p:xfrm>
        <a:graphic>
          <a:graphicData uri="http://schemas.openxmlformats.org/drawingml/2006/table">
            <a:tbl>
              <a:tblPr/>
              <a:tblGrid>
                <a:gridCol w="2286000"/>
                <a:gridCol w="3246120"/>
                <a:gridCol w="3246120"/>
              </a:tblGrid>
              <a:tr h="4673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Критерій порівняння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C3A47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🇺🇦  УКРАЇНА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7A72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🇺🇸  США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A4B8C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A3A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Початок формування НПА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1991 р. — з моменту незалежності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1935 р. — Social Security Act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A3A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Ключовий базовий закон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Закон «Про соціальні послуги» № 2671-VIII (2019)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Social Security Act (1935), Child Abuse Prevention Act (1974)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A3A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Орган інспектування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Мінсоцполітики, управління соцзахисту ОТГ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HHS Office of Inspector General (OIG)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A3A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Рівень децентралізації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Середній — реформа 2014–2019 рр.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Високий — штати мають окремі системи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A3A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Цифровізація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ЄІСС, Дія (з 2015–2019 рр.)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SSA e-Services, Electronic Benefit Transfer (з 1990-х)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A3A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Контроль за дітьми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Закон «Про охорону дитинства» (2001)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Child Protective Services у кожному штаті (з 1974)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A3A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Стандарти послуг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Державні стандарти соц. послуг (Постанова КМУ)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Federal Standards + State regulations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8"/>
                    </a:solidFill>
                  </a:tcPr>
                </a:tc>
              </a:tr>
              <a:tr h="46736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b="1" dirty="0">
                          <a:solidFill>
                            <a:srgbClr val="1A3A5C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Статус розвитку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Активна фаза цифровізації та інтеграції (2022–2026)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C3A4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Усталена система з 1990-х, постійне оновлення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6200" marR="76200" marT="50800" marB="50800" anchor="ctr">
                    <a:lnL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0CD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49808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36576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РОЗВИТОК ЗАКОНОДАВСТВА У СФЕРІ СОЦІАЛЬНОГО ІНСПЕКТУВАННЯ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365760" y="429768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A8C4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Кількість НПА Мінсоцполітики (накази, постанови, методичні рекомендації) 2022–2026 рр.</a:t>
            </a:r>
            <a:endParaRPr lang="en-US" sz="950" dirty="0"/>
          </a:p>
        </p:txBody>
      </p:sp>
      <p:graphicFrame>
        <p:nvGraphicFramePr>
          <p:cNvPr id="5" name="Chart 0" descr=""/>
          <p:cNvGraphicFramePr/>
          <p:nvPr/>
        </p:nvGraphicFramePr>
        <p:xfrm>
          <a:off x="228600" y="822960"/>
          <a:ext cx="5669280" cy="384048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6" name="Shape 3"/>
          <p:cNvSpPr/>
          <p:nvPr/>
        </p:nvSpPr>
        <p:spPr>
          <a:xfrm>
            <a:off x="6035040" y="822960"/>
            <a:ext cx="2880360" cy="3840480"/>
          </a:xfrm>
          <a:prstGeom prst="rect">
            <a:avLst/>
          </a:prstGeom>
          <a:solidFill>
            <a:srgbClr val="FFFFFF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6035040" y="822960"/>
            <a:ext cx="2880360" cy="347472"/>
          </a:xfrm>
          <a:prstGeom prst="rect">
            <a:avLst/>
          </a:prstGeom>
          <a:solidFill>
            <a:srgbClr val="1A3A5C"/>
          </a:solidFill>
          <a:ln w="12700">
            <a:solidFill>
              <a:srgbClr val="1A3A5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080760" y="822960"/>
            <a:ext cx="2788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ВИСНОВКИ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6108192" y="1225296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200"/>
              </a:spcAft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📈 2022 р. — різке зростання НПА через воєнний стан та потреби ВПО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6126480" y="1719072"/>
            <a:ext cx="2651760" cy="13716"/>
          </a:xfrm>
          <a:prstGeom prst="rect">
            <a:avLst/>
          </a:prstGeom>
          <a:solidFill>
            <a:srgbClr val="E0EAF0"/>
          </a:solidFill>
          <a:ln w="12700">
            <a:solidFill>
              <a:srgbClr val="E0EAF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108192" y="1764792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200"/>
              </a:spcAft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📊 2023 р. — пік нормотворчості: 60 НПА. Запровадження нових механізмів верифікації пільг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6126480" y="2258568"/>
            <a:ext cx="2651760" cy="13716"/>
          </a:xfrm>
          <a:prstGeom prst="rect">
            <a:avLst/>
          </a:prstGeom>
          <a:solidFill>
            <a:srgbClr val="E0EAF0"/>
          </a:solidFill>
          <a:ln w="12700">
            <a:solidFill>
              <a:srgbClr val="E0EAF0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108192" y="2304288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200"/>
              </a:spcAft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📉 2024–2025 — стабілізація: оптимізація та кодифікація чинних актів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6126480" y="2798064"/>
            <a:ext cx="2651760" cy="13716"/>
          </a:xfrm>
          <a:prstGeom prst="rect">
            <a:avLst/>
          </a:prstGeom>
          <a:solidFill>
            <a:srgbClr val="E0EAF0"/>
          </a:solidFill>
          <a:ln w="12700">
            <a:solidFill>
              <a:srgbClr val="E0EAF0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08192" y="2843784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200"/>
              </a:spcAft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💻 2023–2026 — активна цифровізація: інтеграція з ЄІСС, Дія, ВПО-реєстрами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6126480" y="3337560"/>
            <a:ext cx="2651760" cy="13716"/>
          </a:xfrm>
          <a:prstGeom prst="rect">
            <a:avLst/>
          </a:prstGeom>
          <a:solidFill>
            <a:srgbClr val="E0EAF0"/>
          </a:solidFill>
          <a:ln w="12700">
            <a:solidFill>
              <a:srgbClr val="E0EAF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108192" y="338328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200"/>
              </a:spcAft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🏛️ Зростання ролі ОТГ як суб'єктів інспектування на місцях</a:t>
            </a:r>
            <a:endParaRPr lang="en-US" sz="850" dirty="0"/>
          </a:p>
        </p:txBody>
      </p:sp>
      <p:sp>
        <p:nvSpPr>
          <p:cNvPr id="18" name="Shape 15"/>
          <p:cNvSpPr/>
          <p:nvPr/>
        </p:nvSpPr>
        <p:spPr>
          <a:xfrm>
            <a:off x="6126480" y="3877056"/>
            <a:ext cx="2651760" cy="13716"/>
          </a:xfrm>
          <a:prstGeom prst="rect">
            <a:avLst/>
          </a:prstGeom>
          <a:solidFill>
            <a:srgbClr val="E0EAF0"/>
          </a:solidFill>
          <a:ln w="12700">
            <a:solidFill>
              <a:srgbClr val="E0EAF0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108192" y="3922776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spcAft>
                <a:spcPts val="200"/>
              </a:spcAft>
              <a:buNone/>
            </a:pPr>
            <a:r>
              <a:rPr lang="en-US" sz="85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⚖️ 2025–2026 — підготовка до євроінтеграції: адаптація до стандартів ЄС у соціальній сфері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73152"/>
            <a:ext cx="841248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СУЧАСНИЙ СТАН НПА СОЦІАЛЬНОГО ІНСПЕКТУВАННЯ</a:t>
            </a:r>
            <a:endParaRPr lang="en-US" sz="1800" dirty="0"/>
          </a:p>
        </p:txBody>
      </p:sp>
      <p:sp>
        <p:nvSpPr>
          <p:cNvPr id="4" name="Text 2"/>
          <p:cNvSpPr/>
          <p:nvPr/>
        </p:nvSpPr>
        <p:spPr>
          <a:xfrm>
            <a:off x="365760" y="475488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C8F0E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Ключові нормативно-правові акти, що діють станом на 2026 рік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182880" y="877824"/>
            <a:ext cx="4160520" cy="96012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182880" y="877824"/>
            <a:ext cx="64008" cy="96012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914400"/>
            <a:ext cx="39502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Конституція України (1996)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320040" y="1179576"/>
            <a:ext cx="39502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Ст. 46 — право на соціальний захист. Ст. 48 — право на достатній рівень життя. Базис для всього соціального законодавства.</a:t>
            </a:r>
            <a:endParaRPr lang="en-US" sz="800" dirty="0"/>
          </a:p>
        </p:txBody>
      </p:sp>
      <p:sp>
        <p:nvSpPr>
          <p:cNvPr id="9" name="Shape 7"/>
          <p:cNvSpPr/>
          <p:nvPr/>
        </p:nvSpPr>
        <p:spPr>
          <a:xfrm>
            <a:off x="182880" y="1920240"/>
            <a:ext cx="4160520" cy="96012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182880" y="1920240"/>
            <a:ext cx="64008" cy="96012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0040" y="1956816"/>
            <a:ext cx="39502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 «Про соціальні послуги» № 2671-VIII (2019)</a:t>
            </a:r>
            <a:endParaRPr lang="en-US" sz="850" dirty="0"/>
          </a:p>
        </p:txBody>
      </p:sp>
      <p:sp>
        <p:nvSpPr>
          <p:cNvPr id="12" name="Text 10"/>
          <p:cNvSpPr/>
          <p:nvPr/>
        </p:nvSpPr>
        <p:spPr>
          <a:xfrm>
            <a:off x="320040" y="2221992"/>
            <a:ext cx="39502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Визначає систему соціальних послуг, стандарти якості, порядок контролю та ліцензування. Системоутворюючий акт для інспектування.</a:t>
            </a:r>
            <a:endParaRPr lang="en-US" sz="800" dirty="0"/>
          </a:p>
        </p:txBody>
      </p:sp>
      <p:sp>
        <p:nvSpPr>
          <p:cNvPr id="13" name="Shape 11"/>
          <p:cNvSpPr/>
          <p:nvPr/>
        </p:nvSpPr>
        <p:spPr>
          <a:xfrm>
            <a:off x="182880" y="2962656"/>
            <a:ext cx="4160520" cy="96012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82880" y="2962656"/>
            <a:ext cx="64008" cy="96012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20040" y="2999232"/>
            <a:ext cx="39502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 «Про охорону дитинства» № 2402-III (2001)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320040" y="3264408"/>
            <a:ext cx="39502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Регламентує контроль за умовами утримання та виховання дітей, є підставою для інспекційних перевірок у сімейній сфері.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182880" y="4005072"/>
            <a:ext cx="4160520" cy="96012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182880" y="4005072"/>
            <a:ext cx="64008" cy="96012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20040" y="4041648"/>
            <a:ext cx="395020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 «Про соціальну роботу з сім'ями, дітьми та молоддю» № 2558-IV (2003)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320040" y="4306824"/>
            <a:ext cx="395020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Встановлює організаційні засади соціальної роботи та контрольні механізми у роботі з сім'ями.</a:t>
            </a:r>
            <a:endParaRPr lang="en-US" sz="800" dirty="0"/>
          </a:p>
        </p:txBody>
      </p:sp>
      <p:sp>
        <p:nvSpPr>
          <p:cNvPr id="21" name="Shape 19"/>
          <p:cNvSpPr/>
          <p:nvPr/>
        </p:nvSpPr>
        <p:spPr>
          <a:xfrm>
            <a:off x="4617720" y="877824"/>
            <a:ext cx="4343400" cy="96012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617720" y="877824"/>
            <a:ext cx="64008" cy="96012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754880" y="914400"/>
            <a:ext cx="4133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Постанова КМУ № 616 (15.06.2015)</a:t>
            </a:r>
            <a:endParaRPr lang="en-US" sz="850" dirty="0"/>
          </a:p>
        </p:txBody>
      </p:sp>
      <p:sp>
        <p:nvSpPr>
          <p:cNvPr id="24" name="Text 22"/>
          <p:cNvSpPr/>
          <p:nvPr/>
        </p:nvSpPr>
        <p:spPr>
          <a:xfrm>
            <a:off x="4754880" y="1179576"/>
            <a:ext cx="413308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Єдина інформаційна система соціальної сфери — цифрова платформа верифікації, моніторингу та інспекційного контролю одержувачів допомоги.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4617720" y="1920240"/>
            <a:ext cx="4343400" cy="96012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17720" y="1920240"/>
            <a:ext cx="64008" cy="96012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54880" y="1956816"/>
            <a:ext cx="4133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Постанова КМУ № 821 (01.06.2020)</a:t>
            </a:r>
            <a:endParaRPr lang="en-US" sz="850" dirty="0"/>
          </a:p>
        </p:txBody>
      </p:sp>
      <p:sp>
        <p:nvSpPr>
          <p:cNvPr id="28" name="Text 26"/>
          <p:cNvSpPr/>
          <p:nvPr/>
        </p:nvSpPr>
        <p:spPr>
          <a:xfrm>
            <a:off x="4754880" y="2221992"/>
            <a:ext cx="413308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Порядок проведення перевірок суб'єктів надання соціальних послуг: строки, підстави, права інспекторів та одержувачів послуг.</a:t>
            </a:r>
            <a:endParaRPr lang="en-US" sz="800" dirty="0"/>
          </a:p>
        </p:txBody>
      </p:sp>
      <p:sp>
        <p:nvSpPr>
          <p:cNvPr id="29" name="Shape 27"/>
          <p:cNvSpPr/>
          <p:nvPr/>
        </p:nvSpPr>
        <p:spPr>
          <a:xfrm>
            <a:off x="4617720" y="2962656"/>
            <a:ext cx="4343400" cy="96012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617720" y="2962656"/>
            <a:ext cx="64008" cy="96012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754880" y="2999232"/>
            <a:ext cx="4133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Накази Мінсоцполітики (2022–2026)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4754880" y="3264408"/>
            <a:ext cx="413308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Адаптація механізмів інспектування в умовах воєнного стану: перевірки ВПО, дистанційний контроль, спрощені процедури.</a:t>
            </a:r>
            <a:endParaRPr lang="en-US" sz="800" dirty="0"/>
          </a:p>
        </p:txBody>
      </p:sp>
      <p:sp>
        <p:nvSpPr>
          <p:cNvPr id="33" name="Shape 31"/>
          <p:cNvSpPr/>
          <p:nvPr/>
        </p:nvSpPr>
        <p:spPr>
          <a:xfrm>
            <a:off x="4617720" y="4005072"/>
            <a:ext cx="4343400" cy="960120"/>
          </a:xfrm>
          <a:prstGeom prst="rect">
            <a:avLst/>
          </a:prstGeom>
          <a:solidFill>
            <a:srgbClr val="F4F6F8"/>
          </a:solidFill>
          <a:ln w="12700">
            <a:solidFill>
              <a:srgbClr val="D0DCE8"/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617720" y="4005072"/>
            <a:ext cx="64008" cy="960120"/>
          </a:xfrm>
          <a:prstGeom prst="rect">
            <a:avLst/>
          </a:prstGeom>
          <a:solidFill>
            <a:srgbClr val="2E6DA4"/>
          </a:solidFill>
          <a:ln w="12700">
            <a:solidFill>
              <a:srgbClr val="2E6DA4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4754880" y="4041648"/>
            <a:ext cx="4133088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dirty="0">
                <a:solidFill>
                  <a:srgbClr val="1A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 «Про соціальний діалог в Україні» № 2862-VI (2010)</a:t>
            </a:r>
            <a:endParaRPr lang="en-US" sz="850" dirty="0"/>
          </a:p>
        </p:txBody>
      </p:sp>
      <p:sp>
        <p:nvSpPr>
          <p:cNvPr id="36" name="Text 34"/>
          <p:cNvSpPr/>
          <p:nvPr/>
        </p:nvSpPr>
        <p:spPr>
          <a:xfrm>
            <a:off x="4754880" y="4306824"/>
            <a:ext cx="4133088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2C3A4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Забезпечує участь громадянського суспільства у формуванні та контролі соціальної політики держави.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3A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8A020"/>
          </a:solidFill>
          <a:ln w="12700">
            <a:solidFill>
              <a:srgbClr val="E8A02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365760" y="13716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ҐРУНТОВНІ ВИСНОВКИ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365760" y="566928"/>
            <a:ext cx="8412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4AADA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Формування нормативно-правової бази соціального інспектування в Україні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228600" y="960120"/>
            <a:ext cx="4251960" cy="1188720"/>
          </a:xfrm>
          <a:prstGeom prst="rect">
            <a:avLst/>
          </a:prstGeom>
          <a:solidFill>
            <a:srgbClr val="152A40"/>
          </a:solidFill>
          <a:ln w="12700">
            <a:solidFill>
              <a:srgbClr val="2A4D6E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960120"/>
            <a:ext cx="502920" cy="118872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960120"/>
            <a:ext cx="502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95528" y="1024128"/>
            <a:ext cx="3611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Поетапний розвиток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795528" y="1307592"/>
            <a:ext cx="361188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8DF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НПА соціального інспектування в Україні формувалася в три етапи: закладення основ (1991–2005), системний розвиток (2006–2018) та цифрова трансформація (2019–2026).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228600" y="2286000"/>
            <a:ext cx="4251960" cy="1188720"/>
          </a:xfrm>
          <a:prstGeom prst="rect">
            <a:avLst/>
          </a:prstGeom>
          <a:solidFill>
            <a:srgbClr val="152A40"/>
          </a:solidFill>
          <a:ln w="12700">
            <a:solidFill>
              <a:srgbClr val="2A4D6E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228600" y="2286000"/>
            <a:ext cx="502920" cy="118872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28600" y="2286000"/>
            <a:ext cx="502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795528" y="2350008"/>
            <a:ext cx="3611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Системоутворюючий закон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795528" y="2633472"/>
            <a:ext cx="361188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8DF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Закон № 2671-VIII (2019) «Про соціальні послуги» став ключовим нормативним актом, що консолідував механізми контролю та інспектування в єдину систему.</a:t>
            </a:r>
            <a:endParaRPr lang="en-US" sz="850" dirty="0"/>
          </a:p>
        </p:txBody>
      </p:sp>
      <p:sp>
        <p:nvSpPr>
          <p:cNvPr id="15" name="Shape 13"/>
          <p:cNvSpPr/>
          <p:nvPr/>
        </p:nvSpPr>
        <p:spPr>
          <a:xfrm>
            <a:off x="228600" y="3611880"/>
            <a:ext cx="4251960" cy="1188720"/>
          </a:xfrm>
          <a:prstGeom prst="rect">
            <a:avLst/>
          </a:prstGeom>
          <a:solidFill>
            <a:srgbClr val="152A40"/>
          </a:solidFill>
          <a:ln w="12700">
            <a:solidFill>
              <a:srgbClr val="2A4D6E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228600" y="3611880"/>
            <a:ext cx="502920" cy="118872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228600" y="3611880"/>
            <a:ext cx="502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795528" y="3675888"/>
            <a:ext cx="3611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Вплив воєнного стану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795528" y="3959352"/>
            <a:ext cx="361188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8DF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2022–2024 роки стали роками максимальної нормотворчої активності: понад 60 НПА щорічно. Воєнний стан зумовив адаптацію інспектування до роботи з ВПО та цифрового контролю.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4754880" y="960120"/>
            <a:ext cx="4251960" cy="1188720"/>
          </a:xfrm>
          <a:prstGeom prst="rect">
            <a:avLst/>
          </a:prstGeom>
          <a:solidFill>
            <a:srgbClr val="152A40"/>
          </a:solidFill>
          <a:ln w="12700">
            <a:solidFill>
              <a:srgbClr val="2A4D6E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754880" y="960120"/>
            <a:ext cx="502920" cy="118872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54880" y="960120"/>
            <a:ext cx="502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5321808" y="1024128"/>
            <a:ext cx="3611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Відставання від США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5321808" y="1307592"/>
            <a:ext cx="361188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8DF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Порівняно зі США, де соціальне інспектування запроваджено з 1935 р., Україна перебуває на етапі становлення системи. Проте темпи розвитку цифровізації зіставні з американськими.</a:t>
            </a:r>
            <a:endParaRPr lang="en-US" sz="850" dirty="0"/>
          </a:p>
        </p:txBody>
      </p:sp>
      <p:sp>
        <p:nvSpPr>
          <p:cNvPr id="25" name="Shape 23"/>
          <p:cNvSpPr/>
          <p:nvPr/>
        </p:nvSpPr>
        <p:spPr>
          <a:xfrm>
            <a:off x="4754880" y="2286000"/>
            <a:ext cx="4251960" cy="1188720"/>
          </a:xfrm>
          <a:prstGeom prst="rect">
            <a:avLst/>
          </a:prstGeom>
          <a:solidFill>
            <a:srgbClr val="152A40"/>
          </a:solidFill>
          <a:ln w="12700">
            <a:solidFill>
              <a:srgbClr val="2A4D6E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754880" y="2286000"/>
            <a:ext cx="502920" cy="118872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54880" y="2286000"/>
            <a:ext cx="502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5321808" y="2350008"/>
            <a:ext cx="3611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Цифровізація як тренд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5321808" y="2633472"/>
            <a:ext cx="361188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8DF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ЄІСС, реєстр ВПО, система «Дія» — Україна активно будує цифрову інфраструктуру інспектування, що відповідає найкращим практикам ЄС та забезпечує прозорість контролю.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4754880" y="3611880"/>
            <a:ext cx="4251960" cy="1188720"/>
          </a:xfrm>
          <a:prstGeom prst="rect">
            <a:avLst/>
          </a:prstGeom>
          <a:solidFill>
            <a:srgbClr val="152A40"/>
          </a:solidFill>
          <a:ln w="12700">
            <a:solidFill>
              <a:srgbClr val="2A4D6E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754880" y="3611880"/>
            <a:ext cx="502920" cy="1188720"/>
          </a:xfrm>
          <a:prstGeom prst="rect">
            <a:avLst/>
          </a:prstGeom>
          <a:solidFill>
            <a:srgbClr val="1B7A72"/>
          </a:solidFill>
          <a:ln w="12700">
            <a:solidFill>
              <a:srgbClr val="1B7A72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754880" y="3611880"/>
            <a:ext cx="502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5321808" y="3675888"/>
            <a:ext cx="36118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E8A02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Євроінтеграційний вектор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5321808" y="3959352"/>
            <a:ext cx="3611880" cy="7863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8DF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2025–2026 роки позначені активною адаптацією НПА до стандартів ЄС у соціальній сфері, що відкриває перспективи для розбудови ефективної системи соціального інспектування.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Формування нормативно-правової бази соціального інспектування</dc:title>
  <dc:subject>PptxGenJS Presentation</dc:subject>
  <dc:creator>Заладовська Софія</dc:creator>
  <cp:lastModifiedBy>Заладовська Софія</cp:lastModifiedBy>
  <cp:revision>1</cp:revision>
  <dcterms:created xsi:type="dcterms:W3CDTF">2026-04-17T14:12:12Z</dcterms:created>
  <dcterms:modified xsi:type="dcterms:W3CDTF">2026-04-17T14:12:12Z</dcterms:modified>
</cp:coreProperties>
</file>