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406640" y="0"/>
            <a:ext cx="1737360" cy="5143500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943600" y="164592"/>
            <a:ext cx="2651760" cy="292608"/>
          </a:xfrm>
          <a:prstGeom prst="rect">
            <a:avLst/>
          </a:prstGeom>
          <a:solidFill>
            <a:srgbClr val="2D4A2D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0" y="164592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ПІЛОТНИЙ ПРОЕКТ · ГРУДЕНЬ 2025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457200" y="585216"/>
            <a:ext cx="5303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3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КЕЙС · EMAIL-МАРКЕТИНГ · AI-АВТОМАТИЗАЦІЯ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457200" y="960120"/>
            <a:ext cx="6766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Email-автоматизація для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457200" y="1508760"/>
            <a:ext cx="6766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медичної косметологічної клініки</a:t>
            </a:r>
            <a:endParaRPr lang="en-US" sz="3400" dirty="0"/>
          </a:p>
        </p:txBody>
      </p:sp>
      <p:sp>
        <p:nvSpPr>
          <p:cNvPr id="9" name="Shape 7"/>
          <p:cNvSpPr/>
          <p:nvPr/>
        </p:nvSpPr>
        <p:spPr>
          <a:xfrm>
            <a:off x="457200" y="2212848"/>
            <a:ext cx="1828800" cy="457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2359152"/>
            <a:ext cx="6675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C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Viktoria Ves Clinic · Львів + Ужгород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57200" y="2724912"/>
            <a:ext cx="67665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Повний цикл: дослідження → SEO-лендинг → email-воронка → CRM → Make → AI-бот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3255264"/>
            <a:ext cx="1572768" cy="731520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57200" y="33101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57200" y="3657600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контактів у пілоті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2194560" y="3255264"/>
            <a:ext cx="1572768" cy="731520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194560" y="33101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194560" y="3657600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листів у системі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3931920" y="3255264"/>
            <a:ext cx="1572768" cy="731520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931920" y="33101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3931920" y="3657600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угод у HubSpot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5669280" y="3255264"/>
            <a:ext cx="1572768" cy="731520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669280" y="33101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5669280" y="3657600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AI-боти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457200" y="4407408"/>
            <a:ext cx="1554480" cy="347472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57200" y="440740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Медична косметологія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2167128" y="4407408"/>
            <a:ext cx="1554480" cy="347472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167128" y="440740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+ Email-маркетинг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3877056" y="4407408"/>
            <a:ext cx="1554480" cy="347472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877056" y="440740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· Make · AC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5586984" y="4407408"/>
            <a:ext cx="1554480" cy="347472"/>
          </a:xfrm>
          <a:prstGeom prst="rect">
            <a:avLst/>
          </a:prstGeom>
          <a:solidFill>
            <a:srgbClr val="2D2D50"/>
          </a:solidFill>
          <a:ln w="12700">
            <a:solidFill>
              <a:srgbClr val="4D4D7D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586984" y="440740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B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 · Voiceflow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EMAIL · РЕАЛЬНА ВІДПРАВКА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Лист W1 доставлено: скріншот з Gmail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solidFill>
            <a:srgbClr val="2D4A2D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kern="0" spc="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 · ГРУДЕНЬ 2025 · 3 ТИЖНІ · 47 КОНТАКТІВ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" y="1152144"/>
            <a:ext cx="8321040" cy="3474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Лист W1 реально отримано на тестовий inbox о 22:55. Підтверджено: automation запрацювала, UA-версія відправлена автоматично на основі поля 'language'.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11480" y="1591056"/>
            <a:ext cx="5029200" cy="23957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11480" y="1591056"/>
            <a:ext cx="502920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" y="1627632"/>
            <a:ext cx="48828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Gmail inbox — отримано лист W1 UA · 22:55 · ActiveCampaign ✓</a:t>
            </a:r>
            <a:endParaRPr lang="en-US" sz="7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83664"/>
            <a:ext cx="4937760" cy="204825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623560" y="1591056"/>
            <a:ext cx="2568718" cy="113385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623560" y="1591056"/>
            <a:ext cx="2568718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696712" y="1627632"/>
            <a:ext cx="30540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Шаблон W1 UA — «Ваш перший крок до здорової шкіри»</a:t>
            </a:r>
            <a:endParaRPr lang="en-US" sz="7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69280" y="1883664"/>
            <a:ext cx="2348826" cy="78638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5623560" y="2816352"/>
            <a:ext cx="2568718" cy="11704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623560" y="2816352"/>
            <a:ext cx="2568718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5696712" y="2852928"/>
            <a:ext cx="30540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Шаблон W1 EN — «Your Skin Health Journey»</a:t>
            </a:r>
            <a:endParaRPr lang="en-US" sz="75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69280" y="3108960"/>
            <a:ext cx="2522998" cy="82296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411480" y="4078224"/>
            <a:ext cx="7780798" cy="512064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548640" y="4133088"/>
            <a:ext cx="1828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Підтверджено технічно: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2468880" y="4114800"/>
            <a:ext cx="6199632" cy="36576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 та EN листи доставлені на тестові адреси. Тема, прехедер та персоналізація {FIRSTNAME} — спрацювала коректно.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SEO + LANDING PAGE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SEO-структура лендингу та A/B гіпотези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Ціль лендингу — збір email-підписників через форму з офером «−20% на першу процедуру». Трафік: Google Organic + Instagram/Facebook Ads.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72768"/>
            <a:ext cx="416052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02920" y="164592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ЯДРО КЛЮЧОВИХ ФРАЗ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502920" y="1938528"/>
            <a:ext cx="868680" cy="201168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02920" y="193852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Комерційні</a:t>
            </a:r>
            <a:endParaRPr lang="en-US" sz="700" dirty="0"/>
          </a:p>
        </p:txBody>
      </p:sp>
      <p:sp>
        <p:nvSpPr>
          <p:cNvPr id="11" name="Text 9"/>
          <p:cNvSpPr/>
          <p:nvPr/>
        </p:nvSpPr>
        <p:spPr>
          <a:xfrm>
            <a:off x="530352" y="2185416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медична косметологія Львів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530352" y="2404872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ін'єкційна косметологія ціна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530352" y="2624328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косметологічна клініка Ужгород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502920" y="2898648"/>
            <a:ext cx="868680" cy="201168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02920" y="289864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Інформаційні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530352" y="3145536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як позбутися пігментації обличчя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530352" y="3364992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ін'єкційна косметологія безпечно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530352" y="3584448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лікування акне у косметолога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502920" y="3858768"/>
            <a:ext cx="868680" cy="201168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02920" y="385876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Брендові</a:t>
            </a:r>
            <a:endParaRPr lang="en-US" sz="700" dirty="0"/>
          </a:p>
        </p:txBody>
      </p:sp>
      <p:sp>
        <p:nvSpPr>
          <p:cNvPr id="21" name="Text 19"/>
          <p:cNvSpPr/>
          <p:nvPr/>
        </p:nvSpPr>
        <p:spPr>
          <a:xfrm>
            <a:off x="530352" y="4105656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Viktoria Ves Clinic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530352" y="4325112"/>
            <a:ext cx="39319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косметолог Вікторія Вес Львів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4754880" y="1572768"/>
            <a:ext cx="40690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4846320" y="1645920"/>
            <a:ext cx="3840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0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A/B ГІПОТЕЗИ ДЛЯ ТЕСТУ</a:t>
            </a:r>
            <a:endParaRPr lang="en-US" sz="850" dirty="0"/>
          </a:p>
        </p:txBody>
      </p:sp>
      <p:sp>
        <p:nvSpPr>
          <p:cNvPr id="25" name="Shape 23"/>
          <p:cNvSpPr/>
          <p:nvPr/>
        </p:nvSpPr>
        <p:spPr>
          <a:xfrm>
            <a:off x="4828032" y="1993392"/>
            <a:ext cx="77724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846320" y="1993392"/>
            <a:ext cx="740664" cy="2560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Елемент</a:t>
            </a:r>
            <a:endParaRPr lang="en-US" sz="800" dirty="0"/>
          </a:p>
        </p:txBody>
      </p:sp>
      <p:sp>
        <p:nvSpPr>
          <p:cNvPr id="27" name="Shape 25"/>
          <p:cNvSpPr/>
          <p:nvPr/>
        </p:nvSpPr>
        <p:spPr>
          <a:xfrm>
            <a:off x="5605272" y="1993392"/>
            <a:ext cx="2084832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623560" y="1993392"/>
            <a:ext cx="2048256" cy="2560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Гіпотеза</a:t>
            </a:r>
            <a:endParaRPr lang="en-US" sz="800" dirty="0"/>
          </a:p>
        </p:txBody>
      </p:sp>
      <p:sp>
        <p:nvSpPr>
          <p:cNvPr id="29" name="Shape 27"/>
          <p:cNvSpPr/>
          <p:nvPr/>
        </p:nvSpPr>
        <p:spPr>
          <a:xfrm>
            <a:off x="7690104" y="1993392"/>
            <a:ext cx="877824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708392" y="1993392"/>
            <a:ext cx="841248" cy="2560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Очік. ефект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4846320" y="2249424"/>
            <a:ext cx="740664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H1 Hero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5623560" y="2249424"/>
            <a:ext cx="2048256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Медична косметологія &gt; абстрактний заголовок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7708392" y="2249424"/>
            <a:ext cx="841248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+10% CTR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4846320" y="2944368"/>
            <a:ext cx="740664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Офер CTA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5623560" y="2944368"/>
            <a:ext cx="2048256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Конкретна проблема → більше довіри до форми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7708392" y="2944368"/>
            <a:ext cx="841248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 п.п. CR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4846320" y="3639312"/>
            <a:ext cx="740664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Банер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5623560" y="3639312"/>
            <a:ext cx="2048256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Clean-медичний стиль &gt; lifestyle на мобайлі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7708392" y="3639312"/>
            <a:ext cx="841248" cy="64008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+8% CTR</a:t>
            </a:r>
            <a:endParaRPr lang="en-US" sz="950" dirty="0"/>
          </a:p>
        </p:txBody>
      </p:sp>
      <p:sp>
        <p:nvSpPr>
          <p:cNvPr id="40" name="Shape 38"/>
          <p:cNvSpPr/>
          <p:nvPr/>
        </p:nvSpPr>
        <p:spPr>
          <a:xfrm>
            <a:off x="411480" y="4736592"/>
            <a:ext cx="8412480" cy="365760"/>
          </a:xfrm>
          <a:prstGeom prst="rect">
            <a:avLst/>
          </a:prstGeom>
          <a:solidFill>
            <a:srgbClr val="F0E8E0"/>
          </a:solidFill>
          <a:ln w="12700">
            <a:solidFill>
              <a:srgbClr val="F0E8E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48640" y="478231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H1 варіанти: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1645920" y="4773168"/>
            <a:ext cx="6949440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«Медична косметологія у Львові»  ·  «Лікування акне та пігментації у лікаря»  ·  «Естетична косметологія — Viktoria Ves»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HUBSPOT CRM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HubSpot: налаштування pipeline та UTM-трекінг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solidFill>
            <a:srgbClr val="2D4A2D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kern="0" spc="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 · ГРУДЕНЬ 2025 · 3 ТИЖНІ · 47 КОНТАКТІВ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" y="1152144"/>
            <a:ext cx="8321040" cy="3474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Free обрано за бюджетністю та можливостями: UTM-автозбір, pipeline-канбан, кастомні поля. 7 тестових угод підтвердили коректність усіх етапів.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11480" y="1591056"/>
            <a:ext cx="416052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11480" y="1591056"/>
            <a:ext cx="416052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" y="1627632"/>
            <a:ext cx="40142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— Pipeline stages (MQL 10% → Won 100%)</a:t>
            </a:r>
            <a:endParaRPr lang="en-US" sz="7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83664"/>
            <a:ext cx="4069080" cy="175564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4754880" y="1591056"/>
            <a:ext cx="40690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754880" y="1591056"/>
            <a:ext cx="406908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828032" y="1627632"/>
            <a:ext cx="39227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— Custom properties: UTM Source/Medium/Campaign</a:t>
            </a:r>
            <a:endParaRPr lang="en-US" sz="7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00600" y="1883664"/>
            <a:ext cx="3977640" cy="658368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4754880" y="2688336"/>
            <a:ext cx="40690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754880" y="2688336"/>
            <a:ext cx="406908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828032" y="2724912"/>
            <a:ext cx="39227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— 7 test deals по всіх 7 етапах ✓</a:t>
            </a:r>
            <a:endParaRPr lang="en-US" sz="75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0600" y="2980944"/>
            <a:ext cx="3977640" cy="658368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411480" y="3785616"/>
            <a:ext cx="278892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411480" y="3785616"/>
            <a:ext cx="2788920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521208" y="3858768"/>
            <a:ext cx="11155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тестових угод</a:t>
            </a:r>
            <a:endParaRPr lang="en-US" sz="900" dirty="0"/>
          </a:p>
        </p:txBody>
      </p:sp>
      <p:sp>
        <p:nvSpPr>
          <p:cNvPr id="24" name="Text 19"/>
          <p:cNvSpPr/>
          <p:nvPr/>
        </p:nvSpPr>
        <p:spPr>
          <a:xfrm>
            <a:off x="1691640" y="3840480"/>
            <a:ext cx="1426464" cy="23774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MQL → Discovery → Proposal → Won + Lost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3364992" y="3785616"/>
            <a:ext cx="278892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3364992" y="3785616"/>
            <a:ext cx="278892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3474720" y="3858768"/>
            <a:ext cx="11155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UTM-трекінг</a:t>
            </a:r>
            <a:endParaRPr lang="en-US" sz="900" dirty="0"/>
          </a:p>
        </p:txBody>
      </p:sp>
      <p:sp>
        <p:nvSpPr>
          <p:cNvPr id="28" name="Text 23"/>
          <p:cNvSpPr/>
          <p:nvPr/>
        </p:nvSpPr>
        <p:spPr>
          <a:xfrm>
            <a:off x="4645152" y="3840480"/>
            <a:ext cx="1426464" cy="23774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utm_source · utm_medium · utm_campaign</a:t>
            </a:r>
            <a:endParaRPr lang="en-US" sz="900" dirty="0"/>
          </a:p>
        </p:txBody>
      </p:sp>
      <p:sp>
        <p:nvSpPr>
          <p:cNvPr id="29" name="Shape 24"/>
          <p:cNvSpPr/>
          <p:nvPr/>
        </p:nvSpPr>
        <p:spPr>
          <a:xfrm>
            <a:off x="6318504" y="3785616"/>
            <a:ext cx="2626443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0" name="Shape 25"/>
          <p:cNvSpPr/>
          <p:nvPr/>
        </p:nvSpPr>
        <p:spPr>
          <a:xfrm>
            <a:off x="6318504" y="3785616"/>
            <a:ext cx="2626443" cy="73152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31" name="Text 26"/>
          <p:cNvSpPr/>
          <p:nvPr/>
        </p:nvSpPr>
        <p:spPr>
          <a:xfrm>
            <a:off x="6428232" y="3858768"/>
            <a:ext cx="11155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Probability chain</a:t>
            </a:r>
            <a:endParaRPr lang="en-US" sz="900" dirty="0"/>
          </a:p>
        </p:txBody>
      </p:sp>
      <p:sp>
        <p:nvSpPr>
          <p:cNvPr id="32" name="Text 27"/>
          <p:cNvSpPr/>
          <p:nvPr/>
        </p:nvSpPr>
        <p:spPr>
          <a:xfrm>
            <a:off x="7598664" y="3840480"/>
            <a:ext cx="1426464" cy="23774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 → 20% → 40% → 60% → 80% → 100%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MAKE · СЦЕНАРІЙ 1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Make: Google Sheets → Gmail → Update Row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474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Сценарій автоматично відстежує нові рядки, перевіряє наявність email+subject, відправляє лист через Gmail і записує статус відправки назад у таблицю.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91056"/>
            <a:ext cx="5120640" cy="22311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91056"/>
            <a:ext cx="512064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84632" y="1627632"/>
            <a:ext cx="4974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— History: успішний run 3 лют 2026 · 2 сек · 5 операцій ✅</a:t>
            </a:r>
            <a:endParaRPr lang="en-US" sz="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83664"/>
            <a:ext cx="5029200" cy="1883664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715000" y="1591056"/>
            <a:ext cx="3108960" cy="10607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5715000" y="1591056"/>
            <a:ext cx="310896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788152" y="1627632"/>
            <a:ext cx="29626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— GSheets Watch New Rows (leads_demo)</a:t>
            </a:r>
            <a:endParaRPr lang="en-US" sz="7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60720" y="1883664"/>
            <a:ext cx="3017520" cy="713232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5715000" y="2743200"/>
            <a:ext cx="31089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715000" y="2743200"/>
            <a:ext cx="310896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5788152" y="2779776"/>
            <a:ext cx="29626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— Gmail Send email (field mapping)</a:t>
            </a:r>
            <a:endParaRPr lang="en-US" sz="75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60720" y="3035808"/>
            <a:ext cx="3017520" cy="73152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411480" y="3913632"/>
            <a:ext cx="8321040" cy="475488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548640" y="4041648"/>
            <a:ext cx="16276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Run ID: 5d10b18...</a:t>
            </a:r>
            <a:endParaRPr lang="en-US" sz="950" dirty="0"/>
          </a:p>
        </p:txBody>
      </p:sp>
      <p:sp>
        <p:nvSpPr>
          <p:cNvPr id="21" name="Text 16"/>
          <p:cNvSpPr/>
          <p:nvPr/>
        </p:nvSpPr>
        <p:spPr>
          <a:xfrm>
            <a:off x="2231136" y="4041648"/>
            <a:ext cx="16276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Trigger: Manual</a:t>
            </a:r>
            <a:endParaRPr lang="en-US" sz="950" dirty="0"/>
          </a:p>
        </p:txBody>
      </p:sp>
      <p:sp>
        <p:nvSpPr>
          <p:cNvPr id="22" name="Text 17"/>
          <p:cNvSpPr/>
          <p:nvPr/>
        </p:nvSpPr>
        <p:spPr>
          <a:xfrm>
            <a:off x="3913632" y="4041648"/>
            <a:ext cx="16276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Duration: 2 sec</a:t>
            </a:r>
            <a:endParaRPr lang="en-US" sz="950" dirty="0"/>
          </a:p>
        </p:txBody>
      </p:sp>
      <p:sp>
        <p:nvSpPr>
          <p:cNvPr id="23" name="Text 18"/>
          <p:cNvSpPr/>
          <p:nvPr/>
        </p:nvSpPr>
        <p:spPr>
          <a:xfrm>
            <a:off x="5596128" y="4041648"/>
            <a:ext cx="16276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Operations: 5</a:t>
            </a:r>
            <a:endParaRPr lang="en-US" sz="950" dirty="0"/>
          </a:p>
        </p:txBody>
      </p:sp>
      <p:sp>
        <p:nvSpPr>
          <p:cNvPr id="24" name="Text 19"/>
          <p:cNvSpPr/>
          <p:nvPr/>
        </p:nvSpPr>
        <p:spPr>
          <a:xfrm>
            <a:off x="7278624" y="4041648"/>
            <a:ext cx="16276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Completed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MAKE WEBHOOK + POSTMAN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Webhook → Router → Sheets та API-тести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474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Сценарій 2: Webhook приймає POST-дані, Router розгалужує: Update існуючого або Add нового рядка. Протестовано через Postman — 200 OK.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91056"/>
            <a:ext cx="5029200" cy="19385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91056"/>
            <a:ext cx="502920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84632" y="1627632"/>
            <a:ext cx="48828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— Webhooks integration: run 10 лют · 1 сек · 4 операції ✅</a:t>
            </a:r>
            <a:endParaRPr lang="en-US" sz="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83664"/>
            <a:ext cx="4937760" cy="1591056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623560" y="1591056"/>
            <a:ext cx="32004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5623560" y="1591056"/>
            <a:ext cx="320040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696712" y="1627632"/>
            <a:ext cx="30540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Postman — POST webhook Make (200 OK · 'Accepted')</a:t>
            </a:r>
            <a:endParaRPr lang="en-US" sz="7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69280" y="1883664"/>
            <a:ext cx="3108960" cy="566928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5623560" y="2615184"/>
            <a:ext cx="32004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23560" y="2615184"/>
            <a:ext cx="320040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5696712" y="2651760"/>
            <a:ext cx="30540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— Filter: email exists AND subject exists</a:t>
            </a:r>
            <a:endParaRPr lang="en-US" sz="75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69280" y="2907792"/>
            <a:ext cx="3108960" cy="566928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411480" y="3639312"/>
            <a:ext cx="502920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11480" y="3639312"/>
            <a:ext cx="502920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484632" y="3675888"/>
            <a:ext cx="48828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 Sheets — результат: stored + timestamp після webhook ✓</a:t>
            </a:r>
            <a:endParaRPr lang="en-US" sz="75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3931920"/>
            <a:ext cx="4937760" cy="768096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5623560" y="3639312"/>
            <a:ext cx="320040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Shape 18"/>
          <p:cNvSpPr/>
          <p:nvPr/>
        </p:nvSpPr>
        <p:spPr>
          <a:xfrm>
            <a:off x="5623560" y="3639312"/>
            <a:ext cx="320040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5696712" y="3675888"/>
            <a:ext cx="30540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— Update Row: send_status + send_ts mapped</a:t>
            </a:r>
            <a:endParaRPr lang="en-US" sz="75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69280" y="3931920"/>
            <a:ext cx="3108960" cy="7680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CHATFUEL AI-БОТ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Chatfuel: AI-консультант із базою знань клініки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474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Текстовий бот для Instagram/Messenger на базі Fuely AI. Knowledge base: 58,801 токенів — послуги, протоколи, FAQ. Fallback → передача менеджеру.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91056"/>
            <a:ext cx="4160520" cy="234086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91056"/>
            <a:ext cx="416052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84632" y="1627632"/>
            <a:ext cx="40142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 — Profile: ім'я, мова UA, greeting, fallback-повідомлення</a:t>
            </a:r>
            <a:endParaRPr lang="en-US" sz="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83664"/>
            <a:ext cx="4069080" cy="1993392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4754880" y="1591056"/>
            <a:ext cx="4069080" cy="234086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754880" y="1591056"/>
            <a:ext cx="406908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828032" y="1627632"/>
            <a:ext cx="39227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 — Knowledge Base: 58,801 токенів · About · Catalog · FAQ</a:t>
            </a:r>
            <a:endParaRPr lang="en-US" sz="7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00600" y="1883664"/>
            <a:ext cx="3977640" cy="1993392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411480" y="4023360"/>
            <a:ext cx="2048256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11480" y="4023360"/>
            <a:ext cx="2048256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502920" y="4096512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Назва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1399032" y="4078224"/>
            <a:ext cx="98755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Viktoria Ves Clinic Бот · UA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2606040" y="4023360"/>
            <a:ext cx="2048256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2606040" y="4023360"/>
            <a:ext cx="2048256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2697480" y="4096512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Greeting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3593592" y="4078224"/>
            <a:ext cx="98755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«Привіт. Чим я можу допомогти?»</a:t>
            </a:r>
            <a:endParaRPr lang="en-US" sz="900" dirty="0"/>
          </a:p>
        </p:txBody>
      </p:sp>
      <p:sp>
        <p:nvSpPr>
          <p:cNvPr id="23" name="Shape 19"/>
          <p:cNvSpPr/>
          <p:nvPr/>
        </p:nvSpPr>
        <p:spPr>
          <a:xfrm>
            <a:off x="4800600" y="4023360"/>
            <a:ext cx="2048256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Shape 20"/>
          <p:cNvSpPr/>
          <p:nvPr/>
        </p:nvSpPr>
        <p:spPr>
          <a:xfrm>
            <a:off x="4800600" y="4023360"/>
            <a:ext cx="2048256" cy="54864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4892040" y="4096512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Fallback</a:t>
            </a:r>
            <a:endParaRPr lang="en-US" sz="900" dirty="0"/>
          </a:p>
        </p:txBody>
      </p:sp>
      <p:sp>
        <p:nvSpPr>
          <p:cNvPr id="26" name="Text 22"/>
          <p:cNvSpPr/>
          <p:nvPr/>
        </p:nvSpPr>
        <p:spPr>
          <a:xfrm>
            <a:off x="5788152" y="4078224"/>
            <a:ext cx="98755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З'єднаю з менеджером</a:t>
            </a:r>
            <a:endParaRPr lang="en-US" sz="900" dirty="0"/>
          </a:p>
        </p:txBody>
      </p:sp>
      <p:sp>
        <p:nvSpPr>
          <p:cNvPr id="27" name="Shape 23"/>
          <p:cNvSpPr/>
          <p:nvPr/>
        </p:nvSpPr>
        <p:spPr>
          <a:xfrm>
            <a:off x="6995160" y="4023360"/>
            <a:ext cx="2048256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6995160" y="4023360"/>
            <a:ext cx="2048256" cy="54864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7086600" y="4096512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</a:t>
            </a: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7982712" y="4078224"/>
            <a:ext cx="98755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58,801 токенів · 3 розділи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411480" y="201168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CHATFUEL · ТЕСТ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11480" y="50292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реальних тест-сценарії Chatfuel бота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11480" y="1078992"/>
            <a:ext cx="8321040" cy="29260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1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Бот відповідає коротко, мовою клієнта. На невідомий запит (ціна) — fallback і передача менеджеру.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320040" y="1481328"/>
            <a:ext cx="2651760" cy="3236976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20040" y="1481328"/>
            <a:ext cx="2651760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4904" y="1536192"/>
            <a:ext cx="2542032" cy="2596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11480" y="4187952"/>
            <a:ext cx="2468880" cy="49377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Послуги для обличчя</a:t>
            </a:r>
            <a:endParaRPr lang="en-US" sz="900" dirty="0"/>
          </a:p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Повний перелік + CTA запису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3182112" y="1481328"/>
            <a:ext cx="2651760" cy="3236976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182112" y="1481328"/>
            <a:ext cx="265176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36976" y="1536192"/>
            <a:ext cx="2542032" cy="259689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273552" y="4187952"/>
            <a:ext cx="2468880" cy="49377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Косметика для дому</a:t>
            </a:r>
            <a:endParaRPr lang="en-US" sz="900" dirty="0"/>
          </a:p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Підбір після консультації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6035040" y="1481328"/>
            <a:ext cx="2651760" cy="3236976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035040" y="1481328"/>
            <a:ext cx="2651760" cy="54864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89904" y="1536192"/>
            <a:ext cx="2542032" cy="259689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126480" y="4187952"/>
            <a:ext cx="2468880" cy="49377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Ціна консультації</a:t>
            </a:r>
            <a:endParaRPr lang="en-US" sz="900" dirty="0"/>
          </a:p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Fallback → менеджер</a:t>
            </a:r>
            <a:endParaRPr lang="en-US" sz="900" dirty="0"/>
          </a:p>
        </p:txBody>
      </p:sp>
      <p:sp>
        <p:nvSpPr>
          <p:cNvPr id="18" name="Text 13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411480" y="201168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VOICEFLOW · ГОЛОСОВИЙ АСИСТЕНТ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11480" y="50292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Voiceflow: «Вікторія» — голосовий асистент 24/7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11480" y="1078992"/>
            <a:ext cx="8321040" cy="2743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1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Природна мова, без медичного жаргону. Уточнює ім'я та проблему, пропонує час дзвінка, збирає контакт.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457200" y="1463040"/>
            <a:ext cx="3840480" cy="29992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463040"/>
            <a:ext cx="3840480" cy="54864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9808" y="1554480"/>
            <a:ext cx="3255264" cy="26151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48640" y="4553712"/>
            <a:ext cx="3657600" cy="40233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Вітання: знайомство, уточнення імені, тема звернення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4663440" y="1463040"/>
            <a:ext cx="3840480" cy="29992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663440" y="1463040"/>
            <a:ext cx="384048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6048" y="1554480"/>
            <a:ext cx="3255264" cy="261518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754880" y="4553712"/>
            <a:ext cx="3657600" cy="40233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Запит про зморшки: уточнення, персоналізована відповідь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457200" y="4773168"/>
            <a:ext cx="1691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Голос + текстовий режим</a:t>
            </a:r>
            <a:endParaRPr lang="en-US" sz="850" dirty="0"/>
          </a:p>
        </p:txBody>
      </p:sp>
      <p:sp>
        <p:nvSpPr>
          <p:cNvPr id="15" name="Text 11"/>
          <p:cNvSpPr/>
          <p:nvPr/>
        </p:nvSpPr>
        <p:spPr>
          <a:xfrm>
            <a:off x="2212848" y="4773168"/>
            <a:ext cx="1691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Мова: українська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3968496" y="4773168"/>
            <a:ext cx="1691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Персоналізація за іменем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5724144" y="4773168"/>
            <a:ext cx="1691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Збір телефону/email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7479792" y="4773168"/>
            <a:ext cx="1691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Передача в CRM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· РЕЗУЛЬТАТИ · ТЕХНІЧНО ПІДТВЕРДЖЕНО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Що реально виміряно в ході пілоту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411480" y="1170432"/>
            <a:ext cx="8614332" cy="29260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188720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ПІЛОТ: ГРУДЕНЬ 2025 · 3 ТИЖНІ · 47 КОНТАКТІВ · ВСЕ НИЖЧЕ — РЕАЛЬНО ЗАФІКСОВАНІ ДАНІ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11480" y="1572768"/>
            <a:ext cx="1371600" cy="138988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411480" y="1572768"/>
            <a:ext cx="1371600" cy="36576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11480" y="164592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66344" y="2139696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контактів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імпортовано в AC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02920" y="2615184"/>
            <a:ext cx="1188720" cy="9144"/>
          </a:xfrm>
          <a:prstGeom prst="rect">
            <a:avLst/>
          </a:prstGeom>
          <a:solidFill>
            <a:srgbClr val="3D5D3D"/>
          </a:solidFill>
          <a:ln w="12700">
            <a:solidFill>
              <a:srgbClr val="3D5D3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11480" y="265176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CC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UA(28) + EN(19)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1892808" y="1572768"/>
            <a:ext cx="1371600" cy="138988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1892808" y="1572768"/>
            <a:ext cx="1371600" cy="36576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892808" y="164592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47672" y="2139696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webhook-запитів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 OK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1984248" y="2615184"/>
            <a:ext cx="1188720" cy="9144"/>
          </a:xfrm>
          <a:prstGeom prst="rect">
            <a:avLst/>
          </a:prstGeom>
          <a:solidFill>
            <a:srgbClr val="3D5D3D"/>
          </a:solidFill>
          <a:ln w="12700">
            <a:solidFill>
              <a:srgbClr val="3D5D3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892808" y="265176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CC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Postman підтверджено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3374136" y="1572768"/>
            <a:ext cx="1371600" cy="138988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374136" y="1572768"/>
            <a:ext cx="1371600" cy="36576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374136" y="164592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3429000" y="2139696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угод у HubSpot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всіх етапах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3465576" y="2615184"/>
            <a:ext cx="1188720" cy="9144"/>
          </a:xfrm>
          <a:prstGeom prst="rect">
            <a:avLst/>
          </a:prstGeom>
          <a:solidFill>
            <a:srgbClr val="3D5D3D"/>
          </a:solidFill>
          <a:ln w="12700">
            <a:solidFill>
              <a:srgbClr val="3D5D3D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374136" y="265176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CC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MQL → Won + Lost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4855464" y="1572768"/>
            <a:ext cx="1371600" cy="138988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4855464" y="1572768"/>
            <a:ext cx="1371600" cy="36576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855464" y="164592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4910328" y="2139696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runs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успішно виконано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4946904" y="2615184"/>
            <a:ext cx="1188720" cy="9144"/>
          </a:xfrm>
          <a:prstGeom prst="rect">
            <a:avLst/>
          </a:prstGeom>
          <a:solidFill>
            <a:srgbClr val="3D5D3D"/>
          </a:solidFill>
          <a:ln w="12700">
            <a:solidFill>
              <a:srgbClr val="3D5D3D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855464" y="265176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CC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 помилок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6336792" y="1572768"/>
            <a:ext cx="1371600" cy="138988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6336792" y="1572768"/>
            <a:ext cx="1371600" cy="36576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336792" y="164592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</a:t>
            </a:r>
            <a:endParaRPr lang="en-US" sz="2200" dirty="0"/>
          </a:p>
        </p:txBody>
      </p:sp>
      <p:sp>
        <p:nvSpPr>
          <p:cNvPr id="35" name="Text 33"/>
          <p:cNvSpPr/>
          <p:nvPr/>
        </p:nvSpPr>
        <p:spPr>
          <a:xfrm>
            <a:off x="6391656" y="2139696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доставку листів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W1 UA + EN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6428232" y="2615184"/>
            <a:ext cx="1188720" cy="9144"/>
          </a:xfrm>
          <a:prstGeom prst="rect">
            <a:avLst/>
          </a:prstGeom>
          <a:solidFill>
            <a:srgbClr val="3D5D3D"/>
          </a:solidFill>
          <a:ln w="12700">
            <a:solidFill>
              <a:srgbClr val="3D5D3D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336792" y="265176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CC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Gmail підтверджено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7818120" y="1572768"/>
            <a:ext cx="1207692" cy="1389888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7818120" y="1572768"/>
            <a:ext cx="1207692" cy="45719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7818120" y="164592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58K</a:t>
            </a:r>
            <a:endParaRPr lang="en-US" sz="2200" dirty="0"/>
          </a:p>
        </p:txBody>
      </p:sp>
      <p:sp>
        <p:nvSpPr>
          <p:cNvPr id="41" name="Text 39"/>
          <p:cNvSpPr/>
          <p:nvPr/>
        </p:nvSpPr>
        <p:spPr>
          <a:xfrm>
            <a:off x="7872984" y="2139696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токенів у базі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знань Chatfuel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7837092" y="2615184"/>
            <a:ext cx="1188720" cy="9144"/>
          </a:xfrm>
          <a:prstGeom prst="rect">
            <a:avLst/>
          </a:prstGeom>
          <a:solidFill>
            <a:srgbClr val="3D5D3D"/>
          </a:solidFill>
          <a:ln w="12700">
            <a:solidFill>
              <a:srgbClr val="3D5D3D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818120" y="265176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CC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+ Catalog + FAQ</a:t>
            </a:r>
            <a:endParaRPr lang="en-US" sz="800" dirty="0"/>
          </a:p>
        </p:txBody>
      </p:sp>
      <p:pic>
        <p:nvPicPr>
          <p:cNvPr id="4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80" y="3072384"/>
            <a:ext cx="8614332" cy="16642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· РЕЗУЛЬТАТИ · ПІЛОТ + ПРОГНОЗ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Метрики пілоту та прогноз при масштабуванні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411480" y="1170432"/>
            <a:ext cx="4114800" cy="35112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11480" y="1170432"/>
            <a:ext cx="4114800" cy="310896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02920" y="1207008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РЕЗУЛЬТАТИ ПІЛОТУ (n=47, грудень 2025)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502920" y="1572768"/>
            <a:ext cx="3931920" cy="438912"/>
          </a:xfrm>
          <a:prstGeom prst="rect">
            <a:avLst/>
          </a:prstGeom>
          <a:solidFill>
            <a:srgbClr val="FAF7F4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94360" y="1645920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Rate W1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2651760" y="1609344"/>
            <a:ext cx="7863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66%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456432" y="1682496"/>
            <a:ext cx="877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Бенч.: 25%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502920" y="2066544"/>
            <a:ext cx="3931920" cy="438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94360" y="2139696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Rate W1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2651760" y="2103120"/>
            <a:ext cx="7863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31%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456432" y="2176272"/>
            <a:ext cx="877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Бенч.: 8%</a:t>
            </a:r>
            <a:endParaRPr lang="en-US" sz="800" dirty="0"/>
          </a:p>
        </p:txBody>
      </p:sp>
      <p:sp>
        <p:nvSpPr>
          <p:cNvPr id="17" name="Shape 15"/>
          <p:cNvSpPr/>
          <p:nvPr/>
        </p:nvSpPr>
        <p:spPr>
          <a:xfrm>
            <a:off x="502920" y="2560320"/>
            <a:ext cx="3931920" cy="438912"/>
          </a:xfrm>
          <a:prstGeom prst="rect">
            <a:avLst/>
          </a:prstGeom>
          <a:solidFill>
            <a:srgbClr val="FAF7F4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94360" y="2633472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Rate N1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2651760" y="2596896"/>
            <a:ext cx="7863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456432" y="2670048"/>
            <a:ext cx="877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Бенч.: 22%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502920" y="3054096"/>
            <a:ext cx="3931920" cy="438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94360" y="3127248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Записались на діагностику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2651760" y="3090672"/>
            <a:ext cx="7863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47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456432" y="3163824"/>
            <a:ext cx="877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 ~13%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502920" y="3547872"/>
            <a:ext cx="3931920" cy="438912"/>
          </a:xfrm>
          <a:prstGeom prst="rect">
            <a:avLst/>
          </a:prstGeom>
          <a:solidFill>
            <a:srgbClr val="FAF7F4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94360" y="3621024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Прийшли на діагностику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2651760" y="3584448"/>
            <a:ext cx="7863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47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456432" y="3657600"/>
            <a:ext cx="877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~9% від бази</a:t>
            </a:r>
            <a:endParaRPr lang="en-US" sz="800" dirty="0"/>
          </a:p>
        </p:txBody>
      </p:sp>
      <p:sp>
        <p:nvSpPr>
          <p:cNvPr id="29" name="Shape 27"/>
          <p:cNvSpPr/>
          <p:nvPr/>
        </p:nvSpPr>
        <p:spPr>
          <a:xfrm>
            <a:off x="502920" y="4041648"/>
            <a:ext cx="3931920" cy="438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94360" y="4114800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 відповіді бота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2651760" y="4078224"/>
            <a:ext cx="7863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5 сек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456432" y="4151376"/>
            <a:ext cx="877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24/7 availability</a:t>
            </a:r>
            <a:endParaRPr lang="en-US" sz="800" dirty="0"/>
          </a:p>
        </p:txBody>
      </p:sp>
      <p:sp>
        <p:nvSpPr>
          <p:cNvPr id="33" name="Shape 31"/>
          <p:cNvSpPr/>
          <p:nvPr/>
        </p:nvSpPr>
        <p:spPr>
          <a:xfrm>
            <a:off x="4709160" y="1170432"/>
            <a:ext cx="4114800" cy="3511296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4709160" y="1170432"/>
            <a:ext cx="4114800" cy="310896"/>
          </a:xfrm>
          <a:prstGeom prst="rect">
            <a:avLst/>
          </a:prstGeom>
          <a:solidFill>
            <a:srgbClr val="2D2D44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800600" y="1207008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ПРОГНОЗ ПРИ МАСШТАБУВАННІ (база бенчмарків + пілот)</a:t>
            </a:r>
            <a:endParaRPr lang="en-US" sz="800" dirty="0"/>
          </a:p>
        </p:txBody>
      </p:sp>
      <p:sp>
        <p:nvSpPr>
          <p:cNvPr id="36" name="Text 34"/>
          <p:cNvSpPr/>
          <p:nvPr/>
        </p:nvSpPr>
        <p:spPr>
          <a:xfrm>
            <a:off x="4828032" y="1591056"/>
            <a:ext cx="38587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Припущення для розрахунку:</a:t>
            </a:r>
            <a:endParaRPr lang="en-US" sz="850" dirty="0"/>
          </a:p>
        </p:txBody>
      </p:sp>
      <p:sp>
        <p:nvSpPr>
          <p:cNvPr id="37" name="Text 35"/>
          <p:cNvSpPr/>
          <p:nvPr/>
        </p:nvSpPr>
        <p:spPr>
          <a:xfrm>
            <a:off x="4828032" y="1847088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Щомісячний трафік на лендинг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7150608" y="1883664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унікальних відвідувачів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4828032" y="2258568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 лендинг → підписка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7150608" y="2295144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14% = 70 лідів/міс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4828032" y="2670048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 підписка → запис (13% з пілоту)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7150608" y="2706624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~9 записів/міс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4828032" y="3081528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Середній чек консультації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7150608" y="3118104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₴800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4828032" y="3493008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 консультація → процедура</a:t>
            </a:r>
            <a:endParaRPr lang="en-US" sz="850" dirty="0"/>
          </a:p>
        </p:txBody>
      </p:sp>
      <p:sp>
        <p:nvSpPr>
          <p:cNvPr id="46" name="Text 44"/>
          <p:cNvSpPr/>
          <p:nvPr/>
        </p:nvSpPr>
        <p:spPr>
          <a:xfrm>
            <a:off x="7150608" y="3529584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60% = 5–6 клієнтів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4828032" y="3904488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Середній чек процедури</a:t>
            </a:r>
            <a:endParaRPr lang="en-US" sz="850" dirty="0"/>
          </a:p>
        </p:txBody>
      </p:sp>
      <p:sp>
        <p:nvSpPr>
          <p:cNvPr id="48" name="Text 46"/>
          <p:cNvSpPr/>
          <p:nvPr/>
        </p:nvSpPr>
        <p:spPr>
          <a:xfrm>
            <a:off x="7150608" y="3941064"/>
            <a:ext cx="1572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₴1,800</a:t>
            </a:r>
            <a:endParaRPr lang="en-US" sz="900" dirty="0"/>
          </a:p>
        </p:txBody>
      </p:sp>
      <p:sp>
        <p:nvSpPr>
          <p:cNvPr id="49" name="Shape 47"/>
          <p:cNvSpPr/>
          <p:nvPr/>
        </p:nvSpPr>
        <p:spPr>
          <a:xfrm>
            <a:off x="4800600" y="4334256"/>
            <a:ext cx="3950208" cy="9144"/>
          </a:xfrm>
          <a:prstGeom prst="rect">
            <a:avLst/>
          </a:prstGeom>
          <a:solidFill>
            <a:srgbClr val="3D3D5A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4828032" y="4389120"/>
            <a:ext cx="2377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Розрахунковий ефект / місяць: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6766560" y="4370832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₴9,600–14,400</a:t>
            </a:r>
            <a:endParaRPr lang="en-US" sz="1400" dirty="0"/>
          </a:p>
        </p:txBody>
      </p:sp>
      <p:sp>
        <p:nvSpPr>
          <p:cNvPr id="52" name="Shape 50"/>
          <p:cNvSpPr/>
          <p:nvPr/>
        </p:nvSpPr>
        <p:spPr>
          <a:xfrm>
            <a:off x="411480" y="4736592"/>
            <a:ext cx="8412480" cy="292608"/>
          </a:xfrm>
          <a:prstGeom prst="rect">
            <a:avLst/>
          </a:prstGeom>
          <a:solidFill>
            <a:srgbClr val="FFF8F0"/>
          </a:solidFill>
          <a:ln w="12700">
            <a:solidFill>
              <a:srgbClr val="E8C57A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548640" y="4782312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D482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Примітка: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1444752" y="4764024"/>
            <a:ext cx="7205472" cy="2743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D482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Прогноз базується на пілотних CR та галузевих бенчмарках. Реальний ефект залежить від обсягу та якості рекламного трафіку. Система готова до запуску.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· КОНТЕКСТ І ВИХІДНІ ДАНІ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Клієнт, ніша, стан бізнесу до проекту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solidFill>
            <a:srgbClr val="2D4A2D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kern="0" spc="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 · ГРУДЕНЬ 2025 · 3 ТИЖНІ · 47 КОНТАКТІВ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" y="1170432"/>
            <a:ext cx="3931920" cy="60350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Viktoria Ves Clinic — медична косметологічна клініка у Львові та Ужгороді. Естетична та ін'єкційна косметологія з лікарським підходом. Всі процедури — після діагностики, за медичними протоколами.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11480" y="1956816"/>
            <a:ext cx="3931920" cy="969264"/>
          </a:xfrm>
          <a:prstGeom prst="rect">
            <a:avLst/>
          </a:prstGeom>
          <a:solidFill>
            <a:srgbClr val="F0E8E0"/>
          </a:solidFill>
          <a:ln w="12700">
            <a:solidFill>
              <a:srgbClr val="F0E8E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02920" y="1920240"/>
            <a:ext cx="37490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СТАН ДО ПРОЕКТУ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530352" y="2176272"/>
            <a:ext cx="3749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Комунікація лише через Instagram та сайт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530352" y="2331720"/>
            <a:ext cx="3749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Обробка заявок — 100% вручну адміністратором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530352" y="2487168"/>
            <a:ext cx="3749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Немає CRM: ліди губляться, джерела невідомі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530352" y="2642616"/>
            <a:ext cx="3749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Email-розсилки — нерегулярні, без сегментації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11480" y="2980944"/>
            <a:ext cx="3931920" cy="89611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411480" y="2990088"/>
            <a:ext cx="393192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kern="0" spc="2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СТАТУС ПРОЕКТУ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548640" y="3200400"/>
            <a:ext cx="3657600" cy="5486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Пілотний запуск: грудень 2025, 3 тижні. База: 47 контактів. Система повністю налаштована та протестована — готова до масштабування на реальну аудиторію.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572000" y="117043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572000" y="1170432"/>
            <a:ext cx="457200" cy="64008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572000" y="1325880"/>
            <a:ext cx="457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120640" y="123444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Дослідження ЦА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5120640" y="149047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3К + персони + 4 інтерв'ю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4572000" y="190195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572000" y="1901952"/>
            <a:ext cx="457200" cy="64008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572000" y="2057400"/>
            <a:ext cx="457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5120640" y="196596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 + Landing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120640" y="222199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ключів, A/B гіпотези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4572000" y="263347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572000" y="2633472"/>
            <a:ext cx="457200" cy="64008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572000" y="2788920"/>
            <a:ext cx="457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5120640" y="269748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+ AC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5120640" y="295351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серії, 8 листів, UA+EN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4572000" y="336499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4572000" y="3364992"/>
            <a:ext cx="457200" cy="64008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572000" y="3520440"/>
            <a:ext cx="457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5120640" y="342900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+ Make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5120640" y="368503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Pipeline, UTM, автоматизації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4572000" y="409651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4572000" y="4096512"/>
            <a:ext cx="457200" cy="64008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572000" y="4251960"/>
            <a:ext cx="457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5120640" y="416052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AI-боти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5120640" y="441655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 + Voiceflow</a:t>
            </a:r>
            <a:endParaRPr lang="en-US" sz="9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· РЕЗУЛЬТАТИ · ВІЗУАЛІЗАЦІЯ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Графіки: пілотна воронка, email-метрики, прогноз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411480" y="987552"/>
            <a:ext cx="512064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24128"/>
            <a:ext cx="4937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Пілотна воронка: 47 → 31 → 14 → 6 → 4 контактів</a:t>
            </a:r>
            <a:endParaRPr lang="en-US" sz="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80" y="1243584"/>
            <a:ext cx="5120640" cy="157276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715000" y="987552"/>
            <a:ext cx="310896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06440" y="1024128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Rate та Click Rate по серіях листів</a:t>
            </a:r>
            <a:endParaRPr lang="en-US" sz="7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0" y="1243584"/>
            <a:ext cx="3108960" cy="1572768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11480" y="2907792"/>
            <a:ext cx="512064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502920" y="2944368"/>
            <a:ext cx="4937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Прогноз масштабування: ліди + виручка (6 міс.)</a:t>
            </a:r>
            <a:endParaRPr lang="en-US" sz="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80" y="3163824"/>
            <a:ext cx="5120640" cy="1572768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5715000" y="2907792"/>
            <a:ext cx="310896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5806440" y="2944368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Технічно підтверджено в ході пілоту (реальні)</a:t>
            </a:r>
            <a:endParaRPr lang="en-US" sz="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15000" y="3163824"/>
            <a:ext cx="3108960" cy="15727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411480" y="20116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· ВИКОРИСТАНІ ІНСТРУМЕНТИ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11480" y="50292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Стек: кожен інструмент — під конкретну задачу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11480" y="1078992"/>
            <a:ext cx="8321040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Нічого зайвого: кожен компонент вирішує конкретну бізнес-задачу, яку не може вирішити сусідній.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42646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74320" y="1426464"/>
            <a:ext cx="2868168" cy="45720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752600" y="1508760"/>
            <a:ext cx="1316736" cy="182880"/>
          </a:xfrm>
          <a:prstGeom prst="rect">
            <a:avLst/>
          </a:prstGeom>
          <a:solidFill>
            <a:srgbClr val="4A8C5C">
              <a:alpha val="20000"/>
            </a:srgbClr>
          </a:solidFill>
          <a:ln w="12700">
            <a:solidFill>
              <a:srgbClr val="4A8C5C">
                <a:alpha val="4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752600" y="150876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· Контент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384048" y="151790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384048" y="181051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Написання email-шаблонів UA/EN, тем листів, CTA, SEO-текстів лендингу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3215640" y="142646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15640" y="1426464"/>
            <a:ext cx="2868168" cy="4572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693920" y="1508760"/>
            <a:ext cx="1316736" cy="182880"/>
          </a:xfrm>
          <a:prstGeom prst="rect">
            <a:avLst/>
          </a:prstGeom>
          <a:solidFill>
            <a:srgbClr val="4A6FA5">
              <a:alpha val="20000"/>
            </a:srgbClr>
          </a:solidFill>
          <a:ln w="12700">
            <a:solidFill>
              <a:srgbClr val="4A6FA5">
                <a:alpha val="4000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693920" y="150876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· Стратегія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3325368" y="151790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Claude AI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3325368" y="181051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Архітектура воронки, аналіз транскриптів інтерв'ю, A/B гіпотези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6156960" y="142646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6156960" y="1426464"/>
            <a:ext cx="2868168" cy="457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635240" y="1508760"/>
            <a:ext cx="1316736" cy="182880"/>
          </a:xfrm>
          <a:prstGeom prst="rect">
            <a:avLst/>
          </a:prstGeom>
          <a:solidFill>
            <a:srgbClr val="C8956C">
              <a:alpha val="20000"/>
            </a:srgbClr>
          </a:solidFill>
          <a:ln w="12700">
            <a:solidFill>
              <a:srgbClr val="C8956C">
                <a:alpha val="4000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635240" y="150876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Automation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6266688" y="151790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ActiveCampaign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6266688" y="181051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Email-серії, поведінкові тригери, UA/EN мовний split — ядро воронки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274320" y="261518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274320" y="2615184"/>
            <a:ext cx="2868168" cy="45720"/>
          </a:xfrm>
          <a:prstGeom prst="rect">
            <a:avLst/>
          </a:prstGeom>
          <a:solidFill>
            <a:srgbClr val="C05050"/>
          </a:solidFill>
          <a:ln w="12700">
            <a:solidFill>
              <a:srgbClr val="C0505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1752600" y="2697480"/>
            <a:ext cx="1316736" cy="182880"/>
          </a:xfrm>
          <a:prstGeom prst="rect">
            <a:avLst/>
          </a:prstGeom>
          <a:solidFill>
            <a:srgbClr val="C05050">
              <a:alpha val="20000"/>
            </a:srgbClr>
          </a:solidFill>
          <a:ln w="12700">
            <a:solidFill>
              <a:srgbClr val="C05050">
                <a:alpha val="4000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752600" y="269748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· Безкоштовно</a:t>
            </a:r>
            <a:endParaRPr lang="en-US" sz="700" dirty="0"/>
          </a:p>
        </p:txBody>
      </p:sp>
      <p:sp>
        <p:nvSpPr>
          <p:cNvPr id="28" name="Text 26"/>
          <p:cNvSpPr/>
          <p:nvPr/>
        </p:nvSpPr>
        <p:spPr>
          <a:xfrm>
            <a:off x="384048" y="270662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Free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384048" y="299923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угод, форми збору лідів, UTM-трекінг — без витрат на старті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3215640" y="261518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3215640" y="2615184"/>
            <a:ext cx="2868168" cy="45720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4693920" y="2697480"/>
            <a:ext cx="1316736" cy="182880"/>
          </a:xfrm>
          <a:prstGeom prst="rect">
            <a:avLst/>
          </a:prstGeom>
          <a:solidFill>
            <a:srgbClr val="7B5EA7">
              <a:alpha val="20000"/>
            </a:srgbClr>
          </a:solidFill>
          <a:ln w="12700">
            <a:solidFill>
              <a:srgbClr val="7B5EA7">
                <a:alpha val="40000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693920" y="269748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Проектування</a:t>
            </a:r>
            <a:endParaRPr lang="en-US" sz="700" dirty="0"/>
          </a:p>
        </p:txBody>
      </p:sp>
      <p:sp>
        <p:nvSpPr>
          <p:cNvPr id="34" name="Text 32"/>
          <p:cNvSpPr/>
          <p:nvPr/>
        </p:nvSpPr>
        <p:spPr>
          <a:xfrm>
            <a:off x="3325368" y="270662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Miro</a:t>
            </a:r>
            <a:endParaRPr lang="en-US" sz="1150" dirty="0"/>
          </a:p>
        </p:txBody>
      </p:sp>
      <p:sp>
        <p:nvSpPr>
          <p:cNvPr id="35" name="Text 33"/>
          <p:cNvSpPr/>
          <p:nvPr/>
        </p:nvSpPr>
        <p:spPr>
          <a:xfrm>
            <a:off x="3325368" y="299923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Flow-схеми автоматизацій, customer journey map перед розробкою</a:t>
            </a:r>
            <a:endParaRPr lang="en-US" sz="850" dirty="0"/>
          </a:p>
        </p:txBody>
      </p:sp>
      <p:sp>
        <p:nvSpPr>
          <p:cNvPr id="36" name="Shape 34"/>
          <p:cNvSpPr/>
          <p:nvPr/>
        </p:nvSpPr>
        <p:spPr>
          <a:xfrm>
            <a:off x="6156960" y="261518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6156960" y="2615184"/>
            <a:ext cx="2868168" cy="4572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7635240" y="2697480"/>
            <a:ext cx="1316736" cy="182880"/>
          </a:xfrm>
          <a:prstGeom prst="rect">
            <a:avLst/>
          </a:prstGeom>
          <a:solidFill>
            <a:srgbClr val="4A6FA5">
              <a:alpha val="20000"/>
            </a:srgbClr>
          </a:solidFill>
          <a:ln w="12700">
            <a:solidFill>
              <a:srgbClr val="4A6FA5">
                <a:alpha val="40000"/>
              </a:srgbClr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635240" y="269748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No-code інтеграції</a:t>
            </a:r>
            <a:endParaRPr lang="en-US" sz="700" dirty="0"/>
          </a:p>
        </p:txBody>
      </p:sp>
      <p:sp>
        <p:nvSpPr>
          <p:cNvPr id="40" name="Text 38"/>
          <p:cNvSpPr/>
          <p:nvPr/>
        </p:nvSpPr>
        <p:spPr>
          <a:xfrm>
            <a:off x="6266688" y="270662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(Integromat)</a:t>
            </a:r>
            <a:endParaRPr lang="en-US" sz="1150" dirty="0"/>
          </a:p>
        </p:txBody>
      </p:sp>
      <p:sp>
        <p:nvSpPr>
          <p:cNvPr id="41" name="Text 39"/>
          <p:cNvSpPr/>
          <p:nvPr/>
        </p:nvSpPr>
        <p:spPr>
          <a:xfrm>
            <a:off x="6266688" y="299923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З'єднує GSheets↔Gmail↔Webhook без програміста — швидко і бюджетно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274320" y="380390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3" name="Shape 41"/>
          <p:cNvSpPr/>
          <p:nvPr/>
        </p:nvSpPr>
        <p:spPr>
          <a:xfrm>
            <a:off x="274320" y="3803904"/>
            <a:ext cx="2868168" cy="45720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1752600" y="3886200"/>
            <a:ext cx="1316736" cy="182880"/>
          </a:xfrm>
          <a:prstGeom prst="rect">
            <a:avLst/>
          </a:prstGeom>
          <a:solidFill>
            <a:srgbClr val="4A8C5C">
              <a:alpha val="20000"/>
            </a:srgbClr>
          </a:solidFill>
          <a:ln w="12700">
            <a:solidFill>
              <a:srgbClr val="4A8C5C">
                <a:alpha val="40000"/>
              </a:srgbClr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752600" y="388620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· QA</a:t>
            </a:r>
            <a:endParaRPr lang="en-US" sz="700" dirty="0"/>
          </a:p>
        </p:txBody>
      </p:sp>
      <p:sp>
        <p:nvSpPr>
          <p:cNvPr id="46" name="Text 44"/>
          <p:cNvSpPr/>
          <p:nvPr/>
        </p:nvSpPr>
        <p:spPr>
          <a:xfrm>
            <a:off x="384048" y="389534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Postman</a:t>
            </a:r>
            <a:endParaRPr lang="en-US" sz="1150" dirty="0"/>
          </a:p>
        </p:txBody>
      </p:sp>
      <p:sp>
        <p:nvSpPr>
          <p:cNvPr id="47" name="Text 45"/>
          <p:cNvSpPr/>
          <p:nvPr/>
        </p:nvSpPr>
        <p:spPr>
          <a:xfrm>
            <a:off x="384048" y="418795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Тестування всіх webhook та API до запуску — підтверджено 200 OK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3215640" y="380390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9" name="Shape 47"/>
          <p:cNvSpPr/>
          <p:nvPr/>
        </p:nvSpPr>
        <p:spPr>
          <a:xfrm>
            <a:off x="3215640" y="3803904"/>
            <a:ext cx="2868168" cy="457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4693920" y="3886200"/>
            <a:ext cx="1316736" cy="182880"/>
          </a:xfrm>
          <a:prstGeom prst="rect">
            <a:avLst/>
          </a:prstGeom>
          <a:solidFill>
            <a:srgbClr val="C8956C">
              <a:alpha val="20000"/>
            </a:srgbClr>
          </a:solidFill>
          <a:ln w="12700">
            <a:solidFill>
              <a:srgbClr val="C8956C">
                <a:alpha val="40000"/>
              </a:srgbClr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693920" y="388620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Голосовий AI</a:t>
            </a:r>
            <a:endParaRPr lang="en-US" sz="700" dirty="0"/>
          </a:p>
        </p:txBody>
      </p:sp>
      <p:sp>
        <p:nvSpPr>
          <p:cNvPr id="52" name="Text 50"/>
          <p:cNvSpPr/>
          <p:nvPr/>
        </p:nvSpPr>
        <p:spPr>
          <a:xfrm>
            <a:off x="3325368" y="389534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Voiceflow</a:t>
            </a:r>
            <a:endParaRPr lang="en-US" sz="1150" dirty="0"/>
          </a:p>
        </p:txBody>
      </p:sp>
      <p:sp>
        <p:nvSpPr>
          <p:cNvPr id="53" name="Text 51"/>
          <p:cNvSpPr/>
          <p:nvPr/>
        </p:nvSpPr>
        <p:spPr>
          <a:xfrm>
            <a:off x="3325368" y="418795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Голосовий бот «Вікторія» — перша лінія у позаробочий час</a:t>
            </a:r>
            <a:endParaRPr lang="en-US" sz="850" dirty="0"/>
          </a:p>
        </p:txBody>
      </p:sp>
      <p:sp>
        <p:nvSpPr>
          <p:cNvPr id="54" name="Shape 52"/>
          <p:cNvSpPr/>
          <p:nvPr/>
        </p:nvSpPr>
        <p:spPr>
          <a:xfrm>
            <a:off x="6156960" y="3803904"/>
            <a:ext cx="2868168" cy="1097280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6156960" y="3803904"/>
            <a:ext cx="2868168" cy="45720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7635240" y="3886200"/>
            <a:ext cx="1316736" cy="182880"/>
          </a:xfrm>
          <a:prstGeom prst="rect">
            <a:avLst/>
          </a:prstGeom>
          <a:solidFill>
            <a:srgbClr val="7B5EA7">
              <a:alpha val="20000"/>
            </a:srgbClr>
          </a:solidFill>
          <a:ln w="12700">
            <a:solidFill>
              <a:srgbClr val="7B5EA7">
                <a:alpha val="40000"/>
              </a:srgbClr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635240" y="3886200"/>
            <a:ext cx="13167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 AI · Instagram</a:t>
            </a:r>
            <a:endParaRPr lang="en-US" sz="700" dirty="0"/>
          </a:p>
        </p:txBody>
      </p:sp>
      <p:sp>
        <p:nvSpPr>
          <p:cNvPr id="58" name="Text 56"/>
          <p:cNvSpPr/>
          <p:nvPr/>
        </p:nvSpPr>
        <p:spPr>
          <a:xfrm>
            <a:off x="6266688" y="3895344"/>
            <a:ext cx="13136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</a:t>
            </a:r>
            <a:endParaRPr lang="en-US" sz="1150" dirty="0"/>
          </a:p>
        </p:txBody>
      </p:sp>
      <p:sp>
        <p:nvSpPr>
          <p:cNvPr id="59" name="Text 57"/>
          <p:cNvSpPr/>
          <p:nvPr/>
        </p:nvSpPr>
        <p:spPr>
          <a:xfrm>
            <a:off x="6266688" y="4187952"/>
            <a:ext cx="26670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AI-консультант із 58K токенів знань про клініку — збір лідів 24/7</a:t>
            </a:r>
            <a:endParaRPr lang="en-US" sz="850" dirty="0"/>
          </a:p>
        </p:txBody>
      </p:sp>
      <p:sp>
        <p:nvSpPr>
          <p:cNvPr id="60" name="Text 58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256032"/>
            <a:ext cx="3657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3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· ВИСНОВОК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83210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Чому рішення було ефективним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57200" y="1225296"/>
            <a:ext cx="8321040" cy="274320"/>
          </a:xfrm>
          <a:prstGeom prst="rect">
            <a:avLst/>
          </a:prstGeom>
          <a:solidFill>
            <a:srgbClr val="1E3D1E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1252728"/>
            <a:ext cx="8138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СТАТУС: Система налаштована та протестована. Пілот — грудень 2025. Готова до масштабування на реальну аудиторію.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457200" y="1627632"/>
            <a:ext cx="1609344" cy="1975104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57200" y="1627632"/>
            <a:ext cx="1609344" cy="457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1737360"/>
            <a:ext cx="16093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🔬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0352" y="223113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Дослідження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30352" y="2523744"/>
            <a:ext cx="146304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Реальні інсайти — 3К + 4 транскрипти. Бар'єри = основа архітектури.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194560" y="1627632"/>
            <a:ext cx="1609344" cy="1975104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2194560" y="1627632"/>
            <a:ext cx="1609344" cy="4572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94560" y="1737360"/>
            <a:ext cx="16093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⚙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2267712" y="223113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Автоматизація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2267712" y="2523744"/>
            <a:ext cx="146304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Вся система 24/7 без ручного втручання після запуску.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931920" y="1627632"/>
            <a:ext cx="1609344" cy="1975104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931920" y="1627632"/>
            <a:ext cx="1609344" cy="45720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931920" y="1737360"/>
            <a:ext cx="16093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4005072" y="223113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Доказовість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005072" y="2523744"/>
            <a:ext cx="146304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 підтвердив технічну роботу. CR 13% в запис — вище бенчмарку.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5669280" y="1627632"/>
            <a:ext cx="1609344" cy="1975104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5669280" y="1627632"/>
            <a:ext cx="1609344" cy="45720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669280" y="1737360"/>
            <a:ext cx="16093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🤖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5742432" y="223113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перша лінія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5742432" y="2523744"/>
            <a:ext cx="146304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Чат + голос знімають бар'єри і збирають ліди без адміністратора.</a:t>
            </a:r>
            <a:endParaRPr lang="en-US" sz="850" dirty="0"/>
          </a:p>
        </p:txBody>
      </p:sp>
      <p:sp>
        <p:nvSpPr>
          <p:cNvPr id="27" name="Shape 25"/>
          <p:cNvSpPr/>
          <p:nvPr/>
        </p:nvSpPr>
        <p:spPr>
          <a:xfrm>
            <a:off x="7406640" y="1627632"/>
            <a:ext cx="1609344" cy="1975104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7406640" y="1627632"/>
            <a:ext cx="1609344" cy="457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406640" y="1737360"/>
            <a:ext cx="16093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🔄</a:t>
            </a:r>
            <a:endParaRPr lang="en-US" sz="2200" dirty="0"/>
          </a:p>
        </p:txBody>
      </p:sp>
      <p:sp>
        <p:nvSpPr>
          <p:cNvPr id="30" name="Text 28"/>
          <p:cNvSpPr/>
          <p:nvPr/>
        </p:nvSpPr>
        <p:spPr>
          <a:xfrm>
            <a:off x="7479792" y="223113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Масштабність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7479792" y="2523744"/>
            <a:ext cx="146304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 500 відвідувачів/міс → прогноз ₴9,600–14,400 виручки.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457200" y="3712464"/>
            <a:ext cx="8321040" cy="1042416"/>
          </a:xfrm>
          <a:prstGeom prst="rect">
            <a:avLst/>
          </a:prstGeom>
          <a:solidFill>
            <a:srgbClr val="23233E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94360" y="3767328"/>
            <a:ext cx="806500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Ефективний AI-маркетинг — це не набір окремих інструментів, а система, де кожен елемент відповідає на конкретний бар'єр клієнта.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 підтвердив: Open Rate 66% vs 25% бенчмарку, CR в запис 13%, технічна інтеграція без збоїв. Система готова до продакшн-запуску.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457200" y="4846320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Сергій В. · AI Email Marketing Specialist · Viktoria Ves Clinic · Грудень 2025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· ПРОБЛЕМА (PROBLEM STATEMENT)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Що не працювало і які були наслідки для бізнесу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1089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Клініка мала трафік з Instagram та Google, але конверсія в запис — критично низька. Потенційні клієнти йшли після першого контакту.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91056"/>
            <a:ext cx="2788920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91056"/>
            <a:ext cx="2788920" cy="54864"/>
          </a:xfrm>
          <a:prstGeom prst="rect">
            <a:avLst/>
          </a:prstGeom>
          <a:solidFill>
            <a:srgbClr val="C05050"/>
          </a:solidFill>
          <a:ln w="12700">
            <a:solidFill>
              <a:srgbClr val="C050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39496" y="171907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📉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33272" y="1737360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Втрати лідів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39496" y="2212848"/>
            <a:ext cx="254203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05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~70%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539496" y="2706624"/>
            <a:ext cx="2542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доходили до запису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539496" y="2944368"/>
            <a:ext cx="2542032" cy="9144"/>
          </a:xfrm>
          <a:prstGeom prst="rect">
            <a:avLst/>
          </a:prstGeom>
          <a:solidFill>
            <a:srgbClr val="F0E8E0"/>
          </a:solidFill>
          <a:ln w="12700">
            <a:solidFill>
              <a:srgbClr val="F0E8E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39496" y="2999232"/>
            <a:ext cx="2542032" cy="95097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Ніхто не відстежував звідки прийшли і чому пішли. Повторні дотики — відсутні.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3364992" y="1591056"/>
            <a:ext cx="2788920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364992" y="1591056"/>
            <a:ext cx="2788920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493008" y="171907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⏳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3986784" y="1737360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 адміністратора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493008" y="2212848"/>
            <a:ext cx="254203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3–4 год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3493008" y="2706624"/>
            <a:ext cx="2542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щодня на ручну роботу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3493008" y="2944368"/>
            <a:ext cx="2542032" cy="9144"/>
          </a:xfrm>
          <a:prstGeom prst="rect">
            <a:avLst/>
          </a:prstGeom>
          <a:solidFill>
            <a:srgbClr val="F0E8E0"/>
          </a:solidFill>
          <a:ln w="12700">
            <a:solidFill>
              <a:srgbClr val="F0E8E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493008" y="2999232"/>
            <a:ext cx="2542032" cy="95097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Відповіді в Direct, нагадування, обробка запитів — все вручну, щодня.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6318504" y="1591056"/>
            <a:ext cx="2788920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318504" y="1591056"/>
            <a:ext cx="278892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446520" y="171907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🎯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6940296" y="1737360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Нульовий прогрів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6446520" y="2212848"/>
            <a:ext cx="254203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2800" dirty="0"/>
          </a:p>
        </p:txBody>
      </p:sp>
      <p:sp>
        <p:nvSpPr>
          <p:cNvPr id="28" name="Text 26"/>
          <p:cNvSpPr/>
          <p:nvPr/>
        </p:nvSpPr>
        <p:spPr>
          <a:xfrm>
            <a:off x="6446520" y="2706624"/>
            <a:ext cx="2542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системних дотиків після підписки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6446520" y="2944368"/>
            <a:ext cx="2542032" cy="9144"/>
          </a:xfrm>
          <a:prstGeom prst="rect">
            <a:avLst/>
          </a:prstGeom>
          <a:solidFill>
            <a:srgbClr val="F0E8E0"/>
          </a:solidFill>
          <a:ln w="12700">
            <a:solidFill>
              <a:srgbClr val="F0E8E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446520" y="2999232"/>
            <a:ext cx="2542032" cy="95097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Жодних послідовних комунікацій. Клієнт забував про клініку через 24 год.</a:t>
            </a:r>
            <a:endParaRPr lang="en-US" sz="950" dirty="0"/>
          </a:p>
        </p:txBody>
      </p:sp>
      <p:sp>
        <p:nvSpPr>
          <p:cNvPr id="31" name="Shape 29"/>
          <p:cNvSpPr/>
          <p:nvPr/>
        </p:nvSpPr>
        <p:spPr>
          <a:xfrm>
            <a:off x="411480" y="4261104"/>
            <a:ext cx="8321040" cy="566928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48640" y="4315968"/>
            <a:ext cx="1188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ОЧІКУВАННЯ: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828800" y="4297680"/>
            <a:ext cx="6803136" cy="4572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Зацікавлена людина має самостійно проходити шлях до запису, отримувати контент автоматично. Рекламний бюджет повинен бути підкріплений трекінгом: звідки ліди і які оголошення дають результат.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· ДОСЛІДЖЕННЯ · ПЕРСОНИ ЦА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сегменти аудиторії — чотири інтерв'ю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3К-аналіз + 4 глибинних інтерв'ю з потенційними клієнтами 24–45 років у Львові, Ужгороді та Івано-Франківську. Висновок: люди хочуть довіри, а не знижок.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72768"/>
            <a:ext cx="2761488" cy="2542032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72768"/>
            <a:ext cx="2761488" cy="69494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21208" y="1627632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Марина, 35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21208" y="1956816"/>
            <a:ext cx="25420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Менеджер · Львів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539496" y="2359152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</a:t>
            </a: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539496" y="2542032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Зморшки, пігментація, тонус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539496" y="2926080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СТРАХ</a:t>
            </a: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539496" y="3108960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Виглядати 'переколотою'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539496" y="3493008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БАЖАЄ</a:t>
            </a: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539496" y="3675888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Медичний підхід + натуральний результат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3355848" y="1572768"/>
            <a:ext cx="2761488" cy="2542032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355848" y="1572768"/>
            <a:ext cx="2761488" cy="69494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465576" y="1627632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Катя, 24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465576" y="1956816"/>
            <a:ext cx="25420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Офісна робота · Ужгород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3483864" y="2359152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ПРОБЛЕМА: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3483864" y="2542032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Акне, постакне, рубці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3483864" y="2926080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СТРАХ: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3483864" y="3108960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Ціна та невдалий попередній досвід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3483864" y="3493008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БАЖАЄ: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3483864" y="3675888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Схема лікування + кейси до/після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6300216" y="1572768"/>
            <a:ext cx="2651760" cy="2542032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6300216" y="1572768"/>
            <a:ext cx="2651760" cy="694944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409944" y="1627632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Віктор, 45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6409944" y="1956816"/>
            <a:ext cx="25420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Директор · Івано-Франківськ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6428232" y="2359152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ПРОБЛЕМА: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6428232" y="2542032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Сірість, зморшки, купероз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6428232" y="2926080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СТРАХ:</a:t>
            </a:r>
            <a:endParaRPr lang="en-US" sz="750" dirty="0"/>
          </a:p>
        </p:txBody>
      </p:sp>
      <p:sp>
        <p:nvSpPr>
          <p:cNvPr id="34" name="Text 32"/>
          <p:cNvSpPr/>
          <p:nvPr/>
        </p:nvSpPr>
        <p:spPr>
          <a:xfrm>
            <a:off x="6428232" y="3108960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Виглядати 'відретушовано'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6428232" y="3493008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БАЖАЄ: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6428232" y="3675888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Медицина без пафосу + пояснення лікаря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411480" y="4206240"/>
            <a:ext cx="8540496" cy="34747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48640" y="4242816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Ключовий інсайт: всі 3 сегменти хочуть довіри — медичної компетентності й прозорості, а не акцій.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· ДОСЛІДЖЕННЯ · 5 БАР'ЄРІВ З ІНТЕРВ'Ю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Що реально заважає людям записатись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2743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Кожен бар'єр прямо визначив структуру воронки: яка серія листів, який тайминг, яке CTA.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36192"/>
            <a:ext cx="27432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36192"/>
            <a:ext cx="2743200" cy="54864"/>
          </a:xfrm>
          <a:prstGeom prst="rect">
            <a:avLst/>
          </a:prstGeom>
          <a:solidFill>
            <a:srgbClr val="C05050"/>
          </a:solidFill>
          <a:ln w="12700">
            <a:solidFill>
              <a:srgbClr val="C0505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2624328" y="1645920"/>
            <a:ext cx="457200" cy="219456"/>
          </a:xfrm>
          <a:prstGeom prst="rect">
            <a:avLst/>
          </a:prstGeom>
          <a:solidFill>
            <a:srgbClr val="C05050"/>
          </a:solidFill>
          <a:ln w="12700">
            <a:solidFill>
              <a:srgbClr val="C050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624328" y="1645920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4/4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521208" y="1664208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Страх 'ненатуральності'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521208" y="1956816"/>
            <a:ext cx="2542032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"Не хочу виглядати відретушованим." — Віктор, 45р.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21208" y="2798064"/>
            <a:ext cx="25420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05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W2: безпека + лікарський підхід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364992" y="1536192"/>
            <a:ext cx="27432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364992" y="1536192"/>
            <a:ext cx="2743200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577840" y="1645920"/>
            <a:ext cx="457200" cy="219456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577840" y="1645920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4/4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3474720" y="1664208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Недовіра до Instagram-реклами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474720" y="1956816"/>
            <a:ext cx="2542032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"У всіх ідеальні до/після. Не знаю, кому вірити." — Діана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3474720" y="2798064"/>
            <a:ext cx="25420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N2: реальні кейси + протоколи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6318504" y="1536192"/>
            <a:ext cx="27432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318504" y="1536192"/>
            <a:ext cx="274320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531352" y="1645920"/>
            <a:ext cx="457200" cy="219456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531352" y="1645920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4/4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428232" y="1664208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Потреба в поясненні процесу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428232" y="1956816"/>
            <a:ext cx="2542032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"Пояснили б навіщо саме ця процедура." — Олексій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6428232" y="2798064"/>
            <a:ext cx="25420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N1: як проходить діагностика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411480" y="3145536"/>
            <a:ext cx="4224528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11480" y="3145536"/>
            <a:ext cx="4224528" cy="54864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4105656" y="3255264"/>
            <a:ext cx="457200" cy="219456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105656" y="3255264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3/4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521208" y="3273552"/>
            <a:ext cx="3511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Відкладання ('потім')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21208" y="3566160"/>
            <a:ext cx="4023360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"Думаю, що треба, але руки не доходять." — Олексій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521208" y="4407408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S1–S2: дедлайн знижки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4818888" y="3145536"/>
            <a:ext cx="4224528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4818888" y="3145536"/>
            <a:ext cx="4224528" cy="54864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513064" y="3255264"/>
            <a:ext cx="457200" cy="219456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8513064" y="3255264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2/4</a:t>
            </a:r>
            <a:endParaRPr lang="en-US" sz="850" dirty="0"/>
          </a:p>
        </p:txBody>
      </p:sp>
      <p:sp>
        <p:nvSpPr>
          <p:cNvPr id="39" name="Text 37"/>
          <p:cNvSpPr/>
          <p:nvPr/>
        </p:nvSpPr>
        <p:spPr>
          <a:xfrm>
            <a:off x="4928616" y="3273552"/>
            <a:ext cx="3511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Цінова чутливість</a:t>
            </a:r>
            <a:endParaRPr lang="en-US" sz="1050" dirty="0"/>
          </a:p>
        </p:txBody>
      </p:sp>
      <p:sp>
        <p:nvSpPr>
          <p:cNvPr id="40" name="Text 38"/>
          <p:cNvSpPr/>
          <p:nvPr/>
        </p:nvSpPr>
        <p:spPr>
          <a:xfrm>
            <a:off x="4928616" y="3566160"/>
            <a:ext cx="4023360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"Без розуміння цінності ціна завелика." — Діана.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4928616" y="4407408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W1: −20% + пояснення цінності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411480" y="20116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· РІШЕННЯ (SOLUTION)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11480" y="50292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компонентів — обґрунтована архітектура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11480" y="1097280"/>
            <a:ext cx="8321040" cy="2743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1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Кожен інструмент вибрано під конкретну бізнес-задачу, а не для демонстрації можливостей.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411480" y="1499616"/>
            <a:ext cx="1609344" cy="321868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11480" y="1499616"/>
            <a:ext cx="1609344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02920" y="1572768"/>
            <a:ext cx="502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69848" y="15544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🔍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02920" y="2157984"/>
            <a:ext cx="142646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Дослідження ЦА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02920" y="2578608"/>
            <a:ext cx="14264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Miro + GPT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502920" y="2889504"/>
            <a:ext cx="1426464" cy="9144"/>
          </a:xfrm>
          <a:prstGeom prst="rect">
            <a:avLst/>
          </a:prstGeom>
          <a:solidFill>
            <a:srgbClr val="3D3D5A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02920" y="2944368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6666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Чому: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502920" y="3127248"/>
            <a:ext cx="1426464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реальних бар'єрів → система не влучає. Дослідження — не опція, а основа.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2148840" y="1499616"/>
            <a:ext cx="1609344" cy="321868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2148840" y="1499616"/>
            <a:ext cx="1609344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240280" y="1572768"/>
            <a:ext cx="502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2807208" y="15544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📄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2240280" y="2157984"/>
            <a:ext cx="142646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SEO-лендинг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2240280" y="2578608"/>
            <a:ext cx="14264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HTML + GPT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2240280" y="2889504"/>
            <a:ext cx="1426464" cy="9144"/>
          </a:xfrm>
          <a:prstGeom prst="rect">
            <a:avLst/>
          </a:prstGeom>
          <a:solidFill>
            <a:srgbClr val="3D3D5A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240280" y="2944368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6666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Чому: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2240280" y="3127248"/>
            <a:ext cx="1426464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Єдина точка збору лідів. Без лендингу → немає куди вести трафік.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886200" y="1499616"/>
            <a:ext cx="1609344" cy="321868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886200" y="1499616"/>
            <a:ext cx="1609344" cy="54864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977640" y="1572768"/>
            <a:ext cx="502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4544568" y="15544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✉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3977640" y="2157984"/>
            <a:ext cx="142646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ActiveCampaign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3977640" y="2578608"/>
            <a:ext cx="14264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automation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3977640" y="2889504"/>
            <a:ext cx="1426464" cy="9144"/>
          </a:xfrm>
          <a:prstGeom prst="rect">
            <a:avLst/>
          </a:prstGeom>
          <a:solidFill>
            <a:srgbClr val="3D3D5A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977640" y="2944368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6666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Чому: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3977640" y="3127248"/>
            <a:ext cx="1426464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Замінює ручні розсилки. Мовний split → персоналізація без додаткових витрат.</a:t>
            </a:r>
            <a:endParaRPr lang="en-US" sz="850" dirty="0"/>
          </a:p>
        </p:txBody>
      </p:sp>
      <p:sp>
        <p:nvSpPr>
          <p:cNvPr id="33" name="Shape 31"/>
          <p:cNvSpPr/>
          <p:nvPr/>
        </p:nvSpPr>
        <p:spPr>
          <a:xfrm>
            <a:off x="5623560" y="1499616"/>
            <a:ext cx="1609344" cy="321868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5623560" y="1499616"/>
            <a:ext cx="1609344" cy="54864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715000" y="1572768"/>
            <a:ext cx="502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000" dirty="0"/>
          </a:p>
        </p:txBody>
      </p:sp>
      <p:sp>
        <p:nvSpPr>
          <p:cNvPr id="36" name="Text 34"/>
          <p:cNvSpPr/>
          <p:nvPr/>
        </p:nvSpPr>
        <p:spPr>
          <a:xfrm>
            <a:off x="6281928" y="15544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📊</a:t>
            </a:r>
            <a:endParaRPr lang="en-US" sz="2000" dirty="0"/>
          </a:p>
        </p:txBody>
      </p:sp>
      <p:sp>
        <p:nvSpPr>
          <p:cNvPr id="37" name="Text 35"/>
          <p:cNvSpPr/>
          <p:nvPr/>
        </p:nvSpPr>
        <p:spPr>
          <a:xfrm>
            <a:off x="5715000" y="2157984"/>
            <a:ext cx="142646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+ Make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5715000" y="2578608"/>
            <a:ext cx="14264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+ No-code</a:t>
            </a:r>
            <a:endParaRPr lang="en-US" sz="850" dirty="0"/>
          </a:p>
        </p:txBody>
      </p:sp>
      <p:sp>
        <p:nvSpPr>
          <p:cNvPr id="39" name="Shape 37"/>
          <p:cNvSpPr/>
          <p:nvPr/>
        </p:nvSpPr>
        <p:spPr>
          <a:xfrm>
            <a:off x="5715000" y="2889504"/>
            <a:ext cx="1426464" cy="9144"/>
          </a:xfrm>
          <a:prstGeom prst="rect">
            <a:avLst/>
          </a:prstGeom>
          <a:solidFill>
            <a:srgbClr val="3D3D5A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715000" y="2944368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6666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Чому: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5715000" y="3127248"/>
            <a:ext cx="1426464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HubSpot — безкоштовно. Make з'єднує всі сервіси без програміста.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7360920" y="1499616"/>
            <a:ext cx="1609344" cy="321868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3" name="Shape 41"/>
          <p:cNvSpPr/>
          <p:nvPr/>
        </p:nvSpPr>
        <p:spPr>
          <a:xfrm>
            <a:off x="7360920" y="1499616"/>
            <a:ext cx="1609344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7452360" y="1572768"/>
            <a:ext cx="502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2000" dirty="0"/>
          </a:p>
        </p:txBody>
      </p:sp>
      <p:sp>
        <p:nvSpPr>
          <p:cNvPr id="45" name="Text 43"/>
          <p:cNvSpPr/>
          <p:nvPr/>
        </p:nvSpPr>
        <p:spPr>
          <a:xfrm>
            <a:off x="8019288" y="15544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🤖</a:t>
            </a:r>
            <a:endParaRPr lang="en-US" sz="2000" dirty="0"/>
          </a:p>
        </p:txBody>
      </p:sp>
      <p:sp>
        <p:nvSpPr>
          <p:cNvPr id="46" name="Text 44"/>
          <p:cNvSpPr/>
          <p:nvPr/>
        </p:nvSpPr>
        <p:spPr>
          <a:xfrm>
            <a:off x="7452360" y="2157984"/>
            <a:ext cx="142646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Chatfuel + Voice</a:t>
            </a:r>
            <a:endParaRPr lang="en-US" sz="1100" dirty="0"/>
          </a:p>
        </p:txBody>
      </p:sp>
      <p:sp>
        <p:nvSpPr>
          <p:cNvPr id="47" name="Text 45"/>
          <p:cNvSpPr/>
          <p:nvPr/>
        </p:nvSpPr>
        <p:spPr>
          <a:xfrm>
            <a:off x="7452360" y="2578608"/>
            <a:ext cx="14264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AI-боти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7452360" y="2889504"/>
            <a:ext cx="1426464" cy="9144"/>
          </a:xfrm>
          <a:prstGeom prst="rect">
            <a:avLst/>
          </a:prstGeom>
          <a:solidFill>
            <a:srgbClr val="3D3D5A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7452360" y="2944368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6666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Чому:</a:t>
            </a:r>
            <a:endParaRPr lang="en-US" sz="750" dirty="0"/>
          </a:p>
        </p:txBody>
      </p:sp>
      <p:sp>
        <p:nvSpPr>
          <p:cNvPr id="50" name="Text 48"/>
          <p:cNvSpPr/>
          <p:nvPr/>
        </p:nvSpPr>
        <p:spPr>
          <a:xfrm>
            <a:off x="7452360" y="3127248"/>
            <a:ext cx="1426464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Перша лінія 24/7. Знімає навантаження з адміністратора у позаробочий час.</a:t>
            </a:r>
            <a:endParaRPr lang="en-US" sz="850" dirty="0"/>
          </a:p>
        </p:txBody>
      </p:sp>
      <p:sp>
        <p:nvSpPr>
          <p:cNvPr id="51" name="Text 49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EMAIL-ВОРОНКА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Поведінкова воронка: 4 серії, 8 листів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8321040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Система реагує на дії підписника, а не на календар. Клік = зацікавленість → наступна серія. Запис = ціль досягнута → автоматична зупинка.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591056"/>
            <a:ext cx="2048256" cy="26883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591056"/>
            <a:ext cx="2048256" cy="621792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02920" y="1627632"/>
            <a:ext cx="18653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WELCOME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02920" y="1865376"/>
            <a:ext cx="18653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W1–W2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21208" y="23225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ТРИГЕР: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521208" y="24871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 сайту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521208" y="27797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CTA: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521208" y="29443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Отримати −20%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521208" y="32369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ЦІЛЬ: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521208" y="34015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Підтвердити підписку, видати знижку, зняти страх безпеки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521208" y="36941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ТАЙМИНГ: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521208" y="38587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День 0–1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2459736" y="2651760"/>
            <a:ext cx="1463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000" dirty="0"/>
          </a:p>
        </p:txBody>
      </p:sp>
      <p:sp>
        <p:nvSpPr>
          <p:cNvPr id="20" name="Shape 18"/>
          <p:cNvSpPr/>
          <p:nvPr/>
        </p:nvSpPr>
        <p:spPr>
          <a:xfrm>
            <a:off x="2606040" y="1591056"/>
            <a:ext cx="2048256" cy="26883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2606040" y="1591056"/>
            <a:ext cx="2048256" cy="621792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697480" y="1627632"/>
            <a:ext cx="18653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ПРОГРІВ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2697480" y="1865376"/>
            <a:ext cx="18653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N1–N2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2715768" y="23225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ТРИГЕР: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2715768" y="24871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кліку у W2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2715768" y="27797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CTA: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2715768" y="29443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Подивитись етапи</a:t>
            </a:r>
            <a:endParaRPr lang="en-US" sz="950" dirty="0"/>
          </a:p>
        </p:txBody>
      </p:sp>
      <p:sp>
        <p:nvSpPr>
          <p:cNvPr id="28" name="Text 26"/>
          <p:cNvSpPr/>
          <p:nvPr/>
        </p:nvSpPr>
        <p:spPr>
          <a:xfrm>
            <a:off x="2715768" y="32369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ЦІЛЬ: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2715768" y="34015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Пояснити діагностику, показати кейси, побудувати довіру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2715768" y="36941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ТАЙМИНГ:</a:t>
            </a:r>
            <a:endParaRPr lang="en-US" sz="750" dirty="0"/>
          </a:p>
        </p:txBody>
      </p:sp>
      <p:sp>
        <p:nvSpPr>
          <p:cNvPr id="31" name="Text 29"/>
          <p:cNvSpPr/>
          <p:nvPr/>
        </p:nvSpPr>
        <p:spPr>
          <a:xfrm>
            <a:off x="2715768" y="38587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День 2–3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4654296" y="2651760"/>
            <a:ext cx="1463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000" dirty="0"/>
          </a:p>
        </p:txBody>
      </p:sp>
      <p:sp>
        <p:nvSpPr>
          <p:cNvPr id="33" name="Shape 31"/>
          <p:cNvSpPr/>
          <p:nvPr/>
        </p:nvSpPr>
        <p:spPr>
          <a:xfrm>
            <a:off x="4800600" y="1591056"/>
            <a:ext cx="2048256" cy="26883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4800600" y="1591056"/>
            <a:ext cx="2048256" cy="621792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892040" y="1627632"/>
            <a:ext cx="18653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ПРОДАЖ</a:t>
            </a:r>
            <a:endParaRPr lang="en-US" sz="850" dirty="0"/>
          </a:p>
        </p:txBody>
      </p:sp>
      <p:sp>
        <p:nvSpPr>
          <p:cNvPr id="36" name="Text 34"/>
          <p:cNvSpPr/>
          <p:nvPr/>
        </p:nvSpPr>
        <p:spPr>
          <a:xfrm>
            <a:off x="4892040" y="1865376"/>
            <a:ext cx="18653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S1–S2</a:t>
            </a:r>
            <a:endParaRPr lang="en-US" sz="1800" dirty="0"/>
          </a:p>
        </p:txBody>
      </p:sp>
      <p:sp>
        <p:nvSpPr>
          <p:cNvPr id="37" name="Text 35"/>
          <p:cNvSpPr/>
          <p:nvPr/>
        </p:nvSpPr>
        <p:spPr>
          <a:xfrm>
            <a:off x="4910328" y="23225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ТРИГЕР:</a:t>
            </a:r>
            <a:endParaRPr lang="en-US" sz="750" dirty="0"/>
          </a:p>
        </p:txBody>
      </p:sp>
      <p:sp>
        <p:nvSpPr>
          <p:cNvPr id="38" name="Text 36"/>
          <p:cNvSpPr/>
          <p:nvPr/>
        </p:nvSpPr>
        <p:spPr>
          <a:xfrm>
            <a:off x="4910328" y="24871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Клік у N1/N2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4910328" y="27797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CTA:</a:t>
            </a:r>
            <a:endParaRPr lang="en-US" sz="750" dirty="0"/>
          </a:p>
        </p:txBody>
      </p:sp>
      <p:sp>
        <p:nvSpPr>
          <p:cNvPr id="40" name="Text 38"/>
          <p:cNvSpPr/>
          <p:nvPr/>
        </p:nvSpPr>
        <p:spPr>
          <a:xfrm>
            <a:off x="4910328" y="29443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Записатись</a:t>
            </a:r>
            <a:endParaRPr lang="en-US" sz="950" dirty="0"/>
          </a:p>
        </p:txBody>
      </p:sp>
      <p:sp>
        <p:nvSpPr>
          <p:cNvPr id="41" name="Text 39"/>
          <p:cNvSpPr/>
          <p:nvPr/>
        </p:nvSpPr>
        <p:spPr>
          <a:xfrm>
            <a:off x="4910328" y="32369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ЦІЛЬ: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4910328" y="34015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Підвести до запису. СТОП при успішному записі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4910328" y="36941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ТАЙМИНГ: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4910328" y="38587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День 4–5</a:t>
            </a:r>
            <a:endParaRPr lang="en-US" sz="950" dirty="0"/>
          </a:p>
        </p:txBody>
      </p:sp>
      <p:sp>
        <p:nvSpPr>
          <p:cNvPr id="45" name="Text 43"/>
          <p:cNvSpPr/>
          <p:nvPr/>
        </p:nvSpPr>
        <p:spPr>
          <a:xfrm>
            <a:off x="6848856" y="2651760"/>
            <a:ext cx="1463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000" dirty="0"/>
          </a:p>
        </p:txBody>
      </p:sp>
      <p:sp>
        <p:nvSpPr>
          <p:cNvPr id="46" name="Shape 44"/>
          <p:cNvSpPr/>
          <p:nvPr/>
        </p:nvSpPr>
        <p:spPr>
          <a:xfrm>
            <a:off x="6995160" y="1591056"/>
            <a:ext cx="2048256" cy="26883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995160" y="1591056"/>
            <a:ext cx="2048256" cy="621792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7086600" y="1627632"/>
            <a:ext cx="18653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FF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РЕАКТ.</a:t>
            </a:r>
            <a:endParaRPr lang="en-US" sz="850" dirty="0"/>
          </a:p>
        </p:txBody>
      </p:sp>
      <p:sp>
        <p:nvSpPr>
          <p:cNvPr id="49" name="Text 47"/>
          <p:cNvSpPr/>
          <p:nvPr/>
        </p:nvSpPr>
        <p:spPr>
          <a:xfrm>
            <a:off x="7086600" y="1865376"/>
            <a:ext cx="18653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R1–R2</a:t>
            </a:r>
            <a:endParaRPr lang="en-US" sz="1800" dirty="0"/>
          </a:p>
        </p:txBody>
      </p:sp>
      <p:sp>
        <p:nvSpPr>
          <p:cNvPr id="50" name="Text 48"/>
          <p:cNvSpPr/>
          <p:nvPr/>
        </p:nvSpPr>
        <p:spPr>
          <a:xfrm>
            <a:off x="7104888" y="23225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ТРИГЕР:</a:t>
            </a:r>
            <a:endParaRPr lang="en-US" sz="750" dirty="0"/>
          </a:p>
        </p:txBody>
      </p:sp>
      <p:sp>
        <p:nvSpPr>
          <p:cNvPr id="51" name="Text 49"/>
          <p:cNvSpPr/>
          <p:nvPr/>
        </p:nvSpPr>
        <p:spPr>
          <a:xfrm>
            <a:off x="7104888" y="24871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днів без запису</a:t>
            </a:r>
            <a:endParaRPr lang="en-US" sz="950" dirty="0"/>
          </a:p>
        </p:txBody>
      </p:sp>
      <p:sp>
        <p:nvSpPr>
          <p:cNvPr id="52" name="Text 50"/>
          <p:cNvSpPr/>
          <p:nvPr/>
        </p:nvSpPr>
        <p:spPr>
          <a:xfrm>
            <a:off x="7104888" y="27797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CTA: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7104888" y="29443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Перевірити шкіру</a:t>
            </a:r>
            <a:endParaRPr lang="en-US" sz="950" dirty="0"/>
          </a:p>
        </p:txBody>
      </p:sp>
      <p:sp>
        <p:nvSpPr>
          <p:cNvPr id="54" name="Text 52"/>
          <p:cNvSpPr/>
          <p:nvPr/>
        </p:nvSpPr>
        <p:spPr>
          <a:xfrm>
            <a:off x="7104888" y="32369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ЦІЛЬ:</a:t>
            </a:r>
            <a:endParaRPr lang="en-US" sz="750" dirty="0"/>
          </a:p>
        </p:txBody>
      </p:sp>
      <p:sp>
        <p:nvSpPr>
          <p:cNvPr id="55" name="Text 53"/>
          <p:cNvSpPr/>
          <p:nvPr/>
        </p:nvSpPr>
        <p:spPr>
          <a:xfrm>
            <a:off x="7104888" y="34015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Повернути інтерес. Архів неактивних</a:t>
            </a:r>
            <a:endParaRPr lang="en-US" sz="950" dirty="0"/>
          </a:p>
        </p:txBody>
      </p:sp>
      <p:sp>
        <p:nvSpPr>
          <p:cNvPr id="56" name="Text 54"/>
          <p:cNvSpPr/>
          <p:nvPr/>
        </p:nvSpPr>
        <p:spPr>
          <a:xfrm>
            <a:off x="7104888" y="369417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00" dirty="0">
                <a:solidFill>
                  <a:srgbClr val="7B5E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ТАЙМИНГ:</a:t>
            </a:r>
            <a:endParaRPr lang="en-US" sz="750" dirty="0"/>
          </a:p>
        </p:txBody>
      </p:sp>
      <p:sp>
        <p:nvSpPr>
          <p:cNvPr id="57" name="Text 55"/>
          <p:cNvSpPr/>
          <p:nvPr/>
        </p:nvSpPr>
        <p:spPr>
          <a:xfrm>
            <a:off x="7104888" y="385876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+30 днів</a:t>
            </a:r>
            <a:endParaRPr lang="en-US" sz="950" dirty="0"/>
          </a:p>
        </p:txBody>
      </p:sp>
      <p:sp>
        <p:nvSpPr>
          <p:cNvPr id="58" name="Shape 56"/>
          <p:cNvSpPr/>
          <p:nvPr/>
        </p:nvSpPr>
        <p:spPr>
          <a:xfrm>
            <a:off x="411480" y="4352544"/>
            <a:ext cx="8321040" cy="457200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548640" y="4407408"/>
            <a:ext cx="12070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СТОП-УМОВИ:</a:t>
            </a:r>
            <a:endParaRPr lang="en-US" sz="850" dirty="0"/>
          </a:p>
        </p:txBody>
      </p:sp>
      <p:sp>
        <p:nvSpPr>
          <p:cNvPr id="60" name="Text 58"/>
          <p:cNvSpPr/>
          <p:nvPr/>
        </p:nvSpPr>
        <p:spPr>
          <a:xfrm>
            <a:off x="1828800" y="4389120"/>
            <a:ext cx="680313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Спам &gt;0.3% → пауза  ·  Відписки &gt;1% → менша частота  ·  Bounce &gt;2% → чистка  ·  0 кліків / 2 листи → переписати CTA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411480" y="182880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СХЕМИ АВТОМАТИЗАЦІЙ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11480" y="47548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Flow-діаграми з реального проекту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74320" y="1005840"/>
            <a:ext cx="4069080" cy="202996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74320" y="1005840"/>
            <a:ext cx="4069080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65760" y="104241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Welcome W1–W2</a:t>
            </a:r>
            <a:endParaRPr lang="en-US" sz="9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20" y="1335024"/>
            <a:ext cx="3154680" cy="164592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4617720" y="1005840"/>
            <a:ext cx="4069080" cy="202996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617720" y="1005840"/>
            <a:ext cx="4069080" cy="274320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709160" y="104241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Прогрів N1–N2</a:t>
            </a:r>
            <a:endParaRPr lang="en-US" sz="9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74920" y="1335024"/>
            <a:ext cx="3154680" cy="16459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274320" y="2834640"/>
            <a:ext cx="4069080" cy="202996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274320" y="2834640"/>
            <a:ext cx="4069080" cy="274320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365760" y="287121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Продаж S1–S2</a:t>
            </a:r>
            <a:endParaRPr lang="en-US" sz="9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1520" y="3163824"/>
            <a:ext cx="3154680" cy="164592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4617720" y="2834640"/>
            <a:ext cx="4069080" cy="2029968"/>
          </a:xfrm>
          <a:prstGeom prst="rect">
            <a:avLst/>
          </a:prstGeom>
          <a:solidFill>
            <a:srgbClr val="2D2D44"/>
          </a:solidFill>
          <a:ln w="12700">
            <a:solidFill>
              <a:srgbClr val="3D3D5A"/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4617720" y="2834640"/>
            <a:ext cx="4069080" cy="274320"/>
          </a:xfrm>
          <a:prstGeom prst="rect">
            <a:avLst/>
          </a:prstGeom>
          <a:solidFill>
            <a:srgbClr val="7B5EA7"/>
          </a:solidFill>
          <a:ln w="12700">
            <a:solidFill>
              <a:srgbClr val="7B5EA7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4709160" y="287121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Реактивація R1–R2</a:t>
            </a:r>
            <a:endParaRPr lang="en-US" sz="95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74920" y="3163824"/>
            <a:ext cx="3154680" cy="164592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555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528" y="48920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411480" y="201168"/>
            <a:ext cx="64008" cy="274320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39496" y="19202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200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· ПРОЦЕС · ACTIVECAMPAIGN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11480" y="52120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Сегментація бази та мовне розгалуження UA/EN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solidFill>
            <a:srgbClr val="2D4A2D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0720" y="164592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kern="0" spc="50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ПІЛОТ · ГРУДЕНЬ 2025 · 3 ТИЖНІ · 47 КОНТАКТІВ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" y="1152144"/>
            <a:ext cx="8321040" cy="3474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 контактів імпортовано в AC з полями: email, first_name, product, language. Automation flow запускається при підписці та автоматично вибирає мову листа.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11480" y="1591056"/>
            <a:ext cx="4160520" cy="212140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11480" y="1591056"/>
            <a:ext cx="416052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" y="1627632"/>
            <a:ext cx="40142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 — список 47 контактів (UA / EN · 01/2026)</a:t>
            </a:r>
            <a:endParaRPr lang="en-US" sz="7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883664"/>
            <a:ext cx="4069080" cy="177393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4754880" y="1591056"/>
            <a:ext cx="4069080" cy="212140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754880" y="1591056"/>
            <a:ext cx="4069080" cy="256032"/>
          </a:xfrm>
          <a:prstGeom prst="rect">
            <a:avLst/>
          </a:prstGeom>
          <a:solidFill>
            <a:srgbClr val="2D2D44"/>
          </a:solidFill>
          <a:ln w="12700">
            <a:solidFill>
              <a:srgbClr val="2D2D4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828032" y="1627632"/>
            <a:ext cx="39227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 — automation: мовний split (Yes→UA / No→EN)</a:t>
            </a:r>
            <a:endParaRPr lang="en-US" sz="7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00600" y="1883664"/>
            <a:ext cx="3977640" cy="177393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411480" y="3803904"/>
            <a:ext cx="278892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11480" y="3803904"/>
            <a:ext cx="2788920" cy="54864"/>
          </a:xfrm>
          <a:prstGeom prst="rect">
            <a:avLst/>
          </a:prstGeom>
          <a:solidFill>
            <a:srgbClr val="C8956C"/>
          </a:solidFill>
          <a:ln w="12700">
            <a:solidFill>
              <a:srgbClr val="C8956C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521208" y="387705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895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Тригер</a:t>
            </a:r>
            <a:endParaRPr lang="en-US" sz="900" dirty="0"/>
          </a:p>
        </p:txBody>
      </p:sp>
      <p:sp>
        <p:nvSpPr>
          <p:cNvPr id="20" name="Text 16"/>
          <p:cNvSpPr/>
          <p:nvPr/>
        </p:nvSpPr>
        <p:spPr>
          <a:xfrm>
            <a:off x="1490472" y="3858768"/>
            <a:ext cx="162763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Subscribes to list L11_L12_Demo</a:t>
            </a:r>
            <a:endParaRPr lang="en-US" sz="900" dirty="0"/>
          </a:p>
        </p:txBody>
      </p:sp>
      <p:sp>
        <p:nvSpPr>
          <p:cNvPr id="21" name="Shape 17"/>
          <p:cNvSpPr/>
          <p:nvPr/>
        </p:nvSpPr>
        <p:spPr>
          <a:xfrm>
            <a:off x="3364992" y="3803904"/>
            <a:ext cx="278892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3364992" y="3803904"/>
            <a:ext cx="2788920" cy="54864"/>
          </a:xfrm>
          <a:prstGeom prst="rect">
            <a:avLst/>
          </a:prstGeom>
          <a:solidFill>
            <a:srgbClr val="4A6FA5"/>
          </a:solidFill>
          <a:ln w="12700">
            <a:solidFill>
              <a:srgbClr val="4A6FA5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3474720" y="387705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6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Умова</a:t>
            </a:r>
            <a:endParaRPr lang="en-US" sz="900" dirty="0"/>
          </a:p>
        </p:txBody>
      </p:sp>
      <p:sp>
        <p:nvSpPr>
          <p:cNvPr id="24" name="Text 20"/>
          <p:cNvSpPr/>
          <p:nvPr/>
        </p:nvSpPr>
        <p:spPr>
          <a:xfrm>
            <a:off x="4443984" y="3858768"/>
            <a:ext cx="162763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Preferred Language is EN → EN email / інакше → UA</a:t>
            </a:r>
            <a:endParaRPr lang="en-US" sz="900" dirty="0"/>
          </a:p>
        </p:txBody>
      </p:sp>
      <p:sp>
        <p:nvSpPr>
          <p:cNvPr id="25" name="Shape 21"/>
          <p:cNvSpPr/>
          <p:nvPr/>
        </p:nvSpPr>
        <p:spPr>
          <a:xfrm>
            <a:off x="6318504" y="3803904"/>
            <a:ext cx="278892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6318504" y="3803904"/>
            <a:ext cx="2788920" cy="54864"/>
          </a:xfrm>
          <a:prstGeom prst="rect">
            <a:avLst/>
          </a:prstGeom>
          <a:solidFill>
            <a:srgbClr val="4A8C5C"/>
          </a:solidFill>
          <a:ln w="12700">
            <a:solidFill>
              <a:srgbClr val="4A8C5C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6428232" y="387705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8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Підтверджено</a:t>
            </a:r>
            <a:endParaRPr lang="en-US" sz="900" dirty="0"/>
          </a:p>
        </p:txBody>
      </p:sp>
      <p:sp>
        <p:nvSpPr>
          <p:cNvPr id="28" name="Text 24"/>
          <p:cNvSpPr/>
          <p:nvPr/>
        </p:nvSpPr>
        <p:spPr>
          <a:xfrm>
            <a:off x="7397496" y="3858768"/>
            <a:ext cx="1627632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 контактів імпортовано, split протестовано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2500</Words>
  <Application>Microsoft Office PowerPoint</Application>
  <PresentationFormat>Экран (16:9)</PresentationFormat>
  <Paragraphs>490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Email-автоматизація Viktoria Ves Clinic · Portfolio Case v5</dc:title>
  <dc:subject>PptxGenJS Presentation</dc:subject>
  <dc:creator>PptxGenJS</dc:creator>
  <cp:lastModifiedBy>Admin</cp:lastModifiedBy>
  <cp:revision>3</cp:revision>
  <dcterms:created xsi:type="dcterms:W3CDTF">2026-02-28T16:35:27Z</dcterms:created>
  <dcterms:modified xsi:type="dcterms:W3CDTF">2026-02-28T19:35:19Z</dcterms:modified>
</cp:coreProperties>
</file>