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1028717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289608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15212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845849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47175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344760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1438645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267424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1478726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F9073595-1CF0-4152-90C2-48F115B2627B}" type="datetimeFigureOut">
              <a:rPr lang="uk-UA" smtClean="0"/>
              <a:t>05.06.2019</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3530530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F9073595-1CF0-4152-90C2-48F115B2627B}" type="datetimeFigureOut">
              <a:rPr lang="uk-UA" smtClean="0"/>
              <a:t>05.06.2019</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537338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F9073595-1CF0-4152-90C2-48F115B2627B}" type="datetimeFigureOut">
              <a:rPr lang="uk-UA" smtClean="0"/>
              <a:t>05.06.2019</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105384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F9073595-1CF0-4152-90C2-48F115B2627B}" type="datetimeFigureOut">
              <a:rPr lang="uk-UA" smtClean="0"/>
              <a:t>05.06.2019</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3024592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073595-1CF0-4152-90C2-48F115B2627B}" type="datetimeFigureOut">
              <a:rPr lang="uk-UA" smtClean="0"/>
              <a:t>05.06.2019</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1355986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smtClean="0"/>
              <a:t>Зразок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F9073595-1CF0-4152-90C2-48F115B2627B}" type="datetimeFigureOut">
              <a:rPr lang="uk-UA" smtClean="0"/>
              <a:t>05.06.2019</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3063162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F9073595-1CF0-4152-90C2-48F115B2627B}" type="datetimeFigureOut">
              <a:rPr lang="uk-UA" smtClean="0"/>
              <a:t>05.06.2019</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D8D338E-4F12-4AB8-85D4-4999AD683C56}" type="slidenum">
              <a:rPr lang="uk-UA" smtClean="0"/>
              <a:t>‹№›</a:t>
            </a:fld>
            <a:endParaRPr lang="uk-UA"/>
          </a:p>
        </p:txBody>
      </p:sp>
    </p:spTree>
    <p:extLst>
      <p:ext uri="{BB962C8B-B14F-4D97-AF65-F5344CB8AC3E}">
        <p14:creationId xmlns:p14="http://schemas.microsoft.com/office/powerpoint/2010/main" val="2907604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9073595-1CF0-4152-90C2-48F115B2627B}" type="datetimeFigureOut">
              <a:rPr lang="uk-UA" smtClean="0"/>
              <a:t>05.06.2019</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D8D338E-4F12-4AB8-85D4-4999AD683C56}" type="slidenum">
              <a:rPr lang="uk-UA" smtClean="0"/>
              <a:t>‹№›</a:t>
            </a:fld>
            <a:endParaRPr lang="uk-UA"/>
          </a:p>
        </p:txBody>
      </p:sp>
    </p:spTree>
    <p:extLst>
      <p:ext uri="{BB962C8B-B14F-4D97-AF65-F5344CB8AC3E}">
        <p14:creationId xmlns:p14="http://schemas.microsoft.com/office/powerpoint/2010/main" val="100757755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365125"/>
            <a:ext cx="10515600" cy="4925331"/>
          </a:xfrm>
        </p:spPr>
        <p:txBody>
          <a:bodyPr>
            <a:normAutofit fontScale="90000"/>
          </a:bodyPr>
          <a:lstStyle/>
          <a:p>
            <a:pPr algn="ctr"/>
            <a:r>
              <a:rPr lang="uk-UA" b="1" dirty="0" smtClean="0"/>
              <a:t/>
            </a:r>
            <a:br>
              <a:rPr lang="uk-UA" b="1" dirty="0" smtClean="0"/>
            </a:br>
            <a:r>
              <a:rPr lang="uk-UA" b="1" dirty="0"/>
              <a:t/>
            </a:r>
            <a:br>
              <a:rPr lang="uk-UA" b="1" dirty="0"/>
            </a:br>
            <a:r>
              <a:rPr lang="uk-UA" b="1" dirty="0" smtClean="0"/>
              <a:t/>
            </a:r>
            <a:br>
              <a:rPr lang="uk-UA" b="1" dirty="0" smtClean="0"/>
            </a:br>
            <a:r>
              <a:rPr lang="uk-UA" b="1" dirty="0" smtClean="0">
                <a:solidFill>
                  <a:schemeClr val="tx1"/>
                </a:solidFill>
              </a:rPr>
              <a:t>Презентація на тему:</a:t>
            </a:r>
            <a:r>
              <a:rPr lang="uk-UA" dirty="0" smtClean="0">
                <a:solidFill>
                  <a:schemeClr val="tx1"/>
                </a:solidFill>
              </a:rPr>
              <a:t/>
            </a:r>
            <a:br>
              <a:rPr lang="uk-UA" dirty="0" smtClean="0">
                <a:solidFill>
                  <a:schemeClr val="tx1"/>
                </a:solidFill>
              </a:rPr>
            </a:br>
            <a:r>
              <a:rPr lang="uk-UA" dirty="0" smtClean="0">
                <a:solidFill>
                  <a:schemeClr val="tx1"/>
                </a:solidFill>
              </a:rPr>
              <a:t/>
            </a:r>
            <a:br>
              <a:rPr lang="uk-UA" dirty="0" smtClean="0">
                <a:solidFill>
                  <a:schemeClr val="tx1"/>
                </a:solidFill>
              </a:rPr>
            </a:br>
            <a:r>
              <a:rPr lang="uk-UA" dirty="0" smtClean="0">
                <a:solidFill>
                  <a:schemeClr val="tx1"/>
                </a:solidFill>
              </a:rPr>
              <a:t>«</a:t>
            </a:r>
            <a:r>
              <a:rPr lang="uk-UA" b="1" dirty="0">
                <a:solidFill>
                  <a:schemeClr val="tx1"/>
                </a:solidFill>
              </a:rPr>
              <a:t>ПРОБЛЕМИ РОЗВИТКУ СУЧАСНОГО СТАНУ ГОТЕЛЬНОГО ГОСПОДАРСТВА </a:t>
            </a:r>
            <a:r>
              <a:rPr lang="uk-UA" b="1" dirty="0" smtClean="0">
                <a:solidFill>
                  <a:schemeClr val="tx1"/>
                </a:solidFill>
              </a:rPr>
              <a:t>УКРАЇНИ»</a:t>
            </a:r>
            <a:br>
              <a:rPr lang="uk-UA" b="1" dirty="0" smtClean="0">
                <a:solidFill>
                  <a:schemeClr val="tx1"/>
                </a:solidFill>
              </a:rPr>
            </a:br>
            <a:r>
              <a:rPr lang="uk-UA" b="1" dirty="0" smtClean="0">
                <a:solidFill>
                  <a:schemeClr val="tx1"/>
                </a:solidFill>
              </a:rPr>
              <a:t/>
            </a:r>
            <a:br>
              <a:rPr lang="uk-UA" b="1" dirty="0" smtClean="0">
                <a:solidFill>
                  <a:schemeClr val="tx1"/>
                </a:solidFill>
              </a:rPr>
            </a:br>
            <a:r>
              <a:rPr lang="uk-UA" b="1" dirty="0" smtClean="0">
                <a:solidFill>
                  <a:schemeClr val="tx1"/>
                </a:solidFill>
              </a:rPr>
              <a:t/>
            </a:r>
            <a:br>
              <a:rPr lang="uk-UA" b="1" dirty="0" smtClean="0">
                <a:solidFill>
                  <a:schemeClr val="tx1"/>
                </a:solidFill>
              </a:rPr>
            </a:br>
            <a:r>
              <a:rPr lang="uk-UA" b="1" dirty="0">
                <a:solidFill>
                  <a:schemeClr val="tx1"/>
                </a:solidFill>
              </a:rPr>
              <a:t/>
            </a:r>
            <a:br>
              <a:rPr lang="uk-UA" b="1" dirty="0">
                <a:solidFill>
                  <a:schemeClr val="tx1"/>
                </a:solidFill>
              </a:rPr>
            </a:br>
            <a:r>
              <a:rPr lang="uk-UA" b="1" dirty="0" smtClean="0">
                <a:solidFill>
                  <a:schemeClr val="tx1"/>
                </a:solidFill>
              </a:rPr>
              <a:t>																			</a:t>
            </a:r>
            <a:r>
              <a:rPr lang="uk-UA" sz="2400" b="1" dirty="0" smtClean="0">
                <a:solidFill>
                  <a:schemeClr val="tx1"/>
                </a:solidFill>
              </a:rPr>
              <a:t>Виконав:</a:t>
            </a:r>
            <a:br>
              <a:rPr lang="uk-UA" sz="2400" b="1" dirty="0" smtClean="0">
                <a:solidFill>
                  <a:schemeClr val="tx1"/>
                </a:solidFill>
              </a:rPr>
            </a:br>
            <a:r>
              <a:rPr lang="uk-UA" sz="2400" b="1" dirty="0" smtClean="0">
                <a:solidFill>
                  <a:schemeClr val="tx1"/>
                </a:solidFill>
              </a:rPr>
              <a:t>															студент групи ЗГРС-15</a:t>
            </a:r>
            <a:br>
              <a:rPr lang="uk-UA" sz="2400" b="1" dirty="0" smtClean="0">
                <a:solidFill>
                  <a:schemeClr val="tx1"/>
                </a:solidFill>
              </a:rPr>
            </a:br>
            <a:r>
              <a:rPr lang="uk-UA" sz="2400" b="1" dirty="0" smtClean="0">
                <a:solidFill>
                  <a:schemeClr val="tx1"/>
                </a:solidFill>
              </a:rPr>
              <a:t>																		Сурков Павло</a:t>
            </a:r>
            <a:endParaRPr lang="uk-UA" dirty="0">
              <a:solidFill>
                <a:schemeClr val="tx1"/>
              </a:solidFill>
            </a:endParaRPr>
          </a:p>
        </p:txBody>
      </p:sp>
    </p:spTree>
    <p:extLst>
      <p:ext uri="{BB962C8B-B14F-4D97-AF65-F5344CB8AC3E}">
        <p14:creationId xmlns:p14="http://schemas.microsoft.com/office/powerpoint/2010/main" val="369588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677334" y="535577"/>
            <a:ext cx="8596668" cy="74023"/>
          </a:xfrm>
        </p:spPr>
        <p:txBody>
          <a:bodyPr>
            <a:normAutofit fontScale="90000"/>
          </a:bodyPr>
          <a:lstStyle/>
          <a:p>
            <a:endParaRPr lang="uk-UA" dirty="0"/>
          </a:p>
        </p:txBody>
      </p:sp>
      <p:sp>
        <p:nvSpPr>
          <p:cNvPr id="3" name="Місце для вмісту 2"/>
          <p:cNvSpPr>
            <a:spLocks noGrp="1"/>
          </p:cNvSpPr>
          <p:nvPr>
            <p:ph idx="1"/>
          </p:nvPr>
        </p:nvSpPr>
        <p:spPr>
          <a:xfrm>
            <a:off x="677334" y="535577"/>
            <a:ext cx="8596668" cy="5505785"/>
          </a:xfrm>
        </p:spPr>
        <p:txBody>
          <a:bodyPr/>
          <a:lstStyle/>
          <a:p>
            <a:pPr algn="just"/>
            <a:r>
              <a:rPr lang="uk-UA" sz="1400" dirty="0"/>
              <a:t>Згідно з даними </a:t>
            </a:r>
            <a:r>
              <a:rPr lang="uk-UA" sz="1400" dirty="0" smtClean="0"/>
              <a:t>таблицею, </a:t>
            </a:r>
            <a:r>
              <a:rPr lang="uk-UA" sz="1400" dirty="0"/>
              <a:t>у структурі готельної бази України, крім готелів та аналогічних закладів, присутні типи засобів розміщення, що не відносяться до підприємств готельного господарства (кемпінги, гуртожитки для приїжджих та інші). </a:t>
            </a:r>
            <a:endParaRPr lang="uk-UA" sz="1400" dirty="0" smtClean="0"/>
          </a:p>
          <a:p>
            <a:pPr algn="just"/>
            <a:endParaRPr lang="uk-UA" dirty="0"/>
          </a:p>
        </p:txBody>
      </p:sp>
      <p:graphicFrame>
        <p:nvGraphicFramePr>
          <p:cNvPr id="4" name="Таблиця 3"/>
          <p:cNvGraphicFramePr>
            <a:graphicFrameLocks noGrp="1"/>
          </p:cNvGraphicFramePr>
          <p:nvPr>
            <p:extLst>
              <p:ext uri="{D42A27DB-BD31-4B8C-83A1-F6EECF244321}">
                <p14:modId xmlns:p14="http://schemas.microsoft.com/office/powerpoint/2010/main" val="2470957537"/>
              </p:ext>
            </p:extLst>
          </p:nvPr>
        </p:nvGraphicFramePr>
        <p:xfrm>
          <a:off x="860214" y="1227908"/>
          <a:ext cx="8701797" cy="5364480"/>
        </p:xfrm>
        <a:graphic>
          <a:graphicData uri="http://schemas.openxmlformats.org/drawingml/2006/table">
            <a:tbl>
              <a:tblPr firstRow="1" bandRow="1">
                <a:tableStyleId>{5C22544A-7EE6-4342-B048-85BDC9FD1C3A}</a:tableStyleId>
              </a:tblPr>
              <a:tblGrid>
                <a:gridCol w="3332217">
                  <a:extLst>
                    <a:ext uri="{9D8B030D-6E8A-4147-A177-3AD203B41FA5}">
                      <a16:colId xmlns:a16="http://schemas.microsoft.com/office/drawing/2014/main" val="3532903602"/>
                    </a:ext>
                  </a:extLst>
                </a:gridCol>
                <a:gridCol w="1146773">
                  <a:extLst>
                    <a:ext uri="{9D8B030D-6E8A-4147-A177-3AD203B41FA5}">
                      <a16:colId xmlns:a16="http://schemas.microsoft.com/office/drawing/2014/main" val="55579071"/>
                    </a:ext>
                  </a:extLst>
                </a:gridCol>
                <a:gridCol w="881057">
                  <a:extLst>
                    <a:ext uri="{9D8B030D-6E8A-4147-A177-3AD203B41FA5}">
                      <a16:colId xmlns:a16="http://schemas.microsoft.com/office/drawing/2014/main" val="3092581927"/>
                    </a:ext>
                  </a:extLst>
                </a:gridCol>
                <a:gridCol w="1244667">
                  <a:extLst>
                    <a:ext uri="{9D8B030D-6E8A-4147-A177-3AD203B41FA5}">
                      <a16:colId xmlns:a16="http://schemas.microsoft.com/office/drawing/2014/main" val="36131027"/>
                    </a:ext>
                  </a:extLst>
                </a:gridCol>
                <a:gridCol w="1188727">
                  <a:extLst>
                    <a:ext uri="{9D8B030D-6E8A-4147-A177-3AD203B41FA5}">
                      <a16:colId xmlns:a16="http://schemas.microsoft.com/office/drawing/2014/main" val="1579873849"/>
                    </a:ext>
                  </a:extLst>
                </a:gridCol>
                <a:gridCol w="908356">
                  <a:extLst>
                    <a:ext uri="{9D8B030D-6E8A-4147-A177-3AD203B41FA5}">
                      <a16:colId xmlns:a16="http://schemas.microsoft.com/office/drawing/2014/main" val="97296665"/>
                    </a:ext>
                  </a:extLst>
                </a:gridCol>
              </a:tblGrid>
              <a:tr h="221252">
                <a:tc rowSpan="2">
                  <a:txBody>
                    <a:bodyPr/>
                    <a:lstStyle/>
                    <a:p>
                      <a:pPr algn="ctr"/>
                      <a:r>
                        <a:rPr lang="uk-UA" sz="1600" dirty="0" smtClean="0"/>
                        <a:t>Типи підприємств готельного</a:t>
                      </a:r>
                      <a:r>
                        <a:rPr lang="uk-UA" sz="1600" baseline="0" dirty="0" smtClean="0"/>
                        <a:t> господарства</a:t>
                      </a:r>
                      <a:endParaRPr lang="uk-UA" sz="1600" dirty="0"/>
                    </a:p>
                  </a:txBody>
                  <a:tcPr/>
                </a:tc>
                <a:tc rowSpan="2">
                  <a:txBody>
                    <a:bodyPr/>
                    <a:lstStyle/>
                    <a:p>
                      <a:pPr algn="ctr"/>
                      <a:r>
                        <a:rPr lang="uk-UA" sz="1600" dirty="0" smtClean="0"/>
                        <a:t>Од.</a:t>
                      </a:r>
                    </a:p>
                    <a:p>
                      <a:pPr algn="ctr"/>
                      <a:r>
                        <a:rPr lang="uk-UA" sz="1600" dirty="0" err="1" smtClean="0"/>
                        <a:t>вим</a:t>
                      </a:r>
                      <a:r>
                        <a:rPr lang="uk-UA" sz="1600" dirty="0" smtClean="0"/>
                        <a:t>.</a:t>
                      </a:r>
                      <a:endParaRPr lang="uk-UA" sz="1600" dirty="0"/>
                    </a:p>
                  </a:txBody>
                  <a:tcPr/>
                </a:tc>
                <a:tc gridSpan="4">
                  <a:txBody>
                    <a:bodyPr/>
                    <a:lstStyle/>
                    <a:p>
                      <a:pPr algn="ctr"/>
                      <a:r>
                        <a:rPr lang="uk-UA" sz="1600" dirty="0" smtClean="0"/>
                        <a:t>Роки</a:t>
                      </a:r>
                      <a:endParaRPr lang="uk-UA" sz="1600"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66849438"/>
                  </a:ext>
                </a:extLst>
              </a:tr>
              <a:tr h="221252">
                <a:tc vMerge="1">
                  <a:txBody>
                    <a:bodyPr/>
                    <a:lstStyle/>
                    <a:p>
                      <a:endParaRPr lang="uk-UA" dirty="0"/>
                    </a:p>
                  </a:txBody>
                  <a:tcPr/>
                </a:tc>
                <a:tc vMerge="1">
                  <a:txBody>
                    <a:bodyPr/>
                    <a:lstStyle/>
                    <a:p>
                      <a:endParaRPr lang="uk-UA" dirty="0"/>
                    </a:p>
                  </a:txBody>
                  <a:tcPr/>
                </a:tc>
                <a:tc>
                  <a:txBody>
                    <a:bodyPr/>
                    <a:lstStyle/>
                    <a:p>
                      <a:pPr algn="ctr"/>
                      <a:r>
                        <a:rPr lang="uk-UA" sz="1600" dirty="0" smtClean="0"/>
                        <a:t>2005</a:t>
                      </a:r>
                      <a:endParaRPr lang="uk-UA" sz="1600" dirty="0"/>
                    </a:p>
                  </a:txBody>
                  <a:tcPr/>
                </a:tc>
                <a:tc>
                  <a:txBody>
                    <a:bodyPr/>
                    <a:lstStyle/>
                    <a:p>
                      <a:pPr algn="ctr"/>
                      <a:r>
                        <a:rPr lang="uk-UA" sz="1600" dirty="0" smtClean="0"/>
                        <a:t>2008</a:t>
                      </a:r>
                      <a:endParaRPr lang="uk-UA" sz="1600" dirty="0"/>
                    </a:p>
                  </a:txBody>
                  <a:tcPr/>
                </a:tc>
                <a:tc>
                  <a:txBody>
                    <a:bodyPr/>
                    <a:lstStyle/>
                    <a:p>
                      <a:pPr algn="ctr"/>
                      <a:r>
                        <a:rPr lang="uk-UA" sz="1600" dirty="0" smtClean="0"/>
                        <a:t>2011</a:t>
                      </a:r>
                      <a:endParaRPr lang="uk-UA" sz="1600" dirty="0"/>
                    </a:p>
                  </a:txBody>
                  <a:tcPr/>
                </a:tc>
                <a:tc>
                  <a:txBody>
                    <a:bodyPr/>
                    <a:lstStyle/>
                    <a:p>
                      <a:pPr algn="ctr"/>
                      <a:r>
                        <a:rPr lang="uk-UA" sz="1600" dirty="0" smtClean="0"/>
                        <a:t>2013</a:t>
                      </a:r>
                      <a:endParaRPr lang="uk-UA" sz="1600" dirty="0"/>
                    </a:p>
                  </a:txBody>
                  <a:tcPr/>
                </a:tc>
                <a:extLst>
                  <a:ext uri="{0D108BD9-81ED-4DB2-BD59-A6C34878D82A}">
                    <a16:rowId xmlns:a16="http://schemas.microsoft.com/office/drawing/2014/main" val="1477128381"/>
                  </a:ext>
                </a:extLst>
              </a:tr>
              <a:tr h="221252">
                <a:tc rowSpan="2">
                  <a:txBody>
                    <a:bodyPr/>
                    <a:lstStyle/>
                    <a:p>
                      <a:r>
                        <a:rPr lang="uk-UA" sz="1600" dirty="0" smtClean="0"/>
                        <a:t>Готелі</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788</a:t>
                      </a:r>
                      <a:endParaRPr lang="uk-UA" sz="1600" dirty="0"/>
                    </a:p>
                  </a:txBody>
                  <a:tcPr/>
                </a:tc>
                <a:tc>
                  <a:txBody>
                    <a:bodyPr/>
                    <a:lstStyle/>
                    <a:p>
                      <a:r>
                        <a:rPr lang="uk-UA" sz="1600" dirty="0" smtClean="0"/>
                        <a:t>838</a:t>
                      </a:r>
                      <a:endParaRPr lang="uk-UA" sz="1600" dirty="0"/>
                    </a:p>
                  </a:txBody>
                  <a:tcPr/>
                </a:tc>
                <a:tc>
                  <a:txBody>
                    <a:bodyPr/>
                    <a:lstStyle/>
                    <a:p>
                      <a:r>
                        <a:rPr lang="uk-UA" sz="1600" dirty="0" smtClean="0"/>
                        <a:t>787</a:t>
                      </a:r>
                      <a:endParaRPr lang="uk-UA" sz="1600" dirty="0"/>
                    </a:p>
                  </a:txBody>
                  <a:tcPr/>
                </a:tc>
                <a:tc>
                  <a:txBody>
                    <a:bodyPr/>
                    <a:lstStyle/>
                    <a:p>
                      <a:r>
                        <a:rPr lang="uk-UA" sz="1600" dirty="0" smtClean="0"/>
                        <a:t>871</a:t>
                      </a:r>
                      <a:endParaRPr lang="uk-UA" sz="1600" dirty="0"/>
                    </a:p>
                  </a:txBody>
                  <a:tcPr/>
                </a:tc>
                <a:extLst>
                  <a:ext uri="{0D108BD9-81ED-4DB2-BD59-A6C34878D82A}">
                    <a16:rowId xmlns:a16="http://schemas.microsoft.com/office/drawing/2014/main" val="3031524265"/>
                  </a:ext>
                </a:extLst>
              </a:tr>
              <a:tr h="130629">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64,0</a:t>
                      </a:r>
                      <a:endParaRPr lang="uk-UA" sz="1600" dirty="0"/>
                    </a:p>
                  </a:txBody>
                  <a:tcPr/>
                </a:tc>
                <a:tc>
                  <a:txBody>
                    <a:bodyPr/>
                    <a:lstStyle/>
                    <a:p>
                      <a:r>
                        <a:rPr lang="uk-UA" sz="1600" dirty="0" smtClean="0"/>
                        <a:t>52,5</a:t>
                      </a:r>
                      <a:endParaRPr lang="uk-UA" sz="1600" dirty="0"/>
                    </a:p>
                  </a:txBody>
                  <a:tcPr/>
                </a:tc>
                <a:tc>
                  <a:txBody>
                    <a:bodyPr/>
                    <a:lstStyle/>
                    <a:p>
                      <a:r>
                        <a:rPr lang="uk-UA" sz="1600" dirty="0" smtClean="0"/>
                        <a:t>62,9</a:t>
                      </a:r>
                      <a:endParaRPr lang="uk-UA" sz="1600" dirty="0"/>
                    </a:p>
                  </a:txBody>
                  <a:tcPr/>
                </a:tc>
                <a:tc>
                  <a:txBody>
                    <a:bodyPr/>
                    <a:lstStyle/>
                    <a:p>
                      <a:r>
                        <a:rPr lang="uk-UA" sz="1600" dirty="0" smtClean="0"/>
                        <a:t>67,1</a:t>
                      </a:r>
                      <a:endParaRPr lang="uk-UA" sz="1600" dirty="0"/>
                    </a:p>
                  </a:txBody>
                  <a:tcPr/>
                </a:tc>
                <a:extLst>
                  <a:ext uri="{0D108BD9-81ED-4DB2-BD59-A6C34878D82A}">
                    <a16:rowId xmlns:a16="http://schemas.microsoft.com/office/drawing/2014/main" val="2852203833"/>
                  </a:ext>
                </a:extLst>
              </a:tr>
              <a:tr h="221252">
                <a:tc rowSpan="2">
                  <a:txBody>
                    <a:bodyPr/>
                    <a:lstStyle/>
                    <a:p>
                      <a:r>
                        <a:rPr lang="uk-UA" sz="1600" dirty="0" smtClean="0"/>
                        <a:t>Мотелі</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17</a:t>
                      </a:r>
                      <a:endParaRPr lang="uk-UA" sz="1600" dirty="0"/>
                    </a:p>
                  </a:txBody>
                  <a:tcPr/>
                </a:tc>
                <a:tc>
                  <a:txBody>
                    <a:bodyPr/>
                    <a:lstStyle/>
                    <a:p>
                      <a:r>
                        <a:rPr lang="uk-UA" sz="1600" dirty="0" smtClean="0"/>
                        <a:t>25</a:t>
                      </a:r>
                      <a:endParaRPr lang="uk-UA" sz="1600" dirty="0"/>
                    </a:p>
                  </a:txBody>
                  <a:tcPr/>
                </a:tc>
                <a:tc>
                  <a:txBody>
                    <a:bodyPr/>
                    <a:lstStyle/>
                    <a:p>
                      <a:r>
                        <a:rPr lang="uk-UA" sz="1600" dirty="0" smtClean="0"/>
                        <a:t>29</a:t>
                      </a:r>
                      <a:endParaRPr lang="uk-UA" sz="1600" dirty="0"/>
                    </a:p>
                  </a:txBody>
                  <a:tcPr/>
                </a:tc>
                <a:tc>
                  <a:txBody>
                    <a:bodyPr/>
                    <a:lstStyle/>
                    <a:p>
                      <a:r>
                        <a:rPr lang="uk-UA" sz="1600" dirty="0" smtClean="0"/>
                        <a:t>31</a:t>
                      </a:r>
                      <a:endParaRPr lang="uk-UA" sz="1600" dirty="0"/>
                    </a:p>
                  </a:txBody>
                  <a:tcPr/>
                </a:tc>
                <a:extLst>
                  <a:ext uri="{0D108BD9-81ED-4DB2-BD59-A6C34878D82A}">
                    <a16:rowId xmlns:a16="http://schemas.microsoft.com/office/drawing/2014/main" val="3750539196"/>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1,4</a:t>
                      </a:r>
                      <a:endParaRPr lang="uk-UA" sz="1600" dirty="0"/>
                    </a:p>
                  </a:txBody>
                  <a:tcPr/>
                </a:tc>
                <a:tc>
                  <a:txBody>
                    <a:bodyPr/>
                    <a:lstStyle/>
                    <a:p>
                      <a:r>
                        <a:rPr lang="uk-UA" sz="1600" dirty="0" smtClean="0"/>
                        <a:t>1,6</a:t>
                      </a:r>
                      <a:endParaRPr lang="uk-UA" sz="1600" dirty="0"/>
                    </a:p>
                  </a:txBody>
                  <a:tcPr/>
                </a:tc>
                <a:tc>
                  <a:txBody>
                    <a:bodyPr/>
                    <a:lstStyle/>
                    <a:p>
                      <a:r>
                        <a:rPr lang="uk-UA" sz="1600" dirty="0" smtClean="0"/>
                        <a:t>2,3</a:t>
                      </a:r>
                      <a:endParaRPr lang="uk-UA" sz="1600" dirty="0"/>
                    </a:p>
                  </a:txBody>
                  <a:tcPr/>
                </a:tc>
                <a:tc>
                  <a:txBody>
                    <a:bodyPr/>
                    <a:lstStyle/>
                    <a:p>
                      <a:r>
                        <a:rPr lang="uk-UA" sz="1600" dirty="0" smtClean="0"/>
                        <a:t>2,4</a:t>
                      </a:r>
                      <a:endParaRPr lang="uk-UA" sz="1600" dirty="0"/>
                    </a:p>
                  </a:txBody>
                  <a:tcPr/>
                </a:tc>
                <a:extLst>
                  <a:ext uri="{0D108BD9-81ED-4DB2-BD59-A6C34878D82A}">
                    <a16:rowId xmlns:a16="http://schemas.microsoft.com/office/drawing/2014/main" val="4116421267"/>
                  </a:ext>
                </a:extLst>
              </a:tr>
              <a:tr h="221252">
                <a:tc rowSpan="2">
                  <a:txBody>
                    <a:bodyPr/>
                    <a:lstStyle/>
                    <a:p>
                      <a:r>
                        <a:rPr lang="uk-UA" sz="1600" dirty="0" err="1" smtClean="0"/>
                        <a:t>Готельно</a:t>
                      </a:r>
                      <a:r>
                        <a:rPr lang="uk-UA" sz="1600" dirty="0" smtClean="0"/>
                        <a:t>-офісні</a:t>
                      </a:r>
                      <a:r>
                        <a:rPr lang="uk-UA" sz="1600" baseline="0" dirty="0" smtClean="0"/>
                        <a:t> центри</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8</a:t>
                      </a:r>
                      <a:endParaRPr lang="uk-UA" sz="1600" dirty="0"/>
                    </a:p>
                  </a:txBody>
                  <a:tcPr/>
                </a:tc>
                <a:tc>
                  <a:txBody>
                    <a:bodyPr/>
                    <a:lstStyle/>
                    <a:p>
                      <a:r>
                        <a:rPr lang="uk-UA" sz="1600" dirty="0" smtClean="0"/>
                        <a:t>5</a:t>
                      </a:r>
                      <a:endParaRPr lang="uk-UA" sz="1600" dirty="0"/>
                    </a:p>
                  </a:txBody>
                  <a:tcPr/>
                </a:tc>
                <a:tc>
                  <a:txBody>
                    <a:bodyPr/>
                    <a:lstStyle/>
                    <a:p>
                      <a:r>
                        <a:rPr lang="uk-UA" sz="1600" dirty="0" smtClean="0"/>
                        <a:t>4</a:t>
                      </a:r>
                      <a:endParaRPr lang="uk-UA" sz="1600" dirty="0"/>
                    </a:p>
                  </a:txBody>
                  <a:tcPr/>
                </a:tc>
                <a:tc>
                  <a:txBody>
                    <a:bodyPr/>
                    <a:lstStyle/>
                    <a:p>
                      <a:r>
                        <a:rPr lang="uk-UA" sz="1600" dirty="0" smtClean="0"/>
                        <a:t>0</a:t>
                      </a:r>
                      <a:endParaRPr lang="uk-UA" sz="1600" dirty="0"/>
                    </a:p>
                  </a:txBody>
                  <a:tcPr/>
                </a:tc>
                <a:extLst>
                  <a:ext uri="{0D108BD9-81ED-4DB2-BD59-A6C34878D82A}">
                    <a16:rowId xmlns:a16="http://schemas.microsoft.com/office/drawing/2014/main" val="523315031"/>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0,6</a:t>
                      </a:r>
                      <a:endParaRPr lang="uk-UA" sz="1600" dirty="0"/>
                    </a:p>
                  </a:txBody>
                  <a:tcPr/>
                </a:tc>
                <a:tc>
                  <a:txBody>
                    <a:bodyPr/>
                    <a:lstStyle/>
                    <a:p>
                      <a:r>
                        <a:rPr lang="uk-UA" sz="1600" dirty="0" smtClean="0"/>
                        <a:t>0,3</a:t>
                      </a:r>
                      <a:endParaRPr lang="uk-UA" sz="1600" dirty="0"/>
                    </a:p>
                  </a:txBody>
                  <a:tcPr/>
                </a:tc>
                <a:tc>
                  <a:txBody>
                    <a:bodyPr/>
                    <a:lstStyle/>
                    <a:p>
                      <a:r>
                        <a:rPr lang="uk-UA" sz="1600" dirty="0" smtClean="0"/>
                        <a:t>0,3</a:t>
                      </a:r>
                      <a:endParaRPr lang="uk-UA" sz="1600" dirty="0"/>
                    </a:p>
                  </a:txBody>
                  <a:tcPr/>
                </a:tc>
                <a:tc>
                  <a:txBody>
                    <a:bodyPr/>
                    <a:lstStyle/>
                    <a:p>
                      <a:r>
                        <a:rPr lang="uk-UA" sz="1600" dirty="0" smtClean="0"/>
                        <a:t>0</a:t>
                      </a:r>
                      <a:endParaRPr lang="uk-UA" sz="1600" dirty="0"/>
                    </a:p>
                  </a:txBody>
                  <a:tcPr/>
                </a:tc>
                <a:extLst>
                  <a:ext uri="{0D108BD9-81ED-4DB2-BD59-A6C34878D82A}">
                    <a16:rowId xmlns:a16="http://schemas.microsoft.com/office/drawing/2014/main" val="1604720355"/>
                  </a:ext>
                </a:extLst>
              </a:tr>
              <a:tr h="221252">
                <a:tc rowSpan="2">
                  <a:txBody>
                    <a:bodyPr/>
                    <a:lstStyle/>
                    <a:p>
                      <a:r>
                        <a:rPr lang="uk-UA" sz="1600" dirty="0" smtClean="0"/>
                        <a:t>Кемпінги</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6</a:t>
                      </a:r>
                      <a:endParaRPr lang="uk-UA" sz="1600" dirty="0"/>
                    </a:p>
                  </a:txBody>
                  <a:tcPr/>
                </a:tc>
                <a:tc>
                  <a:txBody>
                    <a:bodyPr/>
                    <a:lstStyle/>
                    <a:p>
                      <a:r>
                        <a:rPr lang="uk-UA" sz="1600" dirty="0" smtClean="0"/>
                        <a:t>8</a:t>
                      </a:r>
                      <a:endParaRPr lang="uk-UA" sz="1600" dirty="0"/>
                    </a:p>
                  </a:txBody>
                  <a:tcPr/>
                </a:tc>
                <a:tc>
                  <a:txBody>
                    <a:bodyPr/>
                    <a:lstStyle/>
                    <a:p>
                      <a:r>
                        <a:rPr lang="uk-UA" sz="1600" dirty="0" smtClean="0"/>
                        <a:t>8</a:t>
                      </a:r>
                      <a:endParaRPr lang="uk-UA" sz="1600" dirty="0"/>
                    </a:p>
                  </a:txBody>
                  <a:tcPr/>
                </a:tc>
                <a:tc>
                  <a:txBody>
                    <a:bodyPr/>
                    <a:lstStyle/>
                    <a:p>
                      <a:r>
                        <a:rPr lang="uk-UA" sz="1600" dirty="0" smtClean="0"/>
                        <a:t>8</a:t>
                      </a:r>
                      <a:endParaRPr lang="uk-UA" sz="1600" dirty="0"/>
                    </a:p>
                  </a:txBody>
                  <a:tcPr/>
                </a:tc>
                <a:extLst>
                  <a:ext uri="{0D108BD9-81ED-4DB2-BD59-A6C34878D82A}">
                    <a16:rowId xmlns:a16="http://schemas.microsoft.com/office/drawing/2014/main" val="2800063908"/>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0,5</a:t>
                      </a:r>
                      <a:endParaRPr lang="uk-UA" sz="1600" dirty="0"/>
                    </a:p>
                  </a:txBody>
                  <a:tcPr/>
                </a:tc>
                <a:tc>
                  <a:txBody>
                    <a:bodyPr/>
                    <a:lstStyle/>
                    <a:p>
                      <a:r>
                        <a:rPr lang="uk-UA" sz="1600" dirty="0" smtClean="0"/>
                        <a:t>0,5</a:t>
                      </a:r>
                      <a:endParaRPr lang="uk-UA" sz="1600" dirty="0"/>
                    </a:p>
                  </a:txBody>
                  <a:tcPr/>
                </a:tc>
                <a:tc>
                  <a:txBody>
                    <a:bodyPr/>
                    <a:lstStyle/>
                    <a:p>
                      <a:r>
                        <a:rPr lang="uk-UA" sz="1600" dirty="0" smtClean="0"/>
                        <a:t>0,6</a:t>
                      </a:r>
                      <a:endParaRPr lang="uk-UA" sz="1600" dirty="0"/>
                    </a:p>
                  </a:txBody>
                  <a:tcPr/>
                </a:tc>
                <a:tc>
                  <a:txBody>
                    <a:bodyPr/>
                    <a:lstStyle/>
                    <a:p>
                      <a:r>
                        <a:rPr lang="uk-UA" sz="1600" dirty="0" smtClean="0"/>
                        <a:t>0,6</a:t>
                      </a:r>
                      <a:endParaRPr lang="uk-UA" sz="1600" dirty="0"/>
                    </a:p>
                  </a:txBody>
                  <a:tcPr/>
                </a:tc>
                <a:extLst>
                  <a:ext uri="{0D108BD9-81ED-4DB2-BD59-A6C34878D82A}">
                    <a16:rowId xmlns:a16="http://schemas.microsoft.com/office/drawing/2014/main" val="3158158857"/>
                  </a:ext>
                </a:extLst>
              </a:tr>
              <a:tr h="221252">
                <a:tc rowSpan="2">
                  <a:txBody>
                    <a:bodyPr/>
                    <a:lstStyle/>
                    <a:p>
                      <a:r>
                        <a:rPr lang="uk-UA" sz="1600" dirty="0" err="1" smtClean="0"/>
                        <a:t>Хостели</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0</a:t>
                      </a:r>
                      <a:endParaRPr lang="uk-UA" sz="1600" dirty="0"/>
                    </a:p>
                  </a:txBody>
                  <a:tcPr/>
                </a:tc>
                <a:tc>
                  <a:txBody>
                    <a:bodyPr/>
                    <a:lstStyle/>
                    <a:p>
                      <a:r>
                        <a:rPr lang="uk-UA" sz="1600" dirty="0" smtClean="0"/>
                        <a:t>0</a:t>
                      </a:r>
                      <a:endParaRPr lang="uk-UA" sz="1600" dirty="0"/>
                    </a:p>
                  </a:txBody>
                  <a:tcPr/>
                </a:tc>
                <a:tc>
                  <a:txBody>
                    <a:bodyPr/>
                    <a:lstStyle/>
                    <a:p>
                      <a:r>
                        <a:rPr lang="uk-UA" sz="1600" dirty="0" smtClean="0"/>
                        <a:t>0</a:t>
                      </a:r>
                      <a:endParaRPr lang="uk-UA" sz="1600" dirty="0"/>
                    </a:p>
                  </a:txBody>
                  <a:tcPr/>
                </a:tc>
                <a:tc>
                  <a:txBody>
                    <a:bodyPr/>
                    <a:lstStyle/>
                    <a:p>
                      <a:r>
                        <a:rPr lang="uk-UA" sz="1600" dirty="0" smtClean="0"/>
                        <a:t>3</a:t>
                      </a:r>
                      <a:endParaRPr lang="uk-UA" sz="1600" dirty="0"/>
                    </a:p>
                  </a:txBody>
                  <a:tcPr/>
                </a:tc>
                <a:extLst>
                  <a:ext uri="{0D108BD9-81ED-4DB2-BD59-A6C34878D82A}">
                    <a16:rowId xmlns:a16="http://schemas.microsoft.com/office/drawing/2014/main" val="3047846808"/>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0</a:t>
                      </a:r>
                      <a:endParaRPr lang="uk-UA" sz="1600" dirty="0"/>
                    </a:p>
                  </a:txBody>
                  <a:tcPr/>
                </a:tc>
                <a:tc>
                  <a:txBody>
                    <a:bodyPr/>
                    <a:lstStyle/>
                    <a:p>
                      <a:r>
                        <a:rPr lang="uk-UA" sz="1600" dirty="0" smtClean="0"/>
                        <a:t>0</a:t>
                      </a:r>
                      <a:endParaRPr lang="uk-UA" sz="1600" dirty="0"/>
                    </a:p>
                  </a:txBody>
                  <a:tcPr/>
                </a:tc>
                <a:tc>
                  <a:txBody>
                    <a:bodyPr/>
                    <a:lstStyle/>
                    <a:p>
                      <a:r>
                        <a:rPr lang="uk-UA" sz="1600" dirty="0" smtClean="0"/>
                        <a:t>0</a:t>
                      </a:r>
                      <a:endParaRPr lang="uk-UA" sz="1600" dirty="0"/>
                    </a:p>
                  </a:txBody>
                  <a:tcPr/>
                </a:tc>
                <a:tc>
                  <a:txBody>
                    <a:bodyPr/>
                    <a:lstStyle/>
                    <a:p>
                      <a:r>
                        <a:rPr lang="uk-UA" sz="1600" dirty="0" smtClean="0"/>
                        <a:t>0,2</a:t>
                      </a:r>
                      <a:endParaRPr lang="uk-UA" sz="1600" dirty="0"/>
                    </a:p>
                  </a:txBody>
                  <a:tcPr/>
                </a:tc>
                <a:extLst>
                  <a:ext uri="{0D108BD9-81ED-4DB2-BD59-A6C34878D82A}">
                    <a16:rowId xmlns:a16="http://schemas.microsoft.com/office/drawing/2014/main" val="84169514"/>
                  </a:ext>
                </a:extLst>
              </a:tr>
              <a:tr h="221252">
                <a:tc rowSpan="2">
                  <a:txBody>
                    <a:bodyPr/>
                    <a:lstStyle/>
                    <a:p>
                      <a:r>
                        <a:rPr lang="uk-UA" sz="1600" dirty="0" smtClean="0"/>
                        <a:t>Гуртожитки для приїжджих тощо</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413</a:t>
                      </a:r>
                      <a:endParaRPr lang="uk-UA" sz="1600" dirty="0"/>
                    </a:p>
                  </a:txBody>
                  <a:tcPr/>
                </a:tc>
                <a:tc>
                  <a:txBody>
                    <a:bodyPr/>
                    <a:lstStyle/>
                    <a:p>
                      <a:r>
                        <a:rPr lang="uk-UA" sz="1600" dirty="0" smtClean="0"/>
                        <a:t>719</a:t>
                      </a:r>
                      <a:endParaRPr lang="uk-UA" sz="1600" dirty="0"/>
                    </a:p>
                  </a:txBody>
                  <a:tcPr/>
                </a:tc>
                <a:tc>
                  <a:txBody>
                    <a:bodyPr/>
                    <a:lstStyle/>
                    <a:p>
                      <a:r>
                        <a:rPr lang="uk-UA" sz="1600" dirty="0" smtClean="0"/>
                        <a:t>424</a:t>
                      </a:r>
                      <a:endParaRPr lang="uk-UA" sz="1600" dirty="0"/>
                    </a:p>
                  </a:txBody>
                  <a:tcPr/>
                </a:tc>
                <a:tc>
                  <a:txBody>
                    <a:bodyPr/>
                    <a:lstStyle/>
                    <a:p>
                      <a:r>
                        <a:rPr lang="uk-UA" sz="1600" dirty="0" smtClean="0"/>
                        <a:t>385</a:t>
                      </a:r>
                      <a:endParaRPr lang="uk-UA" sz="1600" dirty="0"/>
                    </a:p>
                  </a:txBody>
                  <a:tcPr/>
                </a:tc>
                <a:extLst>
                  <a:ext uri="{0D108BD9-81ED-4DB2-BD59-A6C34878D82A}">
                    <a16:rowId xmlns:a16="http://schemas.microsoft.com/office/drawing/2014/main" val="2401836706"/>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33,5</a:t>
                      </a:r>
                      <a:endParaRPr lang="uk-UA" sz="1600" dirty="0"/>
                    </a:p>
                  </a:txBody>
                  <a:tcPr/>
                </a:tc>
                <a:tc>
                  <a:txBody>
                    <a:bodyPr/>
                    <a:lstStyle/>
                    <a:p>
                      <a:r>
                        <a:rPr lang="uk-UA" sz="1600" dirty="0" smtClean="0"/>
                        <a:t>45,1</a:t>
                      </a:r>
                      <a:endParaRPr lang="uk-UA" sz="1600" dirty="0"/>
                    </a:p>
                  </a:txBody>
                  <a:tcPr/>
                </a:tc>
                <a:tc>
                  <a:txBody>
                    <a:bodyPr/>
                    <a:lstStyle/>
                    <a:p>
                      <a:r>
                        <a:rPr lang="uk-UA" sz="1600" dirty="0" smtClean="0"/>
                        <a:t>33,9</a:t>
                      </a:r>
                      <a:endParaRPr lang="uk-UA" sz="1600" dirty="0"/>
                    </a:p>
                  </a:txBody>
                  <a:tcPr/>
                </a:tc>
                <a:tc>
                  <a:txBody>
                    <a:bodyPr/>
                    <a:lstStyle/>
                    <a:p>
                      <a:r>
                        <a:rPr lang="uk-UA" sz="1600" dirty="0" smtClean="0"/>
                        <a:t>29,7</a:t>
                      </a:r>
                      <a:endParaRPr lang="uk-UA" sz="1600" dirty="0"/>
                    </a:p>
                  </a:txBody>
                  <a:tcPr/>
                </a:tc>
                <a:extLst>
                  <a:ext uri="{0D108BD9-81ED-4DB2-BD59-A6C34878D82A}">
                    <a16:rowId xmlns:a16="http://schemas.microsoft.com/office/drawing/2014/main" val="3892251934"/>
                  </a:ext>
                </a:extLst>
              </a:tr>
              <a:tr h="221252">
                <a:tc rowSpan="2">
                  <a:txBody>
                    <a:bodyPr/>
                    <a:lstStyle/>
                    <a:p>
                      <a:pPr algn="ctr"/>
                      <a:r>
                        <a:rPr lang="uk-UA" sz="1600" dirty="0" smtClean="0"/>
                        <a:t>Всього</a:t>
                      </a:r>
                      <a:endParaRPr lang="uk-UA" sz="1600" dirty="0"/>
                    </a:p>
                  </a:txBody>
                  <a:tcPr/>
                </a:tc>
                <a:tc>
                  <a:txBody>
                    <a:bodyPr/>
                    <a:lstStyle/>
                    <a:p>
                      <a:pPr algn="ctr"/>
                      <a:r>
                        <a:rPr lang="uk-UA" sz="1600" dirty="0" smtClean="0"/>
                        <a:t>од.</a:t>
                      </a:r>
                      <a:endParaRPr lang="uk-UA" sz="1600" dirty="0"/>
                    </a:p>
                  </a:txBody>
                  <a:tcPr/>
                </a:tc>
                <a:tc>
                  <a:txBody>
                    <a:bodyPr/>
                    <a:lstStyle/>
                    <a:p>
                      <a:r>
                        <a:rPr lang="uk-UA" sz="1600" dirty="0" smtClean="0"/>
                        <a:t>1232</a:t>
                      </a:r>
                      <a:endParaRPr lang="uk-UA" sz="1600" dirty="0"/>
                    </a:p>
                  </a:txBody>
                  <a:tcPr/>
                </a:tc>
                <a:tc>
                  <a:txBody>
                    <a:bodyPr/>
                    <a:lstStyle/>
                    <a:p>
                      <a:r>
                        <a:rPr lang="uk-UA" sz="1600" dirty="0" smtClean="0"/>
                        <a:t>1595</a:t>
                      </a:r>
                      <a:endParaRPr lang="uk-UA" sz="1600" dirty="0"/>
                    </a:p>
                  </a:txBody>
                  <a:tcPr/>
                </a:tc>
                <a:tc>
                  <a:txBody>
                    <a:bodyPr/>
                    <a:lstStyle/>
                    <a:p>
                      <a:r>
                        <a:rPr lang="uk-UA" sz="1600" dirty="0" smtClean="0"/>
                        <a:t>1252</a:t>
                      </a:r>
                      <a:endParaRPr lang="uk-UA" sz="1600" dirty="0"/>
                    </a:p>
                  </a:txBody>
                  <a:tcPr/>
                </a:tc>
                <a:tc>
                  <a:txBody>
                    <a:bodyPr/>
                    <a:lstStyle/>
                    <a:p>
                      <a:r>
                        <a:rPr lang="uk-UA" sz="1600" dirty="0" smtClean="0"/>
                        <a:t>1298</a:t>
                      </a:r>
                      <a:endParaRPr lang="uk-UA" sz="1600" dirty="0"/>
                    </a:p>
                  </a:txBody>
                  <a:tcPr/>
                </a:tc>
                <a:extLst>
                  <a:ext uri="{0D108BD9-81ED-4DB2-BD59-A6C34878D82A}">
                    <a16:rowId xmlns:a16="http://schemas.microsoft.com/office/drawing/2014/main" val="2122059432"/>
                  </a:ext>
                </a:extLst>
              </a:tr>
              <a:tr h="221252">
                <a:tc vMerge="1">
                  <a:txBody>
                    <a:bodyPr/>
                    <a:lstStyle/>
                    <a:p>
                      <a:endParaRPr lang="uk-UA" dirty="0"/>
                    </a:p>
                  </a:txBody>
                  <a:tcPr/>
                </a:tc>
                <a:tc>
                  <a:txBody>
                    <a:bodyPr/>
                    <a:lstStyle/>
                    <a:p>
                      <a:pPr algn="ctr"/>
                      <a:r>
                        <a:rPr lang="uk-UA" sz="1600" dirty="0" smtClean="0"/>
                        <a:t>%</a:t>
                      </a:r>
                      <a:endParaRPr lang="uk-UA" sz="1600" dirty="0"/>
                    </a:p>
                  </a:txBody>
                  <a:tcPr/>
                </a:tc>
                <a:tc>
                  <a:txBody>
                    <a:bodyPr/>
                    <a:lstStyle/>
                    <a:p>
                      <a:r>
                        <a:rPr lang="uk-UA" sz="1600" dirty="0" smtClean="0"/>
                        <a:t>100,0</a:t>
                      </a:r>
                      <a:endParaRPr lang="uk-UA" sz="1600" dirty="0"/>
                    </a:p>
                  </a:txBody>
                  <a:tcPr/>
                </a:tc>
                <a:tc>
                  <a:txBody>
                    <a:bodyPr/>
                    <a:lstStyle/>
                    <a:p>
                      <a:r>
                        <a:rPr lang="uk-UA" sz="1600" dirty="0" smtClean="0"/>
                        <a:t>100,0</a:t>
                      </a:r>
                      <a:endParaRPr lang="uk-UA" sz="1600" dirty="0"/>
                    </a:p>
                  </a:txBody>
                  <a:tcPr/>
                </a:tc>
                <a:tc>
                  <a:txBody>
                    <a:bodyPr/>
                    <a:lstStyle/>
                    <a:p>
                      <a:r>
                        <a:rPr lang="uk-UA" sz="1600" dirty="0" smtClean="0"/>
                        <a:t>100,0</a:t>
                      </a:r>
                      <a:endParaRPr lang="uk-UA" sz="1600" dirty="0"/>
                    </a:p>
                  </a:txBody>
                  <a:tcPr/>
                </a:tc>
                <a:tc>
                  <a:txBody>
                    <a:bodyPr/>
                    <a:lstStyle/>
                    <a:p>
                      <a:r>
                        <a:rPr lang="uk-UA" sz="1600" dirty="0" smtClean="0"/>
                        <a:t>100,0</a:t>
                      </a:r>
                      <a:endParaRPr lang="uk-UA" sz="1600" dirty="0"/>
                    </a:p>
                  </a:txBody>
                  <a:tcPr/>
                </a:tc>
                <a:extLst>
                  <a:ext uri="{0D108BD9-81ED-4DB2-BD59-A6C34878D82A}">
                    <a16:rowId xmlns:a16="http://schemas.microsoft.com/office/drawing/2014/main" val="3518328092"/>
                  </a:ext>
                </a:extLst>
              </a:tr>
            </a:tbl>
          </a:graphicData>
        </a:graphic>
      </p:graphicFrame>
    </p:spTree>
    <p:extLst>
      <p:ext uri="{BB962C8B-B14F-4D97-AF65-F5344CB8AC3E}">
        <p14:creationId xmlns:p14="http://schemas.microsoft.com/office/powerpoint/2010/main" val="542753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860"/>
            <a:ext cx="8596668" cy="45719"/>
          </a:xfrm>
        </p:spPr>
        <p:txBody>
          <a:bodyPr>
            <a:normAutofit fontScale="90000"/>
          </a:bodyPr>
          <a:lstStyle/>
          <a:p>
            <a:endParaRPr lang="uk-UA" dirty="0"/>
          </a:p>
        </p:txBody>
      </p:sp>
      <p:sp>
        <p:nvSpPr>
          <p:cNvPr id="3" name="Місце для вмісту 2"/>
          <p:cNvSpPr>
            <a:spLocks noGrp="1"/>
          </p:cNvSpPr>
          <p:nvPr>
            <p:ph idx="1"/>
          </p:nvPr>
        </p:nvSpPr>
        <p:spPr>
          <a:xfrm>
            <a:off x="677334" y="261257"/>
            <a:ext cx="8596668" cy="5780105"/>
          </a:xfrm>
        </p:spPr>
        <p:txBody>
          <a:bodyPr/>
          <a:lstStyle/>
          <a:p>
            <a:pPr algn="ctr"/>
            <a:r>
              <a:rPr lang="uk-UA" sz="2400" dirty="0" smtClean="0"/>
              <a:t>Основні показники функціонування готельних підприємств</a:t>
            </a:r>
          </a:p>
          <a:p>
            <a:pPr algn="ctr"/>
            <a:endParaRPr lang="uk-UA" sz="2400" dirty="0" smtClean="0"/>
          </a:p>
          <a:p>
            <a:pPr marL="0" indent="0" algn="ctr">
              <a:buNone/>
            </a:pPr>
            <a:endParaRPr lang="uk-UA" dirty="0" smtClean="0"/>
          </a:p>
        </p:txBody>
      </p:sp>
      <p:graphicFrame>
        <p:nvGraphicFramePr>
          <p:cNvPr id="4" name="Таблиця 3"/>
          <p:cNvGraphicFramePr>
            <a:graphicFrameLocks noGrp="1"/>
          </p:cNvGraphicFramePr>
          <p:nvPr>
            <p:extLst>
              <p:ext uri="{D42A27DB-BD31-4B8C-83A1-F6EECF244321}">
                <p14:modId xmlns:p14="http://schemas.microsoft.com/office/powerpoint/2010/main" val="529502281"/>
              </p:ext>
            </p:extLst>
          </p:nvPr>
        </p:nvGraphicFramePr>
        <p:xfrm>
          <a:off x="847151" y="1515291"/>
          <a:ext cx="8596668" cy="4663440"/>
        </p:xfrm>
        <a:graphic>
          <a:graphicData uri="http://schemas.openxmlformats.org/drawingml/2006/table">
            <a:tbl>
              <a:tblPr firstRow="1" bandRow="1">
                <a:tableStyleId>{5C22544A-7EE6-4342-B048-85BDC9FD1C3A}</a:tableStyleId>
              </a:tblPr>
              <a:tblGrid>
                <a:gridCol w="2410137">
                  <a:extLst>
                    <a:ext uri="{9D8B030D-6E8A-4147-A177-3AD203B41FA5}">
                      <a16:colId xmlns:a16="http://schemas.microsoft.com/office/drawing/2014/main" val="2372681844"/>
                    </a:ext>
                  </a:extLst>
                </a:gridCol>
                <a:gridCol w="994757">
                  <a:extLst>
                    <a:ext uri="{9D8B030D-6E8A-4147-A177-3AD203B41FA5}">
                      <a16:colId xmlns:a16="http://schemas.microsoft.com/office/drawing/2014/main" val="2014094635"/>
                    </a:ext>
                  </a:extLst>
                </a:gridCol>
                <a:gridCol w="1146734">
                  <a:extLst>
                    <a:ext uri="{9D8B030D-6E8A-4147-A177-3AD203B41FA5}">
                      <a16:colId xmlns:a16="http://schemas.microsoft.com/office/drawing/2014/main" val="84807014"/>
                    </a:ext>
                  </a:extLst>
                </a:gridCol>
                <a:gridCol w="1077654">
                  <a:extLst>
                    <a:ext uri="{9D8B030D-6E8A-4147-A177-3AD203B41FA5}">
                      <a16:colId xmlns:a16="http://schemas.microsoft.com/office/drawing/2014/main" val="1952262316"/>
                    </a:ext>
                  </a:extLst>
                </a:gridCol>
                <a:gridCol w="939493">
                  <a:extLst>
                    <a:ext uri="{9D8B030D-6E8A-4147-A177-3AD203B41FA5}">
                      <a16:colId xmlns:a16="http://schemas.microsoft.com/office/drawing/2014/main" val="3850543113"/>
                    </a:ext>
                  </a:extLst>
                </a:gridCol>
                <a:gridCol w="1022389">
                  <a:extLst>
                    <a:ext uri="{9D8B030D-6E8A-4147-A177-3AD203B41FA5}">
                      <a16:colId xmlns:a16="http://schemas.microsoft.com/office/drawing/2014/main" val="4180357157"/>
                    </a:ext>
                  </a:extLst>
                </a:gridCol>
                <a:gridCol w="1005504">
                  <a:extLst>
                    <a:ext uri="{9D8B030D-6E8A-4147-A177-3AD203B41FA5}">
                      <a16:colId xmlns:a16="http://schemas.microsoft.com/office/drawing/2014/main" val="539402650"/>
                    </a:ext>
                  </a:extLst>
                </a:gridCol>
              </a:tblGrid>
              <a:tr h="306735">
                <a:tc rowSpan="2">
                  <a:txBody>
                    <a:bodyPr/>
                    <a:lstStyle/>
                    <a:p>
                      <a:pPr algn="ctr"/>
                      <a:r>
                        <a:rPr lang="uk-UA" dirty="0" smtClean="0"/>
                        <a:t>Показники</a:t>
                      </a:r>
                      <a:endParaRPr lang="uk-UA" dirty="0"/>
                    </a:p>
                  </a:txBody>
                  <a:tcPr/>
                </a:tc>
                <a:tc rowSpan="2">
                  <a:txBody>
                    <a:bodyPr/>
                    <a:lstStyle/>
                    <a:p>
                      <a:pPr algn="ctr"/>
                      <a:r>
                        <a:rPr lang="uk-UA" dirty="0" smtClean="0"/>
                        <a:t>Од.</a:t>
                      </a:r>
                    </a:p>
                    <a:p>
                      <a:pPr algn="ctr"/>
                      <a:r>
                        <a:rPr lang="uk-UA" dirty="0" err="1" smtClean="0"/>
                        <a:t>вим</a:t>
                      </a:r>
                      <a:r>
                        <a:rPr lang="uk-UA" dirty="0" smtClean="0"/>
                        <a:t>.</a:t>
                      </a:r>
                      <a:endParaRPr lang="uk-UA" dirty="0"/>
                    </a:p>
                  </a:txBody>
                  <a:tcPr/>
                </a:tc>
                <a:tc gridSpan="4">
                  <a:txBody>
                    <a:bodyPr/>
                    <a:lstStyle/>
                    <a:p>
                      <a:pPr algn="ctr"/>
                      <a:r>
                        <a:rPr lang="uk-UA" dirty="0" smtClean="0"/>
                        <a:t>Роки</a:t>
                      </a:r>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rowSpan="2">
                  <a:txBody>
                    <a:bodyPr/>
                    <a:lstStyle/>
                    <a:p>
                      <a:pPr algn="ctr"/>
                      <a:r>
                        <a:rPr lang="uk-UA" dirty="0" smtClean="0"/>
                        <a:t>2013р.</a:t>
                      </a:r>
                    </a:p>
                    <a:p>
                      <a:pPr algn="ctr"/>
                      <a:r>
                        <a:rPr lang="uk-UA" dirty="0" smtClean="0"/>
                        <a:t>У % до</a:t>
                      </a:r>
                    </a:p>
                    <a:p>
                      <a:pPr algn="ctr"/>
                      <a:r>
                        <a:rPr lang="uk-UA" dirty="0" smtClean="0"/>
                        <a:t>2005 р.</a:t>
                      </a:r>
                      <a:endParaRPr lang="uk-UA" dirty="0"/>
                    </a:p>
                  </a:txBody>
                  <a:tcPr/>
                </a:tc>
                <a:extLst>
                  <a:ext uri="{0D108BD9-81ED-4DB2-BD59-A6C34878D82A}">
                    <a16:rowId xmlns:a16="http://schemas.microsoft.com/office/drawing/2014/main" val="3280427769"/>
                  </a:ext>
                </a:extLst>
              </a:tr>
              <a:tr h="370840">
                <a:tc vMerge="1">
                  <a:txBody>
                    <a:bodyPr/>
                    <a:lstStyle/>
                    <a:p>
                      <a:endParaRPr lang="uk-UA" dirty="0"/>
                    </a:p>
                  </a:txBody>
                  <a:tcPr/>
                </a:tc>
                <a:tc vMerge="1">
                  <a:txBody>
                    <a:bodyPr/>
                    <a:lstStyle/>
                    <a:p>
                      <a:endParaRPr lang="uk-UA" dirty="0"/>
                    </a:p>
                  </a:txBody>
                  <a:tcPr/>
                </a:tc>
                <a:tc>
                  <a:txBody>
                    <a:bodyPr/>
                    <a:lstStyle/>
                    <a:p>
                      <a:pPr algn="ctr"/>
                      <a:r>
                        <a:rPr lang="uk-UA" dirty="0" smtClean="0"/>
                        <a:t>2005</a:t>
                      </a:r>
                      <a:endParaRPr lang="uk-UA" dirty="0"/>
                    </a:p>
                  </a:txBody>
                  <a:tcPr/>
                </a:tc>
                <a:tc>
                  <a:txBody>
                    <a:bodyPr/>
                    <a:lstStyle/>
                    <a:p>
                      <a:pPr algn="ctr"/>
                      <a:r>
                        <a:rPr lang="uk-UA" dirty="0" smtClean="0"/>
                        <a:t>2008</a:t>
                      </a:r>
                      <a:endParaRPr lang="uk-UA" dirty="0"/>
                    </a:p>
                  </a:txBody>
                  <a:tcPr/>
                </a:tc>
                <a:tc>
                  <a:txBody>
                    <a:bodyPr/>
                    <a:lstStyle/>
                    <a:p>
                      <a:pPr algn="ctr"/>
                      <a:r>
                        <a:rPr lang="uk-UA" dirty="0" smtClean="0"/>
                        <a:t>2011</a:t>
                      </a:r>
                      <a:endParaRPr lang="uk-UA" dirty="0"/>
                    </a:p>
                  </a:txBody>
                  <a:tcPr/>
                </a:tc>
                <a:tc>
                  <a:txBody>
                    <a:bodyPr/>
                    <a:lstStyle/>
                    <a:p>
                      <a:pPr algn="ctr"/>
                      <a:r>
                        <a:rPr lang="uk-UA" dirty="0" smtClean="0"/>
                        <a:t>2013</a:t>
                      </a:r>
                      <a:endParaRPr lang="uk-UA" dirty="0"/>
                    </a:p>
                  </a:txBody>
                  <a:tcPr/>
                </a:tc>
                <a:tc vMerge="1">
                  <a:txBody>
                    <a:bodyPr/>
                    <a:lstStyle/>
                    <a:p>
                      <a:endParaRPr lang="uk-UA" dirty="0"/>
                    </a:p>
                  </a:txBody>
                  <a:tcPr/>
                </a:tc>
                <a:extLst>
                  <a:ext uri="{0D108BD9-81ED-4DB2-BD59-A6C34878D82A}">
                    <a16:rowId xmlns:a16="http://schemas.microsoft.com/office/drawing/2014/main" val="2982928986"/>
                  </a:ext>
                </a:extLst>
              </a:tr>
              <a:tr h="370840">
                <a:tc>
                  <a:txBody>
                    <a:bodyPr/>
                    <a:lstStyle/>
                    <a:p>
                      <a:r>
                        <a:rPr lang="uk-UA" dirty="0" smtClean="0"/>
                        <a:t>Кількість готельних підприємств</a:t>
                      </a:r>
                      <a:endParaRPr lang="uk-UA" dirty="0"/>
                    </a:p>
                  </a:txBody>
                  <a:tcPr/>
                </a:tc>
                <a:tc>
                  <a:txBody>
                    <a:bodyPr/>
                    <a:lstStyle/>
                    <a:p>
                      <a:pPr algn="ctr"/>
                      <a:r>
                        <a:rPr lang="uk-UA" dirty="0" smtClean="0"/>
                        <a:t>Од.</a:t>
                      </a:r>
                      <a:endParaRPr lang="uk-UA" dirty="0"/>
                    </a:p>
                  </a:txBody>
                  <a:tcPr/>
                </a:tc>
                <a:tc>
                  <a:txBody>
                    <a:bodyPr/>
                    <a:lstStyle/>
                    <a:p>
                      <a:r>
                        <a:rPr lang="uk-UA" dirty="0" smtClean="0"/>
                        <a:t>1232</a:t>
                      </a:r>
                      <a:endParaRPr lang="uk-UA" dirty="0"/>
                    </a:p>
                  </a:txBody>
                  <a:tcPr/>
                </a:tc>
                <a:tc>
                  <a:txBody>
                    <a:bodyPr/>
                    <a:lstStyle/>
                    <a:p>
                      <a:r>
                        <a:rPr lang="uk-UA" dirty="0" smtClean="0"/>
                        <a:t>1595</a:t>
                      </a:r>
                      <a:endParaRPr lang="uk-UA" dirty="0"/>
                    </a:p>
                  </a:txBody>
                  <a:tcPr/>
                </a:tc>
                <a:tc>
                  <a:txBody>
                    <a:bodyPr/>
                    <a:lstStyle/>
                    <a:p>
                      <a:r>
                        <a:rPr lang="uk-UA" dirty="0" smtClean="0"/>
                        <a:t>1252</a:t>
                      </a:r>
                      <a:endParaRPr lang="uk-UA" dirty="0"/>
                    </a:p>
                  </a:txBody>
                  <a:tcPr/>
                </a:tc>
                <a:tc>
                  <a:txBody>
                    <a:bodyPr/>
                    <a:lstStyle/>
                    <a:p>
                      <a:r>
                        <a:rPr lang="uk-UA" dirty="0" smtClean="0"/>
                        <a:t>1298</a:t>
                      </a:r>
                      <a:endParaRPr lang="uk-UA" dirty="0"/>
                    </a:p>
                  </a:txBody>
                  <a:tcPr/>
                </a:tc>
                <a:tc>
                  <a:txBody>
                    <a:bodyPr/>
                    <a:lstStyle/>
                    <a:p>
                      <a:r>
                        <a:rPr lang="uk-UA" dirty="0" smtClean="0"/>
                        <a:t>105,4</a:t>
                      </a:r>
                      <a:endParaRPr lang="uk-UA" dirty="0"/>
                    </a:p>
                  </a:txBody>
                  <a:tcPr/>
                </a:tc>
                <a:extLst>
                  <a:ext uri="{0D108BD9-81ED-4DB2-BD59-A6C34878D82A}">
                    <a16:rowId xmlns:a16="http://schemas.microsoft.com/office/drawing/2014/main" val="1627597948"/>
                  </a:ext>
                </a:extLst>
              </a:tr>
              <a:tr h="370840">
                <a:tc>
                  <a:txBody>
                    <a:bodyPr/>
                    <a:lstStyle/>
                    <a:p>
                      <a:r>
                        <a:rPr lang="uk-UA" dirty="0" smtClean="0"/>
                        <a:t>Одноразова місткість ГП</a:t>
                      </a:r>
                      <a:endParaRPr lang="uk-UA" dirty="0"/>
                    </a:p>
                  </a:txBody>
                  <a:tcPr/>
                </a:tc>
                <a:tc>
                  <a:txBody>
                    <a:bodyPr/>
                    <a:lstStyle/>
                    <a:p>
                      <a:pPr algn="ctr"/>
                      <a:r>
                        <a:rPr lang="uk-UA" dirty="0" smtClean="0"/>
                        <a:t>Місць</a:t>
                      </a:r>
                      <a:endParaRPr lang="uk-UA" dirty="0"/>
                    </a:p>
                  </a:txBody>
                  <a:tcPr/>
                </a:tc>
                <a:tc>
                  <a:txBody>
                    <a:bodyPr/>
                    <a:lstStyle/>
                    <a:p>
                      <a:r>
                        <a:rPr lang="uk-UA" dirty="0" smtClean="0"/>
                        <a:t>106048</a:t>
                      </a:r>
                      <a:endParaRPr lang="uk-UA" dirty="0"/>
                    </a:p>
                  </a:txBody>
                  <a:tcPr/>
                </a:tc>
                <a:tc>
                  <a:txBody>
                    <a:bodyPr/>
                    <a:lstStyle/>
                    <a:p>
                      <a:r>
                        <a:rPr lang="uk-UA" dirty="0" smtClean="0"/>
                        <a:t>161955</a:t>
                      </a:r>
                      <a:endParaRPr lang="uk-UA" dirty="0"/>
                    </a:p>
                  </a:txBody>
                  <a:tcPr/>
                </a:tc>
                <a:tc>
                  <a:txBody>
                    <a:bodyPr/>
                    <a:lstStyle/>
                    <a:p>
                      <a:r>
                        <a:rPr lang="uk-UA" dirty="0" smtClean="0"/>
                        <a:t>109265</a:t>
                      </a:r>
                      <a:endParaRPr lang="uk-UA" dirty="0"/>
                    </a:p>
                  </a:txBody>
                  <a:tcPr/>
                </a:tc>
                <a:tc>
                  <a:txBody>
                    <a:bodyPr/>
                    <a:lstStyle/>
                    <a:p>
                      <a:r>
                        <a:rPr lang="uk-UA" dirty="0" smtClean="0"/>
                        <a:t>121037</a:t>
                      </a:r>
                      <a:endParaRPr lang="uk-UA" dirty="0"/>
                    </a:p>
                  </a:txBody>
                  <a:tcPr/>
                </a:tc>
                <a:tc>
                  <a:txBody>
                    <a:bodyPr/>
                    <a:lstStyle/>
                    <a:p>
                      <a:r>
                        <a:rPr lang="uk-UA" dirty="0" smtClean="0"/>
                        <a:t>114,1</a:t>
                      </a:r>
                      <a:endParaRPr lang="uk-UA" dirty="0"/>
                    </a:p>
                  </a:txBody>
                  <a:tcPr/>
                </a:tc>
                <a:extLst>
                  <a:ext uri="{0D108BD9-81ED-4DB2-BD59-A6C34878D82A}">
                    <a16:rowId xmlns:a16="http://schemas.microsoft.com/office/drawing/2014/main" val="2201832797"/>
                  </a:ext>
                </a:extLst>
              </a:tr>
              <a:tr h="370840">
                <a:tc>
                  <a:txBody>
                    <a:bodyPr/>
                    <a:lstStyle/>
                    <a:p>
                      <a:r>
                        <a:rPr lang="uk-UA" dirty="0" smtClean="0"/>
                        <a:t>Середня</a:t>
                      </a:r>
                      <a:r>
                        <a:rPr lang="uk-UA" baseline="0" dirty="0" smtClean="0"/>
                        <a:t> місткість 1-го ГП</a:t>
                      </a:r>
                      <a:endParaRPr lang="uk-UA" dirty="0"/>
                    </a:p>
                  </a:txBody>
                  <a:tcPr/>
                </a:tc>
                <a:tc>
                  <a:txBody>
                    <a:bodyPr/>
                    <a:lstStyle/>
                    <a:p>
                      <a:pPr algn="ctr"/>
                      <a:r>
                        <a:rPr lang="uk-UA" dirty="0" smtClean="0"/>
                        <a:t>Місць</a:t>
                      </a:r>
                      <a:endParaRPr lang="uk-UA" dirty="0"/>
                    </a:p>
                  </a:txBody>
                  <a:tcPr/>
                </a:tc>
                <a:tc>
                  <a:txBody>
                    <a:bodyPr/>
                    <a:lstStyle/>
                    <a:p>
                      <a:r>
                        <a:rPr lang="uk-UA" dirty="0" smtClean="0"/>
                        <a:t>86</a:t>
                      </a:r>
                      <a:endParaRPr lang="uk-UA" dirty="0"/>
                    </a:p>
                  </a:txBody>
                  <a:tcPr/>
                </a:tc>
                <a:tc>
                  <a:txBody>
                    <a:bodyPr/>
                    <a:lstStyle/>
                    <a:p>
                      <a:r>
                        <a:rPr lang="uk-UA" dirty="0" smtClean="0"/>
                        <a:t>102</a:t>
                      </a:r>
                      <a:endParaRPr lang="uk-UA" dirty="0"/>
                    </a:p>
                  </a:txBody>
                  <a:tcPr/>
                </a:tc>
                <a:tc>
                  <a:txBody>
                    <a:bodyPr/>
                    <a:lstStyle/>
                    <a:p>
                      <a:r>
                        <a:rPr lang="uk-UA" dirty="0" smtClean="0"/>
                        <a:t>87</a:t>
                      </a:r>
                      <a:endParaRPr lang="uk-UA" dirty="0"/>
                    </a:p>
                  </a:txBody>
                  <a:tcPr/>
                </a:tc>
                <a:tc>
                  <a:txBody>
                    <a:bodyPr/>
                    <a:lstStyle/>
                    <a:p>
                      <a:r>
                        <a:rPr lang="uk-UA" dirty="0" smtClean="0"/>
                        <a:t>93</a:t>
                      </a:r>
                      <a:endParaRPr lang="uk-UA" dirty="0"/>
                    </a:p>
                  </a:txBody>
                  <a:tcPr/>
                </a:tc>
                <a:tc>
                  <a:txBody>
                    <a:bodyPr/>
                    <a:lstStyle/>
                    <a:p>
                      <a:r>
                        <a:rPr lang="uk-UA" dirty="0" smtClean="0"/>
                        <a:t>108,3</a:t>
                      </a:r>
                      <a:endParaRPr lang="uk-UA" dirty="0"/>
                    </a:p>
                  </a:txBody>
                  <a:tcPr/>
                </a:tc>
                <a:extLst>
                  <a:ext uri="{0D108BD9-81ED-4DB2-BD59-A6C34878D82A}">
                    <a16:rowId xmlns:a16="http://schemas.microsoft.com/office/drawing/2014/main" val="2191782904"/>
                  </a:ext>
                </a:extLst>
              </a:tr>
              <a:tr h="370840">
                <a:tc>
                  <a:txBody>
                    <a:bodyPr/>
                    <a:lstStyle/>
                    <a:p>
                      <a:r>
                        <a:rPr lang="ru-RU" dirty="0" err="1" smtClean="0"/>
                        <a:t>Кількість</a:t>
                      </a:r>
                      <a:r>
                        <a:rPr lang="ru-RU" dirty="0" smtClean="0"/>
                        <a:t> </a:t>
                      </a:r>
                      <a:r>
                        <a:rPr lang="ru-RU" dirty="0" err="1" smtClean="0"/>
                        <a:t>готельних</a:t>
                      </a:r>
                      <a:r>
                        <a:rPr lang="ru-RU" dirty="0" smtClean="0"/>
                        <a:t> </a:t>
                      </a:r>
                      <a:r>
                        <a:rPr lang="ru-RU" dirty="0" err="1" smtClean="0"/>
                        <a:t>місць</a:t>
                      </a:r>
                      <a:r>
                        <a:rPr lang="ru-RU" dirty="0" smtClean="0"/>
                        <a:t> у </a:t>
                      </a:r>
                      <a:r>
                        <a:rPr lang="ru-RU" dirty="0" err="1" smtClean="0"/>
                        <a:t>розрахунку</a:t>
                      </a:r>
                      <a:r>
                        <a:rPr lang="ru-RU" dirty="0" smtClean="0"/>
                        <a:t> на 1 тис. </a:t>
                      </a:r>
                      <a:r>
                        <a:rPr lang="ru-RU" dirty="0" err="1" smtClean="0"/>
                        <a:t>осіб</a:t>
                      </a:r>
                      <a:r>
                        <a:rPr lang="ru-RU" dirty="0" smtClean="0"/>
                        <a:t> </a:t>
                      </a:r>
                      <a:r>
                        <a:rPr lang="ru-RU" dirty="0" err="1" smtClean="0"/>
                        <a:t>місцевих</a:t>
                      </a:r>
                      <a:r>
                        <a:rPr lang="ru-RU" dirty="0" smtClean="0"/>
                        <a:t> </a:t>
                      </a:r>
                      <a:r>
                        <a:rPr lang="ru-RU" dirty="0" err="1" smtClean="0"/>
                        <a:t>жителів</a:t>
                      </a:r>
                      <a:r>
                        <a:rPr lang="ru-RU" dirty="0" smtClean="0"/>
                        <a:t> </a:t>
                      </a:r>
                      <a:endParaRPr lang="uk-UA" dirty="0"/>
                    </a:p>
                  </a:txBody>
                  <a:tcPr/>
                </a:tc>
                <a:tc>
                  <a:txBody>
                    <a:bodyPr/>
                    <a:lstStyle/>
                    <a:p>
                      <a:pPr algn="ctr"/>
                      <a:r>
                        <a:rPr lang="uk-UA" dirty="0" smtClean="0"/>
                        <a:t>Місць</a:t>
                      </a:r>
                      <a:endParaRPr lang="uk-UA" dirty="0"/>
                    </a:p>
                  </a:txBody>
                  <a:tcPr/>
                </a:tc>
                <a:tc>
                  <a:txBody>
                    <a:bodyPr/>
                    <a:lstStyle/>
                    <a:p>
                      <a:r>
                        <a:rPr lang="uk-UA" dirty="0" smtClean="0"/>
                        <a:t>2,3</a:t>
                      </a:r>
                      <a:endParaRPr lang="uk-UA" dirty="0"/>
                    </a:p>
                  </a:txBody>
                  <a:tcPr/>
                </a:tc>
                <a:tc>
                  <a:txBody>
                    <a:bodyPr/>
                    <a:lstStyle/>
                    <a:p>
                      <a:r>
                        <a:rPr lang="uk-UA" dirty="0" smtClean="0"/>
                        <a:t>3,5</a:t>
                      </a:r>
                      <a:endParaRPr lang="uk-UA" dirty="0"/>
                    </a:p>
                  </a:txBody>
                  <a:tcPr/>
                </a:tc>
                <a:tc>
                  <a:txBody>
                    <a:bodyPr/>
                    <a:lstStyle/>
                    <a:p>
                      <a:r>
                        <a:rPr lang="uk-UA" dirty="0" smtClean="0"/>
                        <a:t>2,4</a:t>
                      </a:r>
                      <a:endParaRPr lang="uk-UA" dirty="0"/>
                    </a:p>
                  </a:txBody>
                  <a:tcPr/>
                </a:tc>
                <a:tc>
                  <a:txBody>
                    <a:bodyPr/>
                    <a:lstStyle/>
                    <a:p>
                      <a:r>
                        <a:rPr lang="uk-UA" dirty="0" smtClean="0"/>
                        <a:t>2,7</a:t>
                      </a:r>
                      <a:endParaRPr lang="uk-UA" dirty="0"/>
                    </a:p>
                  </a:txBody>
                  <a:tcPr/>
                </a:tc>
                <a:tc>
                  <a:txBody>
                    <a:bodyPr/>
                    <a:lstStyle/>
                    <a:p>
                      <a:r>
                        <a:rPr lang="uk-UA" dirty="0" smtClean="0"/>
                        <a:t>117,4</a:t>
                      </a:r>
                      <a:endParaRPr lang="uk-UA" dirty="0"/>
                    </a:p>
                  </a:txBody>
                  <a:tcPr/>
                </a:tc>
                <a:extLst>
                  <a:ext uri="{0D108BD9-81ED-4DB2-BD59-A6C34878D82A}">
                    <a16:rowId xmlns:a16="http://schemas.microsoft.com/office/drawing/2014/main" val="4205582719"/>
                  </a:ext>
                </a:extLst>
              </a:tr>
              <a:tr h="370840">
                <a:tc gridSpan="2">
                  <a:txBody>
                    <a:bodyPr/>
                    <a:lstStyle/>
                    <a:p>
                      <a:r>
                        <a:rPr lang="uk-UA" dirty="0" smtClean="0"/>
                        <a:t>Коефіцієнт завантаження готелів </a:t>
                      </a:r>
                      <a:endParaRPr lang="uk-UA" dirty="0"/>
                    </a:p>
                  </a:txBody>
                  <a:tcPr/>
                </a:tc>
                <a:tc hMerge="1">
                  <a:txBody>
                    <a:bodyPr/>
                    <a:lstStyle/>
                    <a:p>
                      <a:endParaRPr lang="uk-UA" dirty="0"/>
                    </a:p>
                  </a:txBody>
                  <a:tcPr/>
                </a:tc>
                <a:tc>
                  <a:txBody>
                    <a:bodyPr/>
                    <a:lstStyle/>
                    <a:p>
                      <a:r>
                        <a:rPr lang="uk-UA" dirty="0" smtClean="0"/>
                        <a:t>0,33</a:t>
                      </a:r>
                      <a:endParaRPr lang="uk-UA" dirty="0"/>
                    </a:p>
                  </a:txBody>
                  <a:tcPr/>
                </a:tc>
                <a:tc>
                  <a:txBody>
                    <a:bodyPr/>
                    <a:lstStyle/>
                    <a:p>
                      <a:r>
                        <a:rPr lang="uk-UA" dirty="0" smtClean="0"/>
                        <a:t>0,24</a:t>
                      </a:r>
                      <a:endParaRPr lang="uk-UA" dirty="0"/>
                    </a:p>
                  </a:txBody>
                  <a:tcPr/>
                </a:tc>
                <a:tc>
                  <a:txBody>
                    <a:bodyPr/>
                    <a:lstStyle/>
                    <a:p>
                      <a:r>
                        <a:rPr lang="uk-UA" dirty="0" smtClean="0"/>
                        <a:t>0,25</a:t>
                      </a:r>
                      <a:endParaRPr lang="uk-UA" dirty="0"/>
                    </a:p>
                  </a:txBody>
                  <a:tcPr/>
                </a:tc>
                <a:tc>
                  <a:txBody>
                    <a:bodyPr/>
                    <a:lstStyle/>
                    <a:p>
                      <a:r>
                        <a:rPr lang="uk-UA" dirty="0" smtClean="0"/>
                        <a:t>0,23</a:t>
                      </a:r>
                      <a:endParaRPr lang="uk-UA" dirty="0"/>
                    </a:p>
                  </a:txBody>
                  <a:tcPr/>
                </a:tc>
                <a:tc>
                  <a:txBody>
                    <a:bodyPr/>
                    <a:lstStyle/>
                    <a:p>
                      <a:r>
                        <a:rPr lang="uk-UA" dirty="0" smtClean="0"/>
                        <a:t>0,79</a:t>
                      </a:r>
                      <a:endParaRPr lang="uk-UA" dirty="0"/>
                    </a:p>
                  </a:txBody>
                  <a:tcPr/>
                </a:tc>
                <a:extLst>
                  <a:ext uri="{0D108BD9-81ED-4DB2-BD59-A6C34878D82A}">
                    <a16:rowId xmlns:a16="http://schemas.microsoft.com/office/drawing/2014/main" val="3604983290"/>
                  </a:ext>
                </a:extLst>
              </a:tr>
            </a:tbl>
          </a:graphicData>
        </a:graphic>
      </p:graphicFrame>
    </p:spTree>
    <p:extLst>
      <p:ext uri="{BB962C8B-B14F-4D97-AF65-F5344CB8AC3E}">
        <p14:creationId xmlns:p14="http://schemas.microsoft.com/office/powerpoint/2010/main" val="117298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677334" y="444137"/>
            <a:ext cx="8596668" cy="165463"/>
          </a:xfrm>
        </p:spPr>
        <p:txBody>
          <a:bodyPr>
            <a:normAutofit fontScale="90000"/>
          </a:bodyPr>
          <a:lstStyle/>
          <a:p>
            <a:endParaRPr lang="uk-UA" dirty="0"/>
          </a:p>
        </p:txBody>
      </p:sp>
      <p:sp>
        <p:nvSpPr>
          <p:cNvPr id="3" name="Місце для вмісту 2"/>
          <p:cNvSpPr>
            <a:spLocks noGrp="1"/>
          </p:cNvSpPr>
          <p:nvPr>
            <p:ph idx="1"/>
          </p:nvPr>
        </p:nvSpPr>
        <p:spPr>
          <a:xfrm>
            <a:off x="677334" y="609601"/>
            <a:ext cx="8596668" cy="5431762"/>
          </a:xfrm>
        </p:spPr>
        <p:txBody>
          <a:bodyPr>
            <a:normAutofit/>
          </a:bodyPr>
          <a:lstStyle/>
          <a:p>
            <a:pPr algn="ctr"/>
            <a:r>
              <a:rPr lang="ru-RU" sz="2400" dirty="0"/>
              <a:t>Структура </a:t>
            </a:r>
            <a:r>
              <a:rPr lang="ru-RU" sz="2400" dirty="0" err="1"/>
              <a:t>підприємств</a:t>
            </a:r>
            <a:r>
              <a:rPr lang="ru-RU" sz="2400" dirty="0"/>
              <a:t> </a:t>
            </a:r>
            <a:r>
              <a:rPr lang="ru-RU" sz="2400" dirty="0" err="1"/>
              <a:t>готельного</a:t>
            </a:r>
            <a:r>
              <a:rPr lang="ru-RU" sz="2400" dirty="0"/>
              <a:t> </a:t>
            </a:r>
            <a:r>
              <a:rPr lang="ru-RU" sz="2400" dirty="0" err="1"/>
              <a:t>господарства</a:t>
            </a:r>
            <a:r>
              <a:rPr lang="ru-RU" sz="2400" dirty="0"/>
              <a:t> </a:t>
            </a:r>
            <a:r>
              <a:rPr lang="ru-RU" sz="2400" dirty="0" err="1"/>
              <a:t>України</a:t>
            </a:r>
            <a:r>
              <a:rPr lang="ru-RU" sz="2400" dirty="0"/>
              <a:t> </a:t>
            </a:r>
            <a:r>
              <a:rPr lang="ru-RU" sz="2400" dirty="0" err="1"/>
              <a:t>залежно</a:t>
            </a:r>
            <a:r>
              <a:rPr lang="ru-RU" sz="2400" dirty="0"/>
              <a:t> </a:t>
            </a:r>
            <a:r>
              <a:rPr lang="ru-RU" sz="2400" dirty="0" err="1"/>
              <a:t>від</a:t>
            </a:r>
            <a:r>
              <a:rPr lang="ru-RU" sz="2400" dirty="0"/>
              <a:t> </a:t>
            </a:r>
            <a:r>
              <a:rPr lang="ru-RU" sz="2400" dirty="0" err="1"/>
              <a:t>категорій</a:t>
            </a:r>
            <a:r>
              <a:rPr lang="ru-RU" sz="2400" dirty="0"/>
              <a:t> </a:t>
            </a:r>
            <a:endParaRPr lang="ru-RU" sz="2400" dirty="0" smtClean="0"/>
          </a:p>
          <a:p>
            <a:pPr marL="0" indent="0" algn="ctr">
              <a:buNone/>
            </a:pPr>
            <a:endParaRPr lang="uk-UA" sz="2400" dirty="0"/>
          </a:p>
        </p:txBody>
      </p:sp>
      <p:graphicFrame>
        <p:nvGraphicFramePr>
          <p:cNvPr id="4" name="Таблиця 3"/>
          <p:cNvGraphicFramePr>
            <a:graphicFrameLocks noGrp="1"/>
          </p:cNvGraphicFramePr>
          <p:nvPr>
            <p:extLst>
              <p:ext uri="{D42A27DB-BD31-4B8C-83A1-F6EECF244321}">
                <p14:modId xmlns:p14="http://schemas.microsoft.com/office/powerpoint/2010/main" val="4111711237"/>
              </p:ext>
            </p:extLst>
          </p:nvPr>
        </p:nvGraphicFramePr>
        <p:xfrm>
          <a:off x="911668" y="1594877"/>
          <a:ext cx="8519715" cy="4356360"/>
        </p:xfrm>
        <a:graphic>
          <a:graphicData uri="http://schemas.openxmlformats.org/drawingml/2006/table">
            <a:tbl>
              <a:tblPr firstRow="1" bandRow="1">
                <a:tableStyleId>{5C22544A-7EE6-4342-B048-85BDC9FD1C3A}</a:tableStyleId>
              </a:tblPr>
              <a:tblGrid>
                <a:gridCol w="2197292">
                  <a:extLst>
                    <a:ext uri="{9D8B030D-6E8A-4147-A177-3AD203B41FA5}">
                      <a16:colId xmlns:a16="http://schemas.microsoft.com/office/drawing/2014/main" val="707818781"/>
                    </a:ext>
                  </a:extLst>
                </a:gridCol>
                <a:gridCol w="3377598">
                  <a:extLst>
                    <a:ext uri="{9D8B030D-6E8A-4147-A177-3AD203B41FA5}">
                      <a16:colId xmlns:a16="http://schemas.microsoft.com/office/drawing/2014/main" val="2852531821"/>
                    </a:ext>
                  </a:extLst>
                </a:gridCol>
                <a:gridCol w="2944825">
                  <a:extLst>
                    <a:ext uri="{9D8B030D-6E8A-4147-A177-3AD203B41FA5}">
                      <a16:colId xmlns:a16="http://schemas.microsoft.com/office/drawing/2014/main" val="3546493812"/>
                    </a:ext>
                  </a:extLst>
                </a:gridCol>
              </a:tblGrid>
              <a:tr h="619380">
                <a:tc>
                  <a:txBody>
                    <a:bodyPr/>
                    <a:lstStyle/>
                    <a:p>
                      <a:pPr algn="ctr"/>
                      <a:r>
                        <a:rPr lang="uk-UA" dirty="0" smtClean="0"/>
                        <a:t>Категорії</a:t>
                      </a:r>
                      <a:endParaRPr lang="uk-UA" dirty="0"/>
                    </a:p>
                  </a:txBody>
                  <a:tcPr/>
                </a:tc>
                <a:tc>
                  <a:txBody>
                    <a:bodyPr/>
                    <a:lstStyle/>
                    <a:p>
                      <a:pPr algn="ctr"/>
                      <a:r>
                        <a:rPr lang="ru-RU" dirty="0" err="1" smtClean="0"/>
                        <a:t>Кількість</a:t>
                      </a:r>
                      <a:r>
                        <a:rPr lang="ru-RU" dirty="0" smtClean="0"/>
                        <a:t> </a:t>
                      </a:r>
                      <a:r>
                        <a:rPr lang="ru-RU" dirty="0" err="1" smtClean="0"/>
                        <a:t>категорованих</a:t>
                      </a:r>
                      <a:r>
                        <a:rPr lang="ru-RU" dirty="0" smtClean="0"/>
                        <a:t> </a:t>
                      </a:r>
                      <a:r>
                        <a:rPr lang="ru-RU" dirty="0" err="1" smtClean="0"/>
                        <a:t>готельних</a:t>
                      </a:r>
                      <a:r>
                        <a:rPr lang="ru-RU" dirty="0" smtClean="0"/>
                        <a:t> </a:t>
                      </a:r>
                      <a:r>
                        <a:rPr lang="ru-RU" dirty="0" err="1" smtClean="0"/>
                        <a:t>підприємств</a:t>
                      </a:r>
                      <a:r>
                        <a:rPr lang="ru-RU" dirty="0" smtClean="0"/>
                        <a:t>, од.</a:t>
                      </a:r>
                      <a:endParaRPr lang="uk-UA" dirty="0"/>
                    </a:p>
                  </a:txBody>
                  <a:tcPr/>
                </a:tc>
                <a:tc>
                  <a:txBody>
                    <a:bodyPr/>
                    <a:lstStyle/>
                    <a:p>
                      <a:pPr algn="ctr"/>
                      <a:r>
                        <a:rPr lang="ru-RU" dirty="0" err="1" smtClean="0"/>
                        <a:t>Питома</a:t>
                      </a:r>
                      <a:r>
                        <a:rPr lang="ru-RU" dirty="0" smtClean="0"/>
                        <a:t> вага у </a:t>
                      </a:r>
                      <a:r>
                        <a:rPr lang="ru-RU" dirty="0" err="1" smtClean="0"/>
                        <a:t>загальній</a:t>
                      </a:r>
                      <a:r>
                        <a:rPr lang="ru-RU" dirty="0" smtClean="0"/>
                        <a:t> </a:t>
                      </a:r>
                      <a:r>
                        <a:rPr lang="ru-RU" dirty="0" err="1" smtClean="0"/>
                        <a:t>структурі</a:t>
                      </a:r>
                      <a:r>
                        <a:rPr lang="ru-RU" dirty="0" smtClean="0"/>
                        <a:t>, %</a:t>
                      </a:r>
                      <a:endParaRPr lang="uk-UA" dirty="0"/>
                    </a:p>
                  </a:txBody>
                  <a:tcPr/>
                </a:tc>
                <a:extLst>
                  <a:ext uri="{0D108BD9-81ED-4DB2-BD59-A6C34878D82A}">
                    <a16:rowId xmlns:a16="http://schemas.microsoft.com/office/drawing/2014/main" val="3591922954"/>
                  </a:ext>
                </a:extLst>
              </a:tr>
              <a:tr h="619380">
                <a:tc>
                  <a:txBody>
                    <a:bodyPr/>
                    <a:lstStyle/>
                    <a:p>
                      <a:pPr algn="ctr"/>
                      <a:r>
                        <a:rPr lang="uk-UA" dirty="0" smtClean="0"/>
                        <a:t>5 зірок</a:t>
                      </a:r>
                      <a:endParaRPr lang="uk-UA" dirty="0"/>
                    </a:p>
                  </a:txBody>
                  <a:tcPr/>
                </a:tc>
                <a:tc>
                  <a:txBody>
                    <a:bodyPr/>
                    <a:lstStyle/>
                    <a:p>
                      <a:pPr algn="ctr"/>
                      <a:r>
                        <a:rPr lang="uk-UA" dirty="0" smtClean="0"/>
                        <a:t>22</a:t>
                      </a:r>
                      <a:endParaRPr lang="uk-UA" dirty="0"/>
                    </a:p>
                  </a:txBody>
                  <a:tcPr/>
                </a:tc>
                <a:tc>
                  <a:txBody>
                    <a:bodyPr/>
                    <a:lstStyle/>
                    <a:p>
                      <a:pPr algn="ctr"/>
                      <a:r>
                        <a:rPr lang="uk-UA" dirty="0" smtClean="0"/>
                        <a:t>12,3</a:t>
                      </a:r>
                      <a:endParaRPr lang="uk-UA" dirty="0"/>
                    </a:p>
                  </a:txBody>
                  <a:tcPr/>
                </a:tc>
                <a:extLst>
                  <a:ext uri="{0D108BD9-81ED-4DB2-BD59-A6C34878D82A}">
                    <a16:rowId xmlns:a16="http://schemas.microsoft.com/office/drawing/2014/main" val="3023258088"/>
                  </a:ext>
                </a:extLst>
              </a:tr>
              <a:tr h="619380">
                <a:tc>
                  <a:txBody>
                    <a:bodyPr/>
                    <a:lstStyle/>
                    <a:p>
                      <a:pPr algn="ctr"/>
                      <a:r>
                        <a:rPr lang="uk-UA" dirty="0" smtClean="0"/>
                        <a:t>4 зірки</a:t>
                      </a:r>
                      <a:endParaRPr lang="uk-UA" dirty="0"/>
                    </a:p>
                  </a:txBody>
                  <a:tcPr/>
                </a:tc>
                <a:tc>
                  <a:txBody>
                    <a:bodyPr/>
                    <a:lstStyle/>
                    <a:p>
                      <a:pPr algn="ctr"/>
                      <a:r>
                        <a:rPr lang="uk-UA" dirty="0" smtClean="0"/>
                        <a:t>51</a:t>
                      </a:r>
                      <a:endParaRPr lang="uk-UA" dirty="0"/>
                    </a:p>
                  </a:txBody>
                  <a:tcPr/>
                </a:tc>
                <a:tc>
                  <a:txBody>
                    <a:bodyPr/>
                    <a:lstStyle/>
                    <a:p>
                      <a:pPr algn="ctr"/>
                      <a:r>
                        <a:rPr lang="uk-UA" dirty="0" smtClean="0"/>
                        <a:t>28,1</a:t>
                      </a:r>
                      <a:endParaRPr lang="uk-UA" dirty="0"/>
                    </a:p>
                  </a:txBody>
                  <a:tcPr/>
                </a:tc>
                <a:extLst>
                  <a:ext uri="{0D108BD9-81ED-4DB2-BD59-A6C34878D82A}">
                    <a16:rowId xmlns:a16="http://schemas.microsoft.com/office/drawing/2014/main" val="3885305459"/>
                  </a:ext>
                </a:extLst>
              </a:tr>
              <a:tr h="619380">
                <a:tc>
                  <a:txBody>
                    <a:bodyPr/>
                    <a:lstStyle/>
                    <a:p>
                      <a:pPr algn="ctr"/>
                      <a:r>
                        <a:rPr lang="uk-UA" dirty="0" smtClean="0"/>
                        <a:t>3 зірки</a:t>
                      </a:r>
                      <a:endParaRPr lang="uk-UA" dirty="0"/>
                    </a:p>
                  </a:txBody>
                  <a:tcPr/>
                </a:tc>
                <a:tc>
                  <a:txBody>
                    <a:bodyPr/>
                    <a:lstStyle/>
                    <a:p>
                      <a:pPr algn="ctr"/>
                      <a:r>
                        <a:rPr lang="uk-UA" dirty="0" smtClean="0"/>
                        <a:t>84</a:t>
                      </a:r>
                      <a:endParaRPr lang="uk-UA" dirty="0"/>
                    </a:p>
                  </a:txBody>
                  <a:tcPr/>
                </a:tc>
                <a:tc>
                  <a:txBody>
                    <a:bodyPr/>
                    <a:lstStyle/>
                    <a:p>
                      <a:pPr algn="ctr"/>
                      <a:r>
                        <a:rPr lang="uk-UA" dirty="0" smtClean="0"/>
                        <a:t>46,4</a:t>
                      </a:r>
                      <a:endParaRPr lang="uk-UA" dirty="0"/>
                    </a:p>
                  </a:txBody>
                  <a:tcPr/>
                </a:tc>
                <a:extLst>
                  <a:ext uri="{0D108BD9-81ED-4DB2-BD59-A6C34878D82A}">
                    <a16:rowId xmlns:a16="http://schemas.microsoft.com/office/drawing/2014/main" val="138431673"/>
                  </a:ext>
                </a:extLst>
              </a:tr>
              <a:tr h="619380">
                <a:tc>
                  <a:txBody>
                    <a:bodyPr/>
                    <a:lstStyle/>
                    <a:p>
                      <a:pPr algn="ctr"/>
                      <a:r>
                        <a:rPr lang="uk-UA" dirty="0" smtClean="0"/>
                        <a:t>2 зірки</a:t>
                      </a:r>
                      <a:endParaRPr lang="uk-UA" dirty="0"/>
                    </a:p>
                  </a:txBody>
                  <a:tcPr/>
                </a:tc>
                <a:tc>
                  <a:txBody>
                    <a:bodyPr/>
                    <a:lstStyle/>
                    <a:p>
                      <a:pPr algn="ctr"/>
                      <a:r>
                        <a:rPr lang="uk-UA" dirty="0" smtClean="0"/>
                        <a:t>16</a:t>
                      </a:r>
                      <a:endParaRPr lang="uk-UA" dirty="0"/>
                    </a:p>
                  </a:txBody>
                  <a:tcPr/>
                </a:tc>
                <a:tc>
                  <a:txBody>
                    <a:bodyPr/>
                    <a:lstStyle/>
                    <a:p>
                      <a:pPr algn="ctr"/>
                      <a:r>
                        <a:rPr lang="uk-UA" dirty="0" smtClean="0"/>
                        <a:t>8,8</a:t>
                      </a:r>
                      <a:endParaRPr lang="uk-UA" dirty="0"/>
                    </a:p>
                  </a:txBody>
                  <a:tcPr/>
                </a:tc>
                <a:extLst>
                  <a:ext uri="{0D108BD9-81ED-4DB2-BD59-A6C34878D82A}">
                    <a16:rowId xmlns:a16="http://schemas.microsoft.com/office/drawing/2014/main" val="1742200713"/>
                  </a:ext>
                </a:extLst>
              </a:tr>
              <a:tr h="619380">
                <a:tc>
                  <a:txBody>
                    <a:bodyPr/>
                    <a:lstStyle/>
                    <a:p>
                      <a:pPr algn="ctr"/>
                      <a:r>
                        <a:rPr lang="uk-UA" dirty="0" smtClean="0"/>
                        <a:t>1 зірка</a:t>
                      </a:r>
                      <a:endParaRPr lang="uk-UA" dirty="0"/>
                    </a:p>
                  </a:txBody>
                  <a:tcPr/>
                </a:tc>
                <a:tc>
                  <a:txBody>
                    <a:bodyPr/>
                    <a:lstStyle/>
                    <a:p>
                      <a:pPr algn="ctr"/>
                      <a:r>
                        <a:rPr lang="uk-UA" dirty="0" smtClean="0"/>
                        <a:t>8</a:t>
                      </a:r>
                      <a:endParaRPr lang="uk-UA" dirty="0"/>
                    </a:p>
                  </a:txBody>
                  <a:tcPr/>
                </a:tc>
                <a:tc>
                  <a:txBody>
                    <a:bodyPr/>
                    <a:lstStyle/>
                    <a:p>
                      <a:pPr algn="ctr"/>
                      <a:r>
                        <a:rPr lang="uk-UA" dirty="0" smtClean="0"/>
                        <a:t>4,4</a:t>
                      </a:r>
                      <a:endParaRPr lang="uk-UA" dirty="0"/>
                    </a:p>
                  </a:txBody>
                  <a:tcPr/>
                </a:tc>
                <a:extLst>
                  <a:ext uri="{0D108BD9-81ED-4DB2-BD59-A6C34878D82A}">
                    <a16:rowId xmlns:a16="http://schemas.microsoft.com/office/drawing/2014/main" val="588762164"/>
                  </a:ext>
                </a:extLst>
              </a:tr>
              <a:tr h="619380">
                <a:tc>
                  <a:txBody>
                    <a:bodyPr/>
                    <a:lstStyle/>
                    <a:p>
                      <a:pPr algn="ctr"/>
                      <a:r>
                        <a:rPr lang="uk-UA" dirty="0" smtClean="0"/>
                        <a:t>Всього</a:t>
                      </a:r>
                      <a:endParaRPr lang="uk-UA" dirty="0"/>
                    </a:p>
                  </a:txBody>
                  <a:tcPr/>
                </a:tc>
                <a:tc>
                  <a:txBody>
                    <a:bodyPr/>
                    <a:lstStyle/>
                    <a:p>
                      <a:pPr algn="ctr"/>
                      <a:r>
                        <a:rPr lang="uk-UA" dirty="0" smtClean="0"/>
                        <a:t>181</a:t>
                      </a:r>
                      <a:endParaRPr lang="uk-UA" dirty="0"/>
                    </a:p>
                  </a:txBody>
                  <a:tcPr/>
                </a:tc>
                <a:tc>
                  <a:txBody>
                    <a:bodyPr/>
                    <a:lstStyle/>
                    <a:p>
                      <a:pPr algn="ctr"/>
                      <a:r>
                        <a:rPr lang="uk-UA" dirty="0" smtClean="0"/>
                        <a:t>100</a:t>
                      </a:r>
                      <a:endParaRPr lang="uk-UA" dirty="0"/>
                    </a:p>
                  </a:txBody>
                  <a:tcPr/>
                </a:tc>
                <a:extLst>
                  <a:ext uri="{0D108BD9-81ED-4DB2-BD59-A6C34878D82A}">
                    <a16:rowId xmlns:a16="http://schemas.microsoft.com/office/drawing/2014/main" val="3090670197"/>
                  </a:ext>
                </a:extLst>
              </a:tr>
            </a:tbl>
          </a:graphicData>
        </a:graphic>
      </p:graphicFrame>
    </p:spTree>
    <p:extLst>
      <p:ext uri="{BB962C8B-B14F-4D97-AF65-F5344CB8AC3E}">
        <p14:creationId xmlns:p14="http://schemas.microsoft.com/office/powerpoint/2010/main" val="2985752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7650" y="235132"/>
            <a:ext cx="9121743" cy="757646"/>
          </a:xfrm>
        </p:spPr>
        <p:txBody>
          <a:bodyPr>
            <a:noAutofit/>
          </a:bodyPr>
          <a:lstStyle/>
          <a:p>
            <a:r>
              <a:rPr lang="uk-UA" sz="2000" dirty="0" smtClean="0"/>
              <a:t>Для подолання проблем розвитку сучасного готельного господарства потрібно вжити таких заходів:</a:t>
            </a:r>
            <a:endParaRPr lang="uk-UA" sz="2000" dirty="0"/>
          </a:p>
        </p:txBody>
      </p:sp>
      <p:sp>
        <p:nvSpPr>
          <p:cNvPr id="3" name="Місце для вмісту 2"/>
          <p:cNvSpPr>
            <a:spLocks noGrp="1"/>
          </p:cNvSpPr>
          <p:nvPr>
            <p:ph idx="1"/>
          </p:nvPr>
        </p:nvSpPr>
        <p:spPr>
          <a:xfrm>
            <a:off x="677334" y="992778"/>
            <a:ext cx="9172060" cy="5773782"/>
          </a:xfrm>
        </p:spPr>
        <p:txBody>
          <a:bodyPr/>
          <a:lstStyle/>
          <a:p>
            <a:r>
              <a:rPr lang="uk-UA" dirty="0" smtClean="0"/>
              <a:t>удосконалити </a:t>
            </a:r>
            <a:r>
              <a:rPr lang="uk-UA" dirty="0"/>
              <a:t>термінологічний апарат по засобах розміщення, упорядкувати структуру готельних закладів за типами, надати статус </a:t>
            </a:r>
            <a:r>
              <a:rPr lang="uk-UA" dirty="0" err="1"/>
              <a:t>готеля</a:t>
            </a:r>
            <a:r>
              <a:rPr lang="uk-UA" dirty="0"/>
              <a:t> не тільки юридичним особам, але й фізичним особам-підприємцям; </a:t>
            </a:r>
            <a:endParaRPr lang="uk-UA" dirty="0" smtClean="0"/>
          </a:p>
          <a:p>
            <a:r>
              <a:rPr lang="uk-UA" dirty="0" smtClean="0"/>
              <a:t>ввести </a:t>
            </a:r>
            <a:r>
              <a:rPr lang="uk-UA" dirty="0"/>
              <a:t>в дію терміни «малий готель» та «міні-готель» задля надання можливості цим засобам розміщення повноцінно позиціонувати себе на ринку готельних послуг; − впровадити дієву систему статистичних спостережень за ринком готельних послуг, створити такі форми звітності, згідно з якими можна було б визначити реальні межі готельної бази; </a:t>
            </a:r>
          </a:p>
          <a:p>
            <a:r>
              <a:rPr lang="uk-UA" dirty="0" smtClean="0"/>
              <a:t>удосконалити </a:t>
            </a:r>
            <a:r>
              <a:rPr lang="uk-UA" dirty="0"/>
              <a:t>механізм провадження сертифікації послуг розміщення, спростити процедуру отримання готелями відповідної категорії та максимально наблизити вимоги національних стандартів по засобах розміщення до міжнародних норм; </a:t>
            </a:r>
          </a:p>
          <a:p>
            <a:r>
              <a:rPr lang="uk-UA" dirty="0" smtClean="0"/>
              <a:t>визначити </a:t>
            </a:r>
            <a:r>
              <a:rPr lang="uk-UA" dirty="0"/>
              <a:t>у законодавчих документах чітке місце готельної індустрії серед інших видів економічної діяльності, сприяти залученню інвестицій для будівництва та модернізації готелів, зменшити податковий тиск на засоби розміщення, особливо на ті, що тільки починають працювати; </a:t>
            </a:r>
          </a:p>
          <a:p>
            <a:r>
              <a:rPr lang="uk-UA" dirty="0" smtClean="0"/>
              <a:t>розробити </a:t>
            </a:r>
            <a:r>
              <a:rPr lang="uk-UA" dirty="0"/>
              <a:t>національну та регіональні програми розвитку готельного бізнесу на найближчу перспективу та сприяти їх чіткому виконанню тощо. </a:t>
            </a:r>
          </a:p>
        </p:txBody>
      </p:sp>
    </p:spTree>
    <p:extLst>
      <p:ext uri="{BB962C8B-B14F-4D97-AF65-F5344CB8AC3E}">
        <p14:creationId xmlns:p14="http://schemas.microsoft.com/office/powerpoint/2010/main" val="151712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7200" dirty="0" smtClean="0"/>
              <a:t>Дякую за увагу!</a:t>
            </a:r>
            <a:endParaRPr lang="uk-UA" sz="7200" dirty="0"/>
          </a:p>
        </p:txBody>
      </p:sp>
      <p:sp>
        <p:nvSpPr>
          <p:cNvPr id="3" name="Місце для тексту 2"/>
          <p:cNvSpPr>
            <a:spLocks noGrp="1"/>
          </p:cNvSpPr>
          <p:nvPr>
            <p:ph type="body" idx="1"/>
          </p:nvPr>
        </p:nvSpPr>
        <p:spPr/>
        <p:txBody>
          <a:bodyPr/>
          <a:lstStyle/>
          <a:p>
            <a:endParaRPr lang="uk-UA"/>
          </a:p>
        </p:txBody>
      </p:sp>
    </p:spTree>
    <p:extLst>
      <p:ext uri="{BB962C8B-B14F-4D97-AF65-F5344CB8AC3E}">
        <p14:creationId xmlns:p14="http://schemas.microsoft.com/office/powerpoint/2010/main" val="342255493"/>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48</TotalTime>
  <Words>443</Words>
  <Application>Microsoft Office PowerPoint</Application>
  <PresentationFormat>Широкий екран</PresentationFormat>
  <Paragraphs>162</Paragraphs>
  <Slides>6</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6</vt:i4>
      </vt:variant>
    </vt:vector>
  </HeadingPairs>
  <TitlesOfParts>
    <vt:vector size="10" baseType="lpstr">
      <vt:lpstr>Arial</vt:lpstr>
      <vt:lpstr>Trebuchet MS</vt:lpstr>
      <vt:lpstr>Wingdings 3</vt:lpstr>
      <vt:lpstr>Грань</vt:lpstr>
      <vt:lpstr>   Презентація на тему:  «ПРОБЛЕМИ РОЗВИТКУ СУЧАСНОГО СТАНУ ГОТЕЛЬНОГО ГОСПОДАРСТВА УКРАЇНИ»                       Виконав:                студент групи ЗГРС-15                   Сурков Павло</vt:lpstr>
      <vt:lpstr>Презентація PowerPoint</vt:lpstr>
      <vt:lpstr>Презентація PowerPoint</vt:lpstr>
      <vt:lpstr>Презентація PowerPoint</vt:lpstr>
      <vt:lpstr>Для подолання проблем розвитку сучасного готельного господарства потрібно вжити таких заходів:</vt:lpstr>
      <vt:lpstr>Дякую за увагу!</vt:lpstr>
    </vt:vector>
  </TitlesOfParts>
  <Company>PlanetExpress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«ПРОБЛЕМИ РОЗВИТКУ СУЧАСНОГО СТАНУ ГОТЕЛЬНОГО ГОСПОДАРСТВА УКРАЇНИ»                       Виконав:                студент групи ЗГРС-15                   Сурков Павло</dc:title>
  <dc:creator>SquirellMan</dc:creator>
  <cp:lastModifiedBy>SquirellMan</cp:lastModifiedBy>
  <cp:revision>6</cp:revision>
  <dcterms:created xsi:type="dcterms:W3CDTF">2019-06-05T10:17:36Z</dcterms:created>
  <dcterms:modified xsi:type="dcterms:W3CDTF">2019-06-05T11:05:52Z</dcterms:modified>
</cp:coreProperties>
</file>