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8" r:id="rId5"/>
    <p:sldId id="259" r:id="rId6"/>
    <p:sldId id="265" r:id="rId7"/>
    <p:sldId id="266" r:id="rId8"/>
    <p:sldId id="270" r:id="rId9"/>
    <p:sldId id="260" r:id="rId10"/>
    <p:sldId id="261" r:id="rId11"/>
    <p:sldId id="263" r:id="rId12"/>
    <p:sldId id="264" r:id="rId13"/>
    <p:sldId id="269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6015"/>
    <a:srgbClr val="FF6600"/>
    <a:srgbClr val="944B0E"/>
    <a:srgbClr val="CC0066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49FC-E740-4078-8EEA-A51358061DC1}" type="datetimeFigureOut">
              <a:rPr lang="ru-RU" smtClean="0"/>
              <a:t>19.10.2022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D94D-233B-4BBC-B1EA-2F4E96259A6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49FC-E740-4078-8EEA-A51358061DC1}" type="datetimeFigureOut">
              <a:rPr lang="ru-RU" smtClean="0"/>
              <a:t>19.10.2022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D94D-233B-4BBC-B1EA-2F4E96259A6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49FC-E740-4078-8EEA-A51358061DC1}" type="datetimeFigureOut">
              <a:rPr lang="ru-RU" smtClean="0"/>
              <a:t>19.10.2022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D94D-233B-4BBC-B1EA-2F4E96259A6B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49FC-E740-4078-8EEA-A51358061DC1}" type="datetimeFigureOut">
              <a:rPr lang="ru-RU" smtClean="0"/>
              <a:t>19.10.2022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D94D-233B-4BBC-B1EA-2F4E96259A6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49FC-E740-4078-8EEA-A51358061DC1}" type="datetimeFigureOut">
              <a:rPr lang="ru-RU" smtClean="0"/>
              <a:t>19.10.2022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D94D-233B-4BBC-B1EA-2F4E96259A6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49FC-E740-4078-8EEA-A51358061DC1}" type="datetimeFigureOut">
              <a:rPr lang="ru-RU" smtClean="0"/>
              <a:t>19.10.2022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D94D-233B-4BBC-B1EA-2F4E96259A6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49FC-E740-4078-8EEA-A51358061DC1}" type="datetimeFigureOut">
              <a:rPr lang="ru-RU" smtClean="0"/>
              <a:t>19.10.2022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D94D-233B-4BBC-B1EA-2F4E96259A6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49FC-E740-4078-8EEA-A51358061DC1}" type="datetimeFigureOut">
              <a:rPr lang="ru-RU" smtClean="0"/>
              <a:t>19.10.2022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D94D-233B-4BBC-B1EA-2F4E96259A6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49FC-E740-4078-8EEA-A51358061DC1}" type="datetimeFigureOut">
              <a:rPr lang="ru-RU" smtClean="0"/>
              <a:t>19.10.2022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D94D-233B-4BBC-B1EA-2F4E96259A6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49FC-E740-4078-8EEA-A51358061DC1}" type="datetimeFigureOut">
              <a:rPr lang="ru-RU" smtClean="0"/>
              <a:t>19.10.2022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D94D-233B-4BBC-B1EA-2F4E96259A6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A49FC-E740-4078-8EEA-A51358061DC1}" type="datetimeFigureOut">
              <a:rPr lang="ru-RU" smtClean="0"/>
              <a:t>19.10.2022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D94D-233B-4BBC-B1EA-2F4E96259A6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30A49FC-E740-4078-8EEA-A51358061DC1}" type="datetimeFigureOut">
              <a:rPr lang="ru-RU" smtClean="0"/>
              <a:t>19.10.2022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E85D94D-233B-4BBC-B1EA-2F4E96259A6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microsoft.com/uk-ua/office/%D1%81%D0%BF%D0%BE%D0%BB%D1%83%D1%87%D0%B5%D0%BD%D0%BD%D1%8F-%D0%BA%D0%BB%D0%B0%D0%B2%D1%96%D1%88-%D0%B2-excel-1798d9d5-842a-42b8-9c99-9b7213f0040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1944216"/>
          </a:xfrm>
        </p:spPr>
        <p:txBody>
          <a:bodyPr>
            <a:normAutofit fontScale="90000"/>
          </a:bodyPr>
          <a:lstStyle/>
          <a:p>
            <a:r>
              <a:rPr lang="ru-RU" spc="300" dirty="0" err="1">
                <a:solidFill>
                  <a:schemeClr val="accent3">
                    <a:lumMod val="50000"/>
                  </a:schemeClr>
                </a:solidFill>
                <a:cs typeface="Andalus" pitchFamily="18" charset="-78"/>
              </a:rPr>
              <a:t>швидкі</a:t>
            </a:r>
            <a:r>
              <a:rPr lang="ru-RU" spc="300" dirty="0">
                <a:solidFill>
                  <a:schemeClr val="accent3">
                    <a:lumMod val="50000"/>
                  </a:schemeClr>
                </a:solidFill>
                <a:cs typeface="Andalus" pitchFamily="18" charset="-78"/>
              </a:rPr>
              <a:t> </a:t>
            </a:r>
            <a:r>
              <a:rPr lang="ru-RU" spc="300" dirty="0" err="1">
                <a:solidFill>
                  <a:schemeClr val="accent3">
                    <a:lumMod val="50000"/>
                  </a:schemeClr>
                </a:solidFill>
                <a:cs typeface="Andalus" pitchFamily="18" charset="-78"/>
              </a:rPr>
              <a:t>клавіші</a:t>
            </a:r>
            <a:r>
              <a:rPr lang="ru-RU" spc="300" dirty="0">
                <a:solidFill>
                  <a:schemeClr val="accent3">
                    <a:lumMod val="50000"/>
                  </a:schemeClr>
                </a:solidFill>
                <a:cs typeface="Andalus" pitchFamily="18" charset="-78"/>
              </a:rPr>
              <a:t> на </a:t>
            </a:r>
            <a:r>
              <a:rPr lang="en-GB" spc="300" dirty="0">
                <a:solidFill>
                  <a:schemeClr val="accent3">
                    <a:lumMod val="50000"/>
                  </a:schemeClr>
                </a:solidFill>
                <a:cs typeface="Andalus" pitchFamily="18" charset="-78"/>
              </a:rPr>
              <a:t>windows 7 </a:t>
            </a:r>
            <a:r>
              <a:rPr lang="ru-RU" spc="300" dirty="0">
                <a:solidFill>
                  <a:schemeClr val="accent3">
                    <a:lumMod val="50000"/>
                  </a:schemeClr>
                </a:solidFill>
                <a:cs typeface="Andalus" pitchFamily="18" charset="-78"/>
              </a:rPr>
              <a:t>та </a:t>
            </a:r>
            <a:r>
              <a:rPr lang="ru-RU" spc="300" dirty="0" err="1">
                <a:solidFill>
                  <a:schemeClr val="accent3">
                    <a:lumMod val="50000"/>
                  </a:schemeClr>
                </a:solidFill>
                <a:cs typeface="Andalus" pitchFamily="18" charset="-78"/>
              </a:rPr>
              <a:t>програмах</a:t>
            </a:r>
            <a:r>
              <a:rPr lang="ru-RU" spc="300" dirty="0">
                <a:solidFill>
                  <a:schemeClr val="accent3">
                    <a:lumMod val="50000"/>
                  </a:schemeClr>
                </a:solidFill>
                <a:cs typeface="Andalus" pitchFamily="18" charset="-78"/>
              </a:rPr>
              <a:t> </a:t>
            </a:r>
            <a:r>
              <a:rPr lang="en-GB" spc="300" dirty="0">
                <a:solidFill>
                  <a:schemeClr val="accent3">
                    <a:lumMod val="50000"/>
                  </a:schemeClr>
                </a:solidFill>
                <a:cs typeface="Andalus" pitchFamily="18" charset="-78"/>
              </a:rPr>
              <a:t>Microsoft office</a:t>
            </a:r>
            <a:r>
              <a:rPr lang="en-GB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5364087" y="2158380"/>
            <a:ext cx="4261785" cy="1414636"/>
          </a:xfrm>
        </p:spPr>
        <p:txBody>
          <a:bodyPr>
            <a:normAutofit/>
          </a:bodyPr>
          <a:lstStyle/>
          <a:p>
            <a:r>
              <a:rPr lang="ru-RU" sz="32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Виконував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Мазурок </a:t>
            </a:r>
            <a:r>
              <a:rPr lang="ru-RU" sz="32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Віталій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DNAPC\Desktop\745858_11_w_5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64904"/>
            <a:ext cx="381642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NAPC\Desktop\607ee4d27d0e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01008"/>
            <a:ext cx="471601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23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3212975"/>
            <a:ext cx="7408333" cy="2913187"/>
          </a:xfrm>
        </p:spPr>
        <p:txBody>
          <a:bodyPr>
            <a:normAutofit lnSpcReduction="10000"/>
          </a:bodyPr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dirty="0" smtClean="0">
                <a:latin typeface="Arial" pitchFamily="34" charset="0"/>
                <a:cs typeface="Arial" pitchFamily="34" charset="0"/>
              </a:rPr>
            </a:br>
            <a:r>
              <a:rPr lang="uk-UA" sz="3600" dirty="0" smtClean="0">
                <a:latin typeface="Arial" pitchFamily="34" charset="0"/>
                <a:cs typeface="Arial" pitchFamily="34" charset="0"/>
              </a:rPr>
              <a:t>Наприклад: «</a:t>
            </a:r>
            <a:r>
              <a:rPr lang="en-GB" sz="3600" dirty="0" err="1" smtClean="0">
                <a:latin typeface="Arial" pitchFamily="34" charset="0"/>
                <a:cs typeface="Arial" pitchFamily="34" charset="0"/>
              </a:rPr>
              <a:t>Ctrl+C</a:t>
            </a:r>
            <a:r>
              <a:rPr lang="uk-UA" sz="3600" dirty="0" smtClean="0">
                <a:latin typeface="Arial" pitchFamily="34" charset="0"/>
                <a:cs typeface="Arial" pitchFamily="34" charset="0"/>
              </a:rPr>
              <a:t>» копіювати об</a:t>
            </a:r>
            <a:r>
              <a:rPr lang="en-GB" sz="3600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uk-UA" sz="3600" dirty="0" err="1" smtClean="0">
                <a:latin typeface="Arial" pitchFamily="34" charset="0"/>
                <a:cs typeface="Arial" pitchFamily="34" charset="0"/>
              </a:rPr>
              <a:t>єкт</a:t>
            </a:r>
            <a:r>
              <a:rPr lang="uk-UA" sz="3600" dirty="0" smtClean="0">
                <a:latin typeface="Arial" pitchFamily="34" charset="0"/>
                <a:cs typeface="Arial" pitchFamily="34" charset="0"/>
              </a:rPr>
              <a:t> і «</a:t>
            </a:r>
            <a:r>
              <a:rPr lang="en-GB" sz="3600" dirty="0" err="1" smtClean="0">
                <a:latin typeface="Arial" pitchFamily="34" charset="0"/>
                <a:cs typeface="Arial" pitchFamily="34" charset="0"/>
              </a:rPr>
              <a:t>Ctrl+X</a:t>
            </a:r>
            <a:r>
              <a:rPr lang="uk-UA" sz="3600" dirty="0" smtClean="0">
                <a:latin typeface="Arial" pitchFamily="34" charset="0"/>
                <a:cs typeface="Arial" pitchFamily="34" charset="0"/>
              </a:rPr>
              <a:t>» вирізати </a:t>
            </a:r>
            <a:r>
              <a:rPr lang="uk-UA" sz="3600" dirty="0" err="1" smtClean="0">
                <a:latin typeface="Arial" pitchFamily="34" charset="0"/>
                <a:cs typeface="Arial" pitchFamily="34" charset="0"/>
              </a:rPr>
              <a:t>обєкт</a:t>
            </a:r>
            <a:r>
              <a:rPr lang="uk-UA" sz="3600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uk-UA" sz="3600" dirty="0" smtClean="0">
                <a:latin typeface="Arial" pitchFamily="34" charset="0"/>
                <a:cs typeface="Arial" pitchFamily="34" charset="0"/>
              </a:rPr>
            </a:br>
            <a:r>
              <a:rPr lang="uk-UA" sz="36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en-GB" sz="3600" dirty="0" err="1" smtClean="0">
                <a:latin typeface="Arial" pitchFamily="34" charset="0"/>
                <a:cs typeface="Arial" pitchFamily="34" charset="0"/>
              </a:rPr>
              <a:t>Ctrl+Y</a:t>
            </a:r>
            <a:r>
              <a:rPr lang="uk-UA" sz="3600" dirty="0" smtClean="0">
                <a:latin typeface="Arial" pitchFamily="34" charset="0"/>
                <a:cs typeface="Arial" pitchFamily="34" charset="0"/>
              </a:rPr>
              <a:t>» виконати дію яку було відмінено і «</a:t>
            </a:r>
            <a:r>
              <a:rPr lang="en-GB" sz="3600" dirty="0" err="1" smtClean="0">
                <a:latin typeface="Arial" pitchFamily="34" charset="0"/>
                <a:cs typeface="Arial" pitchFamily="34" charset="0"/>
              </a:rPr>
              <a:t>Ctrl+Z</a:t>
            </a:r>
            <a:r>
              <a:rPr lang="uk-UA" sz="3600" dirty="0" smtClean="0">
                <a:latin typeface="Arial" pitchFamily="34" charset="0"/>
                <a:cs typeface="Arial" pitchFamily="34" charset="0"/>
              </a:rPr>
              <a:t>» відмінити дію яка була виконана</a:t>
            </a:r>
            <a:endParaRPr lang="uk-UA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298584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BB6015"/>
                </a:solidFill>
                <a:latin typeface="Arial" pitchFamily="34" charset="0"/>
                <a:cs typeface="Arial" pitchFamily="34" charset="0"/>
              </a:rPr>
              <a:t>Деякі швидкі клавіші є «Антонімами» один до одного</a:t>
            </a:r>
            <a:endParaRPr lang="uk-UA" dirty="0">
              <a:solidFill>
                <a:srgbClr val="BB6015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58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844824"/>
            <a:ext cx="7408333" cy="1656184"/>
          </a:xfrm>
        </p:spPr>
        <p:txBody>
          <a:bodyPr>
            <a:normAutofit fontScale="62500" lnSpcReduction="20000"/>
          </a:bodyPr>
          <a:lstStyle/>
          <a:p>
            <a:r>
              <a:rPr lang="uk-UA" sz="3400" dirty="0" smtClean="0">
                <a:latin typeface="Arial" pitchFamily="34" charset="0"/>
                <a:cs typeface="Arial" pitchFamily="34" charset="0"/>
              </a:rPr>
              <a:t>Наприклад щоб змінити комбінації клавіш в деяких програмах не потрібно особливо «мучитися», а достатньо просто вибрати кнопку «налаштування» далі «управління» і ту комбінацію яку вам потрібно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2448272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rgbClr val="BB6015"/>
                </a:solidFill>
                <a:latin typeface="Arial" pitchFamily="34" charset="0"/>
                <a:cs typeface="Arial" pitchFamily="34" charset="0"/>
              </a:rPr>
              <a:t>У більшості програм швидкі клавіші можна замінити, це зроблено для зручності користування  платформою для роботи , чи проведення вільного часу</a:t>
            </a:r>
            <a:endParaRPr lang="uk-UA" sz="2800" dirty="0">
              <a:solidFill>
                <a:srgbClr val="BB601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3284984"/>
            <a:ext cx="602396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72201" y="3284984"/>
            <a:ext cx="2771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Меню управління клавішами у </a:t>
            </a:r>
            <a:r>
              <a:rPr lang="uk-UA" sz="24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комп</a:t>
            </a:r>
            <a:r>
              <a:rPr lang="en-GB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k-UA" sz="24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ютерній</a:t>
            </a:r>
            <a:r>
              <a:rPr lang="uk-UA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грі</a:t>
            </a:r>
            <a:br>
              <a:rPr lang="uk-UA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GB" sz="24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Minecraft</a:t>
            </a:r>
            <a:r>
              <a:rPr lang="en-GB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k-UA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k-UA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52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Arial" pitchFamily="34" charset="0"/>
                <a:cs typeface="Arial" pitchFamily="34" charset="0"/>
              </a:rPr>
              <a:t>Наприклад: у графічному редакторі 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“Paint”</a:t>
            </a:r>
            <a:r>
              <a:rPr lang="uk-UA" sz="3200" dirty="0" smtClean="0">
                <a:latin typeface="Arial" pitchFamily="34" charset="0"/>
                <a:cs typeface="Arial" pitchFamily="34" charset="0"/>
              </a:rPr>
              <a:t>( як і в більшості інших графічних редакторах ) кнопки при роботі не використовуються, а всі дії виконуються виключно </a:t>
            </a:r>
            <a:r>
              <a:rPr lang="uk-UA" sz="3200" dirty="0" err="1" smtClean="0">
                <a:latin typeface="Arial" pitchFamily="34" charset="0"/>
                <a:cs typeface="Arial" pitchFamily="34" charset="0"/>
              </a:rPr>
              <a:t>комп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uk-UA" sz="3200" dirty="0" err="1" smtClean="0">
                <a:latin typeface="Arial" pitchFamily="34" charset="0"/>
                <a:cs typeface="Arial" pitchFamily="34" charset="0"/>
              </a:rPr>
              <a:t>ютерною</a:t>
            </a:r>
            <a:r>
              <a:rPr lang="uk-UA" sz="3200" dirty="0" smtClean="0">
                <a:latin typeface="Arial" pitchFamily="34" charset="0"/>
                <a:cs typeface="Arial" pitchFamily="34" charset="0"/>
              </a:rPr>
              <a:t> мишкою</a:t>
            </a:r>
            <a:endParaRPr lang="uk-UA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80020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BB6015"/>
                </a:solidFill>
                <a:latin typeface="Arial" pitchFamily="34" charset="0"/>
                <a:cs typeface="Arial" pitchFamily="34" charset="0"/>
              </a:rPr>
              <a:t>Але не всі дії в програмах можна замінити </a:t>
            </a:r>
            <a:r>
              <a:rPr lang="uk-UA" dirty="0" err="1" smtClean="0">
                <a:solidFill>
                  <a:srgbClr val="BB6015"/>
                </a:solidFill>
                <a:latin typeface="Arial" pitchFamily="34" charset="0"/>
                <a:cs typeface="Arial" pitchFamily="34" charset="0"/>
              </a:rPr>
              <a:t>повінстю</a:t>
            </a:r>
            <a:r>
              <a:rPr lang="uk-UA" dirty="0" smtClean="0">
                <a:solidFill>
                  <a:srgbClr val="BB6015"/>
                </a:solidFill>
                <a:latin typeface="Arial" pitchFamily="34" charset="0"/>
                <a:cs typeface="Arial" pitchFamily="34" charset="0"/>
              </a:rPr>
              <a:t>, або заміна повністю неможлива</a:t>
            </a:r>
            <a:endParaRPr lang="uk-UA" dirty="0">
              <a:solidFill>
                <a:srgbClr val="BB6015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42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669360"/>
            <a:ext cx="7408333" cy="648072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394928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Висновок: швидкі клавіші є дуже корисними в користування ПК чи ноутбуком, і вони значно полегшують роботу за пристроєм.</a:t>
            </a:r>
            <a:br>
              <a:rPr lang="uk-UA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uk-UA" dirty="0" smtClean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Також ми навчилися користуватися гарячими </a:t>
            </a:r>
            <a:r>
              <a:rPr lang="uk-UA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кнопками  на </a:t>
            </a:r>
            <a:r>
              <a:rPr lang="en-GB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windows 7, </a:t>
            </a:r>
            <a:r>
              <a:rPr lang="uk-UA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у програмах </a:t>
            </a:r>
            <a:r>
              <a:rPr lang="en-GB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Microsoft office </a:t>
            </a:r>
            <a:r>
              <a:rPr lang="uk-UA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та інших</a:t>
            </a:r>
            <a:r>
              <a:rPr lang="uk-UA" dirty="0">
                <a:solidFill>
                  <a:srgbClr val="00B050"/>
                </a:solidFill>
              </a:rPr>
              <a:t/>
            </a:r>
            <a:br>
              <a:rPr lang="uk-UA" dirty="0">
                <a:solidFill>
                  <a:srgbClr val="00B050"/>
                </a:solidFill>
              </a:rPr>
            </a:br>
            <a:endParaRPr lang="uk-U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96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628800"/>
            <a:ext cx="7408333" cy="3450696"/>
          </a:xfrm>
        </p:spPr>
        <p:txBody>
          <a:bodyPr>
            <a:noAutofit/>
          </a:bodyPr>
          <a:lstStyle/>
          <a:p>
            <a:r>
              <a:rPr lang="uk-UA" sz="2000" dirty="0" smtClean="0">
                <a:solidFill>
                  <a:srgbClr val="002060"/>
                </a:solidFill>
                <a:hlinkClick r:id="rId2"/>
              </a:rPr>
              <a:t>Клавіші в </a:t>
            </a:r>
            <a:r>
              <a:rPr lang="en-GB" sz="2000" dirty="0" smtClean="0">
                <a:solidFill>
                  <a:srgbClr val="002060"/>
                </a:solidFill>
                <a:hlinkClick r:id="rId2"/>
              </a:rPr>
              <a:t>Excel</a:t>
            </a:r>
            <a:r>
              <a:rPr lang="uk-UA" sz="2000" dirty="0" smtClean="0">
                <a:solidFill>
                  <a:srgbClr val="002060"/>
                </a:solidFill>
                <a:hlinkClick r:id="rId2"/>
              </a:rPr>
              <a:t>:</a:t>
            </a:r>
          </a:p>
          <a:p>
            <a:r>
              <a:rPr lang="en-GB" sz="2000" dirty="0" smtClean="0">
                <a:solidFill>
                  <a:srgbClr val="002060"/>
                </a:solidFill>
                <a:hlinkClick r:id="rId2"/>
              </a:rPr>
              <a:t> https</a:t>
            </a:r>
            <a:r>
              <a:rPr lang="en-GB" sz="2000" dirty="0">
                <a:solidFill>
                  <a:srgbClr val="002060"/>
                </a:solidFill>
                <a:hlinkClick r:id="rId2"/>
              </a:rPr>
              <a:t>://support.microsoft.com/uk-ua/office/%D1%81%D0%BF%D0%BE%D0%BB%D1%83%D1%87%D0%B5%D0%BD%D0%BD%D1%8F-%D0%BA%D0%BB%D0%B0%D0%B2%D1%96%D1%88-%</a:t>
            </a:r>
            <a:r>
              <a:rPr lang="en-GB" sz="2000" dirty="0" smtClean="0">
                <a:solidFill>
                  <a:srgbClr val="002060"/>
                </a:solidFill>
                <a:hlinkClick r:id="rId2"/>
              </a:rPr>
              <a:t>D0%B2-excel-1798d9d5-842a-42b8-9c99-9b7213f0040f</a:t>
            </a: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швидкі клавіші для </a:t>
            </a:r>
            <a:r>
              <a:rPr lang="en-GB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Windows</a:t>
            </a:r>
            <a:r>
              <a:rPr lang="uk-UA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br>
              <a:rPr lang="uk-UA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https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://</a:t>
            </a:r>
            <a:r>
              <a:rPr lang="en-GB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i-help.us/spysok-shvydkyh-klavish-v-windows-7-ta-xp-spoluchennya-klavish/</a:t>
            </a:r>
            <a:r>
              <a:rPr lang="uk-UA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uk-UA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uk-UA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групи клавіш: </a:t>
            </a:r>
            <a:r>
              <a:rPr lang="en-GB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https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://uk.wikipedia.org/wiki/%D0%9F%D0%BE%D1%94%D0%B4%D0%BD%D0%B0%D0%BD%D0%BD%D1%8F_%D0%BA%D0%BB%D0%B0%D0%B2%D1%96%D1%88</a:t>
            </a:r>
            <a:endParaRPr lang="uk-UA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Використанні джерела: </a:t>
            </a:r>
            <a:endParaRPr lang="uk-UA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12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831" y="3428999"/>
            <a:ext cx="9036496" cy="24136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2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Комбінації клавіш прозвали «швидкими клавішами» тому що деколи їх використання допомагає зробити завдання швидше, ніж без їхнього використання</a:t>
            </a:r>
          </a:p>
          <a:p>
            <a:pPr marL="0" indent="0">
              <a:buNone/>
            </a:pPr>
            <a:endParaRPr lang="uk-UA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831" y="188640"/>
            <a:ext cx="8229600" cy="3528392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BB6015"/>
                </a:solidFill>
                <a:latin typeface="Arial Narrow" pitchFamily="34" charset="0"/>
              </a:rPr>
              <a:t>У сучасному світі багато людей мають свій персональний комп’ютер (ПК) чи ноутбук. І для зручності користування було придумано швидкі клавіші, які полегшують роботу за пристроєм</a:t>
            </a:r>
            <a:br>
              <a:rPr lang="ru-RU" sz="3600" dirty="0">
                <a:solidFill>
                  <a:srgbClr val="BB6015"/>
                </a:solidFill>
                <a:latin typeface="Arial Narrow" pitchFamily="34" charset="0"/>
              </a:rPr>
            </a:br>
            <a:endParaRPr lang="uk-UA" sz="3600" dirty="0">
              <a:solidFill>
                <a:srgbClr val="BB6015"/>
              </a:solidFill>
              <a:latin typeface="Arial Narrow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232964" y="4762572"/>
            <a:ext cx="7920880" cy="216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itchFamily="18" charset="2"/>
              <a:buNone/>
            </a:pPr>
            <a:endParaRPr lang="uk-UA" dirty="0" smtClean="0"/>
          </a:p>
          <a:p>
            <a:pPr marL="0" indent="0">
              <a:buFont typeface="Symbol" pitchFamily="18" charset="2"/>
              <a:buNone/>
            </a:pP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6831" y="188640"/>
            <a:ext cx="8229600" cy="30837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uk-UA" sz="3600" dirty="0">
              <a:solidFill>
                <a:srgbClr val="BB6015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709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83968" y="2675467"/>
            <a:ext cx="3996432" cy="3450696"/>
          </a:xfrm>
        </p:spPr>
        <p:txBody>
          <a:bodyPr>
            <a:normAutofit/>
          </a:bodyPr>
          <a:lstStyle/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Приклад іконки команд у стратегічній грі 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Warcraft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3 frozen throne</a:t>
            </a:r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2304256"/>
          </a:xfrm>
        </p:spPr>
        <p:txBody>
          <a:bodyPr>
            <a:noAutofit/>
          </a:bodyPr>
          <a:lstStyle/>
          <a:p>
            <a:r>
              <a:rPr lang="uk-UA" sz="4000" dirty="0" smtClean="0">
                <a:solidFill>
                  <a:srgbClr val="BB6015"/>
                </a:solidFill>
                <a:latin typeface="Arial" pitchFamily="34" charset="0"/>
                <a:cs typeface="Arial" pitchFamily="34" charset="0"/>
              </a:rPr>
              <a:t>Комбінації клавіш містяться майже у будь якій програмі, та у більшості комп</a:t>
            </a:r>
            <a:r>
              <a:rPr lang="en-GB" sz="4000" dirty="0" smtClean="0">
                <a:solidFill>
                  <a:srgbClr val="BB6015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k-UA" sz="4000" dirty="0" smtClean="0">
                <a:solidFill>
                  <a:srgbClr val="BB6015"/>
                </a:solidFill>
                <a:latin typeface="Arial" pitchFamily="34" charset="0"/>
                <a:cs typeface="Arial" pitchFamily="34" charset="0"/>
              </a:rPr>
              <a:t>ютерних ігор </a:t>
            </a:r>
            <a:r>
              <a:rPr lang="uk-UA" sz="4000" dirty="0">
                <a:solidFill>
                  <a:srgbClr val="BB6015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sz="4000" dirty="0" smtClean="0">
                <a:solidFill>
                  <a:srgbClr val="BB6015"/>
                </a:solidFill>
                <a:latin typeface="Arial" pitchFamily="34" charset="0"/>
                <a:cs typeface="Arial" pitchFamily="34" charset="0"/>
              </a:rPr>
              <a:t>найчастіше в «стратегіях» )</a:t>
            </a:r>
            <a:endParaRPr lang="uk-UA" sz="4000" dirty="0">
              <a:solidFill>
                <a:srgbClr val="BB601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DNAPC\Desktop\hq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11752"/>
            <a:ext cx="3744416" cy="345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64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3933056"/>
            <a:ext cx="7408333" cy="229856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На приклад: для того </a:t>
            </a:r>
            <a:r>
              <a:rPr lang="uk-UA" dirty="0" smtClean="0"/>
              <a:t>щоб</a:t>
            </a:r>
            <a:r>
              <a:rPr lang="ru-RU" dirty="0" smtClean="0"/>
              <a:t> </a:t>
            </a:r>
            <a:r>
              <a:rPr lang="uk-UA" dirty="0" smtClean="0"/>
              <a:t>перефарбувати</a:t>
            </a:r>
            <a:r>
              <a:rPr lang="ru-RU" dirty="0" smtClean="0"/>
              <a:t> вибраний діапазон клітинок в табличному редакторі </a:t>
            </a:r>
            <a:r>
              <a:rPr lang="en-GB" dirty="0" smtClean="0"/>
              <a:t>Microsoft Excel</a:t>
            </a:r>
            <a:r>
              <a:rPr lang="uk-UA" dirty="0" smtClean="0"/>
              <a:t> потрібно нажати комбінацію клавіш</a:t>
            </a:r>
            <a:r>
              <a:rPr lang="en-GB" dirty="0" smtClean="0"/>
              <a:t> </a:t>
            </a:r>
            <a:r>
              <a:rPr lang="uk-UA" dirty="0" smtClean="0"/>
              <a:t>«</a:t>
            </a:r>
            <a:r>
              <a:rPr lang="en-GB" dirty="0" smtClean="0"/>
              <a:t>Ctrl+Shift+F</a:t>
            </a:r>
            <a:r>
              <a:rPr lang="uk-UA" dirty="0" smtClean="0"/>
              <a:t>», і перед тим вибрати колір яким потрібно пофарбувати поля, але якщо не знати цього «прийому» то потрібно буде потратити досить багато часу для фарбування кожної клітинки окремо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2520280"/>
          </a:xfrm>
        </p:spPr>
        <p:txBody>
          <a:bodyPr>
            <a:normAutofit fontScale="90000"/>
          </a:bodyPr>
          <a:lstStyle/>
          <a:p>
            <a:r>
              <a:rPr lang="ru-RU" sz="3600" dirty="0" err="1">
                <a:solidFill>
                  <a:srgbClr val="FF6600"/>
                </a:solidFill>
              </a:rPr>
              <a:t>Одні</a:t>
            </a:r>
            <a:r>
              <a:rPr lang="ru-RU" sz="3600" dirty="0">
                <a:solidFill>
                  <a:srgbClr val="FF6600"/>
                </a:solidFill>
              </a:rPr>
              <a:t>  </a:t>
            </a:r>
            <a:r>
              <a:rPr lang="ru-RU" sz="3600" dirty="0" err="1">
                <a:solidFill>
                  <a:srgbClr val="FF6600"/>
                </a:solidFill>
              </a:rPr>
              <a:t>комбінації</a:t>
            </a:r>
            <a:r>
              <a:rPr lang="ru-RU" sz="3600" dirty="0">
                <a:solidFill>
                  <a:srgbClr val="FF6600"/>
                </a:solidFill>
              </a:rPr>
              <a:t> </a:t>
            </a:r>
            <a:r>
              <a:rPr lang="ru-RU" sz="3600" dirty="0" err="1">
                <a:solidFill>
                  <a:srgbClr val="FF6600"/>
                </a:solidFill>
              </a:rPr>
              <a:t>клавіш</a:t>
            </a:r>
            <a:r>
              <a:rPr lang="ru-RU" sz="3600" dirty="0">
                <a:solidFill>
                  <a:srgbClr val="FF6600"/>
                </a:solidFill>
              </a:rPr>
              <a:t> </a:t>
            </a:r>
            <a:r>
              <a:rPr lang="ru-RU" sz="3600" dirty="0" err="1">
                <a:solidFill>
                  <a:srgbClr val="FF6600"/>
                </a:solidFill>
              </a:rPr>
              <a:t>виконують</a:t>
            </a:r>
            <a:r>
              <a:rPr lang="ru-RU" sz="3600" dirty="0">
                <a:solidFill>
                  <a:srgbClr val="FF6600"/>
                </a:solidFill>
              </a:rPr>
              <a:t> роботу яку </a:t>
            </a:r>
            <a:r>
              <a:rPr lang="ru-RU" sz="3600" dirty="0" err="1">
                <a:solidFill>
                  <a:srgbClr val="FF6600"/>
                </a:solidFill>
              </a:rPr>
              <a:t>можна</a:t>
            </a:r>
            <a:r>
              <a:rPr lang="ru-RU" sz="3600" dirty="0">
                <a:solidFill>
                  <a:srgbClr val="FF6600"/>
                </a:solidFill>
              </a:rPr>
              <a:t> </a:t>
            </a:r>
            <a:r>
              <a:rPr lang="ru-RU" sz="3600" dirty="0" err="1">
                <a:solidFill>
                  <a:srgbClr val="FF6600"/>
                </a:solidFill>
              </a:rPr>
              <a:t>замінити</a:t>
            </a:r>
            <a:r>
              <a:rPr lang="ru-RU" sz="3600" dirty="0">
                <a:solidFill>
                  <a:srgbClr val="FF6600"/>
                </a:solidFill>
              </a:rPr>
              <a:t> нажавши пару </a:t>
            </a:r>
            <a:r>
              <a:rPr lang="ru-RU" sz="3600" dirty="0" err="1">
                <a:solidFill>
                  <a:srgbClr val="FF6600"/>
                </a:solidFill>
              </a:rPr>
              <a:t>разів</a:t>
            </a:r>
            <a:r>
              <a:rPr lang="ru-RU" sz="3600" dirty="0">
                <a:solidFill>
                  <a:srgbClr val="FF6600"/>
                </a:solidFill>
              </a:rPr>
              <a:t> на </a:t>
            </a:r>
            <a:r>
              <a:rPr lang="ru-RU" sz="3600" dirty="0" err="1">
                <a:solidFill>
                  <a:srgbClr val="FF6600"/>
                </a:solidFill>
              </a:rPr>
              <a:t>комп’ютерну</a:t>
            </a:r>
            <a:r>
              <a:rPr lang="ru-RU" sz="3600" dirty="0">
                <a:solidFill>
                  <a:srgbClr val="FF6600"/>
                </a:solidFill>
              </a:rPr>
              <a:t> мишку, а </a:t>
            </a:r>
            <a:r>
              <a:rPr lang="ru-RU" sz="3600" dirty="0" err="1">
                <a:solidFill>
                  <a:srgbClr val="FF6600"/>
                </a:solidFill>
              </a:rPr>
              <a:t>інші</a:t>
            </a:r>
            <a:r>
              <a:rPr lang="ru-RU" sz="3600" dirty="0">
                <a:solidFill>
                  <a:srgbClr val="FF6600"/>
                </a:solidFill>
              </a:rPr>
              <a:t> </a:t>
            </a:r>
            <a:r>
              <a:rPr lang="ru-RU" sz="3600" dirty="0" err="1">
                <a:solidFill>
                  <a:srgbClr val="FF6600"/>
                </a:solidFill>
              </a:rPr>
              <a:t>можуть</a:t>
            </a:r>
            <a:r>
              <a:rPr lang="ru-RU" sz="3600" dirty="0">
                <a:solidFill>
                  <a:srgbClr val="FF6600"/>
                </a:solidFill>
              </a:rPr>
              <a:t> </a:t>
            </a:r>
            <a:r>
              <a:rPr lang="ru-RU" sz="3600" dirty="0" err="1">
                <a:solidFill>
                  <a:srgbClr val="FF6600"/>
                </a:solidFill>
              </a:rPr>
              <a:t>допомогти</a:t>
            </a:r>
            <a:r>
              <a:rPr lang="ru-RU" sz="3600" dirty="0">
                <a:solidFill>
                  <a:srgbClr val="FF6600"/>
                </a:solidFill>
              </a:rPr>
              <a:t> вам </a:t>
            </a:r>
            <a:r>
              <a:rPr lang="ru-RU" sz="3600" dirty="0" err="1">
                <a:solidFill>
                  <a:srgbClr val="FF6600"/>
                </a:solidFill>
              </a:rPr>
              <a:t>зробити</a:t>
            </a:r>
            <a:r>
              <a:rPr lang="ru-RU" sz="3600" dirty="0">
                <a:solidFill>
                  <a:srgbClr val="FF6600"/>
                </a:solidFill>
              </a:rPr>
              <a:t> роботу яка </a:t>
            </a:r>
            <a:r>
              <a:rPr lang="ru-RU" sz="3600" dirty="0" err="1">
                <a:solidFill>
                  <a:srgbClr val="FF6600"/>
                </a:solidFill>
              </a:rPr>
              <a:t>може</a:t>
            </a:r>
            <a:r>
              <a:rPr lang="ru-RU" sz="3600" dirty="0">
                <a:solidFill>
                  <a:srgbClr val="FF6600"/>
                </a:solidFill>
              </a:rPr>
              <a:t> </a:t>
            </a:r>
            <a:r>
              <a:rPr lang="ru-RU" sz="3600" dirty="0" err="1" smtClean="0">
                <a:solidFill>
                  <a:srgbClr val="FF6600"/>
                </a:solidFill>
              </a:rPr>
              <a:t>виконуватися</a:t>
            </a:r>
            <a:r>
              <a:rPr lang="ru-RU" sz="3600" dirty="0" smtClean="0">
                <a:solidFill>
                  <a:srgbClr val="FF6600"/>
                </a:solidFill>
              </a:rPr>
              <a:t> </a:t>
            </a:r>
            <a:r>
              <a:rPr lang="ru-RU" sz="3600" dirty="0" err="1" smtClean="0">
                <a:solidFill>
                  <a:srgbClr val="FF6600"/>
                </a:solidFill>
              </a:rPr>
              <a:t>пів</a:t>
            </a:r>
            <a:r>
              <a:rPr lang="ru-RU" sz="3600" dirty="0" smtClean="0">
                <a:solidFill>
                  <a:srgbClr val="FF6600"/>
                </a:solidFill>
              </a:rPr>
              <a:t> </a:t>
            </a:r>
            <a:r>
              <a:rPr lang="ru-RU" sz="3600" dirty="0" err="1">
                <a:solidFill>
                  <a:srgbClr val="FF6600"/>
                </a:solidFill>
              </a:rPr>
              <a:t>години</a:t>
            </a:r>
            <a:r>
              <a:rPr lang="ru-RU" sz="3600" dirty="0">
                <a:solidFill>
                  <a:srgbClr val="FF6600"/>
                </a:solidFill>
              </a:rPr>
              <a:t>, </a:t>
            </a:r>
            <a:r>
              <a:rPr lang="ru-RU" sz="3600" dirty="0" err="1">
                <a:solidFill>
                  <a:srgbClr val="FF6600"/>
                </a:solidFill>
              </a:rPr>
              <a:t>або</a:t>
            </a:r>
            <a:r>
              <a:rPr lang="ru-RU" sz="3600" dirty="0">
                <a:solidFill>
                  <a:srgbClr val="FF6600"/>
                </a:solidFill>
              </a:rPr>
              <a:t> </a:t>
            </a:r>
            <a:r>
              <a:rPr lang="ru-RU" sz="3600" dirty="0" err="1">
                <a:solidFill>
                  <a:srgbClr val="FF6600"/>
                </a:solidFill>
              </a:rPr>
              <a:t>навіть</a:t>
            </a:r>
            <a:r>
              <a:rPr lang="ru-RU" sz="3600" dirty="0">
                <a:solidFill>
                  <a:srgbClr val="FF6600"/>
                </a:solidFill>
              </a:rPr>
              <a:t> </a:t>
            </a:r>
            <a:r>
              <a:rPr lang="ru-RU" sz="3600" dirty="0" err="1" smtClean="0">
                <a:solidFill>
                  <a:srgbClr val="FF6600"/>
                </a:solidFill>
              </a:rPr>
              <a:t>більше</a:t>
            </a:r>
            <a:r>
              <a:rPr lang="ru-RU" sz="3600" dirty="0" smtClean="0">
                <a:solidFill>
                  <a:srgbClr val="FF6600"/>
                </a:solidFill>
              </a:rPr>
              <a:t>, </a:t>
            </a:r>
            <a:r>
              <a:rPr lang="ru-RU" sz="3600" dirty="0">
                <a:solidFill>
                  <a:srgbClr val="FF6600"/>
                </a:solidFill>
              </a:rPr>
              <a:t>буквально </a:t>
            </a:r>
            <a:r>
              <a:rPr lang="ru-RU" sz="3600" dirty="0" err="1">
                <a:solidFill>
                  <a:srgbClr val="FF6600"/>
                </a:solidFill>
              </a:rPr>
              <a:t>нажаттям</a:t>
            </a:r>
            <a:r>
              <a:rPr lang="ru-RU" sz="3600" dirty="0">
                <a:solidFill>
                  <a:srgbClr val="FF6600"/>
                </a:solidFill>
              </a:rPr>
              <a:t> </a:t>
            </a:r>
            <a:r>
              <a:rPr lang="uk-UA" sz="3600" dirty="0" smtClean="0">
                <a:solidFill>
                  <a:srgbClr val="FF6600"/>
                </a:solidFill>
              </a:rPr>
              <a:t>кількох</a:t>
            </a:r>
            <a:r>
              <a:rPr lang="ru-RU" sz="3600" dirty="0" smtClean="0">
                <a:solidFill>
                  <a:srgbClr val="FF6600"/>
                </a:solidFill>
              </a:rPr>
              <a:t> </a:t>
            </a:r>
            <a:r>
              <a:rPr lang="ru-RU" sz="3600" dirty="0" err="1">
                <a:solidFill>
                  <a:srgbClr val="FF6600"/>
                </a:solidFill>
              </a:rPr>
              <a:t>клавіш</a:t>
            </a:r>
            <a:r>
              <a:rPr lang="ru-RU" sz="3600" dirty="0">
                <a:solidFill>
                  <a:srgbClr val="FF6600"/>
                </a:solidFill>
              </a:rPr>
              <a:t> </a:t>
            </a:r>
            <a:r>
              <a:rPr lang="ru-RU" sz="3600" dirty="0" err="1">
                <a:solidFill>
                  <a:srgbClr val="FF6600"/>
                </a:solidFill>
              </a:rPr>
              <a:t>одночасно</a:t>
            </a:r>
            <a:r>
              <a:rPr lang="ru-RU" sz="3600" dirty="0" smtClean="0">
                <a:solidFill>
                  <a:srgbClr val="FF6600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773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наприклад: щоб ввімкнути показ слайдів в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Microsoft PowerPoint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потрібно нажати клавішу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F5</a:t>
            </a:r>
            <a:br>
              <a:rPr lang="en-GB" dirty="0" smtClean="0">
                <a:latin typeface="Arial" pitchFamily="34" charset="0"/>
                <a:cs typeface="Arial" pitchFamily="34" charset="0"/>
              </a:rPr>
            </a:br>
            <a:r>
              <a:rPr lang="uk-UA" dirty="0" smtClean="0">
                <a:latin typeface="Arial" pitchFamily="34" charset="0"/>
                <a:cs typeface="Arial" pitchFamily="34" charset="0"/>
              </a:rPr>
              <a:t>Щоб скопіювати об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єкт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потрібно нажати кнопки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Ctrl+c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dirty="0" smtClean="0">
                <a:latin typeface="Arial" pitchFamily="34" charset="0"/>
                <a:cs typeface="Arial" pitchFamily="34" charset="0"/>
              </a:rPr>
            </a:b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А для відкриття диспетчера задач потрібно натиснути клавіші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Ctri+Shift+Esc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dirty="0" smtClean="0">
                <a:latin typeface="Arial" pitchFamily="34" charset="0"/>
                <a:cs typeface="Arial" pitchFamily="34" charset="0"/>
              </a:rPr>
            </a:br>
            <a:r>
              <a:rPr lang="uk-UA" dirty="0" smtClean="0">
                <a:latin typeface="Arial" pitchFamily="34" charset="0"/>
                <a:cs typeface="Arial" pitchFamily="34" charset="0"/>
              </a:rPr>
              <a:t>Якщо зажати на 8 секунд правий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Shift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то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ввімкнеця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 або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вимкнеця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фільтрація вводу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944216"/>
          </a:xfrm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rgbClr val="BB6015"/>
                </a:solidFill>
                <a:latin typeface="Arial" pitchFamily="34" charset="0"/>
                <a:cs typeface="Arial" pitchFamily="34" charset="0"/>
              </a:rPr>
              <a:t>Швидкі клавіші можуть складатися з однієї кнопки, з двох чи з трьох і також іноді їх не треба просто нажати,але й затримати на певний час щоб відбулася команда</a:t>
            </a:r>
            <a:endParaRPr lang="uk-UA" sz="3200" dirty="0">
              <a:solidFill>
                <a:srgbClr val="BB6015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7317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492896"/>
            <a:ext cx="7408333" cy="3633267"/>
          </a:xfrm>
        </p:spPr>
        <p:txBody>
          <a:bodyPr>
            <a:noAutofit/>
          </a:bodyPr>
          <a:lstStyle/>
          <a:p>
            <a:r>
              <a:rPr lang="uk-UA" sz="1600" dirty="0" smtClean="0">
                <a:latin typeface="Arial" pitchFamily="34" charset="0"/>
                <a:cs typeface="Arial" pitchFamily="34" charset="0"/>
              </a:rPr>
              <a:t>Наприклад:  у текстовому редакторі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MicrosoftWord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uk-UA" sz="1600" dirty="0" smtClean="0">
                <a:latin typeface="Arial" pitchFamily="34" charset="0"/>
                <a:cs typeface="Arial" pitchFamily="34" charset="0"/>
              </a:rPr>
              <a:t> при необхідності потрібно іноді міняти шрифт чи колір тексту, і якщо знати деякі швидкі клавіші то можна зберегти час і зручніше користуватися програмою </a:t>
            </a:r>
            <a:br>
              <a:rPr lang="uk-UA" sz="1600" dirty="0" smtClean="0">
                <a:latin typeface="Arial" pitchFamily="34" charset="0"/>
                <a:cs typeface="Arial" pitchFamily="34" charset="0"/>
              </a:rPr>
            </a:br>
            <a:r>
              <a:rPr lang="uk-UA" sz="16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Застосування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жирного шрифту до тексту.</a:t>
            </a:r>
          </a:p>
          <a:p>
            <a:endParaRPr lang="ru-RU" sz="1600" dirty="0">
              <a:latin typeface="Arial" pitchFamily="34" charset="0"/>
              <a:cs typeface="Arial" pitchFamily="34" charset="0"/>
            </a:endParaRPr>
          </a:p>
          <a:p>
            <a:r>
              <a:rPr lang="ru-RU" sz="1600" dirty="0" err="1">
                <a:latin typeface="Arial" pitchFamily="34" charset="0"/>
                <a:cs typeface="Arial" pitchFamily="34" charset="0"/>
              </a:rPr>
              <a:t>Ctrl+B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endParaRPr lang="ru-RU" sz="1600" dirty="0">
              <a:latin typeface="Arial" pitchFamily="34" charset="0"/>
              <a:cs typeface="Arial" pitchFamily="34" charset="0"/>
            </a:endParaRPr>
          </a:p>
          <a:p>
            <a:r>
              <a:rPr lang="ru-RU" sz="1600" dirty="0" err="1">
                <a:latin typeface="Arial" pitchFamily="34" charset="0"/>
                <a:cs typeface="Arial" pitchFamily="34" charset="0"/>
              </a:rPr>
              <a:t>Застосування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курсиву до тексту.</a:t>
            </a:r>
          </a:p>
          <a:p>
            <a:endParaRPr lang="ru-RU" sz="1600" dirty="0">
              <a:latin typeface="Arial" pitchFamily="34" charset="0"/>
              <a:cs typeface="Arial" pitchFamily="34" charset="0"/>
            </a:endParaRPr>
          </a:p>
          <a:p>
            <a:r>
              <a:rPr lang="ru-RU" sz="1600" dirty="0" err="1">
                <a:latin typeface="Arial" pitchFamily="34" charset="0"/>
                <a:cs typeface="Arial" pitchFamily="34" charset="0"/>
              </a:rPr>
              <a:t>Ctrl+I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endParaRPr lang="ru-RU" sz="1600" dirty="0">
              <a:latin typeface="Arial" pitchFamily="34" charset="0"/>
              <a:cs typeface="Arial" pitchFamily="34" charset="0"/>
            </a:endParaRPr>
          </a:p>
          <a:p>
            <a:r>
              <a:rPr lang="ru-RU" sz="1600" dirty="0" err="1">
                <a:latin typeface="Arial" pitchFamily="34" charset="0"/>
                <a:cs typeface="Arial" pitchFamily="34" charset="0"/>
              </a:rPr>
              <a:t>Застосування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підкреслення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до тексту.</a:t>
            </a:r>
          </a:p>
          <a:p>
            <a:endParaRPr lang="ru-RU" sz="1600" dirty="0">
              <a:latin typeface="Arial" pitchFamily="34" charset="0"/>
              <a:cs typeface="Arial" pitchFamily="34" charset="0"/>
            </a:endParaRPr>
          </a:p>
          <a:p>
            <a:r>
              <a:rPr lang="ru-RU" sz="1600" dirty="0" err="1">
                <a:latin typeface="Arial" pitchFamily="34" charset="0"/>
                <a:cs typeface="Arial" pitchFamily="34" charset="0"/>
              </a:rPr>
              <a:t>Ctrl+U</a:t>
            </a:r>
            <a:endParaRPr lang="uk-UA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2226576"/>
          </a:xfrm>
        </p:spPr>
        <p:txBody>
          <a:bodyPr>
            <a:noAutofit/>
          </a:bodyPr>
          <a:lstStyle/>
          <a:p>
            <a:r>
              <a:rPr lang="uk-UA" sz="3600" dirty="0" smtClean="0">
                <a:solidFill>
                  <a:srgbClr val="944B0E"/>
                </a:solidFill>
                <a:latin typeface="Arial" pitchFamily="34" charset="0"/>
                <a:cs typeface="Arial" pitchFamily="34" charset="0"/>
              </a:rPr>
              <a:t>Комбінації клавіш бувають особливо корисні в текстових редакторах, де більшість роботи  виконується за допомогою клавіатури</a:t>
            </a:r>
            <a:endParaRPr lang="uk-UA" sz="3600" dirty="0">
              <a:solidFill>
                <a:srgbClr val="944B0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34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2276872"/>
            <a:ext cx="7408333" cy="3450696"/>
          </a:xfrm>
        </p:spPr>
        <p:txBody>
          <a:bodyPr/>
          <a:lstStyle/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Наприклад: </a:t>
            </a:r>
            <a:r>
              <a:rPr lang="uk-UA" dirty="0">
                <a:latin typeface="Arial" pitchFamily="34" charset="0"/>
                <a:cs typeface="Arial" pitchFamily="34" charset="0"/>
              </a:rPr>
              <a:t/>
            </a:r>
            <a:br>
              <a:rPr lang="uk-UA" dirty="0">
                <a:latin typeface="Arial" pitchFamily="34" charset="0"/>
                <a:cs typeface="Arial" pitchFamily="34" charset="0"/>
              </a:rPr>
            </a:br>
            <a:r>
              <a:rPr lang="uk-UA" dirty="0" smtClean="0">
                <a:latin typeface="Arial" pitchFamily="34" charset="0"/>
                <a:cs typeface="Arial" pitchFamily="34" charset="0"/>
              </a:rPr>
              <a:t> для того щоб зберегти книгу в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Microsoft Excel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потрібно скористатися кнопками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Ctrl+S</a:t>
            </a:r>
            <a:r>
              <a:rPr lang="uk-UA" dirty="0">
                <a:latin typeface="Arial" pitchFamily="34" charset="0"/>
                <a:cs typeface="Arial" pitchFamily="34" charset="0"/>
              </a:rPr>
              <a:t> 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dirty="0" smtClean="0">
                <a:latin typeface="Arial" pitchFamily="34" charset="0"/>
                <a:cs typeface="Arial" pitchFamily="34" charset="0"/>
              </a:rPr>
            </a:br>
            <a:r>
              <a:rPr lang="uk-UA" dirty="0" smtClean="0">
                <a:latin typeface="Arial" pitchFamily="34" charset="0"/>
                <a:cs typeface="Arial" pitchFamily="34" charset="0"/>
              </a:rPr>
              <a:t>для заливки вибраним кольором певні елементи потрібно використати комбінацію клавіш </a:t>
            </a:r>
            <a:r>
              <a:rPr lang="en-GB" dirty="0">
                <a:latin typeface="Arial" pitchFamily="34" charset="0"/>
                <a:cs typeface="Arial" pitchFamily="34" charset="0"/>
              </a:rPr>
              <a:t>Alt+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або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Alt+X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dirty="0" smtClean="0">
                <a:latin typeface="Arial" pitchFamily="34" charset="0"/>
                <a:cs typeface="Arial" pitchFamily="34" charset="0"/>
              </a:rPr>
            </a:br>
            <a:r>
              <a:rPr lang="uk-UA" dirty="0" smtClean="0">
                <a:latin typeface="Arial" pitchFamily="34" charset="0"/>
                <a:cs typeface="Arial" pitchFamily="34" charset="0"/>
              </a:rPr>
              <a:t>Для вибрання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жироного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шрифту потрібно нажати на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Ctrl+D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dirty="0" smtClean="0">
                <a:latin typeface="Arial" pitchFamily="34" charset="0"/>
                <a:cs typeface="Arial" pitchFamily="34" charset="0"/>
              </a:rPr>
            </a:b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BB6015"/>
                </a:solidFill>
                <a:latin typeface="Arial" pitchFamily="34" charset="0"/>
                <a:cs typeface="Arial" pitchFamily="34" charset="0"/>
              </a:rPr>
              <a:t>Також швидкі кнопки приносять велику користь при роботі з табличними редакторами</a:t>
            </a:r>
            <a:endParaRPr lang="uk-UA" dirty="0">
              <a:solidFill>
                <a:srgbClr val="BB6015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94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Наприклад:</a:t>
            </a:r>
            <a:br>
              <a:rPr lang="uk-UA" dirty="0" smtClean="0"/>
            </a:br>
            <a:r>
              <a:rPr lang="uk-UA" dirty="0" smtClean="0"/>
              <a:t>Для того щоб відкрити нову вкладку потрібно нажати на </a:t>
            </a:r>
            <a:r>
              <a:rPr lang="en-GB" dirty="0"/>
              <a:t>Ctrl + </a:t>
            </a:r>
            <a:r>
              <a:rPr lang="en-GB" dirty="0" smtClean="0"/>
              <a:t>N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Для переходу з однієї відкритої вкладки на іншу потрібно нажати на </a:t>
            </a:r>
            <a:r>
              <a:rPr lang="en-GB" dirty="0"/>
              <a:t>Ctrl + </a:t>
            </a:r>
            <a:r>
              <a:rPr lang="en-GB" dirty="0" smtClean="0"/>
              <a:t>Tab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Щоб закрити відкриту вкладку треба натиснути комбінацію клавіш </a:t>
            </a:r>
            <a:r>
              <a:rPr lang="en-GB" dirty="0" smtClean="0"/>
              <a:t>Ctrl </a:t>
            </a:r>
            <a:r>
              <a:rPr lang="en-GB" dirty="0"/>
              <a:t>+ W </a:t>
            </a:r>
            <a:r>
              <a:rPr lang="uk-UA" dirty="0" smtClean="0"/>
              <a:t>або </a:t>
            </a:r>
            <a:r>
              <a:rPr lang="en-GB" dirty="0" smtClean="0"/>
              <a:t>Ctrl </a:t>
            </a:r>
            <a:r>
              <a:rPr lang="en-GB" dirty="0"/>
              <a:t>+ F4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BB6015"/>
                </a:solidFill>
              </a:rPr>
              <a:t>В пошукових системах комбінації клавіш теж допомагають багато в чому</a:t>
            </a:r>
            <a:endParaRPr lang="uk-UA" dirty="0">
              <a:solidFill>
                <a:srgbClr val="BB6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30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75466"/>
            <a:ext cx="7408333" cy="3849877"/>
          </a:xfrm>
        </p:spPr>
        <p:txBody>
          <a:bodyPr>
            <a:normAutofit lnSpcReduction="10000"/>
          </a:bodyPr>
          <a:lstStyle/>
          <a:p>
            <a:r>
              <a:rPr lang="en-GB" sz="2000" dirty="0"/>
              <a:t>Ctrl, Alt, ⇧ Shift </a:t>
            </a:r>
            <a:r>
              <a:rPr lang="uk-UA" sz="2000" dirty="0"/>
              <a:t>та </a:t>
            </a:r>
            <a:r>
              <a:rPr lang="en-GB" sz="2000" dirty="0"/>
              <a:t>Windows — </a:t>
            </a:r>
            <a:r>
              <a:rPr lang="uk-UA" sz="2000" b="1" dirty="0" smtClean="0"/>
              <a:t>клавіші-модифікатори</a:t>
            </a: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ru-RU" sz="2000" dirty="0"/>
              <a:t>F1 — F12 - </a:t>
            </a:r>
            <a:r>
              <a:rPr lang="ru-RU" sz="2000" b="1" dirty="0" err="1"/>
              <a:t>функціональні</a:t>
            </a:r>
            <a:r>
              <a:rPr lang="ru-RU" sz="2000" b="1" dirty="0"/>
              <a:t> </a:t>
            </a:r>
            <a:r>
              <a:rPr lang="ru-RU" sz="2000" b="1" dirty="0" err="1"/>
              <a:t>клавіші</a:t>
            </a:r>
            <a:r>
              <a:rPr lang="ru-RU" sz="2000" dirty="0"/>
              <a:t>, в </a:t>
            </a:r>
            <a:r>
              <a:rPr lang="ru-RU" sz="2000" dirty="0" err="1"/>
              <a:t>різних</a:t>
            </a:r>
            <a:r>
              <a:rPr lang="ru-RU" sz="2000" dirty="0"/>
              <a:t> </a:t>
            </a:r>
            <a:r>
              <a:rPr lang="ru-RU" sz="2000" dirty="0" err="1"/>
              <a:t>програмах</a:t>
            </a:r>
            <a:r>
              <a:rPr lang="ru-RU" sz="2000" dirty="0"/>
              <a:t> </a:t>
            </a:r>
            <a:r>
              <a:rPr lang="ru-RU" sz="2000" dirty="0" err="1"/>
              <a:t>працюють</a:t>
            </a:r>
            <a:r>
              <a:rPr lang="ru-RU" sz="2000" dirty="0"/>
              <a:t> </a:t>
            </a:r>
            <a:r>
              <a:rPr lang="ru-RU" sz="2000" dirty="0" err="1"/>
              <a:t>по-різному</a:t>
            </a:r>
            <a:r>
              <a:rPr lang="ru-RU" sz="2000" dirty="0"/>
              <a:t>,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використовуються</a:t>
            </a:r>
            <a:r>
              <a:rPr lang="ru-RU" sz="2000" dirty="0"/>
              <a:t> в </a:t>
            </a:r>
            <a:r>
              <a:rPr lang="ru-RU" sz="2000" dirty="0" err="1"/>
              <a:t>поєднаннях</a:t>
            </a:r>
            <a:r>
              <a:rPr lang="ru-RU" sz="2000" dirty="0"/>
              <a:t> </a:t>
            </a:r>
            <a:r>
              <a:rPr lang="ru-RU" sz="2000" dirty="0" err="1" smtClean="0"/>
              <a:t>клавіші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</a:t>
            </a:r>
            <a:r>
              <a:rPr lang="ru-RU" sz="3200" dirty="0" smtClean="0">
                <a:solidFill>
                  <a:srgbClr val="944B0E"/>
                </a:solidFill>
              </a:rPr>
              <a:t>та </a:t>
            </a:r>
            <a:r>
              <a:rPr lang="ru-RU" sz="3200" dirty="0" err="1" smtClean="0">
                <a:solidFill>
                  <a:srgbClr val="944B0E"/>
                </a:solidFill>
              </a:rPr>
              <a:t>інші</a:t>
            </a:r>
            <a:r>
              <a:rPr lang="ru-RU" sz="3200" dirty="0" smtClean="0">
                <a:solidFill>
                  <a:srgbClr val="944B0E"/>
                </a:solidFill>
              </a:rPr>
              <a:t> </a:t>
            </a:r>
            <a:r>
              <a:rPr lang="ru-RU" sz="3200" dirty="0" err="1" smtClean="0">
                <a:solidFill>
                  <a:srgbClr val="944B0E"/>
                </a:solidFill>
              </a:rPr>
              <a:t>окремі</a:t>
            </a:r>
            <a:r>
              <a:rPr lang="ru-RU" sz="3200" dirty="0" smtClean="0">
                <a:solidFill>
                  <a:srgbClr val="944B0E"/>
                </a:solidFill>
              </a:rPr>
              <a:t> </a:t>
            </a:r>
            <a:r>
              <a:rPr lang="ru-RU" sz="3200" dirty="0" err="1" smtClean="0">
                <a:solidFill>
                  <a:srgbClr val="944B0E"/>
                </a:solidFill>
              </a:rPr>
              <a:t>клавіші</a:t>
            </a:r>
            <a:r>
              <a:rPr lang="ru-RU" sz="3200" dirty="0" smtClean="0">
                <a:solidFill>
                  <a:srgbClr val="944B0E"/>
                </a:solidFill>
              </a:rPr>
              <a:t>:</a:t>
            </a:r>
          </a:p>
          <a:p>
            <a:r>
              <a:rPr lang="en-GB" sz="2000" dirty="0"/>
              <a:t>⇪ Caps Lock — </a:t>
            </a:r>
            <a:r>
              <a:rPr lang="uk-UA" sz="2000" dirty="0"/>
              <a:t>включення режиму «великих літер» (загоряється індикатор);</a:t>
            </a:r>
          </a:p>
          <a:p>
            <a:r>
              <a:rPr lang="en-GB" sz="2000" dirty="0" err="1"/>
              <a:t>Num</a:t>
            </a:r>
            <a:r>
              <a:rPr lang="en-GB" sz="2000" dirty="0"/>
              <a:t> Lock — </a:t>
            </a:r>
            <a:r>
              <a:rPr lang="uk-UA" sz="2000" dirty="0"/>
              <a:t>включення цифрової клавіатури праворуч (загоряється індикатор</a:t>
            </a:r>
            <a:r>
              <a:rPr lang="uk-UA" sz="2000" dirty="0" smtClean="0"/>
              <a:t>)</a:t>
            </a:r>
          </a:p>
          <a:p>
            <a:r>
              <a:rPr lang="ru-RU" sz="2000" dirty="0" err="1"/>
              <a:t>Tab</a:t>
            </a:r>
            <a:r>
              <a:rPr lang="ru-RU" sz="2000" dirty="0"/>
              <a:t> ↹ — </a:t>
            </a:r>
            <a:r>
              <a:rPr lang="ru-RU" sz="2000" dirty="0" err="1"/>
              <a:t>перемикання</a:t>
            </a:r>
            <a:r>
              <a:rPr lang="ru-RU" sz="2000" dirty="0"/>
              <a:t> на </a:t>
            </a:r>
            <a:r>
              <a:rPr lang="ru-RU" sz="2000" dirty="0" err="1"/>
              <a:t>інший</a:t>
            </a:r>
            <a:r>
              <a:rPr lang="ru-RU" sz="2000" dirty="0"/>
              <a:t> </a:t>
            </a:r>
            <a:r>
              <a:rPr lang="ru-RU" sz="2000" dirty="0" err="1"/>
              <a:t>елемент</a:t>
            </a:r>
            <a:r>
              <a:rPr lang="ru-RU" sz="2000" dirty="0"/>
              <a:t> </a:t>
            </a:r>
            <a:r>
              <a:rPr lang="ru-RU" sz="2000" dirty="0" err="1"/>
              <a:t>керування</a:t>
            </a:r>
            <a:r>
              <a:rPr lang="ru-RU" sz="2000" dirty="0"/>
              <a:t> з </a:t>
            </a:r>
            <a:r>
              <a:rPr lang="ru-RU" sz="2000" dirty="0" err="1" smtClean="0"/>
              <a:t>клавіатури</a:t>
            </a:r>
            <a:endParaRPr lang="ru-RU" sz="2000" dirty="0" smtClean="0"/>
          </a:p>
          <a:p>
            <a:r>
              <a:rPr lang="en-GB" sz="2000" dirty="0"/>
              <a:t>Esc — </a:t>
            </a:r>
            <a:r>
              <a:rPr lang="ru-RU" sz="2000" dirty="0" err="1"/>
              <a:t>закриття</a:t>
            </a:r>
            <a:r>
              <a:rPr lang="ru-RU" sz="2000" dirty="0"/>
              <a:t> </a:t>
            </a:r>
            <a:r>
              <a:rPr lang="ru-RU" sz="2000" dirty="0" err="1"/>
              <a:t>діалогових</a:t>
            </a:r>
            <a:r>
              <a:rPr lang="ru-RU" sz="2000" dirty="0"/>
              <a:t> </a:t>
            </a:r>
            <a:r>
              <a:rPr lang="ru-RU" sz="2000" dirty="0" err="1"/>
              <a:t>вікон</a:t>
            </a:r>
            <a:r>
              <a:rPr lang="ru-RU" sz="2000" dirty="0"/>
              <a:t>, меню, </a:t>
            </a:r>
            <a:r>
              <a:rPr lang="ru-RU" sz="2000" dirty="0" err="1"/>
              <a:t>скасування</a:t>
            </a:r>
            <a:r>
              <a:rPr lang="ru-RU" sz="2000" dirty="0"/>
              <a:t> </a:t>
            </a:r>
            <a:r>
              <a:rPr lang="ru-RU" sz="2000" dirty="0" err="1"/>
              <a:t>дій</a:t>
            </a:r>
            <a:r>
              <a:rPr lang="ru-RU" sz="2000" dirty="0"/>
              <a:t>;</a:t>
            </a:r>
          </a:p>
          <a:p>
            <a:endParaRPr lang="uk-UA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000" dirty="0" smtClean="0">
                <a:solidFill>
                  <a:srgbClr val="BB6015"/>
                </a:solidFill>
              </a:rPr>
              <a:t>Клавіші для швидкого доступу можна розділити на групи:</a:t>
            </a:r>
            <a:endParaRPr lang="uk-UA" sz="4000" dirty="0">
              <a:solidFill>
                <a:srgbClr val="BB6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71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630</TotalTime>
  <Words>474</Words>
  <Application>Microsoft Office PowerPoint</Application>
  <PresentationFormat>Экран (4:3)</PresentationFormat>
  <Paragraphs>47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швидкі клавіші на windows 7 та програмах Microsoft office </vt:lpstr>
      <vt:lpstr>У сучасному світі багато людей мають свій персональний комп’ютер (ПК) чи ноутбук. І для зручності користування було придумано швидкі клавіші, які полегшують роботу за пристроєм </vt:lpstr>
      <vt:lpstr>Комбінації клавіш містяться майже у будь якій програмі, та у більшості комп’ютерних ігор (найчастіше в «стратегіях» )</vt:lpstr>
      <vt:lpstr>Одні  комбінації клавіш виконують роботу яку можна замінити нажавши пару разів на комп’ютерну мишку, а інші можуть допомогти вам зробити роботу яка може виконуватися пів години, або навіть більше, буквально нажаттям кількох клавіш одночасно.</vt:lpstr>
      <vt:lpstr>Швидкі клавіші можуть складатися з однієї кнопки, з двох чи з трьох і також іноді їх не треба просто нажати,але й затримати на певний час щоб відбулася команда</vt:lpstr>
      <vt:lpstr>Комбінації клавіш бувають особливо корисні в текстових редакторах, де більшість роботи  виконується за допомогою клавіатури</vt:lpstr>
      <vt:lpstr>Також швидкі кнопки приносять велику користь при роботі з табличними редакторами</vt:lpstr>
      <vt:lpstr>В пошукових системах комбінації клавіш теж допомагають багато в чому</vt:lpstr>
      <vt:lpstr>Клавіші для швидкого доступу можна розділити на групи:</vt:lpstr>
      <vt:lpstr>Деякі швидкі клавіші є «Антонімами» один до одного</vt:lpstr>
      <vt:lpstr>У більшості програм швидкі клавіші можна замінити, це зроблено для зручності користування  платформою для роботи , чи проведення вільного часу</vt:lpstr>
      <vt:lpstr>Але не всі дії в програмах можна замінити повінстю, або заміна повністю неможлива</vt:lpstr>
      <vt:lpstr>Висновок: швидкі клавіші є дуже корисними в користування ПК чи ноутбуком, і вони значно полегшують роботу за пристроєм. Також ми навчилися користуватися гарячими кнопками  на windows 7, у програмах Microsoft office та інших </vt:lpstr>
      <vt:lpstr>Використанні джерела: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Навчальний проект з інформатики</dc:title>
  <dc:creator>DNAPC</dc:creator>
  <cp:lastModifiedBy>DNAPC</cp:lastModifiedBy>
  <cp:revision>35</cp:revision>
  <dcterms:created xsi:type="dcterms:W3CDTF">2022-05-07T13:52:40Z</dcterms:created>
  <dcterms:modified xsi:type="dcterms:W3CDTF">2022-10-19T19:36:54Z</dcterms:modified>
</cp:coreProperties>
</file>