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92D14"/>
    <a:srgbClr val="0066CC"/>
    <a:srgbClr val="4D4D4D"/>
    <a:srgbClr val="35759D"/>
    <a:srgbClr val="35B19D"/>
    <a:srgbClr val="777777"/>
    <a:srgbClr val="969696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47" autoAdjust="0"/>
    <p:restoredTop sz="95573" autoAdjust="0"/>
  </p:normalViewPr>
  <p:slideViewPr>
    <p:cSldViewPr>
      <p:cViewPr>
        <p:scale>
          <a:sx n="77" d="100"/>
          <a:sy n="77" d="100"/>
        </p:scale>
        <p:origin x="750" y="-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7E63D0-7D72-4ED5-95D9-16C9F553C47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929792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AE7B099-C1D4-4B5D-9970-5CEEA1AE4D9C}" type="slidenum">
              <a:rPr lang="en-US" altLang="ru-RU" sz="1200"/>
              <a:pPr eaLnBrk="1" hangingPunct="1"/>
              <a:t>1</a:t>
            </a:fld>
            <a:endParaRPr lang="en-US" altLang="ru-RU" sz="1200"/>
          </a:p>
        </p:txBody>
      </p:sp>
      <p:sp>
        <p:nvSpPr>
          <p:cNvPr id="61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056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251D913-D062-4E49-A403-663FAAEF71ED}" type="slidenum">
              <a:rPr lang="en-US" altLang="ru-RU" sz="1200"/>
              <a:pPr eaLnBrk="1" hangingPunct="1"/>
              <a:t>2</a:t>
            </a:fld>
            <a:endParaRPr lang="en-US" altLang="ru-RU" sz="1200"/>
          </a:p>
        </p:txBody>
      </p:sp>
      <p:sp>
        <p:nvSpPr>
          <p:cNvPr id="71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57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003EDB-C602-4AEA-9397-0DCA93C1E4E0}" type="slidenum">
              <a:rPr lang="en-US" altLang="ru-RU" sz="1200"/>
              <a:pPr eaLnBrk="1" hangingPunct="1"/>
              <a:t>3</a:t>
            </a:fld>
            <a:endParaRPr lang="en-US" altLang="ru-RU" sz="1200"/>
          </a:p>
        </p:txBody>
      </p:sp>
      <p:sp>
        <p:nvSpPr>
          <p:cNvPr id="8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33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7003EDB-C602-4AEA-9397-0DCA93C1E4E0}" type="slidenum">
              <a:rPr lang="en-US" altLang="ru-RU" sz="1200"/>
              <a:pPr eaLnBrk="1" hangingPunct="1"/>
              <a:t>6</a:t>
            </a:fld>
            <a:endParaRPr lang="en-US" altLang="ru-RU" sz="1200"/>
          </a:p>
        </p:txBody>
      </p:sp>
      <p:sp>
        <p:nvSpPr>
          <p:cNvPr id="81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800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336747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80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495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823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66387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271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8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85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548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311011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7470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211960" y="620688"/>
            <a:ext cx="5029200" cy="2434208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altLang="ru-RU" sz="4000" dirty="0" err="1">
                <a:solidFill>
                  <a:srgbClr val="4D4D4D"/>
                </a:solidFill>
              </a:rPr>
              <a:t>Недержавне</a:t>
            </a:r>
            <a:r>
              <a:rPr lang="ru-RU" altLang="ru-RU" sz="4000" dirty="0">
                <a:solidFill>
                  <a:srgbClr val="4D4D4D"/>
                </a:solidFill>
              </a:rPr>
              <a:t> </a:t>
            </a:r>
            <a:r>
              <a:rPr lang="ru-RU" altLang="ru-RU" sz="4000" dirty="0" err="1">
                <a:solidFill>
                  <a:srgbClr val="4D4D4D"/>
                </a:solidFill>
              </a:rPr>
              <a:t>соціальне</a:t>
            </a:r>
            <a:r>
              <a:rPr lang="ru-RU" altLang="ru-RU" sz="4000" dirty="0">
                <a:solidFill>
                  <a:srgbClr val="4D4D4D"/>
                </a:solidFill>
              </a:rPr>
              <a:t> </a:t>
            </a:r>
            <a:r>
              <a:rPr lang="ru-RU" altLang="ru-RU" sz="4000" dirty="0" err="1">
                <a:solidFill>
                  <a:srgbClr val="4D4D4D"/>
                </a:solidFill>
              </a:rPr>
              <a:t>страхування</a:t>
            </a:r>
            <a:r>
              <a:rPr lang="ru-RU" altLang="ru-RU" sz="4000" dirty="0">
                <a:solidFill>
                  <a:srgbClr val="4D4D4D"/>
                </a:solidFill>
              </a:rPr>
              <a:t> в </a:t>
            </a:r>
            <a:r>
              <a:rPr lang="ru-RU" altLang="ru-RU" sz="4000" dirty="0" err="1">
                <a:solidFill>
                  <a:srgbClr val="4D4D4D"/>
                </a:solidFill>
              </a:rPr>
              <a:t>Україні</a:t>
            </a:r>
            <a:endParaRPr lang="ru-RU" altLang="ru-RU" sz="4000" dirty="0" smtClean="0">
              <a:solidFill>
                <a:srgbClr val="4D4D4D"/>
              </a:solidFill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5796136" y="4725144"/>
            <a:ext cx="3182888" cy="2035696"/>
          </a:xfrm>
        </p:spPr>
        <p:txBody>
          <a:bodyPr/>
          <a:lstStyle/>
          <a:p>
            <a:r>
              <a:rPr lang="uk-UA" sz="2000" dirty="0" smtClean="0">
                <a:solidFill>
                  <a:schemeClr val="tx1">
                    <a:lumMod val="50000"/>
                  </a:schemeClr>
                </a:solidFill>
              </a:rPr>
              <a:t>Виконала студентка групи Ф2С1:</a:t>
            </a:r>
          </a:p>
          <a:p>
            <a:r>
              <a:rPr lang="uk-UA" sz="2000" dirty="0" err="1" smtClean="0">
                <a:solidFill>
                  <a:schemeClr val="tx1">
                    <a:lumMod val="50000"/>
                  </a:schemeClr>
                </a:solidFill>
              </a:rPr>
              <a:t>Труфан</a:t>
            </a:r>
            <a:r>
              <a:rPr lang="uk-UA" sz="2000" dirty="0" smtClean="0">
                <a:solidFill>
                  <a:schemeClr val="tx1">
                    <a:lumMod val="50000"/>
                  </a:schemeClr>
                </a:solidFill>
              </a:rPr>
              <a:t> Яна</a:t>
            </a:r>
          </a:p>
          <a:p>
            <a:r>
              <a:rPr lang="uk-UA" sz="2000" dirty="0" smtClean="0">
                <a:solidFill>
                  <a:schemeClr val="tx1">
                    <a:lumMod val="50000"/>
                  </a:schemeClr>
                </a:solidFill>
              </a:rPr>
              <a:t>Викладач:</a:t>
            </a:r>
          </a:p>
          <a:p>
            <a:r>
              <a:rPr lang="uk-UA" sz="2000" dirty="0" err="1" smtClean="0">
                <a:solidFill>
                  <a:schemeClr val="tx1">
                    <a:lumMod val="50000"/>
                  </a:schemeClr>
                </a:solidFill>
              </a:rPr>
              <a:t>Лихопій</a:t>
            </a:r>
            <a:r>
              <a:rPr lang="uk-UA" sz="2000" dirty="0" smtClean="0">
                <a:solidFill>
                  <a:schemeClr val="tx1">
                    <a:lumMod val="50000"/>
                  </a:schemeClr>
                </a:solidFill>
              </a:rPr>
              <a:t> В.І.</a:t>
            </a:r>
            <a:endParaRPr lang="ru-RU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251520" y="1124744"/>
            <a:ext cx="8539336" cy="419100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Передбачається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що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для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підприємств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, у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виробництві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яких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використовуються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шкідливі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ресурси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,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здійснення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відрахувань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у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недержавні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пенсійні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фонди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стане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обов’язковим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.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Внески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в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недержавні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пенсійні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фонди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, як з боку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роботодавців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, так і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їх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працюючих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осіб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, а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також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отриманий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на них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інвестиційний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дохід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користується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податковими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5">
                    <a:lumMod val="25000"/>
                  </a:schemeClr>
                </a:solidFill>
              </a:rPr>
              <a:t>пільгами</a:t>
            </a:r>
            <a:r>
              <a:rPr lang="ru-RU" sz="2000" dirty="0">
                <a:solidFill>
                  <a:schemeClr val="accent5">
                    <a:lumMod val="25000"/>
                  </a:schemeClr>
                </a:solidFill>
              </a:rPr>
              <a:t>. </a:t>
            </a:r>
            <a:endParaRPr lang="ru-RU" sz="2000" dirty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1536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5055368" cy="28400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ъект 7"/>
          <p:cNvSpPr txBox="1">
            <a:spLocks/>
          </p:cNvSpPr>
          <p:nvPr/>
        </p:nvSpPr>
        <p:spPr bwMode="auto">
          <a:xfrm>
            <a:off x="5306888" y="2972050"/>
            <a:ext cx="3924944" cy="1262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Розмір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в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системі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недержавних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пенсійних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фондів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в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Україні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залежить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від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розміру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пенсійних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внесків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та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терміну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,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протягом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якого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ці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внески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накопичувалися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, а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також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отриманого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та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розподіленого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на них </a:t>
            </a:r>
            <a:r>
              <a:rPr lang="ru-RU" sz="2000" kern="0" dirty="0" err="1" smtClean="0">
                <a:solidFill>
                  <a:schemeClr val="accent5">
                    <a:lumMod val="25000"/>
                  </a:schemeClr>
                </a:solidFill>
              </a:rPr>
              <a:t>інвестиційного</a:t>
            </a:r>
            <a:r>
              <a:rPr lang="ru-RU" sz="2000" kern="0" dirty="0" smtClean="0">
                <a:solidFill>
                  <a:schemeClr val="accent5">
                    <a:lumMod val="25000"/>
                  </a:schemeClr>
                </a:solidFill>
              </a:rPr>
              <a:t> доходу.</a:t>
            </a:r>
            <a:endParaRPr lang="ru-RU" sz="2000" kern="0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53718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394" y="980728"/>
            <a:ext cx="8208912" cy="1080120"/>
          </a:xfrm>
        </p:spPr>
        <p:txBody>
          <a:bodyPr/>
          <a:lstStyle/>
          <a:p>
            <a:r>
              <a:rPr lang="ru-RU" b="1" dirty="0" err="1">
                <a:solidFill>
                  <a:srgbClr val="000000"/>
                </a:solidFill>
              </a:rPr>
              <a:t>Основні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smtClean="0">
                <a:solidFill>
                  <a:srgbClr val="000000"/>
                </a:solidFill>
              </a:rPr>
              <a:t>характеристики НПФ</a:t>
            </a:r>
            <a:r>
              <a:rPr lang="ru-RU" b="1" dirty="0">
                <a:solidFill>
                  <a:srgbClr val="000000"/>
                </a:solidFill>
              </a:rPr>
              <a:t>: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5312" y="2276872"/>
            <a:ext cx="7992888" cy="4191000"/>
          </a:xfrm>
        </p:spPr>
        <p:txBody>
          <a:bodyPr/>
          <a:lstStyle/>
          <a:p>
            <a:r>
              <a:rPr lang="ru-RU" sz="1600" dirty="0" err="1">
                <a:solidFill>
                  <a:srgbClr val="000000"/>
                </a:solidFill>
              </a:rPr>
              <a:t>Створюються</a:t>
            </a:r>
            <a:r>
              <a:rPr lang="ru-RU" sz="1600" dirty="0">
                <a:solidFill>
                  <a:srgbClr val="000000"/>
                </a:solidFill>
              </a:rPr>
              <a:t> на </a:t>
            </a:r>
            <a:r>
              <a:rPr lang="ru-RU" sz="1600" dirty="0" err="1">
                <a:solidFill>
                  <a:srgbClr val="000000"/>
                </a:solidFill>
              </a:rPr>
              <a:t>підставі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рішення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засновників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>
                <a:solidFill>
                  <a:srgbClr val="000000"/>
                </a:solidFill>
              </a:rPr>
              <a:t>Не </a:t>
            </a:r>
            <a:r>
              <a:rPr lang="ru-RU" sz="1600" dirty="0" err="1">
                <a:solidFill>
                  <a:srgbClr val="000000"/>
                </a:solidFill>
              </a:rPr>
              <a:t>мають</a:t>
            </a:r>
            <a:r>
              <a:rPr lang="ru-RU" sz="1600" dirty="0">
                <a:solidFill>
                  <a:srgbClr val="000000"/>
                </a:solidFill>
              </a:rPr>
              <a:t> на </a:t>
            </a:r>
            <a:r>
              <a:rPr lang="ru-RU" sz="1600" dirty="0" err="1">
                <a:solidFill>
                  <a:srgbClr val="000000"/>
                </a:solidFill>
              </a:rPr>
              <a:t>меті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одержання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прибутку</a:t>
            </a:r>
            <a:r>
              <a:rPr lang="ru-RU" sz="1600" dirty="0">
                <a:solidFill>
                  <a:srgbClr val="000000"/>
                </a:solidFill>
              </a:rPr>
              <a:t> для </a:t>
            </a:r>
            <a:r>
              <a:rPr lang="ru-RU" sz="1600" dirty="0" err="1">
                <a:solidFill>
                  <a:srgbClr val="000000"/>
                </a:solidFill>
              </a:rPr>
              <a:t>його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подальшого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розподілу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між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засновниками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err="1">
                <a:solidFill>
                  <a:srgbClr val="000000"/>
                </a:solidFill>
              </a:rPr>
              <a:t>Недержавне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забезпечення</a:t>
            </a:r>
            <a:r>
              <a:rPr lang="ru-RU" sz="1600" dirty="0">
                <a:solidFill>
                  <a:srgbClr val="000000"/>
                </a:solidFill>
              </a:rPr>
              <a:t> є </a:t>
            </a:r>
            <a:r>
              <a:rPr lang="ru-RU" sz="1600" dirty="0" err="1">
                <a:solidFill>
                  <a:srgbClr val="000000"/>
                </a:solidFill>
              </a:rPr>
              <a:t>виключним</a:t>
            </a:r>
            <a:r>
              <a:rPr lang="ru-RU" sz="1600" dirty="0">
                <a:solidFill>
                  <a:srgbClr val="000000"/>
                </a:solidFill>
              </a:rPr>
              <a:t> видом </a:t>
            </a:r>
            <a:r>
              <a:rPr lang="ru-RU" sz="1600" dirty="0" err="1">
                <a:solidFill>
                  <a:srgbClr val="000000"/>
                </a:solidFill>
              </a:rPr>
              <a:t>діяльності</a:t>
            </a:r>
            <a:r>
              <a:rPr lang="ru-RU" sz="1600" dirty="0">
                <a:solidFill>
                  <a:srgbClr val="000000"/>
                </a:solidFill>
              </a:rPr>
              <a:t> НПФ. </a:t>
            </a:r>
            <a:r>
              <a:rPr lang="ru-RU" sz="1600" dirty="0" err="1">
                <a:solidFill>
                  <a:srgbClr val="000000"/>
                </a:solidFill>
              </a:rPr>
              <a:t>Проведення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пенсійними</a:t>
            </a:r>
            <a:r>
              <a:rPr lang="ru-RU" sz="1600" dirty="0">
                <a:solidFill>
                  <a:srgbClr val="000000"/>
                </a:solidFill>
              </a:rPr>
              <a:t> фондами </a:t>
            </a:r>
            <a:r>
              <a:rPr lang="ru-RU" sz="1600" dirty="0" err="1">
                <a:solidFill>
                  <a:srgbClr val="000000"/>
                </a:solidFill>
              </a:rPr>
              <a:t>інших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видів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діяльності</a:t>
            </a:r>
            <a:r>
              <a:rPr lang="ru-RU" sz="1600" dirty="0">
                <a:solidFill>
                  <a:srgbClr val="000000"/>
                </a:solidFill>
              </a:rPr>
              <a:t>, не </a:t>
            </a:r>
            <a:r>
              <a:rPr lang="ru-RU" sz="1600" dirty="0" err="1">
                <a:solidFill>
                  <a:srgbClr val="000000"/>
                </a:solidFill>
              </a:rPr>
              <a:t>передбачених</a:t>
            </a:r>
            <a:r>
              <a:rPr lang="ru-RU" sz="1600" dirty="0">
                <a:solidFill>
                  <a:srgbClr val="000000"/>
                </a:solidFill>
              </a:rPr>
              <a:t> Законом </a:t>
            </a:r>
            <a:r>
              <a:rPr lang="ru-RU" sz="1600" dirty="0" err="1">
                <a:solidFill>
                  <a:srgbClr val="000000"/>
                </a:solidFill>
              </a:rPr>
              <a:t>України</a:t>
            </a:r>
            <a:r>
              <a:rPr lang="ru-RU" sz="1600" dirty="0">
                <a:solidFill>
                  <a:srgbClr val="000000"/>
                </a:solidFill>
              </a:rPr>
              <a:t> “Про </a:t>
            </a:r>
            <a:r>
              <a:rPr lang="ru-RU" sz="1600" dirty="0" err="1">
                <a:solidFill>
                  <a:srgbClr val="000000"/>
                </a:solidFill>
              </a:rPr>
              <a:t>недержавне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забезпечення</a:t>
            </a:r>
            <a:r>
              <a:rPr lang="ru-RU" sz="1600" dirty="0">
                <a:solidFill>
                  <a:srgbClr val="000000"/>
                </a:solidFill>
              </a:rPr>
              <a:t>” </a:t>
            </a:r>
            <a:r>
              <a:rPr lang="ru-RU" sz="1600" dirty="0" err="1">
                <a:solidFill>
                  <a:srgbClr val="000000"/>
                </a:solidFill>
              </a:rPr>
              <a:t>забороняється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>
                <a:solidFill>
                  <a:srgbClr val="000000"/>
                </a:solidFill>
              </a:rPr>
              <a:t>НПФ – </a:t>
            </a:r>
            <a:r>
              <a:rPr lang="ru-RU" sz="1600" dirty="0" err="1">
                <a:solidFill>
                  <a:srgbClr val="000000"/>
                </a:solidFill>
              </a:rPr>
              <a:t>юридична</a:t>
            </a:r>
            <a:r>
              <a:rPr lang="ru-RU" sz="1600" dirty="0">
                <a:solidFill>
                  <a:srgbClr val="000000"/>
                </a:solidFill>
              </a:rPr>
              <a:t> особа, яка </a:t>
            </a:r>
            <a:r>
              <a:rPr lang="ru-RU" sz="1600" dirty="0" err="1">
                <a:solidFill>
                  <a:srgbClr val="000000"/>
                </a:solidFill>
              </a:rPr>
              <a:t>має</a:t>
            </a:r>
            <a:r>
              <a:rPr lang="ru-RU" sz="1600" dirty="0">
                <a:solidFill>
                  <a:srgbClr val="000000"/>
                </a:solidFill>
              </a:rPr>
              <a:t> статус </a:t>
            </a:r>
            <a:r>
              <a:rPr lang="ru-RU" sz="1600" dirty="0" err="1">
                <a:solidFill>
                  <a:srgbClr val="000000"/>
                </a:solidFill>
              </a:rPr>
              <a:t>неприбуткової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організації</a:t>
            </a:r>
            <a:r>
              <a:rPr lang="ru-RU" sz="1600" dirty="0">
                <a:solidFill>
                  <a:srgbClr val="000000"/>
                </a:solidFill>
              </a:rPr>
              <a:t> (</a:t>
            </a:r>
            <a:r>
              <a:rPr lang="ru-RU" sz="1600" dirty="0" err="1">
                <a:solidFill>
                  <a:srgbClr val="000000"/>
                </a:solidFill>
              </a:rPr>
              <a:t>непідприємницького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товариства</a:t>
            </a:r>
            <a:r>
              <a:rPr lang="ru-RU" sz="1600" dirty="0">
                <a:solidFill>
                  <a:srgbClr val="000000"/>
                </a:solidFill>
              </a:rPr>
              <a:t>), </a:t>
            </a:r>
            <a:r>
              <a:rPr lang="ru-RU" sz="1600" dirty="0" err="1">
                <a:solidFill>
                  <a:srgbClr val="000000"/>
                </a:solidFill>
              </a:rPr>
              <a:t>функціонує</a:t>
            </a:r>
            <a:r>
              <a:rPr lang="ru-RU" sz="1600" dirty="0">
                <a:solidFill>
                  <a:srgbClr val="000000"/>
                </a:solidFill>
              </a:rPr>
              <a:t> та </a:t>
            </a:r>
            <a:r>
              <a:rPr lang="ru-RU" sz="1600" dirty="0" err="1">
                <a:solidFill>
                  <a:srgbClr val="000000"/>
                </a:solidFill>
              </a:rPr>
              <a:t>провадить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діяльність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виключно</a:t>
            </a:r>
            <a:r>
              <a:rPr lang="ru-RU" sz="1600" dirty="0">
                <a:solidFill>
                  <a:srgbClr val="000000"/>
                </a:solidFill>
              </a:rPr>
              <a:t> з метою </a:t>
            </a:r>
            <a:r>
              <a:rPr lang="ru-RU" sz="1600" dirty="0" err="1">
                <a:solidFill>
                  <a:srgbClr val="000000"/>
                </a:solidFill>
              </a:rPr>
              <a:t>накопичення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внесків</a:t>
            </a:r>
            <a:r>
              <a:rPr lang="ru-RU" sz="1600" dirty="0">
                <a:solidFill>
                  <a:srgbClr val="000000"/>
                </a:solidFill>
              </a:rPr>
              <a:t> на </a:t>
            </a:r>
            <a:r>
              <a:rPr lang="ru-RU" sz="1600" dirty="0" err="1">
                <a:solidFill>
                  <a:srgbClr val="000000"/>
                </a:solidFill>
              </a:rPr>
              <a:t>користь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учасників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err="1">
                <a:solidFill>
                  <a:srgbClr val="000000"/>
                </a:solidFill>
              </a:rPr>
              <a:t>Активи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пенсійного</a:t>
            </a:r>
            <a:r>
              <a:rPr lang="ru-RU" sz="1600" dirty="0">
                <a:solidFill>
                  <a:srgbClr val="000000"/>
                </a:solidFill>
              </a:rPr>
              <a:t> фонду </a:t>
            </a:r>
            <a:r>
              <a:rPr lang="ru-RU" sz="1600" dirty="0" err="1">
                <a:solidFill>
                  <a:srgbClr val="000000"/>
                </a:solidFill>
              </a:rPr>
              <a:t>формуються</a:t>
            </a:r>
            <a:r>
              <a:rPr lang="ru-RU" sz="1600" dirty="0">
                <a:solidFill>
                  <a:srgbClr val="000000"/>
                </a:solidFill>
              </a:rPr>
              <a:t> за </a:t>
            </a:r>
            <a:r>
              <a:rPr lang="ru-RU" sz="1600" dirty="0" err="1">
                <a:solidFill>
                  <a:srgbClr val="000000"/>
                </a:solidFill>
              </a:rPr>
              <a:t>рахунок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внесків</a:t>
            </a:r>
            <a:r>
              <a:rPr lang="ru-RU" sz="1600" dirty="0">
                <a:solidFill>
                  <a:srgbClr val="000000"/>
                </a:solidFill>
              </a:rPr>
              <a:t> до </a:t>
            </a:r>
            <a:r>
              <a:rPr lang="ru-RU" sz="1600" dirty="0" err="1">
                <a:solidFill>
                  <a:srgbClr val="000000"/>
                </a:solidFill>
              </a:rPr>
              <a:t>пенсійного</a:t>
            </a:r>
            <a:r>
              <a:rPr lang="ru-RU" sz="1600" dirty="0">
                <a:solidFill>
                  <a:srgbClr val="000000"/>
                </a:solidFill>
              </a:rPr>
              <a:t> фонду та </a:t>
            </a:r>
            <a:r>
              <a:rPr lang="ru-RU" sz="1600" dirty="0" err="1">
                <a:solidFill>
                  <a:srgbClr val="000000"/>
                </a:solidFill>
              </a:rPr>
              <a:t>інвестиційного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прибутку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від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інвестування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активів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>
                <a:solidFill>
                  <a:srgbClr val="000000"/>
                </a:solidFill>
              </a:rPr>
              <a:t>За видами НПФ </a:t>
            </a:r>
            <a:r>
              <a:rPr lang="ru-RU" sz="1600" dirty="0" err="1">
                <a:solidFill>
                  <a:srgbClr val="000000"/>
                </a:solidFill>
              </a:rPr>
              <a:t>поділяються</a:t>
            </a:r>
            <a:r>
              <a:rPr lang="ru-RU" sz="1600" dirty="0">
                <a:solidFill>
                  <a:srgbClr val="000000"/>
                </a:solidFill>
              </a:rPr>
              <a:t> на: </a:t>
            </a:r>
            <a:r>
              <a:rPr lang="ru-RU" sz="1600" dirty="0" err="1">
                <a:solidFill>
                  <a:srgbClr val="000000"/>
                </a:solidFill>
              </a:rPr>
              <a:t>відкриті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корпоративні</a:t>
            </a:r>
            <a:r>
              <a:rPr lang="ru-RU" sz="1600" dirty="0">
                <a:solidFill>
                  <a:srgbClr val="000000"/>
                </a:solidFill>
              </a:rPr>
              <a:t> та </a:t>
            </a:r>
            <a:r>
              <a:rPr lang="ru-RU" sz="1600" dirty="0" err="1">
                <a:solidFill>
                  <a:srgbClr val="000000"/>
                </a:solidFill>
              </a:rPr>
              <a:t>професійні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err="1">
                <a:solidFill>
                  <a:srgbClr val="000000"/>
                </a:solidFill>
              </a:rPr>
              <a:t>Юридична</a:t>
            </a:r>
            <a:r>
              <a:rPr lang="ru-RU" sz="1600" dirty="0">
                <a:solidFill>
                  <a:srgbClr val="000000"/>
                </a:solidFill>
              </a:rPr>
              <a:t> особа </a:t>
            </a:r>
            <a:r>
              <a:rPr lang="ru-RU" sz="1600" dirty="0" err="1">
                <a:solidFill>
                  <a:srgbClr val="000000"/>
                </a:solidFill>
              </a:rPr>
              <a:t>може</a:t>
            </a:r>
            <a:r>
              <a:rPr lang="ru-RU" sz="1600" dirty="0">
                <a:solidFill>
                  <a:srgbClr val="000000"/>
                </a:solidFill>
              </a:rPr>
              <a:t> бути </a:t>
            </a:r>
            <a:r>
              <a:rPr lang="ru-RU" sz="1600" dirty="0" err="1">
                <a:solidFill>
                  <a:srgbClr val="000000"/>
                </a:solidFill>
              </a:rPr>
              <a:t>засновником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одночасно</a:t>
            </a:r>
            <a:r>
              <a:rPr lang="ru-RU" sz="1600" dirty="0">
                <a:solidFill>
                  <a:srgbClr val="000000"/>
                </a:solidFill>
              </a:rPr>
              <a:t> не </a:t>
            </a:r>
            <a:r>
              <a:rPr lang="ru-RU" sz="1600" dirty="0" err="1">
                <a:solidFill>
                  <a:srgbClr val="000000"/>
                </a:solidFill>
              </a:rPr>
              <a:t>більше</a:t>
            </a:r>
            <a:r>
              <a:rPr lang="ru-RU" sz="1600" dirty="0">
                <a:solidFill>
                  <a:srgbClr val="000000"/>
                </a:solidFill>
              </a:rPr>
              <a:t> одного корпоративного </a:t>
            </a:r>
            <a:r>
              <a:rPr lang="ru-RU" sz="1600" dirty="0" err="1">
                <a:solidFill>
                  <a:srgbClr val="000000"/>
                </a:solidFill>
              </a:rPr>
              <a:t>або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професійного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пенсійного</a:t>
            </a:r>
            <a:r>
              <a:rPr lang="ru-RU" sz="1600" dirty="0">
                <a:solidFill>
                  <a:srgbClr val="000000"/>
                </a:solidFill>
              </a:rPr>
              <a:t> фонду. </a:t>
            </a:r>
            <a:r>
              <a:rPr lang="ru-RU" sz="1600" dirty="0" err="1">
                <a:solidFill>
                  <a:srgbClr val="000000"/>
                </a:solidFill>
              </a:rPr>
              <a:t>Така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юридична</a:t>
            </a:r>
            <a:r>
              <a:rPr lang="ru-RU" sz="1600" dirty="0">
                <a:solidFill>
                  <a:srgbClr val="000000"/>
                </a:solidFill>
              </a:rPr>
              <a:t> особа </a:t>
            </a:r>
            <a:r>
              <a:rPr lang="ru-RU" sz="1600" dirty="0" err="1">
                <a:solidFill>
                  <a:srgbClr val="000000"/>
                </a:solidFill>
              </a:rPr>
              <a:t>може</a:t>
            </a:r>
            <a:r>
              <a:rPr lang="ru-RU" sz="1600" dirty="0">
                <a:solidFill>
                  <a:srgbClr val="000000"/>
                </a:solidFill>
              </a:rPr>
              <a:t> бути </a:t>
            </a:r>
            <a:r>
              <a:rPr lang="ru-RU" sz="1600" dirty="0" err="1">
                <a:solidFill>
                  <a:srgbClr val="000000"/>
                </a:solidFill>
              </a:rPr>
              <a:t>засновником</a:t>
            </a:r>
            <a:r>
              <a:rPr lang="ru-RU" sz="1600" dirty="0">
                <a:solidFill>
                  <a:srgbClr val="000000"/>
                </a:solidFill>
              </a:rPr>
              <a:t> одного </a:t>
            </a:r>
            <a:r>
              <a:rPr lang="ru-RU" sz="1600" dirty="0" err="1">
                <a:solidFill>
                  <a:srgbClr val="000000"/>
                </a:solidFill>
              </a:rPr>
              <a:t>або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більше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відкритих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пенсійних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фондів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311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36712"/>
            <a:ext cx="8064896" cy="4191000"/>
          </a:xfrm>
        </p:spPr>
        <p:txBody>
          <a:bodyPr/>
          <a:lstStyle/>
          <a:p>
            <a:r>
              <a:rPr lang="ru-RU" sz="1600" dirty="0" err="1" smtClean="0">
                <a:solidFill>
                  <a:srgbClr val="000000"/>
                </a:solidFill>
              </a:rPr>
              <a:t>Після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реєстрації</a:t>
            </a:r>
            <a:r>
              <a:rPr lang="ru-RU" sz="1600" dirty="0" smtClean="0">
                <a:solidFill>
                  <a:srgbClr val="000000"/>
                </a:solidFill>
              </a:rPr>
              <a:t> в </a:t>
            </a:r>
            <a:r>
              <a:rPr lang="ru-RU" sz="1600" dirty="0" err="1" smtClean="0">
                <a:solidFill>
                  <a:srgbClr val="000000"/>
                </a:solidFill>
              </a:rPr>
              <a:t>Держфінпослуг</a:t>
            </a:r>
            <a:r>
              <a:rPr lang="ru-RU" sz="1600" dirty="0" smtClean="0">
                <a:solidFill>
                  <a:srgbClr val="000000"/>
                </a:solidFill>
              </a:rPr>
              <a:t> НПФ </a:t>
            </a:r>
            <a:r>
              <a:rPr lang="ru-RU" sz="1600" dirty="0" err="1" smtClean="0">
                <a:solidFill>
                  <a:srgbClr val="000000"/>
                </a:solidFill>
              </a:rPr>
              <a:t>забороняється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змінювати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їх</a:t>
            </a:r>
            <a:r>
              <a:rPr lang="ru-RU" sz="1600" dirty="0" smtClean="0">
                <a:solidFill>
                  <a:srgbClr val="000000"/>
                </a:solidFill>
              </a:rPr>
              <a:t> вид та </a:t>
            </a:r>
            <a:r>
              <a:rPr lang="ru-RU" sz="1600" dirty="0" err="1" smtClean="0">
                <a:solidFill>
                  <a:srgbClr val="000000"/>
                </a:solidFill>
              </a:rPr>
              <a:t>назву</a:t>
            </a:r>
            <a:r>
              <a:rPr lang="ru-RU" sz="1600" dirty="0" smtClean="0">
                <a:solidFill>
                  <a:srgbClr val="000000"/>
                </a:solidFill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</a:rPr>
              <a:t>які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визначені</a:t>
            </a:r>
            <a:r>
              <a:rPr lang="ru-RU" sz="1600" dirty="0" smtClean="0">
                <a:solidFill>
                  <a:srgbClr val="000000"/>
                </a:solidFill>
              </a:rPr>
              <a:t> в </a:t>
            </a:r>
            <a:r>
              <a:rPr lang="ru-RU" sz="1600" dirty="0" err="1" smtClean="0">
                <a:solidFill>
                  <a:srgbClr val="000000"/>
                </a:solidFill>
              </a:rPr>
              <a:t>Статуті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smtClean="0">
                <a:solidFill>
                  <a:srgbClr val="000000"/>
                </a:solidFill>
              </a:rPr>
              <a:t>Заборонено </a:t>
            </a:r>
            <a:r>
              <a:rPr lang="ru-RU" sz="1600" dirty="0" err="1" smtClean="0">
                <a:solidFill>
                  <a:srgbClr val="000000"/>
                </a:solidFill>
              </a:rPr>
              <a:t>проводити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реорганізацію</a:t>
            </a:r>
            <a:r>
              <a:rPr lang="ru-RU" sz="1600" dirty="0" smtClean="0">
                <a:solidFill>
                  <a:srgbClr val="000000"/>
                </a:solidFill>
              </a:rPr>
              <a:t> НПФ шляхом </a:t>
            </a:r>
            <a:r>
              <a:rPr lang="ru-RU" sz="1600" dirty="0" err="1" smtClean="0">
                <a:solidFill>
                  <a:srgbClr val="000000"/>
                </a:solidFill>
              </a:rPr>
              <a:t>поділу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або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виділення</a:t>
            </a:r>
            <a:r>
              <a:rPr lang="ru-RU" sz="1600" dirty="0" smtClean="0">
                <a:solidFill>
                  <a:srgbClr val="000000"/>
                </a:solidFill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</a:rPr>
              <a:t>приєднання</a:t>
            </a:r>
            <a:r>
              <a:rPr lang="ru-RU" sz="1600" dirty="0" smtClean="0">
                <a:solidFill>
                  <a:srgbClr val="000000"/>
                </a:solidFill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</a:rPr>
              <a:t>злиття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фондів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різних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типів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err="1" smtClean="0">
                <a:solidFill>
                  <a:srgbClr val="000000"/>
                </a:solidFill>
              </a:rPr>
              <a:t>Дозволяється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приєднання</a:t>
            </a:r>
            <a:r>
              <a:rPr lang="ru-RU" sz="1600" dirty="0" smtClean="0">
                <a:solidFill>
                  <a:srgbClr val="000000"/>
                </a:solidFill>
              </a:rPr>
              <a:t> та </a:t>
            </a:r>
            <a:r>
              <a:rPr lang="ru-RU" sz="1600" dirty="0" err="1" smtClean="0">
                <a:solidFill>
                  <a:srgbClr val="000000"/>
                </a:solidFill>
              </a:rPr>
              <a:t>злиття</a:t>
            </a:r>
            <a:r>
              <a:rPr lang="ru-RU" sz="1600" dirty="0" smtClean="0">
                <a:solidFill>
                  <a:srgbClr val="000000"/>
                </a:solidFill>
              </a:rPr>
              <a:t> НПФ одного виду.</a:t>
            </a:r>
          </a:p>
          <a:p>
            <a:r>
              <a:rPr lang="ru-RU" sz="1600" dirty="0" err="1" smtClean="0">
                <a:solidFill>
                  <a:srgbClr val="000000"/>
                </a:solidFill>
              </a:rPr>
              <a:t>Єдиним</a:t>
            </a:r>
            <a:r>
              <a:rPr lang="ru-RU" sz="1600" dirty="0" smtClean="0">
                <a:solidFill>
                  <a:srgbClr val="000000"/>
                </a:solidFill>
              </a:rPr>
              <a:t> органом </a:t>
            </a:r>
            <a:r>
              <a:rPr lang="ru-RU" sz="1600" dirty="0" err="1" smtClean="0">
                <a:solidFill>
                  <a:srgbClr val="000000"/>
                </a:solidFill>
              </a:rPr>
              <a:t>управління</a:t>
            </a:r>
            <a:r>
              <a:rPr lang="ru-RU" sz="1600" dirty="0" smtClean="0">
                <a:solidFill>
                  <a:srgbClr val="000000"/>
                </a:solidFill>
              </a:rPr>
              <a:t> НПФ є рада фонду (для </a:t>
            </a:r>
            <a:r>
              <a:rPr lang="ru-RU" sz="1600" dirty="0" err="1" smtClean="0">
                <a:solidFill>
                  <a:srgbClr val="000000"/>
                </a:solidFill>
              </a:rPr>
              <a:t>здійснення</a:t>
            </a:r>
            <a:r>
              <a:rPr lang="ru-RU" sz="1600" dirty="0" smtClean="0">
                <a:solidFill>
                  <a:srgbClr val="000000"/>
                </a:solidFill>
              </a:rPr>
              <a:t> контролю над поточною </a:t>
            </a:r>
            <a:r>
              <a:rPr lang="ru-RU" sz="1600" dirty="0" err="1" smtClean="0">
                <a:solidFill>
                  <a:srgbClr val="000000"/>
                </a:solidFill>
              </a:rPr>
              <a:t>діяльністю</a:t>
            </a:r>
            <a:r>
              <a:rPr lang="ru-RU" sz="1600" dirty="0" smtClean="0">
                <a:solidFill>
                  <a:srgbClr val="000000"/>
                </a:solidFill>
              </a:rPr>
              <a:t> фонду та </a:t>
            </a:r>
            <a:r>
              <a:rPr lang="ru-RU" sz="1600" dirty="0" err="1" smtClean="0">
                <a:solidFill>
                  <a:srgbClr val="000000"/>
                </a:solidFill>
              </a:rPr>
              <a:t>вирішення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основних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питань</a:t>
            </a:r>
            <a:r>
              <a:rPr lang="ru-RU" sz="1600" dirty="0" smtClean="0">
                <a:solidFill>
                  <a:srgbClr val="000000"/>
                </a:solidFill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</a:rPr>
              <a:t>пов’язаних</a:t>
            </a:r>
            <a:r>
              <a:rPr lang="ru-RU" sz="1600" dirty="0" smtClean="0">
                <a:solidFill>
                  <a:srgbClr val="000000"/>
                </a:solidFill>
              </a:rPr>
              <a:t> з </a:t>
            </a:r>
            <a:r>
              <a:rPr lang="ru-RU" sz="1600" dirty="0" err="1" smtClean="0">
                <a:solidFill>
                  <a:srgbClr val="000000"/>
                </a:solidFill>
              </a:rPr>
              <a:t>діяльністю</a:t>
            </a:r>
            <a:r>
              <a:rPr lang="ru-RU" sz="1600" dirty="0" smtClean="0">
                <a:solidFill>
                  <a:srgbClr val="000000"/>
                </a:solidFill>
              </a:rPr>
              <a:t> фонду).</a:t>
            </a:r>
          </a:p>
          <a:p>
            <a:r>
              <a:rPr lang="ru-RU" sz="1600" dirty="0" err="1" smtClean="0">
                <a:solidFill>
                  <a:srgbClr val="000000"/>
                </a:solidFill>
              </a:rPr>
              <a:t>Умови</a:t>
            </a:r>
            <a:r>
              <a:rPr lang="ru-RU" sz="1600" dirty="0" smtClean="0">
                <a:solidFill>
                  <a:srgbClr val="000000"/>
                </a:solidFill>
              </a:rPr>
              <a:t> та порядок </a:t>
            </a:r>
            <a:r>
              <a:rPr lang="ru-RU" sz="1600" dirty="0" err="1" smtClean="0">
                <a:solidFill>
                  <a:srgbClr val="000000"/>
                </a:solidFill>
              </a:rPr>
              <a:t>недержавного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пенсійного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забезпечення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учасників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встановлюється</a:t>
            </a:r>
            <a:r>
              <a:rPr lang="ru-RU" sz="1600" dirty="0" smtClean="0">
                <a:solidFill>
                  <a:srgbClr val="000000"/>
                </a:solidFill>
              </a:rPr>
              <a:t> у </a:t>
            </a:r>
            <a:r>
              <a:rPr lang="ru-RU" sz="1600" dirty="0" err="1" smtClean="0">
                <a:solidFill>
                  <a:srgbClr val="000000"/>
                </a:solidFill>
              </a:rPr>
              <a:t>вигляді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пенсійних</a:t>
            </a:r>
            <a:r>
              <a:rPr lang="ru-RU" sz="1600" dirty="0" smtClean="0">
                <a:solidFill>
                  <a:srgbClr val="000000"/>
                </a:solidFill>
              </a:rPr>
              <a:t> схем (</a:t>
            </a:r>
            <a:r>
              <a:rPr lang="ru-RU" sz="1600" dirty="0" err="1" smtClean="0">
                <a:solidFill>
                  <a:srgbClr val="000000"/>
                </a:solidFill>
              </a:rPr>
              <a:t>невід’ємне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доповнення</a:t>
            </a:r>
            <a:r>
              <a:rPr lang="ru-RU" sz="1600" dirty="0" smtClean="0">
                <a:solidFill>
                  <a:srgbClr val="000000"/>
                </a:solidFill>
              </a:rPr>
              <a:t> до статуту НПФ).</a:t>
            </a:r>
          </a:p>
          <a:p>
            <a:r>
              <a:rPr lang="ru-RU" sz="1600" dirty="0" err="1" smtClean="0">
                <a:solidFill>
                  <a:srgbClr val="000000"/>
                </a:solidFill>
              </a:rPr>
              <a:t>Розміри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пенсійних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виплат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розраховуються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виходячи</a:t>
            </a:r>
            <a:r>
              <a:rPr lang="ru-RU" sz="1600" dirty="0" smtClean="0">
                <a:solidFill>
                  <a:srgbClr val="000000"/>
                </a:solidFill>
              </a:rPr>
              <a:t> з </a:t>
            </a:r>
            <a:r>
              <a:rPr lang="ru-RU" sz="1600" dirty="0" err="1" smtClean="0">
                <a:solidFill>
                  <a:srgbClr val="000000"/>
                </a:solidFill>
              </a:rPr>
              <a:t>сум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пенсійних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коштів</a:t>
            </a:r>
            <a:r>
              <a:rPr lang="ru-RU" sz="1600" dirty="0" smtClean="0">
                <a:solidFill>
                  <a:srgbClr val="000000"/>
                </a:solidFill>
              </a:rPr>
              <a:t>, </a:t>
            </a:r>
            <a:r>
              <a:rPr lang="ru-RU" sz="1600" dirty="0" err="1" smtClean="0">
                <a:solidFill>
                  <a:srgbClr val="000000"/>
                </a:solidFill>
              </a:rPr>
              <a:t>які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обліковуються</a:t>
            </a:r>
            <a:r>
              <a:rPr lang="ru-RU" sz="1600" dirty="0" smtClean="0">
                <a:solidFill>
                  <a:srgbClr val="000000"/>
                </a:solidFill>
              </a:rPr>
              <a:t> на </a:t>
            </a:r>
            <a:r>
              <a:rPr lang="ru-RU" sz="1600" dirty="0" err="1" smtClean="0">
                <a:solidFill>
                  <a:srgbClr val="000000"/>
                </a:solidFill>
              </a:rPr>
              <a:t>індивідуальних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пенсійних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рахунках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учасників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err="1" smtClean="0">
                <a:solidFill>
                  <a:srgbClr val="000000"/>
                </a:solidFill>
              </a:rPr>
              <a:t>Накопичені</a:t>
            </a:r>
            <a:r>
              <a:rPr lang="ru-RU" sz="1600" dirty="0" smtClean="0">
                <a:solidFill>
                  <a:srgbClr val="000000"/>
                </a:solidFill>
              </a:rPr>
              <a:t> на </a:t>
            </a:r>
            <a:r>
              <a:rPr lang="ru-RU" sz="1600" dirty="0" err="1" smtClean="0">
                <a:solidFill>
                  <a:srgbClr val="000000"/>
                </a:solidFill>
              </a:rPr>
              <a:t>індивідуальному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пенсійному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рахунку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учасника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кошти</a:t>
            </a:r>
            <a:r>
              <a:rPr lang="ru-RU" sz="1600" dirty="0" smtClean="0">
                <a:solidFill>
                  <a:srgbClr val="000000"/>
                </a:solidFill>
              </a:rPr>
              <a:t> є </a:t>
            </a:r>
            <a:r>
              <a:rPr lang="ru-RU" sz="1600" dirty="0" err="1" smtClean="0">
                <a:solidFill>
                  <a:srgbClr val="000000"/>
                </a:solidFill>
              </a:rPr>
              <a:t>його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власністю</a:t>
            </a:r>
            <a:r>
              <a:rPr lang="ru-RU" sz="1600" dirty="0" smtClean="0">
                <a:solidFill>
                  <a:srgbClr val="000000"/>
                </a:solidFill>
              </a:rPr>
              <a:t>. У </a:t>
            </a:r>
            <a:r>
              <a:rPr lang="ru-RU" sz="1600" dirty="0" err="1" smtClean="0">
                <a:solidFill>
                  <a:srgbClr val="000000"/>
                </a:solidFill>
              </a:rPr>
              <a:t>разі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смерті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учасника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його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пенсійні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активи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підлягають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спадкоємства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згідно</a:t>
            </a:r>
            <a:r>
              <a:rPr lang="ru-RU" sz="1600" dirty="0" smtClean="0">
                <a:solidFill>
                  <a:srgbClr val="000000"/>
                </a:solidFill>
              </a:rPr>
              <a:t> з </a:t>
            </a:r>
            <a:r>
              <a:rPr lang="ru-RU" sz="1600" dirty="0" err="1" smtClean="0">
                <a:solidFill>
                  <a:srgbClr val="000000"/>
                </a:solidFill>
              </a:rPr>
              <a:t>цивільним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законодавством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smtClean="0">
                <a:solidFill>
                  <a:srgbClr val="000000"/>
                </a:solidFill>
              </a:rPr>
              <a:t>НПФ не </a:t>
            </a:r>
            <a:r>
              <a:rPr lang="ru-RU" sz="1600" dirty="0" err="1" smtClean="0">
                <a:solidFill>
                  <a:srgbClr val="000000"/>
                </a:solidFill>
              </a:rPr>
              <a:t>може</a:t>
            </a:r>
            <a:r>
              <a:rPr lang="ru-RU" sz="1600" dirty="0" smtClean="0">
                <a:solidFill>
                  <a:srgbClr val="000000"/>
                </a:solidFill>
              </a:rPr>
              <a:t> бути </a:t>
            </a:r>
            <a:r>
              <a:rPr lang="ru-RU" sz="1600" dirty="0" err="1" smtClean="0">
                <a:solidFill>
                  <a:srgbClr val="000000"/>
                </a:solidFill>
              </a:rPr>
              <a:t>оголошений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банкрутом</a:t>
            </a:r>
            <a:r>
              <a:rPr lang="ru-RU" sz="1600" dirty="0" smtClean="0">
                <a:solidFill>
                  <a:srgbClr val="000000"/>
                </a:solidFill>
              </a:rPr>
              <a:t> і </a:t>
            </a:r>
            <a:r>
              <a:rPr lang="ru-RU" sz="1600" dirty="0" err="1" smtClean="0">
                <a:solidFill>
                  <a:srgbClr val="000000"/>
                </a:solidFill>
              </a:rPr>
              <a:t>ліквідований</a:t>
            </a:r>
            <a:r>
              <a:rPr lang="ru-RU" sz="1600" dirty="0" smtClean="0">
                <a:solidFill>
                  <a:srgbClr val="000000"/>
                </a:solidFill>
              </a:rPr>
              <a:t> за </a:t>
            </a:r>
            <a:r>
              <a:rPr lang="ru-RU" sz="1600" dirty="0" err="1" smtClean="0">
                <a:solidFill>
                  <a:srgbClr val="000000"/>
                </a:solidFill>
              </a:rPr>
              <a:t>законодавством</a:t>
            </a:r>
            <a:r>
              <a:rPr lang="ru-RU" sz="1600" dirty="0" smtClean="0">
                <a:solidFill>
                  <a:srgbClr val="000000"/>
                </a:solidFill>
              </a:rPr>
              <a:t> про </a:t>
            </a:r>
            <a:r>
              <a:rPr lang="ru-RU" sz="1600" dirty="0" err="1" smtClean="0">
                <a:solidFill>
                  <a:srgbClr val="000000"/>
                </a:solidFill>
              </a:rPr>
              <a:t>банкрутство</a:t>
            </a:r>
            <a:r>
              <a:rPr lang="ru-RU" sz="1600" dirty="0" smtClean="0">
                <a:solidFill>
                  <a:srgbClr val="000000"/>
                </a:solidFill>
              </a:rPr>
              <a:t>. </a:t>
            </a:r>
            <a:r>
              <a:rPr lang="ru-RU" sz="1600" dirty="0" err="1" smtClean="0">
                <a:solidFill>
                  <a:srgbClr val="000000"/>
                </a:solidFill>
              </a:rPr>
              <a:t>Ліквідація</a:t>
            </a:r>
            <a:r>
              <a:rPr lang="ru-RU" sz="1600" dirty="0" smtClean="0">
                <a:solidFill>
                  <a:srgbClr val="000000"/>
                </a:solidFill>
              </a:rPr>
              <a:t> НПФ </a:t>
            </a:r>
            <a:r>
              <a:rPr lang="ru-RU" sz="1600" dirty="0" err="1" smtClean="0">
                <a:solidFill>
                  <a:srgbClr val="000000"/>
                </a:solidFill>
              </a:rPr>
              <a:t>здійснюється</a:t>
            </a:r>
            <a:r>
              <a:rPr lang="ru-RU" sz="1600" dirty="0" smtClean="0">
                <a:solidFill>
                  <a:srgbClr val="000000"/>
                </a:solidFill>
              </a:rPr>
              <a:t> за </a:t>
            </a:r>
            <a:r>
              <a:rPr lang="ru-RU" sz="1600" dirty="0" err="1" smtClean="0">
                <a:solidFill>
                  <a:srgbClr val="000000"/>
                </a:solidFill>
              </a:rPr>
              <a:t>рішенням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засновників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нпф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або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їх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правонаследников</a:t>
            </a:r>
            <a:r>
              <a:rPr lang="ru-RU" sz="1600" dirty="0" smtClean="0">
                <a:solidFill>
                  <a:srgbClr val="000000"/>
                </a:solidFill>
              </a:rPr>
              <a:t>.</a:t>
            </a:r>
          </a:p>
          <a:p>
            <a:r>
              <a:rPr lang="ru-RU" sz="1600" dirty="0" smtClean="0">
                <a:solidFill>
                  <a:srgbClr val="000000"/>
                </a:solidFill>
              </a:rPr>
              <a:t>НПФ не </a:t>
            </a:r>
            <a:r>
              <a:rPr lang="ru-RU" sz="1600" dirty="0" err="1" smtClean="0">
                <a:solidFill>
                  <a:srgbClr val="000000"/>
                </a:solidFill>
              </a:rPr>
              <a:t>несе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зобов’язань</a:t>
            </a:r>
            <a:r>
              <a:rPr lang="ru-RU" sz="1600" dirty="0" smtClean="0">
                <a:solidFill>
                  <a:srgbClr val="000000"/>
                </a:solidFill>
              </a:rPr>
              <a:t> за </a:t>
            </a:r>
            <a:r>
              <a:rPr lang="ru-RU" sz="1600" dirty="0" err="1" smtClean="0">
                <a:solidFill>
                  <a:srgbClr val="000000"/>
                </a:solidFill>
              </a:rPr>
              <a:t>зобов’язаннями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держави</a:t>
            </a:r>
            <a:r>
              <a:rPr lang="ru-RU" sz="1600" dirty="0" smtClean="0">
                <a:solidFill>
                  <a:srgbClr val="000000"/>
                </a:solidFill>
              </a:rPr>
              <a:t>, держава не </a:t>
            </a:r>
            <a:r>
              <a:rPr lang="ru-RU" sz="1600" dirty="0" err="1" smtClean="0">
                <a:solidFill>
                  <a:srgbClr val="000000"/>
                </a:solidFill>
              </a:rPr>
              <a:t>несе</a:t>
            </a:r>
            <a:r>
              <a:rPr lang="ru-RU" sz="1600" dirty="0" smtClean="0">
                <a:solidFill>
                  <a:srgbClr val="000000"/>
                </a:solidFill>
              </a:rPr>
              <a:t> </a:t>
            </a:r>
            <a:r>
              <a:rPr lang="ru-RU" sz="1600" dirty="0" err="1" smtClean="0">
                <a:solidFill>
                  <a:srgbClr val="000000"/>
                </a:solidFill>
              </a:rPr>
              <a:t>відповідальності</a:t>
            </a:r>
            <a:r>
              <a:rPr lang="ru-RU" sz="1600" dirty="0" smtClean="0">
                <a:solidFill>
                  <a:srgbClr val="000000"/>
                </a:solidFill>
              </a:rPr>
              <a:t> за </a:t>
            </a:r>
            <a:r>
              <a:rPr lang="ru-RU" sz="1600" dirty="0" err="1" smtClean="0">
                <a:solidFill>
                  <a:srgbClr val="000000"/>
                </a:solidFill>
              </a:rPr>
              <a:t>зобов’язаннями</a:t>
            </a:r>
            <a:r>
              <a:rPr lang="ru-RU" sz="1600" dirty="0" smtClean="0">
                <a:solidFill>
                  <a:srgbClr val="000000"/>
                </a:solidFill>
              </a:rPr>
              <a:t> НПФ.</a:t>
            </a:r>
            <a:endParaRPr lang="ru-RU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00883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3068960"/>
            <a:ext cx="7772400" cy="1362075"/>
          </a:xfrm>
        </p:spPr>
        <p:txBody>
          <a:bodyPr/>
          <a:lstStyle/>
          <a:p>
            <a:r>
              <a:rPr lang="uk-UA" sz="5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Дякую за увагу!</a:t>
            </a:r>
            <a:endParaRPr lang="ru-RU" sz="5400" dirty="0">
              <a:solidFill>
                <a:schemeClr val="bg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43808" y="5357813"/>
            <a:ext cx="6300192" cy="1500187"/>
          </a:xfrm>
        </p:spPr>
        <p:txBody>
          <a:bodyPr/>
          <a:lstStyle/>
          <a:p>
            <a:r>
              <a:rPr lang="uk-UA" dirty="0" smtClean="0"/>
              <a:t>Джерело: </a:t>
            </a:r>
            <a:r>
              <a:rPr lang="en-US" dirty="0" smtClean="0"/>
              <a:t>http</a:t>
            </a:r>
            <a:r>
              <a:rPr lang="en-US" dirty="0"/>
              <a:t>://genichesk-rda.gov.ua/?page_id=1693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68434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1066800" y="1112838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1" hangingPunct="1"/>
            <a:r>
              <a:rPr lang="uk-UA" altLang="ru-RU" sz="4000" dirty="0" smtClean="0">
                <a:solidFill>
                  <a:schemeClr val="tx1">
                    <a:lumMod val="50000"/>
                  </a:schemeClr>
                </a:solidFill>
              </a:rPr>
              <a:t>Зміст</a:t>
            </a:r>
            <a:r>
              <a:rPr lang="uk-UA" altLang="ru-RU" sz="4000" dirty="0" smtClean="0">
                <a:solidFill>
                  <a:srgbClr val="4D4D4D"/>
                </a:solidFill>
              </a:rPr>
              <a:t> </a:t>
            </a:r>
            <a:endParaRPr lang="ru-RU" altLang="ru-RU" sz="4000" dirty="0" smtClean="0">
              <a:solidFill>
                <a:srgbClr val="4D4D4D"/>
              </a:solidFill>
            </a:endParaRPr>
          </a:p>
        </p:txBody>
      </p:sp>
      <p:sp>
        <p:nvSpPr>
          <p:cNvPr id="307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066800" y="1981200"/>
            <a:ext cx="73152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altLang="ko-KR" sz="2000" dirty="0" smtClean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Засади недержавного пенсійного забезпечення (НПЗ)</a:t>
            </a:r>
          </a:p>
          <a:p>
            <a:pPr eaLnBrk="1" hangingPunct="1">
              <a:lnSpc>
                <a:spcPct val="80000"/>
              </a:lnSpc>
            </a:pPr>
            <a:endParaRPr lang="uk-UA" altLang="ko-KR" sz="2000" dirty="0" smtClean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굴림" panose="020B0600000101010101" pitchFamily="34" charset="-127"/>
            </a:endParaRP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solidFill>
                  <a:schemeClr val="tx1">
                    <a:lumMod val="50000"/>
                  </a:schemeClr>
                </a:solidFill>
              </a:rPr>
              <a:t>Принципи НПЗ в Україні</a:t>
            </a:r>
          </a:p>
          <a:p>
            <a:pPr>
              <a:lnSpc>
                <a:spcPct val="80000"/>
              </a:lnSpc>
            </a:pPr>
            <a:endParaRPr lang="uk-UA" altLang="ru-RU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uk-UA" altLang="ru-RU" sz="2000" dirty="0" smtClean="0">
                <a:solidFill>
                  <a:schemeClr val="tx1">
                    <a:lumMod val="50000"/>
                  </a:schemeClr>
                </a:solidFill>
              </a:rPr>
              <a:t>Пенсійні фонди НПЗ</a:t>
            </a:r>
          </a:p>
          <a:p>
            <a:pPr>
              <a:lnSpc>
                <a:spcPct val="80000"/>
              </a:lnSpc>
            </a:pPr>
            <a:endParaRPr lang="uk-UA" altLang="ru-RU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ru-RU" sz="2000" dirty="0" err="1">
                <a:solidFill>
                  <a:schemeClr val="tx1">
                    <a:lumMod val="50000"/>
                  </a:schemeClr>
                </a:solidFill>
              </a:rPr>
              <a:t>Основні</a:t>
            </a:r>
            <a:r>
              <a:rPr lang="ru-RU" sz="2000" dirty="0">
                <a:solidFill>
                  <a:schemeClr val="tx1">
                    <a:lumMod val="50000"/>
                  </a:schemeClr>
                </a:solidFill>
              </a:rPr>
              <a:t> характеристики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недержавних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20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tx1">
                    <a:lumMod val="50000"/>
                  </a:schemeClr>
                </a:solidFill>
              </a:rPr>
              <a:t>фондів</a:t>
            </a:r>
            <a:endParaRPr lang="uk-UA" altLang="ru-RU" sz="2000" dirty="0" smtClean="0">
              <a:solidFill>
                <a:schemeClr val="tx1">
                  <a:lumMod val="50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uk-UA" altLang="ko-KR" sz="2000" dirty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굴림" panose="020B0600000101010101" pitchFamily="34" charset="-127"/>
            </a:endParaRPr>
          </a:p>
          <a:p>
            <a:pPr eaLnBrk="1" hangingPunct="1">
              <a:lnSpc>
                <a:spcPct val="80000"/>
              </a:lnSpc>
            </a:pPr>
            <a:endParaRPr lang="ru-RU" altLang="ru-RU" sz="20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altLang="ko-KR" sz="4000" dirty="0" smtClean="0">
                <a:solidFill>
                  <a:schemeClr val="tx1">
                    <a:lumMod val="50000"/>
                  </a:schemeClr>
                </a:solidFill>
                <a:latin typeface="Verdana" panose="020B0604030504040204" pitchFamily="34" charset="0"/>
                <a:ea typeface="굴림" panose="020B0600000101010101" pitchFamily="34" charset="-127"/>
              </a:rPr>
              <a:t>Засади НПЗ</a:t>
            </a:r>
            <a:endParaRPr lang="uk-UA" altLang="ko-KR" sz="4000" dirty="0" smtClean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굴림" panose="020B0600000101010101" pitchFamily="34" charset="-127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6934200" cy="4267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Недержавне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пенсійне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забезпечення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в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Україні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базується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на засадах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добровільної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участі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фізичних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осіб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і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роботодавців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у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формуванні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накопичень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з метою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отримання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громадянами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виплат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умовах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і в порядку,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передбаченому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Законом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України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“Про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недержавне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пенсійне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забезпечення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”.</a:t>
            </a:r>
          </a:p>
          <a:p>
            <a:pPr>
              <a:lnSpc>
                <a:spcPct val="80000"/>
              </a:lnSpc>
            </a:pPr>
            <a:endParaRPr lang="en-US" altLang="ko-KR" sz="1800" dirty="0" smtClean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굴림" panose="020B0600000101010101" pitchFamily="34" charset="-127"/>
            </a:endParaRPr>
          </a:p>
          <a:p>
            <a:pPr>
              <a:lnSpc>
                <a:spcPct val="80000"/>
              </a:lnSpc>
            </a:pP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Загальнообов’язкова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державна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система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пенсійного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забезпечення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не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здатна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надати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високий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рівень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пенсії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при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низьких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розмірах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обов’язкових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відрахувань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і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несприятливих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демографічних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умовах</a:t>
            </a:r>
            <a:r>
              <a:rPr lang="ru-RU" sz="1800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>
              <a:lnSpc>
                <a:spcPct val="80000"/>
              </a:lnSpc>
            </a:pPr>
            <a:endParaRPr lang="en-US" altLang="ko-KR" sz="1800" dirty="0" smtClean="0">
              <a:solidFill>
                <a:schemeClr val="tx1">
                  <a:lumMod val="50000"/>
                </a:schemeClr>
              </a:solidFill>
              <a:latin typeface="Verdana" panose="020B0604030504040204" pitchFamily="34" charset="0"/>
              <a:ea typeface="굴림" panose="020B0600000101010101" pitchFamily="34" charset="-127"/>
            </a:endParaRPr>
          </a:p>
          <a:p>
            <a:pPr>
              <a:lnSpc>
                <a:spcPct val="80000"/>
              </a:lnSpc>
            </a:pP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Участь у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недержавному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пенсійному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забезпеченні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в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Україні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дозволяє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створити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додатковий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до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обов’язкового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державного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пенсійного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забезпечення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джерело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виплат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і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забезпечити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більш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високий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рівень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життя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при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досягненні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пенсійного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tx1">
                    <a:lumMod val="50000"/>
                  </a:schemeClr>
                </a:solidFill>
              </a:rPr>
              <a:t>віку</a:t>
            </a:r>
            <a:r>
              <a:rPr lang="ru-RU" sz="1800" dirty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altLang="ru-RU" sz="18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dirty="0" smtClean="0">
                <a:solidFill>
                  <a:schemeClr val="tx1">
                    <a:lumMod val="50000"/>
                  </a:schemeClr>
                </a:solidFill>
              </a:rPr>
              <a:t>Принципи НПЗ в Україні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438400"/>
            <a:ext cx="7474024" cy="4191000"/>
          </a:xfrm>
        </p:spPr>
        <p:txBody>
          <a:bodyPr/>
          <a:lstStyle/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законодавче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визначення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умов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НПЗ (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страхування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);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зацікавленість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фізичних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осіб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у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НПЗ;</a:t>
            </a:r>
            <a:endParaRPr lang="ru-RU" sz="16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добровільність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створення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фондів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юридичними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фізичними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особами,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об’єднаннями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фізичних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осіб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об’єднаннями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юридичних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осіб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добровільна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участь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фізичних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осіб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у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системі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НПЗ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та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вибір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виду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пенсійної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виплати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крім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випадків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передбачених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законом;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добровільність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прийняття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роботодавцем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рішення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про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здійснення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внесків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користь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своїх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працівників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до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системи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НПЗ;</a:t>
            </a:r>
            <a:endParaRPr lang="ru-RU" sz="1600" dirty="0">
              <a:solidFill>
                <a:schemeClr val="tx1">
                  <a:lumMod val="50000"/>
                </a:schemeClr>
              </a:solidFill>
            </a:endParaRP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економічна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зацікавленість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роботодавця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у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здійсненні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внесків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користь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своїх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працівників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до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системи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НПЗ(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страхування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);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неможливість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відмови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роботодавця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здійснення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внесків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до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системи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НПЗ на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користь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своїх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співробітників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якщо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роботодавець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почав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вчинення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таких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внесків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;</a:t>
            </a:r>
            <a:endParaRPr lang="ru-RU" sz="16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800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altLang="ru-RU" dirty="0" smtClean="0">
                <a:solidFill>
                  <a:schemeClr val="tx1">
                    <a:lumMod val="50000"/>
                  </a:schemeClr>
                </a:solidFill>
              </a:rPr>
              <a:t>Принципи НПЗ в Україні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рівність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усіх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учасників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пенсійного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фонду,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які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беруть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участь в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одній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пенсійній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tx1">
                    <a:lumMod val="50000"/>
                  </a:schemeClr>
                </a:solidFill>
              </a:rPr>
              <a:t>схемі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;</a:t>
            </a:r>
            <a:endParaRPr lang="ru-RU" dirty="0" smtClean="0"/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розмежування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активів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пенсійного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фонду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активів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його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засновників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і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суб’єктів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що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надають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послуги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фонду, з метою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зробити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неможливим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банкрутство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пенсійного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фонду;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визначення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розміру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пенсійної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виплати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залежно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суми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активів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які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обліковуються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індивідуальному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пенсійному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рахунку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учасника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фонду;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гарантування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фізичним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особам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реалізації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прав,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наданих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їм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законом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України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“Про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недержавне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пенсійне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забезпечення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” (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страхування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);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цільове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та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ефективне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використання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пенсійних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коштів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державне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регулювання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розміру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тарифів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на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послуги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які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надаються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в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системі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недержавного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пенсійного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забезпечення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відповідальність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суб’єктів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системи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НПЗ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за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порушення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норм;</a:t>
            </a:r>
          </a:p>
          <a:p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державне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регулювання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діяльності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з НПЗ 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та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нагляд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 за </a:t>
            </a:r>
            <a:r>
              <a:rPr lang="ru-RU" sz="1600" dirty="0" err="1">
                <a:solidFill>
                  <a:schemeClr val="tx1">
                    <a:lumMod val="50000"/>
                  </a:schemeClr>
                </a:solidFill>
              </a:rPr>
              <a:t>виконанням</a:t>
            </a:r>
            <a:r>
              <a:rPr lang="ru-RU" sz="1600" dirty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endParaRPr lang="ru-RU" sz="1600" dirty="0" smtClean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212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uk-UA" altLang="ru-RU" sz="4000" dirty="0" smtClean="0">
                <a:solidFill>
                  <a:schemeClr val="accent5">
                    <a:lumMod val="25000"/>
                  </a:schemeClr>
                </a:solidFill>
              </a:rPr>
              <a:t>Пенсійні фонди НПЗ</a:t>
            </a:r>
            <a:endParaRPr lang="uk-UA" altLang="ru-RU" sz="4000" dirty="0" smtClean="0">
              <a:solidFill>
                <a:schemeClr val="accent5">
                  <a:lumMod val="2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30363"/>
            <a:ext cx="3742928" cy="4267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ru-RU" sz="1800" b="1" dirty="0" err="1">
                <a:solidFill>
                  <a:schemeClr val="accent5">
                    <a:lumMod val="25000"/>
                  </a:schemeClr>
                </a:solidFill>
              </a:rPr>
              <a:t>Недержавний</a:t>
            </a:r>
            <a:r>
              <a:rPr lang="ru-RU" sz="1800" b="1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accent5">
                    <a:lumMod val="25000"/>
                  </a:schemeClr>
                </a:solidFill>
              </a:rPr>
              <a:t>пенсійний</a:t>
            </a:r>
            <a:r>
              <a:rPr lang="ru-RU" sz="1800" b="1" dirty="0">
                <a:solidFill>
                  <a:schemeClr val="accent5">
                    <a:lumMod val="25000"/>
                  </a:schemeClr>
                </a:solidFill>
              </a:rPr>
              <a:t> фонд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 – </a:t>
            </a:r>
            <a:endParaRPr lang="ru-RU" sz="1800" dirty="0" smtClean="0">
              <a:solidFill>
                <a:schemeClr val="accent5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1800" dirty="0" err="1" smtClean="0">
                <a:solidFill>
                  <a:schemeClr val="accent5">
                    <a:lumMod val="25000"/>
                  </a:schemeClr>
                </a:solidFill>
              </a:rPr>
              <a:t>юридична</a:t>
            </a:r>
            <a:r>
              <a:rPr lang="ru-RU" sz="180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особа, створена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відповідно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до закону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України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“Про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недержавне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пенсійне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забезпечення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» (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страхування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), яка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має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статус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неприбуткової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організації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(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непідприємницького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товариства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), </a:t>
            </a:r>
            <a:r>
              <a:rPr lang="ru-RU" sz="1800" dirty="0" err="1">
                <a:solidFill>
                  <a:schemeClr val="accent5">
                    <a:lumMod val="25000"/>
                  </a:schemeClr>
                </a:solidFill>
              </a:rPr>
              <a:t>функціонує</a:t>
            </a:r>
            <a:r>
              <a:rPr lang="ru-RU" sz="1800" dirty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accent5">
                    <a:lumMod val="25000"/>
                  </a:schemeClr>
                </a:solidFill>
              </a:rPr>
              <a:t>та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провадить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діяльність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виключно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з метою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накопичення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пенсійних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endParaRPr lang="en-US" altLang="ru-RU" sz="1800" dirty="0" smtClean="0">
              <a:solidFill>
                <a:schemeClr val="accent5">
                  <a:lumMod val="25000"/>
                </a:schemeClr>
              </a:solidFill>
            </a:endParaRPr>
          </a:p>
        </p:txBody>
      </p:sp>
      <p:pic>
        <p:nvPicPr>
          <p:cNvPr id="11266" name="Picture 2" descr="ÐÐ°ÑÑÐ¸Ð½ÐºÐ¸ Ð¿Ð¾ Ð·Ð°Ð¿ÑÐ¾ÑÑ Ð½ÐµÐ´ÐµÑÐ¶Ð°Ð²Ð½Ð¸Ð¹ Ð¿ÐµÐ½ÑÑÐ¹Ð½Ð¸Ð¹ ÑÐ¾Ð½Ð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608" y="1630363"/>
            <a:ext cx="3528392" cy="23479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981200" y="3896821"/>
            <a:ext cx="7162800" cy="1764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внесків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на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користь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учасників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пенсійного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фонду з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подальшим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управлінням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пенсійними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активами, а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також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здійснює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пенсійні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виплати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учасникам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фонду.</a:t>
            </a:r>
          </a:p>
          <a:p>
            <a:pPr marL="0" indent="0">
              <a:lnSpc>
                <a:spcPct val="80000"/>
              </a:lnSpc>
              <a:buNone/>
            </a:pPr>
            <a:endParaRPr lang="ru-RU" sz="1800" kern="0" dirty="0" smtClean="0">
              <a:solidFill>
                <a:schemeClr val="accent5">
                  <a:lumMod val="25000"/>
                </a:schemeClr>
              </a:solidFill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Основу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добровільного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недержавного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пенсійного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забезпечення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складають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недержавні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пенсійні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фонди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,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які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за видами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поділяються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на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відкриті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,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корпоративні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 та </a:t>
            </a:r>
            <a:r>
              <a:rPr lang="ru-RU" sz="1800" kern="0" dirty="0" err="1" smtClean="0">
                <a:solidFill>
                  <a:schemeClr val="accent5">
                    <a:lumMod val="25000"/>
                  </a:schemeClr>
                </a:solidFill>
              </a:rPr>
              <a:t>професійні</a:t>
            </a:r>
            <a:r>
              <a:rPr lang="ru-RU" sz="1800" kern="0" dirty="0" smtClean="0">
                <a:solidFill>
                  <a:schemeClr val="accent5">
                    <a:lumMod val="25000"/>
                  </a:schemeClr>
                </a:solidFill>
              </a:rPr>
              <a:t>.</a:t>
            </a:r>
            <a:endParaRPr lang="en-US" altLang="ru-RU" sz="1800" kern="0" dirty="0" smtClean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67965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18248" y="1268760"/>
            <a:ext cx="7315200" cy="715962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chemeClr val="bg2">
                    <a:lumMod val="75000"/>
                  </a:schemeClr>
                </a:solidFill>
              </a:rPr>
              <a:t>Види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bg2">
                    <a:lumMod val="75000"/>
                  </a:schemeClr>
                </a:solidFill>
              </a:rPr>
              <a:t>фондів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2100990"/>
            <a:ext cx="8496944" cy="4191000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err="1" smtClean="0">
                <a:solidFill>
                  <a:schemeClr val="bg2">
                    <a:lumMod val="75000"/>
                  </a:schemeClr>
                </a:solidFill>
              </a:rPr>
              <a:t>Відкритий</a:t>
            </a:r>
            <a:endParaRPr lang="ru-RU" sz="2400" b="1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Засновником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можуть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виступати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: будь-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які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юридичні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особи,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крім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bg2">
                    <a:lumMod val="75000"/>
                  </a:schemeClr>
                </a:solidFill>
              </a:rPr>
              <a:t>бюджетних</a:t>
            </a:r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Учасниками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можуть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бути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громадяни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України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особи без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громадянства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іноземці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не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залежно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від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місця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та характеру </a:t>
            </a:r>
            <a:r>
              <a:rPr lang="ru-RU" sz="2400" dirty="0" err="1" smtClean="0">
                <a:solidFill>
                  <a:schemeClr val="bg2">
                    <a:lumMod val="75000"/>
                  </a:schemeClr>
                </a:solidFill>
              </a:rPr>
              <a:t>роботи</a:t>
            </a:r>
            <a:endParaRPr lang="ru-RU" sz="24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2290" name="Picture 2" descr="ÐÐ°ÑÑÐ¸Ð½ÐºÐ¸ Ð¿Ð¾ Ð·Ð°Ð¿ÑÐ¾ÑÑ Ð½ÐµÐ´ÐµÑÐ¶Ð°Ð²Ð½Ð¸Ð¹ Ð¿ÐµÐ½ÑÑÐ¹Ð½Ð¸Ð¹ ÑÐ¾Ð½Ð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104488"/>
            <a:ext cx="4061448" cy="22845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8673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1248309"/>
            <a:ext cx="3729608" cy="715962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</a:rPr>
              <a:t>Види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</a:rPr>
              <a:t>фондів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2150300"/>
            <a:ext cx="5688632" cy="4191000"/>
          </a:xfrm>
        </p:spPr>
        <p:txBody>
          <a:bodyPr/>
          <a:lstStyle/>
          <a:p>
            <a:pPr marL="0" indent="0">
              <a:buNone/>
            </a:pPr>
            <a:r>
              <a:rPr lang="uk-UA" sz="2400" b="1" dirty="0" smtClean="0">
                <a:solidFill>
                  <a:schemeClr val="bg2">
                    <a:lumMod val="75000"/>
                  </a:schemeClr>
                </a:solidFill>
              </a:rPr>
              <a:t>Корпоративний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Засновником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можуть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виступати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юридична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особа-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роботодавець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або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декілька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юридичних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осіб-роботодавців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бюджетні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організації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в особливому порядку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3315" name="Picture 3" descr="ÐÐ°ÑÑÐ¸Ð½ÐºÐ¸ Ð¿Ð¾ Ð·Ð°Ð¿ÑÐ¾ÑÑ Ð½ÐµÐ´ÐµÑÐ¶Ð°Ð²Ð½Ð¸Ð¹ Ð¿ÐµÐ½ÑÑÐ¹Ð½Ð¸Ð¹ ÑÐ¾Ð½Ð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54" y="1988840"/>
            <a:ext cx="3143954" cy="24482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 bwMode="auto">
          <a:xfrm>
            <a:off x="255986" y="4793422"/>
            <a:ext cx="8888014" cy="1567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Учасниками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можуть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бути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виключно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громадяни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України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що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перебувають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у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трудових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відносинах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з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роботодавцями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kern="0" dirty="0" err="1" smtClean="0">
                <a:solidFill>
                  <a:schemeClr val="bg2">
                    <a:lumMod val="75000"/>
                  </a:schemeClr>
                </a:solidFill>
              </a:rPr>
              <a:t>вкладниками</a:t>
            </a:r>
            <a:r>
              <a:rPr lang="ru-RU" sz="2400" kern="0" dirty="0" smtClean="0">
                <a:solidFill>
                  <a:schemeClr val="bg2">
                    <a:lumMod val="75000"/>
                  </a:schemeClr>
                </a:solidFill>
              </a:rPr>
              <a:t> фонду.</a:t>
            </a:r>
            <a:endParaRPr lang="uk-UA" sz="2400" b="1" kern="0" dirty="0" smtClean="0">
              <a:solidFill>
                <a:schemeClr val="bg2">
                  <a:lumMod val="75000"/>
                </a:schemeClr>
              </a:solidFill>
            </a:endParaRPr>
          </a:p>
          <a:p>
            <a:pPr marL="0" indent="0">
              <a:buFontTx/>
              <a:buNone/>
            </a:pPr>
            <a:endParaRPr lang="ru-RU" sz="2400" b="1" kern="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3068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647851"/>
            <a:ext cx="3528392" cy="715962"/>
          </a:xfrm>
        </p:spPr>
        <p:txBody>
          <a:bodyPr/>
          <a:lstStyle/>
          <a:p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</a:rPr>
              <a:t>Види</a:t>
            </a: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2">
                    <a:lumMod val="75000"/>
                  </a:schemeClr>
                </a:solidFill>
              </a:rPr>
              <a:t>фондів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60049"/>
            <a:ext cx="8964488" cy="4191000"/>
          </a:xfrm>
        </p:spPr>
        <p:txBody>
          <a:bodyPr/>
          <a:lstStyle/>
          <a:p>
            <a:pPr marL="0" indent="0">
              <a:buNone/>
            </a:pPr>
            <a:r>
              <a:rPr lang="uk-UA" sz="2400" b="1" dirty="0" smtClean="0">
                <a:solidFill>
                  <a:schemeClr val="bg2">
                    <a:lumMod val="75000"/>
                  </a:schemeClr>
                </a:solidFill>
              </a:rPr>
              <a:t>Професійний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Засновником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можуть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виступати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об’єднання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юридичних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осіб-роботодавців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об’єднання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фізичних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осіб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включаючи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профспілки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а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також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фізичні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особи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пов’язані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з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їх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родом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діяльності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).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Учасником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можуть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виступати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: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громадяни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України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іноземці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особи без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громадянства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пов’язані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родом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діяльності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визначеної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в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статуті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фонду.</a:t>
            </a:r>
            <a:endParaRPr lang="ru-RU" sz="2400" b="1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4338" name="Picture 2" descr="ÐÐ°ÑÑÐ¸Ð½ÐºÐ¸ Ð¿Ð¾ Ð·Ð°Ð¿ÑÐ¾ÑÑ Ð½ÐµÐ´ÐµÑÐ¶Ð°Ð²Ð½Ð¸Ð¹ Ð¿ÐµÐ½ÑÑÐ¹Ð½Ð¸Ð¹ ÑÐ¾Ð½Ð´ Ð¿ÑÐ¾ÑÐµÑÑÐ¹Ð½Ð¸Ð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883" y="4607093"/>
            <a:ext cx="6283746" cy="22278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5672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powerpoint-template-24">
  <a:themeElements>
    <a:clrScheme name="">
      <a:dk1>
        <a:srgbClr val="808080"/>
      </a:dk1>
      <a:lt1>
        <a:srgbClr val="FFFFFF"/>
      </a:lt1>
      <a:dk2>
        <a:srgbClr val="FFFFFF"/>
      </a:dk2>
      <a:lt2>
        <a:srgbClr val="0120BD"/>
      </a:lt2>
      <a:accent1>
        <a:srgbClr val="C300E6"/>
      </a:accent1>
      <a:accent2>
        <a:srgbClr val="F96F1C"/>
      </a:accent2>
      <a:accent3>
        <a:srgbClr val="FFFFFF"/>
      </a:accent3>
      <a:accent4>
        <a:srgbClr val="6C6C6C"/>
      </a:accent4>
      <a:accent5>
        <a:srgbClr val="DEAAF0"/>
      </a:accent5>
      <a:accent6>
        <a:srgbClr val="E26418"/>
      </a:accent6>
      <a:hlink>
        <a:srgbClr val="FFBF07"/>
      </a:hlink>
      <a:folHlink>
        <a:srgbClr val="5F5F5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157</Template>
  <TotalTime>63</TotalTime>
  <Words>920</Words>
  <Application>Microsoft Office PowerPoint</Application>
  <PresentationFormat>Экран (4:3)</PresentationFormat>
  <Paragraphs>79</Paragraphs>
  <Slides>13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Microsoft Sans Serif</vt:lpstr>
      <vt:lpstr>Verdana</vt:lpstr>
      <vt:lpstr>굴림</vt:lpstr>
      <vt:lpstr>powerpoint-template-24</vt:lpstr>
      <vt:lpstr>Недержавне соціальне страхування в Україні</vt:lpstr>
      <vt:lpstr>Зміст </vt:lpstr>
      <vt:lpstr>Засади НПЗ</vt:lpstr>
      <vt:lpstr>Принципи НПЗ в Україні</vt:lpstr>
      <vt:lpstr>Принципи НПЗ в Україні</vt:lpstr>
      <vt:lpstr>Пенсійні фонди НПЗ</vt:lpstr>
      <vt:lpstr>Види фондів</vt:lpstr>
      <vt:lpstr>Види фондів</vt:lpstr>
      <vt:lpstr>Види фондів</vt:lpstr>
      <vt:lpstr>Презентация PowerPoint</vt:lpstr>
      <vt:lpstr>Основні характеристики НПФ: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Недержавне соціальне страхування в Україні</dc:title>
  <dc:creator>trufan19980716@outlook.com</dc:creator>
  <cp:lastModifiedBy>trufan19980716@outlook.com</cp:lastModifiedBy>
  <cp:revision>7</cp:revision>
  <dcterms:created xsi:type="dcterms:W3CDTF">2018-06-10T12:25:27Z</dcterms:created>
  <dcterms:modified xsi:type="dcterms:W3CDTF">2018-06-10T13:28:46Z</dcterms:modified>
</cp:coreProperties>
</file>