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58" r:id="rId4"/>
    <p:sldId id="259" r:id="rId5"/>
    <p:sldId id="261" r:id="rId6"/>
    <p:sldId id="262" r:id="rId7"/>
    <p:sldId id="263" r:id="rId8"/>
    <p:sldId id="265" r:id="rId9"/>
    <p:sldId id="264" r:id="rId10"/>
    <p:sldId id="270" r:id="rId11"/>
    <p:sldId id="271" r:id="rId12"/>
    <p:sldId id="272" r:id="rId13"/>
    <p:sldId id="274" r:id="rId14"/>
    <p:sldId id="273"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25.10.2023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t>25.10.2023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25.10.2023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25.10.2023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25.10.2023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25.10.2023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25.10.2023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5.xml"/><Relationship Id="rId5" Type="http://schemas.openxmlformats.org/officeDocument/2006/relationships/image" Target="../media/image9.jpg"/><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91880" y="2060848"/>
            <a:ext cx="5105400" cy="2868168"/>
          </a:xfrm>
        </p:spPr>
        <p:txBody>
          <a:bodyPr/>
          <a:lstStyle/>
          <a:p>
            <a:pPr>
              <a:lnSpc>
                <a:spcPct val="150000"/>
              </a:lnSpc>
            </a:pPr>
            <a:r>
              <a:rPr lang="de-DE" sz="2800" dirty="0">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HANDLUNGS- UND PRODUKTIONSORIENTIERTE METHODE DES LITERATURANSATZES IM SPRACHUNTERRICHT</a:t>
            </a:r>
            <a:r>
              <a:rPr lang="uk-UA" sz="2800" dirty="0">
                <a:effectLst>
                  <a:outerShdw blurRad="38100" dist="38100" dir="2700000" algn="tl">
                    <a:srgbClr val="000000">
                      <a:alpha val="43137"/>
                    </a:srgbClr>
                  </a:outerShdw>
                </a:effectLst>
                <a:cs typeface="Aharoni" panose="02010803020104030203" pitchFamily="2" charset="-79"/>
              </a:rPr>
              <a:t/>
            </a:r>
            <a:br>
              <a:rPr lang="uk-UA" sz="2800" dirty="0">
                <a:effectLst>
                  <a:outerShdw blurRad="38100" dist="38100" dir="2700000" algn="tl">
                    <a:srgbClr val="000000">
                      <a:alpha val="43137"/>
                    </a:srgbClr>
                  </a:outerShdw>
                </a:effectLst>
                <a:cs typeface="Aharoni" panose="02010803020104030203" pitchFamily="2" charset="-79"/>
              </a:rPr>
            </a:br>
            <a:endParaRPr lang="uk-UA" sz="2800" dirty="0">
              <a:effectLst>
                <a:outerShdw blurRad="38100" dist="38100" dir="2700000" algn="tl">
                  <a:srgbClr val="000000">
                    <a:alpha val="43137"/>
                  </a:srgbClr>
                </a:outerShdw>
              </a:effectLst>
              <a:cs typeface="Aharoni" panose="02010803020104030203" pitchFamily="2" charset="-79"/>
            </a:endParaRPr>
          </a:p>
        </p:txBody>
      </p:sp>
      <p:sp>
        <p:nvSpPr>
          <p:cNvPr id="3" name="Подзаголовок 2"/>
          <p:cNvSpPr>
            <a:spLocks noGrp="1"/>
          </p:cNvSpPr>
          <p:nvPr>
            <p:ph type="subTitle" idx="1"/>
          </p:nvPr>
        </p:nvSpPr>
        <p:spPr>
          <a:xfrm>
            <a:off x="3851920" y="5877272"/>
            <a:ext cx="5114778" cy="1101248"/>
          </a:xfrm>
        </p:spPr>
        <p:txBody>
          <a:bodyPr/>
          <a:lstStyle/>
          <a:p>
            <a:r>
              <a:rPr lang="de-DE" sz="1800" dirty="0" smtClean="0"/>
              <a:t>Vorbereitet von</a:t>
            </a:r>
            <a:r>
              <a:rPr lang="uk-UA" sz="1800" dirty="0" smtClean="0"/>
              <a:t>:</a:t>
            </a:r>
            <a:endParaRPr lang="uk-UA" sz="1800" dirty="0" smtClean="0"/>
          </a:p>
        </p:txBody>
      </p:sp>
    </p:spTree>
    <p:extLst>
      <p:ext uri="{BB962C8B-B14F-4D97-AF65-F5344CB8AC3E}">
        <p14:creationId xmlns:p14="http://schemas.microsoft.com/office/powerpoint/2010/main" val="3216077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de-DE" dirty="0" smtClean="0"/>
              <a:t>Wie könnte ein Märchen nach Meinung der Schüler enden </a:t>
            </a:r>
            <a:r>
              <a:rPr lang="ru-RU" dirty="0" smtClean="0"/>
              <a:t>?</a:t>
            </a:r>
            <a:endParaRPr lang="uk-UA" dirty="0"/>
          </a:p>
        </p:txBody>
      </p:sp>
      <p:sp>
        <p:nvSpPr>
          <p:cNvPr id="4" name="Текст 3"/>
          <p:cNvSpPr>
            <a:spLocks noGrp="1"/>
          </p:cNvSpPr>
          <p:nvPr>
            <p:ph type="body" sz="half" idx="3"/>
          </p:nvPr>
        </p:nvSpPr>
        <p:spPr>
          <a:xfrm>
            <a:off x="4211960" y="6021288"/>
            <a:ext cx="3520440" cy="457200"/>
          </a:xfrm>
        </p:spPr>
        <p:txBody>
          <a:bodyPr/>
          <a:lstStyle/>
          <a:p>
            <a:r>
              <a:rPr lang="de-DE" dirty="0" smtClean="0">
                <a:solidFill>
                  <a:schemeClr val="bg2">
                    <a:lumMod val="25000"/>
                  </a:schemeClr>
                </a:solidFill>
              </a:rPr>
              <a:t>Der Schüler 1</a:t>
            </a:r>
            <a:endParaRPr lang="uk-UA" dirty="0">
              <a:solidFill>
                <a:schemeClr val="bg2">
                  <a:lumMod val="25000"/>
                </a:schemeClr>
              </a:solidFill>
            </a:endParaRPr>
          </a:p>
        </p:txBody>
      </p:sp>
      <p:pic>
        <p:nvPicPr>
          <p:cNvPr id="7" name="Объект 6"/>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4499992" y="1700808"/>
            <a:ext cx="3024336" cy="4244152"/>
          </a:xfrm>
        </p:spPr>
      </p:pic>
      <p:sp>
        <p:nvSpPr>
          <p:cNvPr id="6" name="Объект 5"/>
          <p:cNvSpPr>
            <a:spLocks noGrp="1"/>
          </p:cNvSpPr>
          <p:nvPr>
            <p:ph sz="quarter" idx="4"/>
          </p:nvPr>
        </p:nvSpPr>
        <p:spPr>
          <a:xfrm>
            <a:off x="395536" y="1628800"/>
            <a:ext cx="3528392" cy="4680520"/>
          </a:xfrm>
        </p:spPr>
        <p:txBody>
          <a:bodyPr>
            <a:noAutofit/>
          </a:bodyPr>
          <a:lstStyle/>
          <a:p>
            <a:r>
              <a:rPr lang="uk-UA" sz="1400" i="1" dirty="0"/>
              <a:t>«</a:t>
            </a:r>
            <a:r>
              <a:rPr lang="uk-UA" sz="1400" i="1" dirty="0" err="1"/>
              <a:t>Ich</a:t>
            </a:r>
            <a:r>
              <a:rPr lang="uk-UA" sz="1400" i="1" dirty="0"/>
              <a:t> </a:t>
            </a:r>
            <a:r>
              <a:rPr lang="uk-UA" sz="1400" i="1" dirty="0" err="1"/>
              <a:t>glaube</a:t>
            </a:r>
            <a:r>
              <a:rPr lang="uk-UA" sz="1400" i="1" dirty="0"/>
              <a:t>, </a:t>
            </a:r>
            <a:r>
              <a:rPr lang="uk-UA" sz="1400" i="1" dirty="0" err="1"/>
              <a:t>dass</a:t>
            </a:r>
            <a:r>
              <a:rPr lang="uk-UA" sz="1400" i="1" dirty="0"/>
              <a:t> </a:t>
            </a:r>
            <a:r>
              <a:rPr lang="uk-UA" sz="1400" i="1" dirty="0" err="1"/>
              <a:t>die</a:t>
            </a:r>
            <a:r>
              <a:rPr lang="uk-UA" sz="1400" i="1" dirty="0"/>
              <a:t> </a:t>
            </a:r>
            <a:r>
              <a:rPr lang="uk-UA" sz="1400" i="1" dirty="0" err="1"/>
              <a:t>Geschichte</a:t>
            </a:r>
            <a:r>
              <a:rPr lang="uk-UA" sz="1400" i="1" dirty="0"/>
              <a:t> </a:t>
            </a:r>
            <a:r>
              <a:rPr lang="uk-UA" sz="1400" i="1" dirty="0" err="1"/>
              <a:t>soll</a:t>
            </a:r>
            <a:r>
              <a:rPr lang="uk-UA" sz="1400" i="1" dirty="0"/>
              <a:t> </a:t>
            </a:r>
            <a:r>
              <a:rPr lang="uk-UA" sz="1400" i="1" dirty="0" err="1"/>
              <a:t>am</a:t>
            </a:r>
            <a:r>
              <a:rPr lang="uk-UA" sz="1400" i="1" dirty="0"/>
              <a:t> </a:t>
            </a:r>
            <a:r>
              <a:rPr lang="uk-UA" sz="1400" i="1" dirty="0" err="1"/>
              <a:t>Ende</a:t>
            </a:r>
            <a:r>
              <a:rPr lang="uk-UA" sz="1400" i="1" dirty="0"/>
              <a:t> </a:t>
            </a:r>
            <a:r>
              <a:rPr lang="uk-UA" sz="1400" i="1" dirty="0" err="1"/>
              <a:t>gut</a:t>
            </a:r>
            <a:r>
              <a:rPr lang="uk-UA" sz="1400" i="1" dirty="0"/>
              <a:t>, </a:t>
            </a:r>
            <a:r>
              <a:rPr lang="uk-UA" sz="1400" i="1" dirty="0" err="1"/>
              <a:t>wo</a:t>
            </a:r>
            <a:r>
              <a:rPr lang="uk-UA" sz="1400" i="1" dirty="0"/>
              <a:t> </a:t>
            </a:r>
            <a:r>
              <a:rPr lang="uk-UA" sz="1400" i="1" dirty="0" err="1"/>
              <a:t>das</a:t>
            </a:r>
            <a:r>
              <a:rPr lang="uk-UA" sz="1400" i="1" dirty="0"/>
              <a:t> </a:t>
            </a:r>
            <a:r>
              <a:rPr lang="de-DE" sz="1400" i="1" dirty="0" err="1"/>
              <a:t>G</a:t>
            </a:r>
            <a:r>
              <a:rPr lang="uk-UA" sz="1400" i="1" dirty="0" err="1" smtClean="0"/>
              <a:t>ute</a:t>
            </a:r>
            <a:r>
              <a:rPr lang="uk-UA" sz="1400" i="1" dirty="0" smtClean="0"/>
              <a:t> </a:t>
            </a:r>
            <a:r>
              <a:rPr lang="uk-UA" sz="1400" i="1" dirty="0" err="1"/>
              <a:t>über</a:t>
            </a:r>
            <a:r>
              <a:rPr lang="uk-UA" sz="1400" i="1" dirty="0"/>
              <a:t> </a:t>
            </a:r>
            <a:r>
              <a:rPr lang="uk-UA" sz="1400" i="1" dirty="0" err="1"/>
              <a:t>das</a:t>
            </a:r>
            <a:r>
              <a:rPr lang="uk-UA" sz="1400" i="1" dirty="0"/>
              <a:t> </a:t>
            </a:r>
            <a:r>
              <a:rPr lang="uk-UA" sz="1400" i="1" dirty="0" err="1"/>
              <a:t>böse</a:t>
            </a:r>
            <a:r>
              <a:rPr lang="uk-UA" sz="1400" i="1" dirty="0"/>
              <a:t> </a:t>
            </a:r>
            <a:r>
              <a:rPr lang="uk-UA" sz="1400" i="1" dirty="0" err="1"/>
              <a:t>siegt</a:t>
            </a:r>
            <a:r>
              <a:rPr lang="uk-UA" sz="1400" i="1" dirty="0"/>
              <a:t>, </a:t>
            </a:r>
            <a:r>
              <a:rPr lang="uk-UA" sz="1400" i="1" dirty="0" err="1"/>
              <a:t>so</a:t>
            </a:r>
            <a:r>
              <a:rPr lang="uk-UA" sz="1400" i="1" dirty="0"/>
              <a:t> </a:t>
            </a:r>
            <a:r>
              <a:rPr lang="uk-UA" sz="1400" i="1" dirty="0" err="1"/>
              <a:t>scheint</a:t>
            </a:r>
            <a:r>
              <a:rPr lang="uk-UA" sz="1400" i="1" dirty="0"/>
              <a:t> </a:t>
            </a:r>
            <a:r>
              <a:rPr lang="uk-UA" sz="1400" i="1" dirty="0" err="1"/>
              <a:t>es</a:t>
            </a:r>
            <a:r>
              <a:rPr lang="uk-UA" sz="1400" i="1" dirty="0"/>
              <a:t> </a:t>
            </a:r>
            <a:r>
              <a:rPr lang="uk-UA" sz="1400" i="1" dirty="0" err="1"/>
              <a:t>mir</a:t>
            </a:r>
            <a:r>
              <a:rPr lang="uk-UA" sz="1400" i="1" dirty="0"/>
              <a:t>, </a:t>
            </a:r>
            <a:r>
              <a:rPr lang="uk-UA" sz="1400" i="1" dirty="0" err="1"/>
              <a:t>dass</a:t>
            </a:r>
            <a:r>
              <a:rPr lang="uk-UA" sz="1400" i="1" dirty="0"/>
              <a:t>, </a:t>
            </a:r>
            <a:r>
              <a:rPr lang="uk-UA" sz="1400" i="1" dirty="0" err="1"/>
              <a:t>nachdem</a:t>
            </a:r>
            <a:r>
              <a:rPr lang="uk-UA" sz="1400" i="1" dirty="0"/>
              <a:t> </a:t>
            </a:r>
            <a:r>
              <a:rPr lang="uk-UA" sz="1400" i="1" dirty="0" err="1"/>
              <a:t>die</a:t>
            </a:r>
            <a:r>
              <a:rPr lang="uk-UA" sz="1400" i="1" dirty="0"/>
              <a:t> </a:t>
            </a:r>
            <a:r>
              <a:rPr lang="uk-UA" sz="1400" i="1" dirty="0" err="1"/>
              <a:t>Tiere</a:t>
            </a:r>
            <a:r>
              <a:rPr lang="uk-UA" sz="1400" i="1" dirty="0"/>
              <a:t> </a:t>
            </a:r>
            <a:r>
              <a:rPr lang="uk-UA" sz="1400" i="1" dirty="0" err="1"/>
              <a:t>Räuber</a:t>
            </a:r>
            <a:r>
              <a:rPr lang="uk-UA" sz="1400" i="1" dirty="0"/>
              <a:t> </a:t>
            </a:r>
            <a:r>
              <a:rPr lang="uk-UA" sz="1400" i="1" dirty="0" err="1"/>
              <a:t>stießen</a:t>
            </a:r>
            <a:r>
              <a:rPr lang="uk-UA" sz="1400" i="1" dirty="0"/>
              <a:t>, </a:t>
            </a:r>
            <a:r>
              <a:rPr lang="uk-UA" sz="1400" i="1" dirty="0" err="1"/>
              <a:t>fingen</a:t>
            </a:r>
            <a:r>
              <a:rPr lang="uk-UA" sz="1400" i="1" dirty="0"/>
              <a:t> </a:t>
            </a:r>
            <a:r>
              <a:rPr lang="uk-UA" sz="1400" i="1" dirty="0" err="1"/>
              <a:t>Sie</a:t>
            </a:r>
            <a:r>
              <a:rPr lang="uk-UA" sz="1400" i="1" dirty="0"/>
              <a:t> </a:t>
            </a:r>
            <a:r>
              <a:rPr lang="uk-UA" sz="1400" i="1" dirty="0" err="1"/>
              <a:t>alle</a:t>
            </a:r>
            <a:r>
              <a:rPr lang="uk-UA" sz="1400" i="1" dirty="0"/>
              <a:t> </a:t>
            </a:r>
            <a:r>
              <a:rPr lang="uk-UA" sz="1400" i="1" dirty="0" err="1"/>
              <a:t>zu</a:t>
            </a:r>
            <a:r>
              <a:rPr lang="uk-UA" sz="1400" i="1" dirty="0"/>
              <a:t> </a:t>
            </a:r>
            <a:r>
              <a:rPr lang="uk-UA" sz="1400" i="1" dirty="0" err="1"/>
              <a:t>respektieren</a:t>
            </a:r>
            <a:r>
              <a:rPr lang="uk-UA" sz="1400" i="1" dirty="0"/>
              <a:t> </a:t>
            </a:r>
            <a:r>
              <a:rPr lang="uk-UA" sz="1400" i="1" dirty="0" err="1"/>
              <a:t>und</a:t>
            </a:r>
            <a:r>
              <a:rPr lang="uk-UA" sz="1400" i="1" dirty="0"/>
              <a:t> </a:t>
            </a:r>
            <a:r>
              <a:rPr lang="uk-UA" sz="1400" i="1" dirty="0" err="1"/>
              <a:t>Ihre</a:t>
            </a:r>
            <a:r>
              <a:rPr lang="uk-UA" sz="1400" i="1" dirty="0"/>
              <a:t> </a:t>
            </a:r>
            <a:r>
              <a:rPr lang="uk-UA" sz="1400" i="1" dirty="0" err="1"/>
              <a:t>Besitzer</a:t>
            </a:r>
            <a:r>
              <a:rPr lang="uk-UA" sz="1400" i="1" dirty="0"/>
              <a:t>, </a:t>
            </a:r>
            <a:r>
              <a:rPr lang="uk-UA" sz="1400" i="1" dirty="0" err="1"/>
              <a:t>die</a:t>
            </a:r>
            <a:r>
              <a:rPr lang="uk-UA" sz="1400" i="1" dirty="0"/>
              <a:t> </a:t>
            </a:r>
            <a:r>
              <a:rPr lang="uk-UA" sz="1400" i="1" dirty="0" err="1"/>
              <a:t>mit</a:t>
            </a:r>
            <a:r>
              <a:rPr lang="uk-UA" sz="1400" i="1" dirty="0"/>
              <a:t> </a:t>
            </a:r>
            <a:r>
              <a:rPr lang="uk-UA" sz="1400" i="1" dirty="0" err="1"/>
              <a:t>Ihnen</a:t>
            </a:r>
            <a:r>
              <a:rPr lang="uk-UA" sz="1400" i="1" dirty="0"/>
              <a:t> </a:t>
            </a:r>
            <a:r>
              <a:rPr lang="uk-UA" sz="1400" i="1" dirty="0" err="1"/>
              <a:t>lachten</a:t>
            </a:r>
            <a:r>
              <a:rPr lang="uk-UA" sz="1400" i="1" dirty="0"/>
              <a:t>, </a:t>
            </a:r>
            <a:r>
              <a:rPr lang="uk-UA" sz="1400" i="1" dirty="0" err="1"/>
              <a:t>wollten</a:t>
            </a:r>
            <a:r>
              <a:rPr lang="uk-UA" sz="1400" i="1" dirty="0"/>
              <a:t> </a:t>
            </a:r>
            <a:r>
              <a:rPr lang="uk-UA" sz="1400" i="1" dirty="0" err="1"/>
              <a:t>Sie</a:t>
            </a:r>
            <a:r>
              <a:rPr lang="uk-UA" sz="1400" i="1" dirty="0"/>
              <a:t> </a:t>
            </a:r>
            <a:r>
              <a:rPr lang="uk-UA" sz="1400" i="1" dirty="0" err="1"/>
              <a:t>wieder</a:t>
            </a:r>
            <a:r>
              <a:rPr lang="uk-UA" sz="1400" i="1" dirty="0"/>
              <a:t> </a:t>
            </a:r>
            <a:r>
              <a:rPr lang="uk-UA" sz="1400" i="1" dirty="0" err="1"/>
              <a:t>zurück</a:t>
            </a:r>
            <a:r>
              <a:rPr lang="uk-UA" sz="1400" i="1" dirty="0"/>
              <a:t>, </a:t>
            </a:r>
            <a:r>
              <a:rPr lang="uk-UA" sz="1400" i="1" dirty="0" err="1"/>
              <a:t>aber</a:t>
            </a:r>
            <a:r>
              <a:rPr lang="uk-UA" sz="1400" i="1" dirty="0"/>
              <a:t> </a:t>
            </a:r>
            <a:r>
              <a:rPr lang="uk-UA" sz="1400" i="1" dirty="0" err="1"/>
              <a:t>die</a:t>
            </a:r>
            <a:r>
              <a:rPr lang="uk-UA" sz="1400" i="1" dirty="0"/>
              <a:t> </a:t>
            </a:r>
            <a:r>
              <a:rPr lang="uk-UA" sz="1400" i="1" dirty="0" err="1"/>
              <a:t>Tiere</a:t>
            </a:r>
            <a:r>
              <a:rPr lang="uk-UA" sz="1400" i="1" dirty="0"/>
              <a:t> </a:t>
            </a:r>
            <a:r>
              <a:rPr lang="uk-UA" sz="1400" i="1" dirty="0" err="1"/>
              <a:t>nicht</a:t>
            </a:r>
            <a:r>
              <a:rPr lang="uk-UA" sz="1400" i="1" dirty="0"/>
              <a:t> </a:t>
            </a:r>
            <a:r>
              <a:rPr lang="uk-UA" sz="1400" i="1" dirty="0" err="1"/>
              <a:t>einverstanden</a:t>
            </a:r>
            <a:r>
              <a:rPr lang="uk-UA" sz="1400" i="1" dirty="0"/>
              <a:t> </a:t>
            </a:r>
            <a:r>
              <a:rPr lang="uk-UA" sz="1400" i="1" dirty="0" err="1"/>
              <a:t>und</a:t>
            </a:r>
            <a:r>
              <a:rPr lang="uk-UA" sz="1400" i="1" dirty="0"/>
              <a:t> </a:t>
            </a:r>
            <a:r>
              <a:rPr lang="uk-UA" sz="1400" i="1" dirty="0" err="1"/>
              <a:t>flohen</a:t>
            </a:r>
            <a:r>
              <a:rPr lang="uk-UA" sz="1400" i="1" dirty="0"/>
              <a:t> </a:t>
            </a:r>
            <a:r>
              <a:rPr lang="uk-UA" sz="1400" i="1" dirty="0" err="1"/>
              <a:t>vor</a:t>
            </a:r>
            <a:r>
              <a:rPr lang="uk-UA" sz="1400" i="1" dirty="0"/>
              <a:t> </a:t>
            </a:r>
            <a:r>
              <a:rPr lang="uk-UA" sz="1400" i="1" dirty="0" err="1"/>
              <a:t>Ihnen</a:t>
            </a:r>
            <a:r>
              <a:rPr lang="uk-UA" sz="1400" i="1" dirty="0"/>
              <a:t>, </a:t>
            </a:r>
            <a:r>
              <a:rPr lang="uk-UA" sz="1400" i="1" dirty="0" err="1"/>
              <a:t>dann</a:t>
            </a:r>
            <a:r>
              <a:rPr lang="uk-UA" sz="1400" i="1" dirty="0"/>
              <a:t> </a:t>
            </a:r>
            <a:r>
              <a:rPr lang="uk-UA" sz="1400" i="1" dirty="0" err="1"/>
              <a:t>gingen</a:t>
            </a:r>
            <a:r>
              <a:rPr lang="uk-UA" sz="1400" i="1" dirty="0"/>
              <a:t> </a:t>
            </a:r>
            <a:r>
              <a:rPr lang="uk-UA" sz="1400" i="1" dirty="0" err="1"/>
              <a:t>Sie</a:t>
            </a:r>
            <a:r>
              <a:rPr lang="uk-UA" sz="1400" i="1" dirty="0"/>
              <a:t> </a:t>
            </a:r>
            <a:r>
              <a:rPr lang="uk-UA" sz="1400" i="1" dirty="0" err="1"/>
              <a:t>Sie</a:t>
            </a:r>
            <a:r>
              <a:rPr lang="uk-UA" sz="1400" i="1" dirty="0"/>
              <a:t> </a:t>
            </a:r>
            <a:r>
              <a:rPr lang="uk-UA" sz="1400" i="1" dirty="0" err="1"/>
              <a:t>suchen</a:t>
            </a:r>
            <a:r>
              <a:rPr lang="uk-UA" sz="1400" i="1" dirty="0"/>
              <a:t>, </a:t>
            </a:r>
            <a:r>
              <a:rPr lang="uk-UA" sz="1400" i="1" dirty="0" err="1"/>
              <a:t>um</a:t>
            </a:r>
            <a:r>
              <a:rPr lang="uk-UA" sz="1400" i="1" dirty="0"/>
              <a:t> </a:t>
            </a:r>
            <a:r>
              <a:rPr lang="uk-UA" sz="1400" i="1" dirty="0" err="1"/>
              <a:t>wieder</a:t>
            </a:r>
            <a:r>
              <a:rPr lang="uk-UA" sz="1400" i="1" dirty="0"/>
              <a:t> </a:t>
            </a:r>
            <a:r>
              <a:rPr lang="uk-UA" sz="1400" i="1" dirty="0" err="1"/>
              <a:t>zurück</a:t>
            </a:r>
            <a:r>
              <a:rPr lang="uk-UA" sz="1400" i="1" dirty="0"/>
              <a:t> </a:t>
            </a:r>
            <a:r>
              <a:rPr lang="uk-UA" sz="1400" i="1" dirty="0" err="1"/>
              <a:t>und</a:t>
            </a:r>
            <a:r>
              <a:rPr lang="uk-UA" sz="1400" i="1" dirty="0"/>
              <a:t> </a:t>
            </a:r>
            <a:r>
              <a:rPr lang="uk-UA" sz="1400" i="1" dirty="0" err="1"/>
              <a:t>hakte</a:t>
            </a:r>
            <a:r>
              <a:rPr lang="uk-UA" sz="1400" i="1" dirty="0"/>
              <a:t> </a:t>
            </a:r>
            <a:r>
              <a:rPr lang="uk-UA" sz="1400" i="1" dirty="0" err="1"/>
              <a:t>die</a:t>
            </a:r>
            <a:r>
              <a:rPr lang="uk-UA" sz="1400" i="1" dirty="0"/>
              <a:t> </a:t>
            </a:r>
            <a:r>
              <a:rPr lang="uk-UA" sz="1400" i="1" dirty="0" err="1"/>
              <a:t>Polizei</a:t>
            </a:r>
            <a:r>
              <a:rPr lang="uk-UA" sz="1400" i="1" dirty="0"/>
              <a:t>, </a:t>
            </a:r>
            <a:r>
              <a:rPr lang="uk-UA" sz="1400" i="1" dirty="0" err="1"/>
              <a:t>um</a:t>
            </a:r>
            <a:r>
              <a:rPr lang="uk-UA" sz="1400" i="1" dirty="0"/>
              <a:t> </a:t>
            </a:r>
            <a:r>
              <a:rPr lang="uk-UA" sz="1400" i="1" dirty="0" err="1"/>
              <a:t>Ihnen</a:t>
            </a:r>
            <a:r>
              <a:rPr lang="uk-UA" sz="1400" i="1" dirty="0"/>
              <a:t> </a:t>
            </a:r>
            <a:r>
              <a:rPr lang="de-DE" sz="1400" i="1" dirty="0"/>
              <a:t>zu helfen</a:t>
            </a:r>
            <a:r>
              <a:rPr lang="uk-UA" sz="1400" i="1" dirty="0"/>
              <a:t>, </a:t>
            </a:r>
            <a:r>
              <a:rPr lang="uk-UA" sz="1400" i="1" dirty="0" err="1"/>
              <a:t>wenn</a:t>
            </a:r>
            <a:r>
              <a:rPr lang="uk-UA" sz="1400" i="1" dirty="0"/>
              <a:t> </a:t>
            </a:r>
            <a:r>
              <a:rPr lang="uk-UA" sz="1400" i="1" dirty="0" err="1"/>
              <a:t>Sie</a:t>
            </a:r>
            <a:r>
              <a:rPr lang="uk-UA" sz="1400" i="1" dirty="0"/>
              <a:t> </a:t>
            </a:r>
            <a:r>
              <a:rPr lang="uk-UA" sz="1400" i="1" dirty="0" err="1"/>
              <a:t>Tiere</a:t>
            </a:r>
            <a:r>
              <a:rPr lang="uk-UA" sz="1400" i="1" dirty="0"/>
              <a:t> </a:t>
            </a:r>
            <a:r>
              <a:rPr lang="uk-UA" sz="1400" i="1" dirty="0" err="1"/>
              <a:t>fanden</a:t>
            </a:r>
            <a:r>
              <a:rPr lang="uk-UA" sz="1400" i="1" dirty="0"/>
              <a:t>, </a:t>
            </a:r>
            <a:r>
              <a:rPr lang="uk-UA" sz="1400" i="1" dirty="0" err="1"/>
              <a:t>Sie</a:t>
            </a:r>
            <a:r>
              <a:rPr lang="uk-UA" sz="1400" i="1" dirty="0"/>
              <a:t> </a:t>
            </a:r>
            <a:r>
              <a:rPr lang="uk-UA" sz="1400" i="1" dirty="0" err="1"/>
              <a:t>hatten</a:t>
            </a:r>
            <a:r>
              <a:rPr lang="uk-UA" sz="1400" i="1" dirty="0"/>
              <a:t> </a:t>
            </a:r>
            <a:r>
              <a:rPr lang="uk-UA" sz="1400" i="1" dirty="0" err="1"/>
              <a:t>Angst</a:t>
            </a:r>
            <a:r>
              <a:rPr lang="uk-UA" sz="1400" i="1" dirty="0"/>
              <a:t> </a:t>
            </a:r>
            <a:r>
              <a:rPr lang="uk-UA" sz="1400" i="1" dirty="0" err="1"/>
              <a:t>um</a:t>
            </a:r>
            <a:r>
              <a:rPr lang="uk-UA" sz="1400" i="1" dirty="0"/>
              <a:t> </a:t>
            </a:r>
            <a:r>
              <a:rPr lang="uk-UA" sz="1400" i="1" dirty="0" err="1"/>
              <a:t>Ihre</a:t>
            </a:r>
            <a:r>
              <a:rPr lang="uk-UA" sz="1400" i="1" dirty="0"/>
              <a:t> </a:t>
            </a:r>
            <a:r>
              <a:rPr lang="uk-UA" sz="1400" i="1" dirty="0" err="1"/>
              <a:t>ehemaligen</a:t>
            </a:r>
            <a:r>
              <a:rPr lang="uk-UA" sz="1400" i="1" dirty="0"/>
              <a:t> </a:t>
            </a:r>
            <a:r>
              <a:rPr lang="uk-UA" sz="1400" i="1" dirty="0" err="1"/>
              <a:t>Herren</a:t>
            </a:r>
            <a:r>
              <a:rPr lang="uk-UA" sz="1400" i="1" dirty="0"/>
              <a:t> </a:t>
            </a:r>
            <a:r>
              <a:rPr lang="uk-UA" sz="1400" i="1" dirty="0" err="1"/>
              <a:t>und</a:t>
            </a:r>
            <a:r>
              <a:rPr lang="uk-UA" sz="1400" i="1" dirty="0"/>
              <a:t> </a:t>
            </a:r>
            <a:r>
              <a:rPr lang="uk-UA" sz="1400" i="1" dirty="0" err="1"/>
              <a:t>zitterten</a:t>
            </a:r>
            <a:r>
              <a:rPr lang="uk-UA" sz="1400" i="1" dirty="0"/>
              <a:t>, </a:t>
            </a:r>
            <a:r>
              <a:rPr lang="uk-UA" sz="1400" i="1" dirty="0" err="1"/>
              <a:t>die</a:t>
            </a:r>
            <a:r>
              <a:rPr lang="uk-UA" sz="1400" i="1" dirty="0"/>
              <a:t> </a:t>
            </a:r>
            <a:r>
              <a:rPr lang="uk-UA" sz="1400" i="1" dirty="0" err="1"/>
              <a:t>Polizei</a:t>
            </a:r>
            <a:r>
              <a:rPr lang="uk-UA" sz="1400" i="1" dirty="0"/>
              <a:t> </a:t>
            </a:r>
            <a:r>
              <a:rPr lang="uk-UA" sz="1400" i="1" dirty="0" err="1"/>
              <a:t>erkannte</a:t>
            </a:r>
            <a:r>
              <a:rPr lang="uk-UA" sz="1400" i="1" dirty="0"/>
              <a:t>, </a:t>
            </a:r>
            <a:r>
              <a:rPr lang="uk-UA" sz="1400" i="1" dirty="0" err="1"/>
              <a:t>dass</a:t>
            </a:r>
            <a:r>
              <a:rPr lang="uk-UA" sz="1400" i="1" dirty="0"/>
              <a:t> </a:t>
            </a:r>
            <a:r>
              <a:rPr lang="uk-UA" sz="1400" i="1" dirty="0" err="1"/>
              <a:t>hier</a:t>
            </a:r>
            <a:r>
              <a:rPr lang="uk-UA" sz="1400" i="1" dirty="0"/>
              <a:t> </a:t>
            </a:r>
            <a:r>
              <a:rPr lang="uk-UA" sz="1400" i="1" dirty="0" err="1"/>
              <a:t>etwas</a:t>
            </a:r>
            <a:r>
              <a:rPr lang="uk-UA" sz="1400" i="1" dirty="0"/>
              <a:t> </a:t>
            </a:r>
            <a:r>
              <a:rPr lang="uk-UA" sz="1400" i="1" dirty="0" err="1"/>
              <a:t>nicht</a:t>
            </a:r>
            <a:r>
              <a:rPr lang="uk-UA" sz="1400" i="1" dirty="0"/>
              <a:t> </a:t>
            </a:r>
            <a:r>
              <a:rPr lang="uk-UA" sz="1400" i="1" dirty="0" err="1"/>
              <a:t>stimmt</a:t>
            </a:r>
            <a:r>
              <a:rPr lang="uk-UA" sz="1400" i="1" dirty="0"/>
              <a:t> </a:t>
            </a:r>
            <a:r>
              <a:rPr lang="uk-UA" sz="1400" i="1" dirty="0" err="1"/>
              <a:t>und</a:t>
            </a:r>
            <a:r>
              <a:rPr lang="uk-UA" sz="1400" i="1" dirty="0"/>
              <a:t> </a:t>
            </a:r>
            <a:r>
              <a:rPr lang="uk-UA" sz="1400" i="1" dirty="0" err="1"/>
              <a:t>verursacht</a:t>
            </a:r>
            <a:r>
              <a:rPr lang="uk-UA" sz="1400" i="1" dirty="0"/>
              <a:t> </a:t>
            </a:r>
            <a:r>
              <a:rPr lang="uk-UA" sz="1400" i="1" dirty="0" err="1"/>
              <a:t>auf</a:t>
            </a:r>
            <a:r>
              <a:rPr lang="uk-UA" sz="1400" i="1" dirty="0"/>
              <a:t> </a:t>
            </a:r>
            <a:r>
              <a:rPr lang="uk-UA" sz="1400" i="1" dirty="0" err="1"/>
              <a:t>der</a:t>
            </a:r>
            <a:r>
              <a:rPr lang="uk-UA" sz="1400" i="1" dirty="0"/>
              <a:t> </a:t>
            </a:r>
            <a:r>
              <a:rPr lang="uk-UA" sz="1400" i="1" dirty="0" err="1"/>
              <a:t>Befragung</a:t>
            </a:r>
            <a:r>
              <a:rPr lang="uk-UA" sz="1400" i="1" dirty="0"/>
              <a:t> </a:t>
            </a:r>
            <a:r>
              <a:rPr lang="uk-UA" sz="1400" i="1" dirty="0" err="1"/>
              <a:t>von</a:t>
            </a:r>
            <a:r>
              <a:rPr lang="uk-UA" sz="1400" i="1" dirty="0"/>
              <a:t> </a:t>
            </a:r>
            <a:r>
              <a:rPr lang="uk-UA" sz="1400" i="1" dirty="0" err="1"/>
              <a:t>Eigentümern</a:t>
            </a:r>
            <a:r>
              <a:rPr lang="uk-UA" sz="1400" i="1" dirty="0"/>
              <a:t>, </a:t>
            </a:r>
            <a:r>
              <a:rPr lang="uk-UA" sz="1400" i="1" dirty="0" err="1"/>
              <a:t>fanden</a:t>
            </a:r>
            <a:r>
              <a:rPr lang="uk-UA" sz="1400" i="1" dirty="0"/>
              <a:t> </a:t>
            </a:r>
            <a:r>
              <a:rPr lang="uk-UA" sz="1400" i="1" dirty="0" err="1"/>
              <a:t>Zeugen</a:t>
            </a:r>
            <a:r>
              <a:rPr lang="uk-UA" sz="1400" i="1" dirty="0"/>
              <a:t>, </a:t>
            </a:r>
            <a:r>
              <a:rPr lang="uk-UA" sz="1400" i="1" dirty="0" err="1"/>
              <a:t>und</a:t>
            </a:r>
            <a:r>
              <a:rPr lang="uk-UA" sz="1400" i="1" dirty="0"/>
              <a:t> </a:t>
            </a:r>
            <a:r>
              <a:rPr lang="uk-UA" sz="1400" i="1" dirty="0" err="1"/>
              <a:t>ein</a:t>
            </a:r>
            <a:r>
              <a:rPr lang="uk-UA" sz="1400" i="1" dirty="0"/>
              <a:t> </a:t>
            </a:r>
            <a:r>
              <a:rPr lang="uk-UA" sz="1400" i="1" dirty="0" err="1"/>
              <a:t>Gericht</a:t>
            </a:r>
            <a:r>
              <a:rPr lang="uk-UA" sz="1400" i="1" dirty="0"/>
              <a:t> </a:t>
            </a:r>
            <a:r>
              <a:rPr lang="uk-UA" sz="1400" i="1" dirty="0" err="1"/>
              <a:t>für</a:t>
            </a:r>
            <a:r>
              <a:rPr lang="uk-UA" sz="1400" i="1" dirty="0"/>
              <a:t> </a:t>
            </a:r>
            <a:r>
              <a:rPr lang="de-DE" sz="1400" i="1" dirty="0"/>
              <a:t>S</a:t>
            </a:r>
            <a:r>
              <a:rPr lang="uk-UA" sz="1400" i="1" dirty="0" err="1"/>
              <a:t>chuldig</a:t>
            </a:r>
            <a:r>
              <a:rPr lang="uk-UA" sz="1400" i="1" dirty="0"/>
              <a:t> </a:t>
            </a:r>
            <a:r>
              <a:rPr lang="uk-UA" sz="1400" i="1" dirty="0" err="1"/>
              <a:t>befunden</a:t>
            </a:r>
            <a:r>
              <a:rPr lang="uk-UA" sz="1400" i="1" dirty="0"/>
              <a:t>, </a:t>
            </a:r>
            <a:r>
              <a:rPr lang="uk-UA" sz="1400" i="1" dirty="0" err="1"/>
              <a:t>Wirte</a:t>
            </a:r>
            <a:r>
              <a:rPr lang="uk-UA" sz="1400" i="1" dirty="0"/>
              <a:t>, </a:t>
            </a:r>
            <a:r>
              <a:rPr lang="uk-UA" sz="1400" i="1" dirty="0" err="1"/>
              <a:t>für</a:t>
            </a:r>
            <a:r>
              <a:rPr lang="uk-UA" sz="1400" i="1" dirty="0"/>
              <a:t> </a:t>
            </a:r>
            <a:r>
              <a:rPr lang="uk-UA" sz="1400" i="1" dirty="0" err="1"/>
              <a:t>das</a:t>
            </a:r>
            <a:r>
              <a:rPr lang="uk-UA" sz="1400" i="1" dirty="0"/>
              <a:t>, </a:t>
            </a:r>
            <a:r>
              <a:rPr lang="uk-UA" sz="1400" i="1" dirty="0" err="1"/>
              <a:t>was</a:t>
            </a:r>
            <a:r>
              <a:rPr lang="uk-UA" sz="1400" i="1" dirty="0"/>
              <a:t> </a:t>
            </a:r>
            <a:r>
              <a:rPr lang="uk-UA" sz="1400" i="1" dirty="0" err="1"/>
              <a:t>Sie</a:t>
            </a:r>
            <a:r>
              <a:rPr lang="uk-UA" sz="1400" i="1" dirty="0"/>
              <a:t> </a:t>
            </a:r>
            <a:r>
              <a:rPr lang="uk-UA" sz="1400" i="1" dirty="0" err="1"/>
              <a:t>verspottet</a:t>
            </a:r>
            <a:r>
              <a:rPr lang="uk-UA" sz="1400" i="1" dirty="0"/>
              <a:t> </a:t>
            </a:r>
            <a:r>
              <a:rPr lang="uk-UA" sz="1400" i="1" dirty="0" err="1"/>
              <a:t>mit</a:t>
            </a:r>
            <a:r>
              <a:rPr lang="uk-UA" sz="1400" i="1" dirty="0"/>
              <a:t> </a:t>
            </a:r>
            <a:r>
              <a:rPr lang="uk-UA" sz="1400" i="1" dirty="0" err="1"/>
              <a:t>Ihnen</a:t>
            </a:r>
            <a:r>
              <a:rPr lang="uk-UA" sz="1400" i="1" dirty="0"/>
              <a:t>, </a:t>
            </a:r>
            <a:r>
              <a:rPr lang="uk-UA" sz="1400" i="1" dirty="0" err="1"/>
              <a:t>und</a:t>
            </a:r>
            <a:r>
              <a:rPr lang="uk-UA" sz="1400" i="1" dirty="0"/>
              <a:t> </a:t>
            </a:r>
            <a:r>
              <a:rPr lang="uk-UA" sz="1400" i="1" dirty="0" err="1"/>
              <a:t>die</a:t>
            </a:r>
            <a:r>
              <a:rPr lang="uk-UA" sz="1400" i="1" dirty="0"/>
              <a:t> </a:t>
            </a:r>
            <a:r>
              <a:rPr lang="uk-UA" sz="1400" i="1" dirty="0" err="1"/>
              <a:t>Tiere</a:t>
            </a:r>
            <a:r>
              <a:rPr lang="uk-UA" sz="1400" i="1" dirty="0"/>
              <a:t> </a:t>
            </a:r>
            <a:r>
              <a:rPr lang="uk-UA" sz="1400" i="1" dirty="0" err="1"/>
              <a:t>riefen</a:t>
            </a:r>
            <a:r>
              <a:rPr lang="uk-UA" sz="1400" i="1" dirty="0"/>
              <a:t> </a:t>
            </a:r>
            <a:r>
              <a:rPr lang="uk-UA" sz="1400" i="1" dirty="0" err="1"/>
              <a:t>bei</a:t>
            </a:r>
            <a:r>
              <a:rPr lang="uk-UA" sz="1400" i="1" dirty="0"/>
              <a:t> </a:t>
            </a:r>
            <a:r>
              <a:rPr lang="uk-UA" sz="1400" i="1" dirty="0" err="1"/>
              <a:t>der</a:t>
            </a:r>
            <a:r>
              <a:rPr lang="uk-UA" sz="1400" i="1" dirty="0"/>
              <a:t> </a:t>
            </a:r>
            <a:r>
              <a:rPr lang="uk-UA" sz="1400" i="1" dirty="0" err="1"/>
              <a:t>Polizei</a:t>
            </a:r>
            <a:r>
              <a:rPr lang="uk-UA" sz="1400" i="1" dirty="0"/>
              <a:t> </a:t>
            </a:r>
            <a:r>
              <a:rPr lang="uk-UA" sz="1400" i="1" dirty="0" err="1"/>
              <a:t>zu</a:t>
            </a:r>
            <a:r>
              <a:rPr lang="uk-UA" sz="1400" i="1" dirty="0"/>
              <a:t> </a:t>
            </a:r>
            <a:r>
              <a:rPr lang="uk-UA" sz="1400" i="1" dirty="0" err="1"/>
              <a:t>helfen</a:t>
            </a:r>
            <a:r>
              <a:rPr lang="uk-UA" sz="1400" i="1" dirty="0"/>
              <a:t>, </a:t>
            </a:r>
            <a:r>
              <a:rPr lang="uk-UA" sz="1400" i="1" dirty="0" err="1"/>
              <a:t>Verbrecher</a:t>
            </a:r>
            <a:r>
              <a:rPr lang="uk-UA" sz="1400" i="1" dirty="0"/>
              <a:t> </a:t>
            </a:r>
            <a:r>
              <a:rPr lang="uk-UA" sz="1400" i="1" dirty="0" err="1"/>
              <a:t>zu</a:t>
            </a:r>
            <a:r>
              <a:rPr lang="uk-UA" sz="1400" i="1" dirty="0"/>
              <a:t> </a:t>
            </a:r>
            <a:r>
              <a:rPr lang="uk-UA" sz="1400" i="1" dirty="0" err="1"/>
              <a:t>fangen</a:t>
            </a:r>
            <a:r>
              <a:rPr lang="uk-UA" sz="1400" i="1" dirty="0"/>
              <a:t>»</a:t>
            </a:r>
            <a:endParaRPr lang="uk-UA" sz="1400" dirty="0"/>
          </a:p>
        </p:txBody>
      </p:sp>
    </p:spTree>
    <p:extLst>
      <p:ext uri="{BB962C8B-B14F-4D97-AF65-F5344CB8AC3E}">
        <p14:creationId xmlns:p14="http://schemas.microsoft.com/office/powerpoint/2010/main" val="2865354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08720"/>
            <a:ext cx="7242048" cy="1143000"/>
          </a:xfrm>
        </p:spPr>
        <p:txBody>
          <a:bodyPr>
            <a:noAutofit/>
          </a:bodyPr>
          <a:lstStyle/>
          <a:p>
            <a:r>
              <a:rPr lang="de-DE" sz="2800" b="0" dirty="0" smtClean="0"/>
              <a:t>Wie sehen die Schüler der </a:t>
            </a:r>
            <a:r>
              <a:rPr lang="de-DE" sz="2800" b="0" dirty="0" err="1" smtClean="0"/>
              <a:t>Haupfiguren</a:t>
            </a:r>
            <a:r>
              <a:rPr lang="de-DE" sz="2800" b="0" dirty="0" smtClean="0"/>
              <a:t> des </a:t>
            </a:r>
            <a:r>
              <a:rPr lang="de-DE" sz="2800" b="0" dirty="0" err="1" smtClean="0"/>
              <a:t>märchens</a:t>
            </a:r>
            <a:r>
              <a:rPr lang="uk-UA" sz="2800" b="0" dirty="0" smtClean="0"/>
              <a:t>? </a:t>
            </a:r>
            <a:r>
              <a:rPr lang="de-DE" sz="2800" b="0" dirty="0" smtClean="0"/>
              <a:t>Gibt es freunde in ihrem leben, die wie die protogonisten aussehen</a:t>
            </a:r>
            <a:r>
              <a:rPr lang="uk-UA" sz="2800" b="0" dirty="0" smtClean="0"/>
              <a:t>?</a:t>
            </a:r>
            <a:endParaRPr lang="uk-UA" sz="2800" b="0" dirty="0"/>
          </a:p>
        </p:txBody>
      </p:sp>
      <p:pic>
        <p:nvPicPr>
          <p:cNvPr id="7" name="Объект 6"/>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1187624" y="2077963"/>
            <a:ext cx="2143125" cy="2143125"/>
          </a:xfrm>
        </p:spPr>
      </p:pic>
      <p:pic>
        <p:nvPicPr>
          <p:cNvPr id="8" name="Объект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644008" y="2043382"/>
            <a:ext cx="2335287" cy="2058680"/>
          </a:xfrm>
        </p:spPr>
      </p:pic>
      <p:pic>
        <p:nvPicPr>
          <p:cNvPr id="9" name="Рисунок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74961" y="4259952"/>
            <a:ext cx="2376264" cy="2376264"/>
          </a:xfrm>
          <a:prstGeom prst="rect">
            <a:avLst/>
          </a:prstGeom>
        </p:spPr>
      </p:pic>
      <p:pic>
        <p:nvPicPr>
          <p:cNvPr id="11" name="Рисунок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87624" y="4221088"/>
            <a:ext cx="2409677" cy="2469654"/>
          </a:xfrm>
          <a:prstGeom prst="rect">
            <a:avLst/>
          </a:prstGeom>
        </p:spPr>
      </p:pic>
    </p:spTree>
    <p:extLst>
      <p:ext uri="{BB962C8B-B14F-4D97-AF65-F5344CB8AC3E}">
        <p14:creationId xmlns:p14="http://schemas.microsoft.com/office/powerpoint/2010/main" val="2330778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7242048" cy="1143000"/>
          </a:xfrm>
        </p:spPr>
        <p:txBody>
          <a:bodyPr>
            <a:noAutofit/>
          </a:bodyPr>
          <a:lstStyle/>
          <a:p>
            <a:r>
              <a:rPr lang="de-DE" sz="2800" dirty="0" smtClean="0"/>
              <a:t>Warum heißt das </a:t>
            </a:r>
            <a:r>
              <a:rPr lang="de-DE" sz="2800" dirty="0" err="1" smtClean="0"/>
              <a:t>märchen</a:t>
            </a:r>
            <a:r>
              <a:rPr lang="de-DE" sz="2800" dirty="0" smtClean="0"/>
              <a:t> nach </a:t>
            </a:r>
            <a:r>
              <a:rPr lang="de-DE" sz="2800" dirty="0" err="1" smtClean="0"/>
              <a:t>meinung</a:t>
            </a:r>
            <a:r>
              <a:rPr lang="de-DE" sz="2800" dirty="0" smtClean="0"/>
              <a:t> der </a:t>
            </a:r>
            <a:r>
              <a:rPr lang="de-DE" sz="2800" dirty="0" err="1" smtClean="0"/>
              <a:t>schüler</a:t>
            </a:r>
            <a:r>
              <a:rPr lang="de-DE" sz="2800" dirty="0" smtClean="0"/>
              <a:t> ´´</a:t>
            </a:r>
            <a:r>
              <a:rPr lang="de-DE" sz="2800" dirty="0" err="1" smtClean="0"/>
              <a:t>bremer</a:t>
            </a:r>
            <a:r>
              <a:rPr lang="de-DE" sz="2800" dirty="0" smtClean="0"/>
              <a:t> </a:t>
            </a:r>
            <a:r>
              <a:rPr lang="de-DE" sz="2800" dirty="0" err="1" smtClean="0"/>
              <a:t>stadmusikanten</a:t>
            </a:r>
            <a:r>
              <a:rPr lang="de-DE" sz="2800" dirty="0" smtClean="0"/>
              <a:t>´´ </a:t>
            </a:r>
            <a:r>
              <a:rPr lang="uk-UA" sz="2800" dirty="0" smtClean="0"/>
              <a:t>?</a:t>
            </a:r>
            <a:endParaRPr lang="uk-UA" sz="2800" dirty="0"/>
          </a:p>
        </p:txBody>
      </p:sp>
      <p:sp>
        <p:nvSpPr>
          <p:cNvPr id="6" name="Объект 5"/>
          <p:cNvSpPr>
            <a:spLocks noGrp="1"/>
          </p:cNvSpPr>
          <p:nvPr>
            <p:ph sz="quarter" idx="4"/>
          </p:nvPr>
        </p:nvSpPr>
        <p:spPr/>
        <p:txBody>
          <a:bodyPr>
            <a:normAutofit fontScale="62500" lnSpcReduction="20000"/>
          </a:bodyPr>
          <a:lstStyle/>
          <a:p>
            <a:r>
              <a:rPr lang="de-DE" i="1" dirty="0"/>
              <a:t>Das Märchen heißt </a:t>
            </a:r>
            <a:r>
              <a:rPr lang="de-DE" b="1" i="1" dirty="0"/>
              <a:t>„die Bremer Stadtmusikanten“</a:t>
            </a:r>
            <a:r>
              <a:rPr lang="de-DE" i="1" dirty="0"/>
              <a:t>, aber die Helden kamen nie nach Bremen und wurden keine Stadtmusikanten. Bremen war schon lange das kulturelle Zentrum der Region – der Traum vom besseren Leben, so dass die Tiere, die von Ihren Besitzern beleidigt wurden, dorthin wollten. Wir glauben, dass der Autor uns zeigen will, dass jeder Mensch etwas Besonderes ist und sich nicht die Latten setzen sollte, die wir nicht sofort überwinden können, wir müssen einen Plan für die Verwirklichung des Traums entwickeln und nur dann werden wir es erreichen“.</a:t>
            </a:r>
            <a:endParaRPr lang="uk-UA" dirty="0"/>
          </a:p>
          <a:p>
            <a:endParaRPr lang="uk-UA" dirty="0"/>
          </a:p>
        </p:txBody>
      </p:sp>
      <p:pic>
        <p:nvPicPr>
          <p:cNvPr id="9" name="Объект 8"/>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606048" y="1711325"/>
            <a:ext cx="3223378" cy="4114800"/>
          </a:xfrm>
        </p:spPr>
      </p:pic>
    </p:spTree>
    <p:extLst>
      <p:ext uri="{BB962C8B-B14F-4D97-AF65-F5344CB8AC3E}">
        <p14:creationId xmlns:p14="http://schemas.microsoft.com/office/powerpoint/2010/main" val="4246354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7242048" cy="1143000"/>
          </a:xfrm>
        </p:spPr>
        <p:txBody>
          <a:bodyPr>
            <a:noAutofit/>
          </a:bodyPr>
          <a:lstStyle/>
          <a:p>
            <a:r>
              <a:rPr lang="de-DE" sz="2800" dirty="0" smtClean="0"/>
              <a:t>Vorschläge der </a:t>
            </a:r>
            <a:r>
              <a:rPr lang="de-DE" sz="2800" dirty="0" err="1" smtClean="0"/>
              <a:t>schüler,wie</a:t>
            </a:r>
            <a:r>
              <a:rPr lang="de-DE" sz="2800" dirty="0" smtClean="0"/>
              <a:t> sie das </a:t>
            </a:r>
            <a:r>
              <a:rPr lang="de-DE" sz="2800" dirty="0" err="1" smtClean="0"/>
              <a:t>märchen</a:t>
            </a:r>
            <a:r>
              <a:rPr lang="de-DE" sz="2800" dirty="0" smtClean="0"/>
              <a:t> der </a:t>
            </a:r>
            <a:r>
              <a:rPr lang="de-DE" sz="2800" dirty="0" err="1" smtClean="0"/>
              <a:t>stadtmusikanten</a:t>
            </a:r>
            <a:r>
              <a:rPr lang="de-DE" sz="2800" dirty="0" smtClean="0"/>
              <a:t> </a:t>
            </a:r>
            <a:r>
              <a:rPr lang="de-DE" sz="2800" dirty="0" err="1" smtClean="0"/>
              <a:t>bremer</a:t>
            </a:r>
            <a:r>
              <a:rPr lang="de-DE" sz="2800" dirty="0" smtClean="0"/>
              <a:t> nennen</a:t>
            </a:r>
            <a:r>
              <a:rPr lang="uk-UA" sz="2800" dirty="0" smtClean="0"/>
              <a:t>?</a:t>
            </a:r>
            <a:endParaRPr lang="uk-UA" sz="2800" dirty="0"/>
          </a:p>
        </p:txBody>
      </p:sp>
      <p:sp>
        <p:nvSpPr>
          <p:cNvPr id="5" name="Объект 4"/>
          <p:cNvSpPr>
            <a:spLocks noGrp="1"/>
          </p:cNvSpPr>
          <p:nvPr>
            <p:ph sz="quarter" idx="2"/>
          </p:nvPr>
        </p:nvSpPr>
        <p:spPr>
          <a:xfrm>
            <a:off x="879234" y="3591600"/>
            <a:ext cx="3600400" cy="565032"/>
          </a:xfrm>
        </p:spPr>
        <p:txBody>
          <a:bodyPr/>
          <a:lstStyle/>
          <a:p>
            <a:pPr marL="0" indent="0">
              <a:buNone/>
            </a:pPr>
            <a:r>
              <a:rPr lang="en-GB" i="1" dirty="0" smtClean="0">
                <a:solidFill>
                  <a:schemeClr val="bg2">
                    <a:lumMod val="50000"/>
                  </a:schemeClr>
                </a:solidFill>
              </a:rPr>
              <a:t>“</a:t>
            </a:r>
            <a:r>
              <a:rPr lang="en-GB" i="1" dirty="0" err="1" smtClean="0">
                <a:solidFill>
                  <a:schemeClr val="bg2">
                    <a:lumMod val="50000"/>
                  </a:schemeClr>
                </a:solidFill>
              </a:rPr>
              <a:t>Unerkannte</a:t>
            </a:r>
            <a:r>
              <a:rPr lang="en-GB" i="1" dirty="0" smtClean="0">
                <a:solidFill>
                  <a:schemeClr val="bg2">
                    <a:lumMod val="50000"/>
                  </a:schemeClr>
                </a:solidFill>
              </a:rPr>
              <a:t> </a:t>
            </a:r>
            <a:r>
              <a:rPr lang="en-GB" i="1" dirty="0" err="1" smtClean="0">
                <a:solidFill>
                  <a:schemeClr val="bg2">
                    <a:lumMod val="50000"/>
                  </a:schemeClr>
                </a:solidFill>
              </a:rPr>
              <a:t>Helden</a:t>
            </a:r>
            <a:r>
              <a:rPr lang="en-GB" i="1" dirty="0" smtClean="0">
                <a:solidFill>
                  <a:schemeClr val="bg2">
                    <a:lumMod val="50000"/>
                  </a:schemeClr>
                </a:solidFill>
              </a:rPr>
              <a:t>”</a:t>
            </a:r>
            <a:endParaRPr lang="uk-UA" i="1" dirty="0">
              <a:solidFill>
                <a:schemeClr val="bg2">
                  <a:lumMod val="50000"/>
                </a:schemeClr>
              </a:solidFill>
            </a:endParaRPr>
          </a:p>
        </p:txBody>
      </p:sp>
      <p:sp>
        <p:nvSpPr>
          <p:cNvPr id="6" name="Объект 5"/>
          <p:cNvSpPr>
            <a:spLocks noGrp="1"/>
          </p:cNvSpPr>
          <p:nvPr>
            <p:ph sz="quarter" idx="4"/>
          </p:nvPr>
        </p:nvSpPr>
        <p:spPr>
          <a:xfrm>
            <a:off x="2483768" y="5589240"/>
            <a:ext cx="6295600" cy="525432"/>
          </a:xfrm>
        </p:spPr>
        <p:txBody>
          <a:bodyPr>
            <a:noAutofit/>
          </a:bodyPr>
          <a:lstStyle/>
          <a:p>
            <a:pPr marL="0" indent="0">
              <a:buNone/>
            </a:pPr>
            <a:r>
              <a:rPr lang="de-DE" i="1" dirty="0" smtClean="0">
                <a:solidFill>
                  <a:schemeClr val="bg2">
                    <a:lumMod val="50000"/>
                  </a:schemeClr>
                </a:solidFill>
              </a:rPr>
              <a:t>„Das </a:t>
            </a:r>
            <a:r>
              <a:rPr lang="de-DE" i="1" dirty="0">
                <a:solidFill>
                  <a:schemeClr val="bg2">
                    <a:lumMod val="50000"/>
                  </a:schemeClr>
                </a:solidFill>
              </a:rPr>
              <a:t>Leben der widerspenstigen </a:t>
            </a:r>
            <a:r>
              <a:rPr lang="de-DE" i="1" dirty="0" smtClean="0">
                <a:solidFill>
                  <a:schemeClr val="bg2">
                    <a:lumMod val="50000"/>
                  </a:schemeClr>
                </a:solidFill>
              </a:rPr>
              <a:t>Tiere“</a:t>
            </a:r>
            <a:endParaRPr lang="uk-UA" i="1" dirty="0">
              <a:solidFill>
                <a:schemeClr val="bg2">
                  <a:lumMod val="50000"/>
                </a:schemeClr>
              </a:solidFill>
            </a:endParaRPr>
          </a:p>
        </p:txBody>
      </p:sp>
      <p:sp>
        <p:nvSpPr>
          <p:cNvPr id="10" name="TextBox 9"/>
          <p:cNvSpPr txBox="1"/>
          <p:nvPr/>
        </p:nvSpPr>
        <p:spPr>
          <a:xfrm>
            <a:off x="287524" y="2852936"/>
            <a:ext cx="3528392" cy="738664"/>
          </a:xfrm>
          <a:prstGeom prst="rect">
            <a:avLst/>
          </a:prstGeom>
          <a:noFill/>
        </p:spPr>
        <p:txBody>
          <a:bodyPr wrap="square" rtlCol="0">
            <a:spAutoFit/>
          </a:bodyPr>
          <a:lstStyle/>
          <a:p>
            <a:r>
              <a:rPr lang="en-GB" sz="2400" i="1" dirty="0">
                <a:solidFill>
                  <a:schemeClr val="bg2">
                    <a:lumMod val="50000"/>
                  </a:schemeClr>
                </a:solidFill>
              </a:rPr>
              <a:t>“</a:t>
            </a:r>
            <a:r>
              <a:rPr lang="en-GB" sz="2400" i="1" dirty="0" err="1">
                <a:solidFill>
                  <a:schemeClr val="bg2">
                    <a:lumMod val="50000"/>
                  </a:schemeClr>
                </a:solidFill>
              </a:rPr>
              <a:t>Tapfere</a:t>
            </a:r>
            <a:r>
              <a:rPr lang="en-GB" sz="2400" i="1" dirty="0">
                <a:solidFill>
                  <a:schemeClr val="bg2">
                    <a:lumMod val="50000"/>
                  </a:schemeClr>
                </a:solidFill>
              </a:rPr>
              <a:t> </a:t>
            </a:r>
            <a:r>
              <a:rPr lang="en-GB" sz="2400" i="1" dirty="0" err="1">
                <a:solidFill>
                  <a:schemeClr val="bg2">
                    <a:lumMod val="50000"/>
                  </a:schemeClr>
                </a:solidFill>
              </a:rPr>
              <a:t>Tiere</a:t>
            </a:r>
            <a:r>
              <a:rPr lang="en-GB" sz="2400" i="1" dirty="0">
                <a:solidFill>
                  <a:schemeClr val="bg2">
                    <a:lumMod val="50000"/>
                  </a:schemeClr>
                </a:solidFill>
              </a:rPr>
              <a:t>”</a:t>
            </a:r>
            <a:endParaRPr lang="uk-UA" sz="2400" i="1" dirty="0">
              <a:solidFill>
                <a:schemeClr val="bg2">
                  <a:lumMod val="50000"/>
                </a:schemeClr>
              </a:solidFill>
            </a:endParaRPr>
          </a:p>
          <a:p>
            <a:endParaRPr lang="uk-UA" dirty="0"/>
          </a:p>
        </p:txBody>
      </p:sp>
      <p:sp>
        <p:nvSpPr>
          <p:cNvPr id="13" name="TextBox 12"/>
          <p:cNvSpPr txBox="1"/>
          <p:nvPr/>
        </p:nvSpPr>
        <p:spPr>
          <a:xfrm>
            <a:off x="1907704" y="4941168"/>
            <a:ext cx="5143861" cy="830997"/>
          </a:xfrm>
          <a:prstGeom prst="rect">
            <a:avLst/>
          </a:prstGeom>
          <a:noFill/>
        </p:spPr>
        <p:txBody>
          <a:bodyPr wrap="square" rtlCol="0">
            <a:spAutoFit/>
          </a:bodyPr>
          <a:lstStyle/>
          <a:p>
            <a:r>
              <a:rPr lang="en-GB" sz="2400" i="1" dirty="0" smtClean="0">
                <a:solidFill>
                  <a:schemeClr val="bg2">
                    <a:lumMod val="50000"/>
                  </a:schemeClr>
                </a:solidFill>
              </a:rPr>
              <a:t>“</a:t>
            </a:r>
            <a:r>
              <a:rPr lang="en-GB" sz="2400" i="1" dirty="0" err="1" smtClean="0">
                <a:solidFill>
                  <a:schemeClr val="bg2">
                    <a:lumMod val="50000"/>
                  </a:schemeClr>
                </a:solidFill>
              </a:rPr>
              <a:t>Unwiderstehliches</a:t>
            </a:r>
            <a:r>
              <a:rPr lang="en-GB" sz="2400" i="1" dirty="0" smtClean="0">
                <a:solidFill>
                  <a:schemeClr val="bg2">
                    <a:lumMod val="50000"/>
                  </a:schemeClr>
                </a:solidFill>
              </a:rPr>
              <a:t> </a:t>
            </a:r>
            <a:r>
              <a:rPr lang="en-GB" sz="2400" i="1" dirty="0">
                <a:solidFill>
                  <a:schemeClr val="bg2">
                    <a:lumMod val="50000"/>
                  </a:schemeClr>
                </a:solidFill>
              </a:rPr>
              <a:t>Bremer”</a:t>
            </a:r>
            <a:endParaRPr lang="uk-UA" sz="2400" i="1" dirty="0">
              <a:solidFill>
                <a:schemeClr val="bg2">
                  <a:lumMod val="50000"/>
                </a:schemeClr>
              </a:solidFill>
            </a:endParaRPr>
          </a:p>
          <a:p>
            <a:endParaRPr lang="uk-UA" sz="2400" dirty="0">
              <a:solidFill>
                <a:schemeClr val="bg2">
                  <a:lumMod val="50000"/>
                </a:schemeClr>
              </a:solidFill>
            </a:endParaRPr>
          </a:p>
        </p:txBody>
      </p:sp>
      <p:sp>
        <p:nvSpPr>
          <p:cNvPr id="14" name="TextBox 13"/>
          <p:cNvSpPr txBox="1"/>
          <p:nvPr/>
        </p:nvSpPr>
        <p:spPr>
          <a:xfrm>
            <a:off x="1187624" y="4206279"/>
            <a:ext cx="5400600" cy="461665"/>
          </a:xfrm>
          <a:prstGeom prst="rect">
            <a:avLst/>
          </a:prstGeom>
          <a:noFill/>
        </p:spPr>
        <p:txBody>
          <a:bodyPr wrap="square" rtlCol="0">
            <a:spAutoFit/>
          </a:bodyPr>
          <a:lstStyle/>
          <a:p>
            <a:r>
              <a:rPr lang="de-DE" sz="2400" i="1" dirty="0" smtClean="0">
                <a:solidFill>
                  <a:schemeClr val="bg2">
                    <a:lumMod val="50000"/>
                  </a:schemeClr>
                </a:solidFill>
              </a:rPr>
              <a:t>„Vom Dreck zum Fürsten“</a:t>
            </a:r>
            <a:endParaRPr lang="uk-UA" sz="2400" i="1" dirty="0">
              <a:solidFill>
                <a:schemeClr val="bg2">
                  <a:lumMod val="50000"/>
                </a:schemeClr>
              </a:solidFill>
            </a:endParaRPr>
          </a:p>
        </p:txBody>
      </p:sp>
      <p:pic>
        <p:nvPicPr>
          <p:cNvPr id="15" name="Рисунок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63888" y="1518186"/>
            <a:ext cx="3290077" cy="1848098"/>
          </a:xfrm>
          <a:prstGeom prst="rect">
            <a:avLst/>
          </a:prstGeom>
          <a:ln>
            <a:noFill/>
          </a:ln>
          <a:effectLst>
            <a:softEdge rad="112500"/>
          </a:effectLst>
        </p:spPr>
      </p:pic>
    </p:spTree>
    <p:extLst>
      <p:ext uri="{BB962C8B-B14F-4D97-AF65-F5344CB8AC3E}">
        <p14:creationId xmlns:p14="http://schemas.microsoft.com/office/powerpoint/2010/main" val="1572469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80728"/>
            <a:ext cx="7242048" cy="1143000"/>
          </a:xfrm>
        </p:spPr>
        <p:txBody>
          <a:bodyPr>
            <a:noAutofit/>
          </a:bodyPr>
          <a:lstStyle/>
          <a:p>
            <a:r>
              <a:rPr lang="de-DE" sz="2800" dirty="0" smtClean="0"/>
              <a:t>Die </a:t>
            </a:r>
            <a:r>
              <a:rPr lang="de-DE" sz="2800" dirty="0" err="1" smtClean="0"/>
              <a:t>schüler</a:t>
            </a:r>
            <a:r>
              <a:rPr lang="de-DE" sz="2800" dirty="0" smtClean="0"/>
              <a:t> müssen die </a:t>
            </a:r>
            <a:r>
              <a:rPr lang="de-DE" sz="2800" dirty="0" err="1" smtClean="0"/>
              <a:t>rätsel</a:t>
            </a:r>
            <a:r>
              <a:rPr lang="de-DE" sz="2800" dirty="0" smtClean="0"/>
              <a:t> basierend auf dem </a:t>
            </a:r>
            <a:r>
              <a:rPr lang="de-DE" sz="2800" dirty="0" err="1" smtClean="0"/>
              <a:t>märchen</a:t>
            </a:r>
            <a:r>
              <a:rPr lang="de-DE" sz="2800" dirty="0" smtClean="0"/>
              <a:t> </a:t>
            </a:r>
            <a:r>
              <a:rPr lang="de-DE" sz="2800" dirty="0" err="1" smtClean="0"/>
              <a:t>erraten,welche</a:t>
            </a:r>
            <a:r>
              <a:rPr lang="de-DE" sz="2800" dirty="0" smtClean="0"/>
              <a:t> </a:t>
            </a:r>
            <a:r>
              <a:rPr lang="de-DE" sz="2800" dirty="0" err="1" smtClean="0"/>
              <a:t>hauptfigur</a:t>
            </a:r>
            <a:r>
              <a:rPr lang="de-DE" sz="2800" dirty="0" smtClean="0"/>
              <a:t> wird beschrieben</a:t>
            </a:r>
            <a:r>
              <a:rPr lang="uk-UA" sz="2800" dirty="0" smtClean="0"/>
              <a:t>?</a:t>
            </a:r>
            <a:endParaRPr lang="uk-UA" sz="2800" dirty="0"/>
          </a:p>
        </p:txBody>
      </p:sp>
      <p:sp>
        <p:nvSpPr>
          <p:cNvPr id="5" name="Объект 4"/>
          <p:cNvSpPr>
            <a:spLocks noGrp="1"/>
          </p:cNvSpPr>
          <p:nvPr>
            <p:ph sz="quarter" idx="2"/>
          </p:nvPr>
        </p:nvSpPr>
        <p:spPr>
          <a:xfrm>
            <a:off x="467544" y="2276872"/>
            <a:ext cx="3322712" cy="3693784"/>
          </a:xfrm>
        </p:spPr>
        <p:txBody>
          <a:bodyPr>
            <a:noAutofit/>
          </a:bodyPr>
          <a:lstStyle/>
          <a:p>
            <a:r>
              <a:rPr lang="de-DE" sz="1700" dirty="0"/>
              <a:t>Und am Abend und am Morgen stehe ich auf der Veranda, und ich beiße und heiß, ich werde das Haus der Fremden nicht </a:t>
            </a:r>
            <a:r>
              <a:rPr lang="de-DE" sz="1700" dirty="0" smtClean="0"/>
              <a:t>verpassen.</a:t>
            </a:r>
          </a:p>
          <a:p>
            <a:endParaRPr lang="de-DE" sz="1700" dirty="0" smtClean="0"/>
          </a:p>
          <a:p>
            <a:r>
              <a:rPr lang="de-DE" sz="1700" dirty="0"/>
              <a:t>Hat einen üppigen Schwanz Schnurrbart und eine schlechte Angewohnheit: zuerst wird er gut Essen, danach wird er sein Gesicht </a:t>
            </a:r>
            <a:r>
              <a:rPr lang="de-DE" sz="1700" dirty="0" smtClean="0"/>
              <a:t>waschen.</a:t>
            </a:r>
            <a:endParaRPr lang="uk-UA" sz="1700" dirty="0"/>
          </a:p>
        </p:txBody>
      </p:sp>
      <p:sp>
        <p:nvSpPr>
          <p:cNvPr id="6" name="Объект 5"/>
          <p:cNvSpPr>
            <a:spLocks noGrp="1"/>
          </p:cNvSpPr>
          <p:nvPr>
            <p:ph sz="quarter" idx="4"/>
          </p:nvPr>
        </p:nvSpPr>
        <p:spPr>
          <a:xfrm>
            <a:off x="4139952" y="2204864"/>
            <a:ext cx="3559296" cy="3693784"/>
          </a:xfrm>
        </p:spPr>
        <p:txBody>
          <a:bodyPr>
            <a:normAutofit/>
          </a:bodyPr>
          <a:lstStyle/>
          <a:p>
            <a:r>
              <a:rPr lang="de-DE" sz="1700" dirty="0"/>
              <a:t>Kamm, Flügel, schöner Schwanz, wer singt als Entertainer</a:t>
            </a:r>
            <a:r>
              <a:rPr lang="de-DE" sz="1700" dirty="0" smtClean="0"/>
              <a:t>?</a:t>
            </a:r>
          </a:p>
          <a:p>
            <a:endParaRPr lang="de-DE" sz="1700" dirty="0"/>
          </a:p>
          <a:p>
            <a:r>
              <a:rPr lang="de-DE" sz="1700" dirty="0"/>
              <a:t>Ich liebe es zu arbeiten, dass du alles tust, mich nach </a:t>
            </a:r>
            <a:r>
              <a:rPr lang="de-DE" sz="1700" dirty="0" err="1"/>
              <a:t>Arba</a:t>
            </a:r>
            <a:r>
              <a:rPr lang="de-DE" sz="1700" dirty="0"/>
              <a:t> schleppst, ich transportiere die </a:t>
            </a:r>
            <a:r>
              <a:rPr lang="de-DE" sz="1700" dirty="0" smtClean="0"/>
              <a:t>Fracht.</a:t>
            </a:r>
            <a:endParaRPr lang="uk-UA" sz="1700" dirty="0"/>
          </a:p>
        </p:txBody>
      </p:sp>
      <p:graphicFrame>
        <p:nvGraphicFramePr>
          <p:cNvPr id="8" name="Таблица 7"/>
          <p:cNvGraphicFramePr>
            <a:graphicFrameLocks noGrp="1"/>
          </p:cNvGraphicFramePr>
          <p:nvPr>
            <p:extLst>
              <p:ext uri="{D42A27DB-BD31-4B8C-83A1-F6EECF244321}">
                <p14:modId xmlns:p14="http://schemas.microsoft.com/office/powerpoint/2010/main" val="598841232"/>
              </p:ext>
            </p:extLst>
          </p:nvPr>
        </p:nvGraphicFramePr>
        <p:xfrm>
          <a:off x="1187624" y="6093296"/>
          <a:ext cx="6096000" cy="457200"/>
        </p:xfrm>
        <a:graphic>
          <a:graphicData uri="http://schemas.openxmlformats.org/drawingml/2006/table">
            <a:tbl>
              <a:tblPr firstRow="1" bandRow="1">
                <a:tableStyleId>{7DF18680-E054-41AD-8BC1-D1AEF772440D}</a:tableStyleId>
              </a:tblPr>
              <a:tblGrid>
                <a:gridCol w="6096000">
                  <a:extLst>
                    <a:ext uri="{9D8B030D-6E8A-4147-A177-3AD203B41FA5}">
                      <a16:colId xmlns:a16="http://schemas.microsoft.com/office/drawing/2014/main" val="20000"/>
                    </a:ext>
                  </a:extLst>
                </a:gridCol>
              </a:tblGrid>
              <a:tr h="370840">
                <a:tc>
                  <a:txBody>
                    <a:bodyPr/>
                    <a:lstStyle/>
                    <a:p>
                      <a:r>
                        <a:rPr lang="de-DE" sz="2400" dirty="0" smtClean="0"/>
                        <a:t> Hund</a:t>
                      </a:r>
                      <a:r>
                        <a:rPr lang="de-DE" sz="2400" baseline="0" dirty="0" smtClean="0"/>
                        <a:t>        </a:t>
                      </a:r>
                      <a:r>
                        <a:rPr lang="de-DE" sz="2400" dirty="0" smtClean="0"/>
                        <a:t> Katze</a:t>
                      </a:r>
                      <a:r>
                        <a:rPr lang="de-DE" sz="2400" baseline="0" dirty="0" smtClean="0"/>
                        <a:t>          Esel            Hahn</a:t>
                      </a:r>
                      <a:endParaRPr lang="uk-UA" sz="2400" dirty="0"/>
                    </a:p>
                  </a:txBody>
                  <a:tcPr>
                    <a:cell3D prstMaterial="dkEdge">
                      <a:bevel/>
                      <a:lightRig rig="flood" dir="t"/>
                    </a:cell3D>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22546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1916832"/>
            <a:ext cx="5657771" cy="3168352"/>
          </a:xfrm>
          <a:prstGeom prst="rect">
            <a:avLst/>
          </a:prstGeom>
          <a:ln>
            <a:noFill/>
          </a:ln>
          <a:effectLst>
            <a:softEdge rad="112500"/>
          </a:effectLst>
        </p:spPr>
      </p:pic>
    </p:spTree>
    <p:extLst>
      <p:ext uri="{BB962C8B-B14F-4D97-AF65-F5344CB8AC3E}">
        <p14:creationId xmlns:p14="http://schemas.microsoft.com/office/powerpoint/2010/main" val="265641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239000" cy="1143000"/>
          </a:xfrm>
        </p:spPr>
        <p:txBody>
          <a:bodyPr>
            <a:normAutofit/>
          </a:bodyPr>
          <a:lstStyle/>
          <a:p>
            <a:r>
              <a:rPr lang="de-DE" sz="3200" dirty="0" smtClean="0">
                <a:solidFill>
                  <a:schemeClr val="tx2">
                    <a:lumMod val="75000"/>
                  </a:schemeClr>
                </a:solidFill>
              </a:rPr>
              <a:t>Einleitung</a:t>
            </a:r>
            <a:endParaRPr lang="uk-UA" sz="3200" dirty="0">
              <a:solidFill>
                <a:schemeClr val="tx2">
                  <a:lumMod val="75000"/>
                </a:schemeClr>
              </a:solidFill>
            </a:endParaRPr>
          </a:p>
        </p:txBody>
      </p:sp>
      <p:sp>
        <p:nvSpPr>
          <p:cNvPr id="3" name="Объект 2"/>
          <p:cNvSpPr>
            <a:spLocks noGrp="1"/>
          </p:cNvSpPr>
          <p:nvPr>
            <p:ph idx="1"/>
          </p:nvPr>
        </p:nvSpPr>
        <p:spPr>
          <a:xfrm>
            <a:off x="467544" y="1556792"/>
            <a:ext cx="7239000" cy="4846320"/>
          </a:xfrm>
        </p:spPr>
        <p:txBody>
          <a:bodyPr/>
          <a:lstStyle/>
          <a:p>
            <a:pPr marL="514350" indent="-514350">
              <a:buFont typeface="+mj-lt"/>
              <a:buAutoNum type="arabicPeriod"/>
            </a:pPr>
            <a:r>
              <a:rPr lang="en-GB" sz="2000" i="1" dirty="0" err="1" smtClean="0"/>
              <a:t>Begriffskl</a:t>
            </a:r>
            <a:r>
              <a:rPr lang="de-DE" sz="2000" i="1" dirty="0" err="1" smtClean="0"/>
              <a:t>ärung</a:t>
            </a:r>
            <a:r>
              <a:rPr lang="de-DE" sz="2000" i="1" dirty="0" smtClean="0"/>
              <a:t> der Handlungs- und produktionsorientierte Methode des Lernens im Sprachunterricht</a:t>
            </a:r>
          </a:p>
          <a:p>
            <a:pPr marL="514350" indent="-514350">
              <a:buFont typeface="+mj-lt"/>
              <a:buAutoNum type="arabicPeriod"/>
            </a:pPr>
            <a:r>
              <a:rPr lang="de-DE" sz="2000" i="1" dirty="0" smtClean="0"/>
              <a:t>Was bedeutet die Begriffe „Handlungsorientiert“ und „Produktionsorientiert“ im Sprachunterricht </a:t>
            </a:r>
            <a:r>
              <a:rPr lang="ru-RU" sz="2000" i="1" dirty="0" smtClean="0"/>
              <a:t>?</a:t>
            </a:r>
          </a:p>
          <a:p>
            <a:pPr marL="514350" indent="-514350">
              <a:buFont typeface="+mj-lt"/>
              <a:buAutoNum type="arabicPeriod"/>
            </a:pPr>
            <a:r>
              <a:rPr lang="de-DE" sz="2000" i="1" dirty="0" smtClean="0"/>
              <a:t>Ziele der </a:t>
            </a:r>
            <a:r>
              <a:rPr lang="de-DE" sz="2000" i="1" dirty="0"/>
              <a:t>Handlungs- und produktionsorientierte </a:t>
            </a:r>
            <a:r>
              <a:rPr lang="de-DE" sz="2000" i="1" dirty="0" smtClean="0"/>
              <a:t>Methode</a:t>
            </a:r>
            <a:endParaRPr lang="ru-RU" sz="2000" i="1" dirty="0" smtClean="0"/>
          </a:p>
          <a:p>
            <a:pPr marL="514350" indent="-514350">
              <a:buFont typeface="+mj-lt"/>
              <a:buAutoNum type="arabicPeriod"/>
            </a:pPr>
            <a:r>
              <a:rPr lang="de-DE" sz="2000" i="1" dirty="0" smtClean="0"/>
              <a:t>Die wichtige Besonderheiten der </a:t>
            </a:r>
            <a:r>
              <a:rPr lang="de-DE" sz="2000" i="1" dirty="0"/>
              <a:t>Handlungs- und </a:t>
            </a:r>
            <a:r>
              <a:rPr lang="de-DE" sz="2000" i="1" dirty="0" smtClean="0"/>
              <a:t>produktionsorientierte  </a:t>
            </a:r>
            <a:r>
              <a:rPr lang="de-DE" sz="2000" i="1" dirty="0"/>
              <a:t>Methode </a:t>
            </a:r>
            <a:endParaRPr lang="uk-UA" sz="2000" i="1" dirty="0" smtClean="0"/>
          </a:p>
          <a:p>
            <a:pPr marL="514350" indent="-514350">
              <a:buFont typeface="+mj-lt"/>
              <a:buAutoNum type="arabicPeriod"/>
            </a:pPr>
            <a:r>
              <a:rPr lang="de-DE" sz="2000" i="1" dirty="0" smtClean="0"/>
              <a:t>Der praktische Teil</a:t>
            </a:r>
          </a:p>
          <a:p>
            <a:pPr marL="514350" indent="-514350">
              <a:buFont typeface="+mj-lt"/>
              <a:buAutoNum type="arabicPeriod"/>
            </a:pPr>
            <a:endParaRPr lang="uk-UA" dirty="0"/>
          </a:p>
        </p:txBody>
      </p:sp>
    </p:spTree>
    <p:extLst>
      <p:ext uri="{BB962C8B-B14F-4D97-AF65-F5344CB8AC3E}">
        <p14:creationId xmlns:p14="http://schemas.microsoft.com/office/powerpoint/2010/main" val="2853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71400"/>
            <a:ext cx="8496944" cy="1215008"/>
          </a:xfrm>
        </p:spPr>
        <p:txBody>
          <a:bodyPr>
            <a:normAutofit/>
          </a:bodyPr>
          <a:lstStyle/>
          <a:p>
            <a:r>
              <a:rPr lang="en-GB" sz="3200" dirty="0" smtClean="0">
                <a:solidFill>
                  <a:schemeClr val="tx2">
                    <a:lumMod val="75000"/>
                  </a:schemeClr>
                </a:solidFill>
              </a:rPr>
              <a:t>              </a:t>
            </a:r>
            <a:r>
              <a:rPr lang="en-GB" sz="3200" dirty="0" err="1" smtClean="0">
                <a:solidFill>
                  <a:schemeClr val="tx2">
                    <a:lumMod val="75000"/>
                  </a:schemeClr>
                </a:solidFill>
              </a:rPr>
              <a:t>Begriffskl</a:t>
            </a:r>
            <a:r>
              <a:rPr lang="de-DE" sz="3200" dirty="0" err="1" smtClean="0">
                <a:solidFill>
                  <a:schemeClr val="tx2">
                    <a:lumMod val="75000"/>
                  </a:schemeClr>
                </a:solidFill>
              </a:rPr>
              <a:t>ärung</a:t>
            </a:r>
            <a:endParaRPr lang="uk-UA" sz="3200" dirty="0">
              <a:solidFill>
                <a:schemeClr val="tx2">
                  <a:lumMod val="75000"/>
                </a:schemeClr>
              </a:solidFill>
            </a:endParaRPr>
          </a:p>
        </p:txBody>
      </p:sp>
      <p:sp>
        <p:nvSpPr>
          <p:cNvPr id="3" name="Объект 2"/>
          <p:cNvSpPr>
            <a:spLocks noGrp="1"/>
          </p:cNvSpPr>
          <p:nvPr>
            <p:ph idx="1"/>
          </p:nvPr>
        </p:nvSpPr>
        <p:spPr>
          <a:xfrm>
            <a:off x="467544" y="1628800"/>
            <a:ext cx="7239000" cy="4846320"/>
          </a:xfrm>
        </p:spPr>
        <p:txBody>
          <a:bodyPr>
            <a:noAutofit/>
          </a:bodyPr>
          <a:lstStyle/>
          <a:p>
            <a:r>
              <a:rPr lang="de-DE" i="1" dirty="0" smtClean="0"/>
              <a:t>    Unter </a:t>
            </a:r>
            <a:r>
              <a:rPr lang="de-DE" i="1" dirty="0"/>
              <a:t>dem Begriff „Handlungs- und produktionsorientierte Methode“ versteht man die Ausrichtung auf aktives, eigenständiges und kreatives Lernen, das auf Kognition ausgerichtet ist und die Monotonie im Lernprozess </a:t>
            </a:r>
            <a:r>
              <a:rPr lang="de-DE" i="1" dirty="0" smtClean="0"/>
              <a:t>bricht.</a:t>
            </a:r>
          </a:p>
          <a:p>
            <a:r>
              <a:rPr lang="de-DE" i="1" dirty="0" smtClean="0"/>
              <a:t>    Ein </a:t>
            </a:r>
            <a:r>
              <a:rPr lang="de-DE" i="1" dirty="0"/>
              <a:t>Deutschunterricht, bei dem die Schüler produktiv tätig werden, indem sie Texte ergänzen, imitieren, erforschen, umformen usw.</a:t>
            </a:r>
          </a:p>
          <a:p>
            <a:pPr marL="0" indent="0">
              <a:buNone/>
            </a:pPr>
            <a:r>
              <a:rPr lang="de-DE" i="1" dirty="0" smtClean="0"/>
              <a:t> </a:t>
            </a:r>
            <a:endParaRPr lang="uk-UA" i="1" dirty="0"/>
          </a:p>
        </p:txBody>
      </p:sp>
    </p:spTree>
    <p:extLst>
      <p:ext uri="{BB962C8B-B14F-4D97-AF65-F5344CB8AC3E}">
        <p14:creationId xmlns:p14="http://schemas.microsoft.com/office/powerpoint/2010/main" val="376362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92080" y="620688"/>
            <a:ext cx="3672408" cy="4536504"/>
          </a:xfrm>
        </p:spPr>
        <p:txBody>
          <a:bodyPr>
            <a:noAutofit/>
          </a:bodyPr>
          <a:lstStyle/>
          <a:p>
            <a:r>
              <a:rPr lang="de-DE" sz="2800" b="0" i="1" dirty="0" smtClean="0">
                <a:solidFill>
                  <a:schemeClr val="tx1"/>
                </a:solidFill>
              </a:rPr>
              <a:t>  Nach </a:t>
            </a:r>
            <a:r>
              <a:rPr lang="de-DE" sz="2800" i="1" dirty="0">
                <a:solidFill>
                  <a:schemeClr val="tx1"/>
                </a:solidFill>
              </a:rPr>
              <a:t>G. Haas</a:t>
            </a:r>
            <a:r>
              <a:rPr lang="de-DE" sz="2800" b="0" i="1" dirty="0">
                <a:solidFill>
                  <a:schemeClr val="tx1"/>
                </a:solidFill>
              </a:rPr>
              <a:t>, ist es bei dieser Methode vor allem wichtig, dass die „situativ-affektiven Bedürfnisse junger Menschen berücksichtigt“ </a:t>
            </a:r>
            <a:r>
              <a:rPr lang="de-DE" sz="2800" b="0" i="1" dirty="0" smtClean="0">
                <a:solidFill>
                  <a:schemeClr val="tx1"/>
                </a:solidFill>
              </a:rPr>
              <a:t>werden</a:t>
            </a:r>
            <a:endParaRPr lang="uk-UA" sz="2800" b="0" i="1" dirty="0">
              <a:solidFill>
                <a:schemeClr val="tx1"/>
              </a:solidFill>
            </a:endParaRPr>
          </a:p>
        </p:txBody>
      </p:sp>
      <p:pic>
        <p:nvPicPr>
          <p:cNvPr id="5" name="Рисунок 4"/>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9" b="19"/>
          <a:stretch>
            <a:fillRect/>
          </a:stretch>
        </p:blipFill>
        <p:spPr/>
      </p:pic>
    </p:spTree>
    <p:extLst>
      <p:ext uri="{BB962C8B-B14F-4D97-AF65-F5344CB8AC3E}">
        <p14:creationId xmlns:p14="http://schemas.microsoft.com/office/powerpoint/2010/main" val="257446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908720"/>
            <a:ext cx="7992888" cy="1152128"/>
          </a:xfrm>
        </p:spPr>
        <p:txBody>
          <a:bodyPr>
            <a:noAutofit/>
          </a:bodyPr>
          <a:lstStyle/>
          <a:p>
            <a:r>
              <a:rPr lang="de-DE" sz="2800" b="0" dirty="0" smtClean="0">
                <a:solidFill>
                  <a:schemeClr val="bg2">
                    <a:lumMod val="25000"/>
                  </a:schemeClr>
                </a:solidFill>
                <a:latin typeface="Aharoni" panose="02010803020104030203" pitchFamily="2" charset="-79"/>
                <a:cs typeface="Aharoni" panose="02010803020104030203" pitchFamily="2" charset="-79"/>
              </a:rPr>
              <a:t> Was </a:t>
            </a:r>
            <a:r>
              <a:rPr lang="de-DE" sz="2800" b="0" dirty="0">
                <a:solidFill>
                  <a:schemeClr val="bg2">
                    <a:lumMod val="25000"/>
                  </a:schemeClr>
                </a:solidFill>
                <a:latin typeface="Aharoni" panose="02010803020104030203" pitchFamily="2" charset="-79"/>
                <a:cs typeface="Aharoni" panose="02010803020104030203" pitchFamily="2" charset="-79"/>
              </a:rPr>
              <a:t>bedeutet </a:t>
            </a:r>
            <a:r>
              <a:rPr lang="de-DE" sz="2800" b="0" dirty="0" smtClean="0">
                <a:solidFill>
                  <a:schemeClr val="bg2">
                    <a:lumMod val="25000"/>
                  </a:schemeClr>
                </a:solidFill>
                <a:latin typeface="Aharoni" panose="02010803020104030203" pitchFamily="2" charset="-79"/>
                <a:cs typeface="Aharoni" panose="02010803020104030203" pitchFamily="2" charset="-79"/>
              </a:rPr>
              <a:t>die Begriffe „Handlungsorientiert“ </a:t>
            </a:r>
            <a:r>
              <a:rPr lang="de-DE" sz="2800" b="0" dirty="0">
                <a:solidFill>
                  <a:schemeClr val="bg2">
                    <a:lumMod val="25000"/>
                  </a:schemeClr>
                </a:solidFill>
                <a:latin typeface="Aharoni" panose="02010803020104030203" pitchFamily="2" charset="-79"/>
                <a:cs typeface="Aharoni" panose="02010803020104030203" pitchFamily="2" charset="-79"/>
              </a:rPr>
              <a:t>und „Produktionsorientiert“ im </a:t>
            </a:r>
            <a:r>
              <a:rPr lang="de-DE" sz="2800" b="0" dirty="0" smtClean="0">
                <a:solidFill>
                  <a:schemeClr val="bg2">
                    <a:lumMod val="25000"/>
                  </a:schemeClr>
                </a:solidFill>
                <a:latin typeface="Aharoni" panose="02010803020104030203" pitchFamily="2" charset="-79"/>
                <a:cs typeface="Aharoni" panose="02010803020104030203" pitchFamily="2" charset="-79"/>
              </a:rPr>
              <a:t>Sprachunterricht </a:t>
            </a:r>
            <a:r>
              <a:rPr lang="uk-UA" sz="2800" b="0" dirty="0" smtClean="0">
                <a:solidFill>
                  <a:schemeClr val="bg2">
                    <a:lumMod val="25000"/>
                  </a:schemeClr>
                </a:solidFill>
                <a:cs typeface="Aharoni" panose="02010803020104030203" pitchFamily="2" charset="-79"/>
              </a:rPr>
              <a:t>?</a:t>
            </a:r>
            <a:endParaRPr lang="uk-UA" sz="2800" b="0" dirty="0">
              <a:solidFill>
                <a:schemeClr val="bg2">
                  <a:lumMod val="25000"/>
                </a:schemeClr>
              </a:solidFill>
              <a:cs typeface="Aharoni" panose="02010803020104030203" pitchFamily="2" charset="-79"/>
            </a:endParaRPr>
          </a:p>
        </p:txBody>
      </p:sp>
      <p:sp>
        <p:nvSpPr>
          <p:cNvPr id="3" name="Объект 2"/>
          <p:cNvSpPr>
            <a:spLocks noGrp="1"/>
          </p:cNvSpPr>
          <p:nvPr>
            <p:ph sz="half" idx="1"/>
          </p:nvPr>
        </p:nvSpPr>
        <p:spPr>
          <a:xfrm>
            <a:off x="467544" y="2636912"/>
            <a:ext cx="3520440" cy="4525963"/>
          </a:xfrm>
        </p:spPr>
        <p:txBody>
          <a:bodyPr>
            <a:normAutofit/>
          </a:bodyPr>
          <a:lstStyle/>
          <a:p>
            <a:r>
              <a:rPr lang="de-DE" sz="2400" i="1" dirty="0" smtClean="0"/>
              <a:t>Produktionsorientiert ist literarische Texte als Ausgangspunkt von Schüleraktivität zur </a:t>
            </a:r>
            <a:r>
              <a:rPr lang="de-DE" sz="2400" i="1" dirty="0"/>
              <a:t>I</a:t>
            </a:r>
            <a:r>
              <a:rPr lang="de-DE" sz="2400" i="1" dirty="0" smtClean="0"/>
              <a:t>ntensivierung literarischen Verstehens.</a:t>
            </a:r>
            <a:endParaRPr lang="uk-UA" sz="2400" i="1" dirty="0"/>
          </a:p>
        </p:txBody>
      </p:sp>
      <p:sp>
        <p:nvSpPr>
          <p:cNvPr id="4" name="Объект 3"/>
          <p:cNvSpPr>
            <a:spLocks noGrp="1"/>
          </p:cNvSpPr>
          <p:nvPr>
            <p:ph sz="half" idx="2"/>
          </p:nvPr>
        </p:nvSpPr>
        <p:spPr>
          <a:xfrm>
            <a:off x="4139952" y="2636912"/>
            <a:ext cx="3520440" cy="4525963"/>
          </a:xfrm>
        </p:spPr>
        <p:txBody>
          <a:bodyPr>
            <a:normAutofit/>
          </a:bodyPr>
          <a:lstStyle/>
          <a:p>
            <a:r>
              <a:rPr lang="de-DE" sz="2400" i="1" dirty="0" smtClean="0"/>
              <a:t>Handlungsorientiert  ist vielgestaltige Inszenierungen zu literarischen Texten zur Aktivierung von Motivation und Gefühl des Schüler.</a:t>
            </a:r>
            <a:endParaRPr lang="uk-UA" sz="2400" i="1" dirty="0"/>
          </a:p>
        </p:txBody>
      </p:sp>
    </p:spTree>
    <p:extLst>
      <p:ext uri="{BB962C8B-B14F-4D97-AF65-F5344CB8AC3E}">
        <p14:creationId xmlns:p14="http://schemas.microsoft.com/office/powerpoint/2010/main" val="954301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363272" cy="1634440"/>
          </a:xfrm>
        </p:spPr>
        <p:txBody>
          <a:bodyPr>
            <a:noAutofit/>
          </a:bodyPr>
          <a:lstStyle/>
          <a:p>
            <a:r>
              <a:rPr lang="de-DE" sz="2600" b="0" dirty="0" smtClean="0">
                <a:solidFill>
                  <a:schemeClr val="bg2">
                    <a:lumMod val="25000"/>
                  </a:schemeClr>
                </a:solidFill>
                <a:latin typeface="Aharoni" panose="02010803020104030203" pitchFamily="2" charset="-79"/>
                <a:cs typeface="Aharoni" panose="02010803020104030203" pitchFamily="2" charset="-79"/>
              </a:rPr>
              <a:t>Ziele </a:t>
            </a:r>
            <a:r>
              <a:rPr lang="de-DE" sz="2600" b="0" dirty="0">
                <a:solidFill>
                  <a:schemeClr val="bg2">
                    <a:lumMod val="25000"/>
                  </a:schemeClr>
                </a:solidFill>
                <a:latin typeface="Aharoni" panose="02010803020104030203" pitchFamily="2" charset="-79"/>
                <a:cs typeface="Aharoni" panose="02010803020104030203" pitchFamily="2" charset="-79"/>
              </a:rPr>
              <a:t>der Handlungs- und </a:t>
            </a:r>
            <a:r>
              <a:rPr lang="ru-RU" sz="2600" b="0" dirty="0" smtClean="0">
                <a:solidFill>
                  <a:schemeClr val="bg2">
                    <a:lumMod val="25000"/>
                  </a:schemeClr>
                </a:solidFill>
                <a:latin typeface="Aharoni" panose="02010803020104030203" pitchFamily="2" charset="-79"/>
                <a:cs typeface="Aharoni" panose="02010803020104030203" pitchFamily="2" charset="-79"/>
              </a:rPr>
              <a:t>         </a:t>
            </a:r>
            <a:r>
              <a:rPr lang="de-DE" sz="2600" b="0" dirty="0" smtClean="0">
                <a:solidFill>
                  <a:schemeClr val="bg2">
                    <a:lumMod val="25000"/>
                  </a:schemeClr>
                </a:solidFill>
                <a:latin typeface="Aharoni" panose="02010803020104030203" pitchFamily="2" charset="-79"/>
                <a:cs typeface="Aharoni" panose="02010803020104030203" pitchFamily="2" charset="-79"/>
              </a:rPr>
              <a:t>produktionsorientierte Methode</a:t>
            </a:r>
            <a:r>
              <a:rPr lang="uk-UA" sz="2600" b="0" dirty="0" smtClean="0">
                <a:solidFill>
                  <a:schemeClr val="bg2">
                    <a:lumMod val="25000"/>
                  </a:schemeClr>
                </a:solidFill>
                <a:latin typeface="Aharoni" panose="02010803020104030203" pitchFamily="2" charset="-79"/>
                <a:cs typeface="Aharoni" panose="02010803020104030203" pitchFamily="2" charset="-79"/>
              </a:rPr>
              <a:t> </a:t>
            </a:r>
            <a:r>
              <a:rPr lang="ru-RU" sz="2600" b="0" dirty="0" smtClean="0">
                <a:solidFill>
                  <a:schemeClr val="bg2">
                    <a:lumMod val="25000"/>
                  </a:schemeClr>
                </a:solidFill>
                <a:latin typeface="Aharoni" panose="02010803020104030203" pitchFamily="2" charset="-79"/>
                <a:cs typeface="Aharoni" panose="02010803020104030203" pitchFamily="2" charset="-79"/>
              </a:rPr>
              <a:t>:</a:t>
            </a:r>
            <a:r>
              <a:rPr lang="de-DE" sz="2600" dirty="0">
                <a:solidFill>
                  <a:schemeClr val="bg2">
                    <a:lumMod val="25000"/>
                  </a:schemeClr>
                </a:solidFill>
              </a:rPr>
              <a:t/>
            </a:r>
            <a:br>
              <a:rPr lang="de-DE" sz="2600" dirty="0">
                <a:solidFill>
                  <a:schemeClr val="bg2">
                    <a:lumMod val="25000"/>
                  </a:schemeClr>
                </a:solidFill>
              </a:rPr>
            </a:br>
            <a:endParaRPr lang="uk-UA" sz="2600" dirty="0">
              <a:solidFill>
                <a:schemeClr val="bg2">
                  <a:lumMod val="25000"/>
                </a:schemeClr>
              </a:solidFill>
            </a:endParaRPr>
          </a:p>
        </p:txBody>
      </p:sp>
      <p:sp>
        <p:nvSpPr>
          <p:cNvPr id="3" name="Объект 2"/>
          <p:cNvSpPr>
            <a:spLocks noGrp="1"/>
          </p:cNvSpPr>
          <p:nvPr>
            <p:ph idx="1"/>
          </p:nvPr>
        </p:nvSpPr>
        <p:spPr>
          <a:xfrm>
            <a:off x="467544" y="1844824"/>
            <a:ext cx="7239000" cy="4846320"/>
          </a:xfrm>
        </p:spPr>
        <p:txBody>
          <a:bodyPr>
            <a:normAutofit/>
          </a:bodyPr>
          <a:lstStyle/>
          <a:p>
            <a:r>
              <a:rPr lang="de-DE" sz="2000" i="1" dirty="0"/>
              <a:t>will durch ästhetische Eigenaktivität intensivere </a:t>
            </a:r>
            <a:r>
              <a:rPr lang="de-DE" sz="2000" i="1" dirty="0" smtClean="0"/>
              <a:t>Lernprozesse ermöglichen </a:t>
            </a:r>
            <a:r>
              <a:rPr lang="de-DE" sz="2000" i="1" dirty="0"/>
              <a:t>als die bloße Instruktion und </a:t>
            </a:r>
            <a:r>
              <a:rPr lang="de-DE" sz="2000" i="1" dirty="0" smtClean="0"/>
              <a:t>Unterrichtsgespräch</a:t>
            </a:r>
            <a:r>
              <a:rPr lang="ru-RU" sz="2000" i="1" dirty="0" smtClean="0"/>
              <a:t>;</a:t>
            </a:r>
          </a:p>
          <a:p>
            <a:r>
              <a:rPr lang="de-DE" sz="2000" i="1" dirty="0"/>
              <a:t>will die </a:t>
            </a:r>
            <a:r>
              <a:rPr lang="de-DE" sz="2000" i="1" dirty="0" err="1"/>
              <a:t>Produziertheit</a:t>
            </a:r>
            <a:r>
              <a:rPr lang="de-DE" sz="2000" i="1" dirty="0"/>
              <a:t> von Texten ins Bewusstsein </a:t>
            </a:r>
            <a:r>
              <a:rPr lang="de-DE" sz="2000" i="1" dirty="0" smtClean="0"/>
              <a:t>heben</a:t>
            </a:r>
            <a:r>
              <a:rPr lang="ru-RU" sz="2000" i="1" dirty="0" smtClean="0"/>
              <a:t>;</a:t>
            </a:r>
          </a:p>
          <a:p>
            <a:r>
              <a:rPr lang="de-DE" sz="2000" i="1" dirty="0"/>
              <a:t>will auch durch nicht-analytische Zugangsweisen zu </a:t>
            </a:r>
            <a:r>
              <a:rPr lang="de-DE" sz="2000" i="1" dirty="0" smtClean="0"/>
              <a:t>Texten </a:t>
            </a:r>
            <a:r>
              <a:rPr lang="de-DE" sz="2000" i="1" dirty="0"/>
              <a:t>die </a:t>
            </a:r>
            <a:r>
              <a:rPr lang="de-DE" sz="2000" i="1" dirty="0" smtClean="0"/>
              <a:t>Verstehens- </a:t>
            </a:r>
            <a:r>
              <a:rPr lang="de-DE" sz="2000" i="1" dirty="0"/>
              <a:t>und Interpretationsleistung </a:t>
            </a:r>
            <a:r>
              <a:rPr lang="de-DE" sz="2000" i="1" dirty="0" smtClean="0"/>
              <a:t>fördern</a:t>
            </a:r>
            <a:r>
              <a:rPr lang="ru-RU" sz="2000" i="1" dirty="0" smtClean="0"/>
              <a:t>;</a:t>
            </a:r>
          </a:p>
          <a:p>
            <a:r>
              <a:rPr lang="de-DE" sz="2000" i="1" dirty="0"/>
              <a:t>zielt auf die Förderung der Imaginationskraft </a:t>
            </a:r>
            <a:r>
              <a:rPr lang="de-DE" sz="2000" i="1" dirty="0" smtClean="0"/>
              <a:t>als</a:t>
            </a:r>
            <a:r>
              <a:rPr lang="ru-RU" sz="2000" i="1" dirty="0" smtClean="0"/>
              <a:t> </a:t>
            </a:r>
            <a:r>
              <a:rPr lang="de-DE" sz="2000" i="1" dirty="0" smtClean="0"/>
              <a:t>wesentlicher Voraussetzung </a:t>
            </a:r>
            <a:r>
              <a:rPr lang="de-DE" sz="2000" i="1" dirty="0"/>
              <a:t>literarischen Verstehens </a:t>
            </a:r>
            <a:r>
              <a:rPr lang="de-DE" sz="2000" i="1" dirty="0" smtClean="0"/>
              <a:t>ab</a:t>
            </a:r>
            <a:r>
              <a:rPr lang="ru-RU" sz="2000" i="1" dirty="0" smtClean="0"/>
              <a:t>;</a:t>
            </a:r>
          </a:p>
          <a:p>
            <a:r>
              <a:rPr lang="de-DE" sz="2000" i="1" dirty="0"/>
              <a:t>will tendenziell individualisierender Unterricht </a:t>
            </a:r>
            <a:r>
              <a:rPr lang="de-DE" sz="2000" i="1" dirty="0" smtClean="0"/>
              <a:t>sein</a:t>
            </a:r>
            <a:r>
              <a:rPr lang="ru-RU" sz="2000" i="1" dirty="0" smtClean="0"/>
              <a:t>;</a:t>
            </a:r>
          </a:p>
          <a:p>
            <a:r>
              <a:rPr lang="de-DE" sz="2000" i="1" dirty="0"/>
              <a:t>verbindet lese- und schreibdidaktische </a:t>
            </a:r>
            <a:r>
              <a:rPr lang="de-DE" sz="2000" i="1" dirty="0" smtClean="0"/>
              <a:t>Ziele</a:t>
            </a:r>
            <a:r>
              <a:rPr lang="ru-RU" sz="2000" i="1" dirty="0" smtClean="0"/>
              <a:t>.</a:t>
            </a:r>
            <a:endParaRPr lang="de-DE" sz="2000" i="1" dirty="0"/>
          </a:p>
          <a:p>
            <a:endParaRPr lang="de-DE" sz="2000" dirty="0"/>
          </a:p>
          <a:p>
            <a:pPr marL="0" indent="0">
              <a:buNone/>
            </a:pPr>
            <a:r>
              <a:rPr lang="de-DE" sz="2000" dirty="0" smtClean="0"/>
              <a:t> </a:t>
            </a:r>
            <a:endParaRPr lang="de-DE" sz="2000" dirty="0"/>
          </a:p>
          <a:p>
            <a:endParaRPr lang="de-DE" sz="2000" dirty="0"/>
          </a:p>
          <a:p>
            <a:endParaRPr lang="ru-RU" sz="2000" dirty="0" smtClean="0"/>
          </a:p>
          <a:p>
            <a:endParaRPr lang="de-DE" sz="2000" dirty="0"/>
          </a:p>
          <a:p>
            <a:pPr>
              <a:buSzPct val="70000"/>
              <a:buFont typeface="Wingdings" panose="05000000000000000000" pitchFamily="2" charset="2"/>
              <a:buChar char="Ø"/>
            </a:pPr>
            <a:endParaRPr lang="uk-UA" sz="2000" dirty="0"/>
          </a:p>
        </p:txBody>
      </p:sp>
    </p:spTree>
    <p:extLst>
      <p:ext uri="{BB962C8B-B14F-4D97-AF65-F5344CB8AC3E}">
        <p14:creationId xmlns:p14="http://schemas.microsoft.com/office/powerpoint/2010/main" val="4084379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7239000" cy="1143000"/>
          </a:xfrm>
        </p:spPr>
        <p:txBody>
          <a:bodyPr>
            <a:noAutofit/>
          </a:bodyPr>
          <a:lstStyle/>
          <a:p>
            <a:r>
              <a:rPr lang="de-DE" sz="2400" dirty="0">
                <a:solidFill>
                  <a:schemeClr val="bg2">
                    <a:lumMod val="25000"/>
                  </a:schemeClr>
                </a:solidFill>
                <a:latin typeface="Aharoni" panose="02010803020104030203" pitchFamily="2" charset="-79"/>
                <a:cs typeface="Aharoni" panose="02010803020104030203" pitchFamily="2" charset="-79"/>
              </a:rPr>
              <a:t>Die wichtige </a:t>
            </a:r>
            <a:r>
              <a:rPr lang="de-DE" sz="2400" dirty="0" smtClean="0">
                <a:solidFill>
                  <a:schemeClr val="bg2">
                    <a:lumMod val="25000"/>
                  </a:schemeClr>
                </a:solidFill>
                <a:latin typeface="Aharoni" panose="02010803020104030203" pitchFamily="2" charset="-79"/>
                <a:cs typeface="Aharoni" panose="02010803020104030203" pitchFamily="2" charset="-79"/>
              </a:rPr>
              <a:t>Besonderheiten der Handlungs- und produktionsorientierte  Methode </a:t>
            </a:r>
            <a:r>
              <a:rPr lang="uk-UA" sz="2400" dirty="0">
                <a:solidFill>
                  <a:schemeClr val="bg2">
                    <a:lumMod val="25000"/>
                  </a:schemeClr>
                </a:solidFill>
                <a:latin typeface="Aharoni" panose="02010803020104030203" pitchFamily="2" charset="-79"/>
                <a:cs typeface="Aharoni" panose="02010803020104030203" pitchFamily="2" charset="-79"/>
              </a:rPr>
              <a:t>:</a:t>
            </a:r>
            <a:r>
              <a:rPr lang="de-DE" sz="2400" dirty="0">
                <a:solidFill>
                  <a:schemeClr val="bg2">
                    <a:lumMod val="25000"/>
                  </a:schemeClr>
                </a:solidFill>
                <a:latin typeface="Aharoni" panose="02010803020104030203" pitchFamily="2" charset="-79"/>
                <a:cs typeface="Aharoni" panose="02010803020104030203" pitchFamily="2" charset="-79"/>
              </a:rPr>
              <a:t/>
            </a:r>
            <a:br>
              <a:rPr lang="de-DE" sz="2400" dirty="0">
                <a:solidFill>
                  <a:schemeClr val="bg2">
                    <a:lumMod val="25000"/>
                  </a:schemeClr>
                </a:solidFill>
                <a:latin typeface="Aharoni" panose="02010803020104030203" pitchFamily="2" charset="-79"/>
                <a:cs typeface="Aharoni" panose="02010803020104030203" pitchFamily="2" charset="-79"/>
              </a:rPr>
            </a:br>
            <a:endParaRPr lang="uk-UA" sz="2400" dirty="0">
              <a:solidFill>
                <a:schemeClr val="bg2">
                  <a:lumMod val="25000"/>
                </a:schemeClr>
              </a:solidFill>
              <a:cs typeface="Aharoni" panose="02010803020104030203" pitchFamily="2" charset="-79"/>
            </a:endParaRPr>
          </a:p>
        </p:txBody>
      </p:sp>
      <p:sp>
        <p:nvSpPr>
          <p:cNvPr id="3" name="Объект 2"/>
          <p:cNvSpPr>
            <a:spLocks noGrp="1"/>
          </p:cNvSpPr>
          <p:nvPr>
            <p:ph idx="1"/>
          </p:nvPr>
        </p:nvSpPr>
        <p:spPr>
          <a:xfrm>
            <a:off x="467544" y="1916832"/>
            <a:ext cx="7239000" cy="4846320"/>
          </a:xfrm>
        </p:spPr>
        <p:txBody>
          <a:bodyPr>
            <a:normAutofit/>
          </a:bodyPr>
          <a:lstStyle/>
          <a:p>
            <a:r>
              <a:rPr lang="en-GB" sz="2400" i="1" dirty="0" err="1" smtClean="0"/>
              <a:t>Aktivit</a:t>
            </a:r>
            <a:r>
              <a:rPr lang="de-DE" sz="2400" i="1" dirty="0" err="1" smtClean="0"/>
              <a:t>ät</a:t>
            </a:r>
            <a:r>
              <a:rPr lang="ru-RU" sz="2400" i="1" dirty="0" smtClean="0"/>
              <a:t>;</a:t>
            </a:r>
            <a:endParaRPr lang="de-DE" sz="2400" i="1" dirty="0" smtClean="0"/>
          </a:p>
          <a:p>
            <a:r>
              <a:rPr lang="de-DE" sz="2400" i="1" dirty="0" smtClean="0"/>
              <a:t>Kreativität</a:t>
            </a:r>
            <a:r>
              <a:rPr lang="ru-RU" sz="2400" i="1" dirty="0" smtClean="0"/>
              <a:t>;</a:t>
            </a:r>
            <a:endParaRPr lang="de-DE" sz="2400" i="1" dirty="0" smtClean="0"/>
          </a:p>
          <a:p>
            <a:r>
              <a:rPr lang="de-DE" sz="2400" i="1" dirty="0"/>
              <a:t>Interpretation eines </a:t>
            </a:r>
            <a:r>
              <a:rPr lang="de-DE" sz="2400" i="1" dirty="0" smtClean="0"/>
              <a:t>Ausgangstextes</a:t>
            </a:r>
            <a:r>
              <a:rPr lang="ru-RU" sz="2400" i="1" dirty="0" smtClean="0"/>
              <a:t>;</a:t>
            </a:r>
            <a:r>
              <a:rPr lang="de-DE" sz="2400" i="1" dirty="0" smtClean="0"/>
              <a:t> </a:t>
            </a:r>
          </a:p>
          <a:p>
            <a:r>
              <a:rPr lang="de-DE" sz="2400" i="1" dirty="0"/>
              <a:t>Einschreibungen in einen Text (z.B. Brief an eine </a:t>
            </a:r>
            <a:r>
              <a:rPr lang="de-DE" sz="2400" i="1" dirty="0" smtClean="0"/>
              <a:t>Figur</a:t>
            </a:r>
            <a:r>
              <a:rPr lang="de-DE" sz="2400" i="1" dirty="0"/>
              <a:t>, </a:t>
            </a:r>
            <a:r>
              <a:rPr lang="de-DE" sz="2400" i="1" dirty="0" smtClean="0"/>
              <a:t>Tagebucheintragung</a:t>
            </a:r>
            <a:r>
              <a:rPr lang="de-DE" sz="2400" i="1" dirty="0"/>
              <a:t>, </a:t>
            </a:r>
            <a:r>
              <a:rPr lang="de-DE" sz="2400" i="1" dirty="0" smtClean="0"/>
              <a:t>...)</a:t>
            </a:r>
            <a:r>
              <a:rPr lang="ru-RU" sz="2400" i="1" dirty="0" smtClean="0"/>
              <a:t>;</a:t>
            </a:r>
            <a:endParaRPr lang="de-DE" sz="2400" i="1" dirty="0" smtClean="0"/>
          </a:p>
          <a:p>
            <a:r>
              <a:rPr lang="en-GB" sz="2400" i="1" dirty="0" err="1"/>
              <a:t>Szene</a:t>
            </a:r>
            <a:r>
              <a:rPr lang="en-GB" sz="2400" i="1" dirty="0"/>
              <a:t> </a:t>
            </a:r>
            <a:r>
              <a:rPr lang="en-GB" sz="2400" i="1" dirty="0" err="1" smtClean="0"/>
              <a:t>erspielen</a:t>
            </a:r>
            <a:r>
              <a:rPr lang="ru-RU" sz="2400" i="1" dirty="0" smtClean="0"/>
              <a:t>;</a:t>
            </a:r>
            <a:endParaRPr lang="en-GB" sz="2400" i="1" dirty="0" smtClean="0"/>
          </a:p>
          <a:p>
            <a:r>
              <a:rPr lang="en-GB" sz="2400" i="1" dirty="0" err="1"/>
              <a:t>Entwicklung</a:t>
            </a:r>
            <a:r>
              <a:rPr lang="en-GB" sz="2400" i="1" dirty="0"/>
              <a:t> </a:t>
            </a:r>
            <a:r>
              <a:rPr lang="en-GB" sz="2400" i="1" dirty="0" err="1"/>
              <a:t>inhaltlicher</a:t>
            </a:r>
            <a:r>
              <a:rPr lang="en-GB" sz="2400" i="1" dirty="0"/>
              <a:t> </a:t>
            </a:r>
            <a:r>
              <a:rPr lang="en-GB" sz="2400" i="1" dirty="0" err="1" smtClean="0"/>
              <a:t>Alternativen</a:t>
            </a:r>
            <a:r>
              <a:rPr lang="ru-RU" sz="2400" i="1" dirty="0" smtClean="0"/>
              <a:t>;</a:t>
            </a:r>
            <a:endParaRPr lang="en-GB" sz="2400" i="1" dirty="0" smtClean="0"/>
          </a:p>
          <a:p>
            <a:r>
              <a:rPr lang="de-DE" sz="2400" i="1" dirty="0"/>
              <a:t>Eine Textsituation als lebendes Bild </a:t>
            </a:r>
            <a:r>
              <a:rPr lang="de-DE" sz="2400" i="1" dirty="0" smtClean="0"/>
              <a:t>darstellen</a:t>
            </a:r>
            <a:r>
              <a:rPr lang="ru-RU" sz="2400" i="1" dirty="0" smtClean="0"/>
              <a:t>;</a:t>
            </a:r>
            <a:endParaRPr lang="de-DE" sz="2400" i="1" dirty="0"/>
          </a:p>
          <a:p>
            <a:r>
              <a:rPr lang="de-DE" sz="2400" i="1" dirty="0" smtClean="0"/>
              <a:t>In </a:t>
            </a:r>
            <a:r>
              <a:rPr lang="de-DE" sz="2400" i="1" dirty="0"/>
              <a:t>Ich-Form Figuren des Textes </a:t>
            </a:r>
            <a:r>
              <a:rPr lang="de-DE" sz="2400" i="1" dirty="0" smtClean="0"/>
              <a:t>vorstellen</a:t>
            </a:r>
            <a:r>
              <a:rPr lang="ru-RU" sz="2400" i="1" dirty="0" smtClean="0"/>
              <a:t>;</a:t>
            </a:r>
            <a:endParaRPr lang="de-DE" sz="2400" i="1" dirty="0" smtClean="0"/>
          </a:p>
          <a:p>
            <a:r>
              <a:rPr lang="de-DE" sz="2400" i="1" dirty="0"/>
              <a:t>Den </a:t>
            </a:r>
            <a:r>
              <a:rPr lang="de-DE" sz="2400" i="1" dirty="0" err="1"/>
              <a:t>Schluß</a:t>
            </a:r>
            <a:r>
              <a:rPr lang="de-DE" sz="2400" i="1" dirty="0"/>
              <a:t> eines Textes selber </a:t>
            </a:r>
            <a:r>
              <a:rPr lang="de-DE" sz="2400" i="1" dirty="0" smtClean="0"/>
              <a:t>verfassen</a:t>
            </a:r>
            <a:r>
              <a:rPr lang="ru-RU" sz="2400" i="1" dirty="0"/>
              <a:t>.</a:t>
            </a:r>
            <a:endParaRPr lang="de-DE" sz="2400" i="1" dirty="0"/>
          </a:p>
          <a:p>
            <a:endParaRPr lang="uk-UA" dirty="0"/>
          </a:p>
        </p:txBody>
      </p:sp>
    </p:spTree>
    <p:extLst>
      <p:ext uri="{BB962C8B-B14F-4D97-AF65-F5344CB8AC3E}">
        <p14:creationId xmlns:p14="http://schemas.microsoft.com/office/powerpoint/2010/main" val="2360559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620688"/>
            <a:ext cx="7242048" cy="1143000"/>
          </a:xfrm>
        </p:spPr>
        <p:txBody>
          <a:bodyPr>
            <a:normAutofit/>
          </a:bodyPr>
          <a:lstStyle/>
          <a:p>
            <a:r>
              <a:rPr lang="de-DE" sz="4000" dirty="0" smtClean="0">
                <a:solidFill>
                  <a:schemeClr val="tx2">
                    <a:lumMod val="75000"/>
                  </a:schemeClr>
                </a:solidFill>
              </a:rPr>
              <a:t>Der Praktische Teil</a:t>
            </a:r>
            <a:endParaRPr lang="uk-UA" sz="4000" dirty="0">
              <a:solidFill>
                <a:schemeClr val="tx2">
                  <a:lumMod val="75000"/>
                </a:schemeClr>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2276872"/>
            <a:ext cx="4584526" cy="3638513"/>
          </a:xfrm>
          <a:prstGeom prst="rect">
            <a:avLst/>
          </a:prstGeom>
          <a:ln>
            <a:noFill/>
          </a:ln>
          <a:effectLst>
            <a:softEdge rad="112500"/>
          </a:effectLst>
        </p:spPr>
      </p:pic>
    </p:spTree>
    <p:extLst>
      <p:ext uri="{BB962C8B-B14F-4D97-AF65-F5344CB8AC3E}">
        <p14:creationId xmlns:p14="http://schemas.microsoft.com/office/powerpoint/2010/main" val="4147327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3240360" cy="5040560"/>
          </a:xfrm>
        </p:spPr>
        <p:txBody>
          <a:bodyPr>
            <a:noAutofit/>
          </a:bodyPr>
          <a:lstStyle/>
          <a:p>
            <a:r>
              <a:rPr lang="de-DE" sz="2400" b="0" dirty="0" smtClean="0">
                <a:solidFill>
                  <a:schemeClr val="bg2">
                    <a:lumMod val="25000"/>
                  </a:schemeClr>
                </a:solidFill>
              </a:rPr>
              <a:t>Wir können ein </a:t>
            </a:r>
            <a:r>
              <a:rPr lang="de-DE" sz="2400" b="0" dirty="0" err="1" smtClean="0">
                <a:solidFill>
                  <a:schemeClr val="bg2">
                    <a:lumMod val="25000"/>
                  </a:schemeClr>
                </a:solidFill>
              </a:rPr>
              <a:t>Beispi</a:t>
            </a:r>
            <a:r>
              <a:rPr lang="en-US" sz="2400" b="0" dirty="0">
                <a:solidFill>
                  <a:schemeClr val="bg2">
                    <a:lumMod val="25000"/>
                  </a:schemeClr>
                </a:solidFill>
              </a:rPr>
              <a:t>e</a:t>
            </a:r>
            <a:r>
              <a:rPr lang="de-DE" sz="2400" b="0" dirty="0" smtClean="0">
                <a:solidFill>
                  <a:schemeClr val="bg2">
                    <a:lumMod val="25000"/>
                  </a:schemeClr>
                </a:solidFill>
              </a:rPr>
              <a:t>l </a:t>
            </a:r>
            <a:r>
              <a:rPr lang="de-DE" sz="2400" b="0" dirty="0" smtClean="0">
                <a:solidFill>
                  <a:schemeClr val="bg2">
                    <a:lumMod val="25000"/>
                  </a:schemeClr>
                </a:solidFill>
              </a:rPr>
              <a:t>für diese Handlungs- und </a:t>
            </a:r>
            <a:r>
              <a:rPr lang="de-DE" sz="2400" b="0" dirty="0" err="1" smtClean="0">
                <a:solidFill>
                  <a:schemeClr val="bg2">
                    <a:lumMod val="25000"/>
                  </a:schemeClr>
                </a:solidFill>
              </a:rPr>
              <a:t>produktionsor</a:t>
            </a:r>
            <a:r>
              <a:rPr lang="de-DE" sz="2400" b="0" dirty="0" smtClean="0">
                <a:solidFill>
                  <a:schemeClr val="bg2">
                    <a:lumMod val="25000"/>
                  </a:schemeClr>
                </a:solidFill>
              </a:rPr>
              <a:t>- </a:t>
            </a:r>
            <a:r>
              <a:rPr lang="de-DE" sz="2400" b="0" dirty="0" err="1" smtClean="0">
                <a:solidFill>
                  <a:schemeClr val="bg2">
                    <a:lumMod val="25000"/>
                  </a:schemeClr>
                </a:solidFill>
              </a:rPr>
              <a:t>ientierte</a:t>
            </a:r>
            <a:r>
              <a:rPr lang="de-DE" sz="2400" b="0" dirty="0" smtClean="0">
                <a:solidFill>
                  <a:schemeClr val="bg2">
                    <a:lumMod val="25000"/>
                  </a:schemeClr>
                </a:solidFill>
              </a:rPr>
              <a:t> Methode auf der Grundlage der Märchen „Die </a:t>
            </a:r>
            <a:r>
              <a:rPr lang="de-DE" sz="2400" b="0" dirty="0" err="1" smtClean="0">
                <a:solidFill>
                  <a:schemeClr val="bg2">
                    <a:lumMod val="25000"/>
                  </a:schemeClr>
                </a:solidFill>
              </a:rPr>
              <a:t>bremer</a:t>
            </a:r>
            <a:r>
              <a:rPr lang="de-DE" sz="2400" b="0" dirty="0" smtClean="0">
                <a:solidFill>
                  <a:schemeClr val="bg2">
                    <a:lumMod val="25000"/>
                  </a:schemeClr>
                </a:solidFill>
              </a:rPr>
              <a:t> Stadtmusikanten“ Brüder Grimm nennen</a:t>
            </a:r>
            <a:endParaRPr lang="uk-UA" sz="2400" b="0" dirty="0">
              <a:solidFill>
                <a:schemeClr val="bg2">
                  <a:lumMod val="25000"/>
                </a:schemeClr>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03848" y="332656"/>
            <a:ext cx="4853996" cy="5438651"/>
          </a:xfrm>
        </p:spPr>
      </p:pic>
    </p:spTree>
    <p:extLst>
      <p:ext uri="{BB962C8B-B14F-4D97-AF65-F5344CB8AC3E}">
        <p14:creationId xmlns:p14="http://schemas.microsoft.com/office/powerpoint/2010/main" val="2760142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337</TotalTime>
  <Words>760</Words>
  <Application>Microsoft Office PowerPoint</Application>
  <PresentationFormat>Экран (4:3)</PresentationFormat>
  <Paragraphs>59</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Aharoni</vt:lpstr>
      <vt:lpstr>Trebuchet MS</vt:lpstr>
      <vt:lpstr>Wingdings</vt:lpstr>
      <vt:lpstr>Wingdings 2</vt:lpstr>
      <vt:lpstr>Изящная</vt:lpstr>
      <vt:lpstr>HANDLUNGS- UND PRODUKTIONSORIENTIERTE METHODE DES LITERATURANSATZES IM SPRACHUNTERRICHT </vt:lpstr>
      <vt:lpstr>Einleitung</vt:lpstr>
      <vt:lpstr>              Begriffsklärung</vt:lpstr>
      <vt:lpstr>  Nach G. Haas, ist es bei dieser Methode vor allem wichtig, dass die „situativ-affektiven Bedürfnisse junger Menschen berücksichtigt“ werden</vt:lpstr>
      <vt:lpstr> Was bedeutet die Begriffe „Handlungsorientiert“ und „Produktionsorientiert“ im Sprachunterricht ?</vt:lpstr>
      <vt:lpstr>Ziele der Handlungs- und          produktionsorientierte Methode : </vt:lpstr>
      <vt:lpstr>Die wichtige Besonderheiten der Handlungs- und produktionsorientierte  Methode : </vt:lpstr>
      <vt:lpstr>Der Praktische Teil</vt:lpstr>
      <vt:lpstr>Wir können ein Beispiel für diese Handlungs- und produktionsor- ientierte Methode auf der Grundlage der Märchen „Die bremer Stadtmusikanten“ Brüder Grimm nennen</vt:lpstr>
      <vt:lpstr>Wie könnte ein Märchen nach Meinung der Schüler enden ?</vt:lpstr>
      <vt:lpstr>Wie sehen die Schüler der Haupfiguren des märchens? Gibt es freunde in ihrem leben, die wie die protogonisten aussehen?</vt:lpstr>
      <vt:lpstr>Warum heißt das märchen nach meinung der schüler ´´bremer stadmusikanten´´ ?</vt:lpstr>
      <vt:lpstr>Vorschläge der schüler,wie sie das märchen der stadtmusikanten bremer nennen?</vt:lpstr>
      <vt:lpstr>Die schüler müssen die rätsel basierend auf dem märchen erraten,welche hauptfigur wird beschrieben?</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HANDLUNGS- UND PRODUKTIONSORIENTIERTE METHODE DES LITERATURANSATZES IM SPRACHUNTERRICHT</dc:title>
  <dc:creator>Andre</dc:creator>
  <cp:lastModifiedBy>Ihor Buynytskyy</cp:lastModifiedBy>
  <cp:revision>32</cp:revision>
  <dcterms:created xsi:type="dcterms:W3CDTF">2020-11-16T13:27:02Z</dcterms:created>
  <dcterms:modified xsi:type="dcterms:W3CDTF">2023-10-25T10:32:13Z</dcterms:modified>
</cp:coreProperties>
</file>