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102" y="71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088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>
    <p:randomBar dir="vert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6319598" y="1108391"/>
            <a:ext cx="7477601" cy="16663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6561"/>
              </a:lnSpc>
              <a:buNone/>
            </a:pPr>
            <a:r>
              <a:rPr lang="en-US" sz="5249" dirty="0">
                <a:solidFill>
                  <a:srgbClr val="272D45"/>
                </a:solidFill>
                <a:latin typeface="Gloucester MT Extra Condensed" panose="02030808020601010101" pitchFamily="18" charset="0"/>
                <a:ea typeface="Kanit" pitchFamily="34" charset="-122"/>
                <a:cs typeface="Kanit" pitchFamily="34" charset="-120"/>
              </a:rPr>
              <a:t>Життєвий шлях Олександра Довженка</a:t>
            </a:r>
            <a:endParaRPr lang="en-US" sz="5249" dirty="0">
              <a:latin typeface="Gloucester MT Extra Condensed" panose="02030808020601010101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319598" y="3278527"/>
            <a:ext cx="7690869" cy="32927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Олександр Довженко був видатним українським письменником, поетом, кінорежисером та сценаристом. Він народився в 1894 році та прожив багато цікавих та подійних років, які сформували його неповторний стиль у творчості.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6399609" y="5877163"/>
            <a:ext cx="195263" cy="1463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1152"/>
              </a:lnSpc>
              <a:buNone/>
            </a:pPr>
            <a:endParaRPr lang="en-US" sz="1152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128"/>
            <a:ext cx="5889091" cy="8244728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-79513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4924751" y="569238"/>
            <a:ext cx="5555218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en-US" sz="5400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Висновки та підсумки</a:t>
            </a:r>
            <a:endParaRPr lang="en-US" sz="5400" dirty="0"/>
          </a:p>
        </p:txBody>
      </p:sp>
      <p:sp>
        <p:nvSpPr>
          <p:cNvPr id="6" name="Shape 3"/>
          <p:cNvSpPr/>
          <p:nvPr/>
        </p:nvSpPr>
        <p:spPr>
          <a:xfrm>
            <a:off x="4490799" y="2511266"/>
            <a:ext cx="4542115" cy="2361605"/>
          </a:xfrm>
          <a:prstGeom prst="roundRect">
            <a:avLst>
              <a:gd name="adj" fmla="val 4234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720590" y="2741057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800" b="1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Спадок</a:t>
            </a:r>
            <a:endParaRPr lang="en-US" sz="2800" b="1" dirty="0"/>
          </a:p>
        </p:txBody>
      </p:sp>
      <p:sp>
        <p:nvSpPr>
          <p:cNvPr id="8" name="Text 5"/>
          <p:cNvSpPr/>
          <p:nvPr/>
        </p:nvSpPr>
        <p:spPr>
          <a:xfrm>
            <a:off x="4490799" y="3221474"/>
            <a:ext cx="4542115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Олександр Довженко залишив невиразний вплив на світове кіно та культуру загалом, визнаний та шанований.</a:t>
            </a:r>
            <a:endParaRPr lang="en-US" sz="2400" dirty="0"/>
          </a:p>
        </p:txBody>
      </p:sp>
      <p:sp>
        <p:nvSpPr>
          <p:cNvPr id="9" name="Shape 6"/>
          <p:cNvSpPr/>
          <p:nvPr/>
        </p:nvSpPr>
        <p:spPr>
          <a:xfrm>
            <a:off x="9255085" y="2511266"/>
            <a:ext cx="4542115" cy="2361605"/>
          </a:xfrm>
          <a:prstGeom prst="roundRect">
            <a:avLst>
              <a:gd name="adj" fmla="val 4234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84876" y="2741057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800" b="1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Актуальність</a:t>
            </a:r>
            <a:endParaRPr lang="en-US" sz="2800" b="1" dirty="0"/>
          </a:p>
        </p:txBody>
      </p:sp>
      <p:sp>
        <p:nvSpPr>
          <p:cNvPr id="11" name="Text 8"/>
          <p:cNvSpPr/>
          <p:nvPr/>
        </p:nvSpPr>
        <p:spPr>
          <a:xfrm>
            <a:off x="9484876" y="3221474"/>
            <a:ext cx="4312324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Його твори залишаються актуальними та незабутніми й до цього дня, надихаючи наступні покоління.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4490799" y="5095042"/>
            <a:ext cx="9306401" cy="1650802"/>
          </a:xfrm>
          <a:prstGeom prst="roundRect">
            <a:avLst>
              <a:gd name="adj" fmla="val 6057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20590" y="5324832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800" b="1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Публікації</a:t>
            </a:r>
            <a:endParaRPr lang="en-US" sz="2800" b="1" dirty="0"/>
          </a:p>
        </p:txBody>
      </p:sp>
      <p:sp>
        <p:nvSpPr>
          <p:cNvPr id="14" name="Text 11"/>
          <p:cNvSpPr/>
          <p:nvPr/>
        </p:nvSpPr>
        <p:spPr>
          <a:xfrm>
            <a:off x="4720590" y="5805249"/>
            <a:ext cx="8846820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Залишок Довженка відображається в багатьох наукових працях та публікаціях про його творчість.</a:t>
            </a:r>
            <a:endParaRPr lang="en-US" sz="2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584" y="0"/>
            <a:ext cx="4158688" cy="830911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081570" y="607576"/>
            <a:ext cx="10467142" cy="137707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22"/>
              </a:lnSpc>
              <a:buNone/>
            </a:pPr>
            <a:r>
              <a:rPr lang="en-US" sz="4338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Внесок Олександра Довженка в українську культуру</a:t>
            </a:r>
            <a:endParaRPr lang="en-US" sz="4338" dirty="0"/>
          </a:p>
        </p:txBody>
      </p:sp>
      <p:sp>
        <p:nvSpPr>
          <p:cNvPr id="7" name="Shape 4"/>
          <p:cNvSpPr/>
          <p:nvPr/>
        </p:nvSpPr>
        <p:spPr>
          <a:xfrm>
            <a:off x="2390061" y="2315170"/>
            <a:ext cx="44053" cy="5306854"/>
          </a:xfrm>
          <a:prstGeom prst="roundRect">
            <a:avLst>
              <a:gd name="adj" fmla="val 225099"/>
            </a:avLst>
          </a:prstGeom>
          <a:solidFill>
            <a:srgbClr val="C5D2CF"/>
          </a:solidFill>
          <a:ln/>
        </p:spPr>
      </p:sp>
      <p:sp>
        <p:nvSpPr>
          <p:cNvPr id="8" name="Shape 5"/>
          <p:cNvSpPr/>
          <p:nvPr/>
        </p:nvSpPr>
        <p:spPr>
          <a:xfrm>
            <a:off x="2659975" y="2713077"/>
            <a:ext cx="771168" cy="44053"/>
          </a:xfrm>
          <a:prstGeom prst="roundRect">
            <a:avLst>
              <a:gd name="adj" fmla="val 225099"/>
            </a:avLst>
          </a:prstGeom>
          <a:solidFill>
            <a:srgbClr val="C5D2CF"/>
          </a:solidFill>
          <a:ln/>
        </p:spPr>
      </p:sp>
      <p:sp>
        <p:nvSpPr>
          <p:cNvPr id="9" name="Shape 6"/>
          <p:cNvSpPr/>
          <p:nvPr/>
        </p:nvSpPr>
        <p:spPr>
          <a:xfrm>
            <a:off x="2164199" y="2487335"/>
            <a:ext cx="495776" cy="495776"/>
          </a:xfrm>
          <a:prstGeom prst="roundRect">
            <a:avLst>
              <a:gd name="adj" fmla="val 20002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361843" y="2528649"/>
            <a:ext cx="100489" cy="4131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3"/>
              </a:lnSpc>
              <a:buNone/>
            </a:pPr>
            <a:r>
              <a:rPr lang="en-US" sz="2603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2603" dirty="0"/>
          </a:p>
        </p:txBody>
      </p:sp>
      <p:sp>
        <p:nvSpPr>
          <p:cNvPr id="11" name="Text 8"/>
          <p:cNvSpPr/>
          <p:nvPr/>
        </p:nvSpPr>
        <p:spPr>
          <a:xfrm>
            <a:off x="3624024" y="2535436"/>
            <a:ext cx="2971562" cy="34432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11"/>
              </a:lnSpc>
              <a:buNone/>
            </a:pPr>
            <a:r>
              <a:rPr lang="en-US" sz="3200" b="1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Літературна Спадщина</a:t>
            </a:r>
            <a:endParaRPr lang="en-US" sz="3200" b="1" dirty="0"/>
          </a:p>
        </p:txBody>
      </p:sp>
      <p:sp>
        <p:nvSpPr>
          <p:cNvPr id="12" name="Text 9"/>
          <p:cNvSpPr/>
          <p:nvPr/>
        </p:nvSpPr>
        <p:spPr>
          <a:xfrm>
            <a:off x="3624024" y="3011924"/>
            <a:ext cx="8924687" cy="705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76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Довженко написав кілька видатних творів, які вплинули на розвиток української літератури.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2659975" y="4555450"/>
            <a:ext cx="771168" cy="44053"/>
          </a:xfrm>
          <a:prstGeom prst="roundRect">
            <a:avLst>
              <a:gd name="adj" fmla="val 225099"/>
            </a:avLst>
          </a:prstGeom>
          <a:solidFill>
            <a:srgbClr val="C5D2CF"/>
          </a:solidFill>
          <a:ln/>
        </p:spPr>
      </p:sp>
      <p:sp>
        <p:nvSpPr>
          <p:cNvPr id="14" name="Shape 11"/>
          <p:cNvSpPr/>
          <p:nvPr/>
        </p:nvSpPr>
        <p:spPr>
          <a:xfrm>
            <a:off x="2164199" y="4329708"/>
            <a:ext cx="495776" cy="495776"/>
          </a:xfrm>
          <a:prstGeom prst="roundRect">
            <a:avLst>
              <a:gd name="adj" fmla="val 20002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328386" y="4371023"/>
            <a:ext cx="167283" cy="4131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3"/>
              </a:lnSpc>
              <a:buNone/>
            </a:pPr>
            <a:r>
              <a:rPr lang="en-US" sz="2603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2</a:t>
            </a:r>
            <a:endParaRPr lang="en-US" sz="2603" dirty="0"/>
          </a:p>
        </p:txBody>
      </p:sp>
      <p:sp>
        <p:nvSpPr>
          <p:cNvPr id="16" name="Text 13"/>
          <p:cNvSpPr/>
          <p:nvPr/>
        </p:nvSpPr>
        <p:spPr>
          <a:xfrm>
            <a:off x="3624024" y="4377809"/>
            <a:ext cx="2203609" cy="34432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11"/>
              </a:lnSpc>
              <a:buNone/>
            </a:pPr>
            <a:r>
              <a:rPr lang="en-US" sz="3200" b="1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Кіноінновації</a:t>
            </a:r>
            <a:endParaRPr lang="en-US" sz="3200" b="1" dirty="0"/>
          </a:p>
        </p:txBody>
      </p:sp>
      <p:sp>
        <p:nvSpPr>
          <p:cNvPr id="17" name="Text 14"/>
          <p:cNvSpPr/>
          <p:nvPr/>
        </p:nvSpPr>
        <p:spPr>
          <a:xfrm>
            <a:off x="3624024" y="4854297"/>
            <a:ext cx="8924687" cy="705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76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Він впровадив новаторські методи у кінематографі, що змінили уявлення про кіно у всьому світі.</a:t>
            </a:r>
            <a:endParaRPr lang="en-US" sz="2400" dirty="0"/>
          </a:p>
        </p:txBody>
      </p:sp>
      <p:sp>
        <p:nvSpPr>
          <p:cNvPr id="18" name="Shape 15"/>
          <p:cNvSpPr/>
          <p:nvPr/>
        </p:nvSpPr>
        <p:spPr>
          <a:xfrm>
            <a:off x="2659975" y="6397823"/>
            <a:ext cx="771168" cy="44053"/>
          </a:xfrm>
          <a:prstGeom prst="roundRect">
            <a:avLst>
              <a:gd name="adj" fmla="val 225099"/>
            </a:avLst>
          </a:prstGeom>
          <a:solidFill>
            <a:srgbClr val="C5D2CF"/>
          </a:solidFill>
          <a:ln/>
        </p:spPr>
      </p:sp>
      <p:sp>
        <p:nvSpPr>
          <p:cNvPr id="19" name="Shape 16"/>
          <p:cNvSpPr/>
          <p:nvPr/>
        </p:nvSpPr>
        <p:spPr>
          <a:xfrm>
            <a:off x="2164199" y="6172081"/>
            <a:ext cx="495776" cy="495776"/>
          </a:xfrm>
          <a:prstGeom prst="roundRect">
            <a:avLst>
              <a:gd name="adj" fmla="val 20002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327077" y="6213396"/>
            <a:ext cx="169902" cy="4131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3"/>
              </a:lnSpc>
              <a:buNone/>
            </a:pPr>
            <a:r>
              <a:rPr lang="en-US" sz="2603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3</a:t>
            </a:r>
            <a:endParaRPr lang="en-US" sz="2603" dirty="0"/>
          </a:p>
        </p:txBody>
      </p:sp>
      <p:sp>
        <p:nvSpPr>
          <p:cNvPr id="21" name="Text 18"/>
          <p:cNvSpPr/>
          <p:nvPr/>
        </p:nvSpPr>
        <p:spPr>
          <a:xfrm>
            <a:off x="3624024" y="6220182"/>
            <a:ext cx="2203609" cy="34432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11"/>
              </a:lnSpc>
              <a:buNone/>
            </a:pPr>
            <a:r>
              <a:rPr lang="en-US" sz="3200" b="1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Патріот України</a:t>
            </a:r>
            <a:endParaRPr lang="en-US" sz="3200" b="1" dirty="0"/>
          </a:p>
        </p:txBody>
      </p:sp>
      <p:sp>
        <p:nvSpPr>
          <p:cNvPr id="22" name="Text 19"/>
          <p:cNvSpPr/>
          <p:nvPr/>
        </p:nvSpPr>
        <p:spPr>
          <a:xfrm>
            <a:off x="3624024" y="6696670"/>
            <a:ext cx="8924687" cy="705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76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Довженко надав значний внесок у утвердження української культури та національної самосвідомості.</a:t>
            </a:r>
            <a:endParaRPr lang="en-US" sz="24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2154992" y="212948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2904683" y="603673"/>
            <a:ext cx="8470821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272D45"/>
                </a:solidFill>
                <a:latin typeface="Harrington" panose="04040505050A02020702" pitchFamily="82" charset="0"/>
                <a:ea typeface="Kanit" pitchFamily="34" charset="-122"/>
                <a:cs typeface="Kanit" pitchFamily="34" charset="-120"/>
              </a:rPr>
              <a:t>Творчість Олександра Довженка</a:t>
            </a:r>
            <a:endParaRPr lang="en-US" sz="4374" b="1" dirty="0">
              <a:latin typeface="Harrington" panose="04040505050A02020702" pitchFamily="8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2598002" y="3078955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200" b="1" dirty="0">
                <a:solidFill>
                  <a:srgbClr val="272D45"/>
                </a:solidFill>
                <a:latin typeface="Gill Sans Ultra Bold Condensed" panose="020B0A06020104020203" pitchFamily="34" charset="0"/>
                <a:ea typeface="Kanit" pitchFamily="34" charset="-122"/>
                <a:cs typeface="Kanit" pitchFamily="34" charset="-120"/>
              </a:rPr>
              <a:t>Фільми</a:t>
            </a:r>
            <a:endParaRPr lang="en-US" sz="3200" b="1" dirty="0">
              <a:latin typeface="Gill Sans Ultra Bold Condensed" panose="020B0A06020104020203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676949" y="3711675"/>
            <a:ext cx="3594753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Його творчість включає безліч визначних фільмів, таких як "Земля", "Арсенал", "Щорс" та інші.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534738" y="5529879"/>
            <a:ext cx="2351008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200" b="1" dirty="0" err="1">
                <a:solidFill>
                  <a:srgbClr val="272D45"/>
                </a:solidFill>
                <a:latin typeface="Alef" panose="00000500000000000000" pitchFamily="2" charset="-79"/>
                <a:ea typeface="Kanit" pitchFamily="34" charset="-122"/>
                <a:cs typeface="Alef" panose="00000500000000000000" pitchFamily="2" charset="-79"/>
              </a:rPr>
              <a:t>Літературні</a:t>
            </a:r>
            <a:r>
              <a:rPr lang="en-US" sz="3200" b="1" dirty="0">
                <a:solidFill>
                  <a:srgbClr val="272D45"/>
                </a:solidFill>
                <a:latin typeface="Alef" panose="00000500000000000000" pitchFamily="2" charset="-79"/>
                <a:ea typeface="Kanit" pitchFamily="34" charset="-122"/>
                <a:cs typeface="Alef" panose="00000500000000000000" pitchFamily="2" charset="-79"/>
              </a:rPr>
              <a:t> </a:t>
            </a:r>
            <a:r>
              <a:rPr lang="uk-UA" sz="3200" b="1" dirty="0" smtClean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Alef" panose="00000500000000000000" pitchFamily="2" charset="-79"/>
              </a:rPr>
              <a:t>т</a:t>
            </a:r>
            <a:r>
              <a:rPr lang="en-US" sz="3200" b="1" dirty="0" err="1" smtClean="0">
                <a:solidFill>
                  <a:srgbClr val="272D45"/>
                </a:solidFill>
                <a:latin typeface="Alef" panose="00000500000000000000" pitchFamily="2" charset="-79"/>
                <a:ea typeface="Kanit" pitchFamily="34" charset="-122"/>
                <a:cs typeface="Alef" panose="00000500000000000000" pitchFamily="2" charset="-79"/>
              </a:rPr>
              <a:t>вори</a:t>
            </a:r>
            <a:endParaRPr lang="en-US" sz="3200" b="1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8" name="Text 6"/>
          <p:cNvSpPr/>
          <p:nvPr/>
        </p:nvSpPr>
        <p:spPr>
          <a:xfrm>
            <a:off x="5645586" y="5901423"/>
            <a:ext cx="406422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Низка творів, які вразили своєю глибиною та поетичністю, зберігають актуальність й до сьогодення.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709806" y="314880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200" b="1" dirty="0">
                <a:solidFill>
                  <a:srgbClr val="272D45"/>
                </a:solidFill>
                <a:latin typeface="Gill Sans Ultra Bold Condensed" panose="020B0A06020104020203" pitchFamily="34" charset="0"/>
                <a:ea typeface="Kanit" pitchFamily="34" charset="-122"/>
                <a:cs typeface="Kanit" pitchFamily="34" charset="-120"/>
              </a:rPr>
              <a:t>Сценарії</a:t>
            </a:r>
            <a:endParaRPr lang="en-US" sz="3200" b="1" dirty="0">
              <a:latin typeface="Gill Sans Ultra Bold Condensed" panose="020B0A06020104020203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966888" y="3737740"/>
            <a:ext cx="315634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Довженко створив неповторні кіноп'єси, які ввійшли до золотого фонду української та світової кінематографії.</a:t>
            </a:r>
            <a:endParaRPr lang="en-US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060" y="3321563"/>
            <a:ext cx="693340" cy="6948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1933" y="3283580"/>
            <a:ext cx="765856" cy="7658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14542" r="16697"/>
          <a:stretch/>
        </p:blipFill>
        <p:spPr>
          <a:xfrm>
            <a:off x="4819946" y="5642180"/>
            <a:ext cx="812800" cy="65584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397566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4490799" y="934760"/>
            <a:ext cx="7809428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272D45"/>
                </a:solidFill>
                <a:latin typeface="Gill Sans Ultra Bold" panose="020B0A02020104020203" pitchFamily="34" charset="0"/>
                <a:ea typeface="Kanit" pitchFamily="34" charset="-122"/>
                <a:cs typeface="Kanit" pitchFamily="34" charset="-120"/>
              </a:rPr>
              <a:t>Фільми Олександра Довженка</a:t>
            </a:r>
            <a:endParaRPr lang="en-US" sz="4374" b="1" dirty="0">
              <a:latin typeface="Gill Sans Ultra Bold" panose="020B0A02020104020203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799" y="1962388"/>
            <a:ext cx="1110972" cy="17774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35028" y="2184559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3200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Земля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>
            <a:off x="5935028" y="2664976"/>
            <a:ext cx="7862173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Цей фільм вважається вершинною точкою творчості Довженка та класикою українського кіномистецтва.</a:t>
            </a:r>
            <a:endParaRPr lang="en-US" sz="24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799" y="3739872"/>
            <a:ext cx="1110972" cy="17774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35028" y="396204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3200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Арсенал</a:t>
            </a:r>
            <a:endParaRPr lang="en-US" sz="3200" dirty="0"/>
          </a:p>
        </p:txBody>
      </p:sp>
      <p:sp>
        <p:nvSpPr>
          <p:cNvPr id="11" name="Text 6"/>
          <p:cNvSpPr/>
          <p:nvPr/>
        </p:nvSpPr>
        <p:spPr>
          <a:xfrm>
            <a:off x="5935028" y="4442460"/>
            <a:ext cx="7862173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Фільм про події української революції, який залишив незабутній слід у світовій кінопам'яті.</a:t>
            </a:r>
            <a:endParaRPr lang="en-US" sz="24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0799" y="5517356"/>
            <a:ext cx="1110972" cy="177748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935028" y="5739527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3200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Щорс</a:t>
            </a:r>
            <a:endParaRPr lang="en-US" sz="3200" dirty="0"/>
          </a:p>
        </p:txBody>
      </p:sp>
      <p:sp>
        <p:nvSpPr>
          <p:cNvPr id="14" name="Text 8"/>
          <p:cNvSpPr/>
          <p:nvPr/>
        </p:nvSpPr>
        <p:spPr>
          <a:xfrm>
            <a:off x="5935028" y="6219944"/>
            <a:ext cx="7862173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Цей стрічка розкриває драматичні події на Україні у період Громадянської війни та була вагомим кроком у кінописьменстві.</a:t>
            </a:r>
            <a:endParaRPr lang="en-US" sz="24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9938"/>
            <a:ext cx="3846442" cy="8219661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651748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en-US" sz="4374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Основні теми та мотиви у творчості Олександра Довженка</a:t>
            </a:r>
            <a:endParaRPr lang="en-US" sz="4374" dirty="0"/>
          </a:p>
        </p:txBody>
      </p:sp>
      <p:sp>
        <p:nvSpPr>
          <p:cNvPr id="6" name="Shape 3"/>
          <p:cNvSpPr/>
          <p:nvPr/>
        </p:nvSpPr>
        <p:spPr>
          <a:xfrm>
            <a:off x="833199" y="324171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32510" y="3283387"/>
            <a:ext cx="10132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5"/>
          <p:cNvSpPr/>
          <p:nvPr/>
        </p:nvSpPr>
        <p:spPr>
          <a:xfrm>
            <a:off x="1555313" y="3318034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200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Природа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1555313" y="3798451"/>
            <a:ext cx="38200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Одне з основних осягнень його творчості - зображення краси української природи.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5597485" y="324171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763101" y="3283387"/>
            <a:ext cx="16871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9"/>
          <p:cNvSpPr/>
          <p:nvPr/>
        </p:nvSpPr>
        <p:spPr>
          <a:xfrm>
            <a:off x="6319599" y="3318034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200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Народ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6319599" y="3798451"/>
            <a:ext cx="4451723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Довженко присвятив увагу важливості та гідності українського народу в умовах суспільно-історичних змагань.</a:t>
            </a:r>
            <a:endParaRPr lang="en-US" sz="2400" dirty="0"/>
          </a:p>
        </p:txBody>
      </p:sp>
      <p:sp>
        <p:nvSpPr>
          <p:cNvPr id="14" name="Shape 11"/>
          <p:cNvSpPr/>
          <p:nvPr/>
        </p:nvSpPr>
        <p:spPr>
          <a:xfrm>
            <a:off x="833199" y="561582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97506" y="5657493"/>
            <a:ext cx="171331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3</a:t>
            </a:r>
            <a:endParaRPr lang="en-US" sz="2624" dirty="0"/>
          </a:p>
        </p:txBody>
      </p:sp>
      <p:sp>
        <p:nvSpPr>
          <p:cNvPr id="16" name="Text 13"/>
          <p:cNvSpPr/>
          <p:nvPr/>
        </p:nvSpPr>
        <p:spPr>
          <a:xfrm>
            <a:off x="1555313" y="5692140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200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Любов</a:t>
            </a:r>
            <a:endParaRPr lang="en-US" sz="3200" dirty="0"/>
          </a:p>
        </p:txBody>
      </p:sp>
      <p:sp>
        <p:nvSpPr>
          <p:cNvPr id="17" name="Text 14"/>
          <p:cNvSpPr/>
          <p:nvPr/>
        </p:nvSpPr>
        <p:spPr>
          <a:xfrm>
            <a:off x="1555313" y="6172557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Тема кохання була однією з головних у його творчості та запам'ятовується в глядачів.</a:t>
            </a:r>
            <a:endParaRPr lang="en-US" sz="24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4379713" y="509148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en-US" sz="4374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Вплив Олександра Довженка на сучасну кінематографію</a:t>
            </a:r>
            <a:endParaRPr lang="en-US" sz="4374" dirty="0"/>
          </a:p>
        </p:txBody>
      </p:sp>
      <p:sp>
        <p:nvSpPr>
          <p:cNvPr id="6" name="Shape 3"/>
          <p:cNvSpPr/>
          <p:nvPr/>
        </p:nvSpPr>
        <p:spPr>
          <a:xfrm>
            <a:off x="4490799" y="2858453"/>
            <a:ext cx="4542115" cy="2361605"/>
          </a:xfrm>
          <a:prstGeom prst="roundRect">
            <a:avLst>
              <a:gd name="adj" fmla="val 4234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720590" y="308824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200" b="1" dirty="0" err="1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Естетика</a:t>
            </a:r>
            <a:r>
              <a:rPr lang="en-US" sz="3200" b="1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</a:t>
            </a:r>
            <a:r>
              <a:rPr lang="uk-UA" sz="3200" b="1" dirty="0" smtClean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</a:t>
            </a:r>
            <a:r>
              <a:rPr lang="en-US" sz="3200" b="1" dirty="0" err="1" smtClean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іно</a:t>
            </a:r>
            <a:endParaRPr lang="en-US" sz="3200" b="1" dirty="0"/>
          </a:p>
        </p:txBody>
      </p:sp>
      <p:sp>
        <p:nvSpPr>
          <p:cNvPr id="8" name="Text 5"/>
          <p:cNvSpPr/>
          <p:nvPr/>
        </p:nvSpPr>
        <p:spPr>
          <a:xfrm>
            <a:off x="4720590" y="3568660"/>
            <a:ext cx="4312324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Він вплинув на розвиток естетики й художнього вираження в українському та світовому кінематографі.</a:t>
            </a:r>
            <a:endParaRPr lang="en-US" sz="2400" dirty="0"/>
          </a:p>
        </p:txBody>
      </p:sp>
      <p:sp>
        <p:nvSpPr>
          <p:cNvPr id="9" name="Shape 6"/>
          <p:cNvSpPr/>
          <p:nvPr/>
        </p:nvSpPr>
        <p:spPr>
          <a:xfrm>
            <a:off x="9255085" y="2858453"/>
            <a:ext cx="4542115" cy="2361605"/>
          </a:xfrm>
          <a:prstGeom prst="roundRect">
            <a:avLst>
              <a:gd name="adj" fmla="val 4234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84876" y="308824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200" b="1" dirty="0" err="1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Авторське</a:t>
            </a:r>
            <a:r>
              <a:rPr lang="en-US" sz="3200" b="1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</a:t>
            </a:r>
            <a:r>
              <a:rPr lang="uk-UA" sz="3200" b="1" dirty="0" smtClean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</a:t>
            </a:r>
            <a:r>
              <a:rPr lang="en-US" sz="3200" b="1" dirty="0" err="1" smtClean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іно</a:t>
            </a:r>
            <a:endParaRPr lang="en-US" sz="3200" b="1" dirty="0"/>
          </a:p>
        </p:txBody>
      </p:sp>
      <p:sp>
        <p:nvSpPr>
          <p:cNvPr id="11" name="Text 8"/>
          <p:cNvSpPr/>
          <p:nvPr/>
        </p:nvSpPr>
        <p:spPr>
          <a:xfrm>
            <a:off x="9484876" y="3568660"/>
            <a:ext cx="4312324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Довженко створив шляхетні зразки авторського кіно, які є передовими й актуальними й до цього дня.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4490799" y="5442228"/>
            <a:ext cx="9306401" cy="1650802"/>
          </a:xfrm>
          <a:prstGeom prst="roundRect">
            <a:avLst>
              <a:gd name="adj" fmla="val 6057"/>
            </a:avLst>
          </a:prstGeom>
          <a:solidFill>
            <a:srgbClr val="DFECE9"/>
          </a:solidFill>
          <a:ln w="7620">
            <a:solidFill>
              <a:srgbClr val="C5D2C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20590" y="5672018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200" b="1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Сценарій</a:t>
            </a:r>
            <a:endParaRPr lang="en-US" sz="3200" b="1" dirty="0"/>
          </a:p>
        </p:txBody>
      </p:sp>
      <p:sp>
        <p:nvSpPr>
          <p:cNvPr id="14" name="Text 11"/>
          <p:cNvSpPr/>
          <p:nvPr/>
        </p:nvSpPr>
        <p:spPr>
          <a:xfrm>
            <a:off x="4720590" y="6152436"/>
            <a:ext cx="8846820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Вплинув на методики кінописьменства та кінорежисури, що використовуються і сьогодні у кіномистецтві.</a:t>
            </a:r>
            <a:endParaRPr lang="en-US" sz="24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9251" y="0"/>
            <a:ext cx="4215877" cy="8170822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677546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686276"/>
            <a:ext cx="10554414" cy="138874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en-US" sz="4374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Вшанування спадщини Олександра Довженка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2037993" y="3484417"/>
            <a:ext cx="5110520" cy="666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5249"/>
              </a:lnSpc>
              <a:buNone/>
            </a:pPr>
            <a:r>
              <a:rPr lang="en-US" sz="5249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50+</a:t>
            </a:r>
            <a:endParaRPr lang="en-US" sz="5249" dirty="0"/>
          </a:p>
        </p:txBody>
      </p:sp>
      <p:sp>
        <p:nvSpPr>
          <p:cNvPr id="6" name="Text 4"/>
          <p:cNvSpPr/>
          <p:nvPr/>
        </p:nvSpPr>
        <p:spPr>
          <a:xfrm>
            <a:off x="3482221" y="4963358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4000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Фільми та Твори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2037993" y="5443776"/>
            <a:ext cx="5110520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99"/>
              </a:lnSpc>
              <a:buNone/>
            </a:pPr>
            <a:r>
              <a:rPr lang="en-US" sz="2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Він створив понад 50 фільмів та творів, що залишили невилічимий слід у кінематографії.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7481768" y="3373311"/>
            <a:ext cx="5110639" cy="666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5249"/>
              </a:lnSpc>
              <a:buNone/>
            </a:pPr>
            <a:r>
              <a:rPr lang="en-US" sz="5249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5</a:t>
            </a:r>
            <a:endParaRPr lang="en-US" sz="5249" dirty="0"/>
          </a:p>
        </p:txBody>
      </p:sp>
      <p:sp>
        <p:nvSpPr>
          <p:cNvPr id="9" name="Text 7"/>
          <p:cNvSpPr/>
          <p:nvPr/>
        </p:nvSpPr>
        <p:spPr>
          <a:xfrm>
            <a:off x="8926116" y="4963358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4000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Нагороди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7481768" y="5443776"/>
            <a:ext cx="5110639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99"/>
              </a:lnSpc>
              <a:buNone/>
            </a:pPr>
            <a:r>
              <a:rPr lang="en-US" sz="2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Довженко отримав багато нагород у різних країнах за свої видатні досягнення у кіно.</a:t>
            </a:r>
            <a:endParaRPr lang="en-US" sz="28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-944217" y="32146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1836515" y="1053303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en-US" sz="4374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Організація заходів до 130-річчя народження Олександра Довженка</a:t>
            </a:r>
            <a:endParaRPr lang="en-US" sz="4374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781" y="3938869"/>
            <a:ext cx="444341" cy="44434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17421" y="4591288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uk-UA" sz="3200" b="1" dirty="0" smtClean="0">
                <a:solidFill>
                  <a:srgbClr val="272D45"/>
                </a:solidFill>
                <a:ea typeface="Kanit" pitchFamily="34" charset="-122"/>
              </a:rPr>
              <a:t>Кінопокази</a:t>
            </a:r>
            <a:endParaRPr lang="en-US" sz="3200" b="1" dirty="0"/>
          </a:p>
        </p:txBody>
      </p:sp>
      <p:sp>
        <p:nvSpPr>
          <p:cNvPr id="7" name="Text 4"/>
          <p:cNvSpPr/>
          <p:nvPr/>
        </p:nvSpPr>
        <p:spPr>
          <a:xfrm>
            <a:off x="480447" y="5075464"/>
            <a:ext cx="4279996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3200" dirty="0" err="1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Орган</a:t>
            </a:r>
            <a:r>
              <a:rPr lang="uk-UA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і</a:t>
            </a:r>
            <a:r>
              <a:rPr lang="en-US" sz="3200" dirty="0" err="1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зац</a:t>
            </a:r>
            <a:r>
              <a:rPr lang="uk-UA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і</a:t>
            </a:r>
            <a:r>
              <a:rPr lang="en-US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я </a:t>
            </a:r>
            <a:r>
              <a:rPr lang="en-US" sz="32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показу фільмів Довженка на великих екранах для шанувальників.</a:t>
            </a:r>
            <a:endParaRPr lang="en-US" sz="32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7137" y="3924776"/>
            <a:ext cx="444341" cy="44434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67137" y="4591288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3200" b="1" dirty="0" err="1" smtClean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Лекц</a:t>
            </a:r>
            <a:r>
              <a:rPr lang="uk-UA" sz="2187" b="1" dirty="0" err="1" smtClean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ії</a:t>
            </a:r>
            <a:endParaRPr lang="en-US" sz="2187" b="1" dirty="0"/>
          </a:p>
        </p:txBody>
      </p:sp>
      <p:sp>
        <p:nvSpPr>
          <p:cNvPr id="10" name="Text 6"/>
          <p:cNvSpPr/>
          <p:nvPr/>
        </p:nvSpPr>
        <p:spPr>
          <a:xfrm>
            <a:off x="5083445" y="5071705"/>
            <a:ext cx="4485390" cy="21350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99"/>
              </a:lnSpc>
              <a:buNone/>
            </a:pPr>
            <a:r>
              <a:rPr lang="en-US" sz="3200" dirty="0" err="1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Проведення</a:t>
            </a:r>
            <a:r>
              <a:rPr lang="en-US" sz="32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</a:t>
            </a:r>
            <a:r>
              <a:rPr lang="en-US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</a:t>
            </a:r>
            <a:r>
              <a:rPr lang="uk-UA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і</a:t>
            </a:r>
            <a:r>
              <a:rPr lang="en-US" sz="3200" dirty="0" err="1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дкритих</a:t>
            </a:r>
            <a:r>
              <a:rPr lang="en-US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</a:t>
            </a:r>
            <a:r>
              <a:rPr lang="en-US" sz="3200" dirty="0" err="1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лекц</a:t>
            </a:r>
            <a:r>
              <a:rPr lang="uk-UA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і</a:t>
            </a:r>
            <a:r>
              <a:rPr lang="en-US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й </a:t>
            </a:r>
            <a:r>
              <a:rPr lang="en-US" sz="3200" dirty="0" err="1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та</a:t>
            </a:r>
            <a:r>
              <a:rPr lang="en-US" sz="32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</a:t>
            </a:r>
            <a:r>
              <a:rPr lang="en-US" sz="3200" dirty="0" err="1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дискус</a:t>
            </a:r>
            <a:r>
              <a:rPr lang="uk-UA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і</a:t>
            </a:r>
            <a:r>
              <a:rPr lang="en-US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й </a:t>
            </a:r>
            <a:r>
              <a:rPr lang="en-US" sz="32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на тему творчості Олександра Довженка.</a:t>
            </a:r>
            <a:endParaRPr lang="en-US" sz="3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9837" y="3938869"/>
            <a:ext cx="444341" cy="44434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869837" y="4591288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3200" b="1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Концерт</a:t>
            </a:r>
            <a:endParaRPr lang="en-US" sz="3200" b="1" dirty="0"/>
          </a:p>
        </p:txBody>
      </p:sp>
      <p:sp>
        <p:nvSpPr>
          <p:cNvPr id="13" name="Text 8"/>
          <p:cNvSpPr/>
          <p:nvPr/>
        </p:nvSpPr>
        <p:spPr>
          <a:xfrm>
            <a:off x="9568834" y="5075464"/>
            <a:ext cx="4202624" cy="1825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3200" dirty="0" err="1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Орган</a:t>
            </a:r>
            <a:r>
              <a:rPr lang="uk-UA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і</a:t>
            </a:r>
            <a:r>
              <a:rPr lang="en-US" sz="3200" dirty="0" err="1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зац</a:t>
            </a:r>
            <a:r>
              <a:rPr lang="uk-UA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і</a:t>
            </a:r>
            <a:r>
              <a:rPr lang="en-US" sz="3200" dirty="0" smtClean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я </a:t>
            </a:r>
            <a:r>
              <a:rPr lang="en-US" sz="32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концерту на честь великого режисера та письменника.</a:t>
            </a:r>
            <a:endParaRPr lang="en-US" sz="32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881658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r>
              <a:rPr lang="en-US" sz="4374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Роль Олександра Довженка у формуванні національної ідентичності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3853458"/>
            <a:ext cx="10554414" cy="2355652"/>
          </a:xfrm>
          <a:prstGeom prst="roundRect">
            <a:avLst>
              <a:gd name="adj" fmla="val 4245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45613" y="3861078"/>
            <a:ext cx="10539174" cy="9925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2267783" y="4001929"/>
            <a:ext cx="4821436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3200" u="sng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Патріотизм</a:t>
            </a:r>
            <a:endParaRPr lang="en-US" sz="3200" u="sng" dirty="0"/>
          </a:p>
        </p:txBody>
      </p:sp>
      <p:sp>
        <p:nvSpPr>
          <p:cNvPr id="8" name="Text 6"/>
          <p:cNvSpPr/>
          <p:nvPr/>
        </p:nvSpPr>
        <p:spPr>
          <a:xfrm>
            <a:off x="6741763" y="4001929"/>
            <a:ext cx="5843024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Видатний патріот, який своєю творчістю утвердив українську самобутність.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2045613" y="4853583"/>
            <a:ext cx="10539174" cy="134790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2267783" y="4994434"/>
            <a:ext cx="4821436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3200" u="sng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Культурна Спадщина</a:t>
            </a:r>
            <a:endParaRPr lang="en-US" sz="3200" u="sng" dirty="0"/>
          </a:p>
        </p:txBody>
      </p:sp>
      <p:sp>
        <p:nvSpPr>
          <p:cNvPr id="11" name="Text 9"/>
          <p:cNvSpPr/>
          <p:nvPr/>
        </p:nvSpPr>
        <p:spPr>
          <a:xfrm>
            <a:off x="6741763" y="4994434"/>
            <a:ext cx="5843024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Твори Довженка стали важливою складовою культурної спадщини України та світового кінематографу.</a:t>
            </a:r>
            <a:endParaRPr lang="en-US" sz="2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21412" t="-927" r="28965" b="927"/>
          <a:stretch/>
        </p:blipFill>
        <p:spPr>
          <a:xfrm>
            <a:off x="974506" y="3593058"/>
            <a:ext cx="1063487" cy="2143125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501</Words>
  <Application>Microsoft Office PowerPoint</Application>
  <PresentationFormat>Довільний</PresentationFormat>
  <Paragraphs>79</Paragraphs>
  <Slides>10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20" baseType="lpstr">
      <vt:lpstr>Alef</vt:lpstr>
      <vt:lpstr>Arial</vt:lpstr>
      <vt:lpstr>Calibri</vt:lpstr>
      <vt:lpstr>Gill Sans Ultra Bold</vt:lpstr>
      <vt:lpstr>Gill Sans Ultra Bold Condensed</vt:lpstr>
      <vt:lpstr>Gloucester MT Extra Condensed</vt:lpstr>
      <vt:lpstr>Harrington</vt:lpstr>
      <vt:lpstr>Kanit</vt:lpstr>
      <vt:lpstr>Martel Sans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 7014152</cp:lastModifiedBy>
  <cp:revision>15</cp:revision>
  <dcterms:created xsi:type="dcterms:W3CDTF">2024-02-19T08:28:48Z</dcterms:created>
  <dcterms:modified xsi:type="dcterms:W3CDTF">2026-02-24T13:26:07Z</dcterms:modified>
</cp:coreProperties>
</file>