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18" Target="slides/slide7.xml" Type="http://schemas.openxmlformats.org/officeDocument/2006/relationships/slide"/><Relationship Id="rId19" Target="slides/slide8.xml" Type="http://schemas.openxmlformats.org/officeDocument/2006/relationships/slide"/><Relationship Id="rId2" Target="presProps.xml" Type="http://schemas.openxmlformats.org/officeDocument/2006/relationships/presProps"/><Relationship Id="rId20" Target="slides/slide9.xml" Type="http://schemas.openxmlformats.org/officeDocument/2006/relationships/slide"/><Relationship Id="rId21" Target="slides/slide10.xml" Type="http://schemas.openxmlformats.org/officeDocument/2006/relationships/slide"/><Relationship Id="rId22" Target="slides/slide11.xml" Type="http://schemas.openxmlformats.org/officeDocument/2006/relationships/slide"/><Relationship Id="rId23" Target="slides/slide12.xml" Type="http://schemas.openxmlformats.org/officeDocument/2006/relationships/slide"/><Relationship Id="rId24" Target="slides/slide13.xml" Type="http://schemas.openxmlformats.org/officeDocument/2006/relationships/slide"/><Relationship Id="rId25" Target="slides/slide14.xml" Type="http://schemas.openxmlformats.org/officeDocument/2006/relationships/slide"/><Relationship Id="rId26" Target="slides/slide15.xml" Type="http://schemas.openxmlformats.org/officeDocument/2006/relationships/slide"/><Relationship Id="rId27" Target="slides/slide16.xml" Type="http://schemas.openxmlformats.org/officeDocument/2006/relationships/slide"/><Relationship Id="rId28" Target="slides/slide17.xml" Type="http://schemas.openxmlformats.org/officeDocument/2006/relationships/slide"/><Relationship Id="rId29" Target="slides/slide18.xml" Type="http://schemas.openxmlformats.org/officeDocument/2006/relationships/slide"/><Relationship Id="rId3" Target="viewProps.xml" Type="http://schemas.openxmlformats.org/officeDocument/2006/relationships/viewProps"/><Relationship Id="rId30" Target="slides/slide19.xml" Type="http://schemas.openxmlformats.org/officeDocument/2006/relationships/slide"/><Relationship Id="rId31" Target="slides/slide20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7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2.jpe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.png" Type="http://schemas.openxmlformats.org/officeDocument/2006/relationships/image"/><Relationship Id="rId7" Target="../media/image2.svg" Type="http://schemas.openxmlformats.org/officeDocument/2006/relationships/image"/><Relationship Id="rId8" Target="../media/image13.png" Type="http://schemas.openxmlformats.org/officeDocument/2006/relationships/image"/><Relationship Id="rId9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111642">
            <a:off x="11120480" y="1055557"/>
            <a:ext cx="10443683" cy="8487866"/>
          </a:xfrm>
          <a:custGeom>
            <a:avLst/>
            <a:gdLst/>
            <a:ahLst/>
            <a:cxnLst/>
            <a:rect r="r" b="b" t="t" l="l"/>
            <a:pathLst>
              <a:path h="8487866" w="10443683">
                <a:moveTo>
                  <a:pt x="0" y="0"/>
                </a:moveTo>
                <a:lnTo>
                  <a:pt x="10443683" y="0"/>
                </a:lnTo>
                <a:lnTo>
                  <a:pt x="10443683" y="8487866"/>
                </a:lnTo>
                <a:lnTo>
                  <a:pt x="0" y="8487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18441" y="9258300"/>
            <a:ext cx="9727319" cy="3106962"/>
          </a:xfrm>
          <a:custGeom>
            <a:avLst/>
            <a:gdLst/>
            <a:ahLst/>
            <a:cxnLst/>
            <a:rect r="r" b="b" t="t" l="l"/>
            <a:pathLst>
              <a:path h="3106962" w="9727319">
                <a:moveTo>
                  <a:pt x="0" y="0"/>
                </a:moveTo>
                <a:lnTo>
                  <a:pt x="9727318" y="0"/>
                </a:lnTo>
                <a:lnTo>
                  <a:pt x="9727318" y="3106962"/>
                </a:lnTo>
                <a:lnTo>
                  <a:pt x="0" y="31069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3596" y="2332740"/>
            <a:ext cx="11900457" cy="1597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926"/>
              </a:lnSpc>
            </a:pPr>
            <a:r>
              <a:rPr lang="en-US" sz="12047">
                <a:solidFill>
                  <a:srgbClr val="004AAD"/>
                </a:solidFill>
                <a:latin typeface="Montserrat Classic Bold"/>
              </a:rPr>
              <a:t>СОЦІОМЕТРІЯ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930669">
            <a:off x="-7971294" y="-10725049"/>
            <a:ext cx="18539921" cy="18539921"/>
          </a:xfrm>
          <a:custGeom>
            <a:avLst/>
            <a:gdLst/>
            <a:ahLst/>
            <a:cxnLst/>
            <a:rect r="r" b="b" t="t" l="l"/>
            <a:pathLst>
              <a:path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5242519">
            <a:off x="-1042019" y="8240279"/>
            <a:ext cx="8063091" cy="6553094"/>
          </a:xfrm>
          <a:custGeom>
            <a:avLst/>
            <a:gdLst/>
            <a:ahLst/>
            <a:cxnLst/>
            <a:rect r="r" b="b" t="t" l="l"/>
            <a:pathLst>
              <a:path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1698058"/>
            <a:ext cx="14095810" cy="3577184"/>
          </a:xfrm>
          <a:custGeom>
            <a:avLst/>
            <a:gdLst/>
            <a:ahLst/>
            <a:cxnLst/>
            <a:rect r="r" b="b" t="t" l="l"/>
            <a:pathLst>
              <a:path h="3577184" w="14095810">
                <a:moveTo>
                  <a:pt x="0" y="0"/>
                </a:moveTo>
                <a:lnTo>
                  <a:pt x="14095810" y="0"/>
                </a:lnTo>
                <a:lnTo>
                  <a:pt x="14095810" y="3577185"/>
                </a:lnTo>
                <a:lnTo>
                  <a:pt x="0" y="35771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8667" y="7002769"/>
            <a:ext cx="13380355" cy="2255531"/>
          </a:xfrm>
          <a:custGeom>
            <a:avLst/>
            <a:gdLst/>
            <a:ahLst/>
            <a:cxnLst/>
            <a:rect r="r" b="b" t="t" l="l"/>
            <a:pathLst>
              <a:path h="2255531" w="13380355">
                <a:moveTo>
                  <a:pt x="0" y="0"/>
                </a:moveTo>
                <a:lnTo>
                  <a:pt x="13380355" y="0"/>
                </a:lnTo>
                <a:lnTo>
                  <a:pt x="13380355" y="2255531"/>
                </a:lnTo>
                <a:lnTo>
                  <a:pt x="0" y="22555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0879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14400"/>
            <a:ext cx="13650322" cy="552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37"/>
              </a:lnSpc>
            </a:pPr>
            <a:r>
              <a:rPr lang="en-US" sz="2898">
                <a:solidFill>
                  <a:srgbClr val="004AAD"/>
                </a:solidFill>
                <a:latin typeface="Montserrat Classic Bold"/>
              </a:rPr>
              <a:t>Показник емоційної згуртованості групи визначається за формулою: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580043"/>
            <a:ext cx="14518100" cy="1137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38"/>
              </a:lnSpc>
              <a:spcBef>
                <a:spcPct val="0"/>
              </a:spcBef>
            </a:pPr>
            <a:r>
              <a:rPr lang="en-US" sz="2899">
                <a:solidFill>
                  <a:srgbClr val="004AAD"/>
                </a:solidFill>
                <a:latin typeface="Montserrat Classic Bold"/>
              </a:rPr>
              <a:t>Груповим соціометричним індексом є індекс групової згуртованості.</a:t>
            </a:r>
          </a:p>
          <a:p>
            <a:pPr>
              <a:lnSpc>
                <a:spcPts val="4638"/>
              </a:lnSpc>
              <a:spcBef>
                <a:spcPct val="0"/>
              </a:spcBef>
            </a:pPr>
            <a:r>
              <a:rPr lang="en-US" sz="2899">
                <a:solidFill>
                  <a:srgbClr val="004AAD"/>
                </a:solidFill>
                <a:latin typeface="Montserrat Classic Bold"/>
              </a:rPr>
              <a:t>Цей індекс визначається за формулою: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8243363">
            <a:off x="-1355616" y="7258999"/>
            <a:ext cx="8063091" cy="6553094"/>
          </a:xfrm>
          <a:custGeom>
            <a:avLst/>
            <a:gdLst/>
            <a:ahLst/>
            <a:cxnLst/>
            <a:rect r="r" b="b" t="t" l="l"/>
            <a:pathLst>
              <a:path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0149" y="164367"/>
            <a:ext cx="14982617" cy="3834712"/>
          </a:xfrm>
          <a:custGeom>
            <a:avLst/>
            <a:gdLst/>
            <a:ahLst/>
            <a:cxnLst/>
            <a:rect r="r" b="b" t="t" l="l"/>
            <a:pathLst>
              <a:path h="3834712" w="14982617">
                <a:moveTo>
                  <a:pt x="0" y="0"/>
                </a:moveTo>
                <a:lnTo>
                  <a:pt x="14982617" y="0"/>
                </a:lnTo>
                <a:lnTo>
                  <a:pt x="14982617" y="3834712"/>
                </a:lnTo>
                <a:lnTo>
                  <a:pt x="0" y="3834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93627" y="4151154"/>
            <a:ext cx="17529338" cy="5519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 Bold"/>
              </a:rPr>
              <a:t>Аналіз рівня групової згуртованості: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Скільки опитаних отримали лише позитивні; позитивні та негативні вибори; лише негативні вибори?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Чи є зв’язок між офіційним і неофіційним лідерами? Який цей зв’язок (позитивний - негативний; взаємний – односторонній). У яких сферах він простежується.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Чи є зв’язки між неофіційними лідерами? Які ці зв’язки?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Чи є у групі мікрогрупи? Хто до них входить?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Чи є зв’язки між членами мікрогруп та які ці зв’язки?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У якій зі сфер (навчальної діяльності чи дозвілля) група отримала вищий показник групової згуртованості?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Чи є у групі не співпадіння позитивних та негативних виборів (коли один досліджуваний вибирає іншого позитивно, а отримує від нього негативний вибір)? Як багато таких випадків?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- Як у загальному можна оцінити рівень згуртованості групи.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2106" y="724575"/>
            <a:ext cx="16946123" cy="107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69"/>
              </a:lnSpc>
            </a:pPr>
            <a:r>
              <a:rPr lang="en-US" sz="8069">
                <a:solidFill>
                  <a:srgbClr val="004AAD"/>
                </a:solidFill>
                <a:latin typeface="Montserrat Classic Bold"/>
              </a:rPr>
              <a:t>СОЦІОГРАМА: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930669">
            <a:off x="6621640" y="2245043"/>
            <a:ext cx="18539921" cy="18539921"/>
          </a:xfrm>
          <a:custGeom>
            <a:avLst/>
            <a:gdLst/>
            <a:ahLst/>
            <a:cxnLst/>
            <a:rect r="r" b="b" t="t" l="l"/>
            <a:pathLst>
              <a:path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04762" y="5143500"/>
            <a:ext cx="7943468" cy="5272966"/>
          </a:xfrm>
          <a:custGeom>
            <a:avLst/>
            <a:gdLst/>
            <a:ahLst/>
            <a:cxnLst/>
            <a:rect r="r" b="b" t="t" l="l"/>
            <a:pathLst>
              <a:path h="5272966" w="7943468">
                <a:moveTo>
                  <a:pt x="0" y="0"/>
                </a:moveTo>
                <a:lnTo>
                  <a:pt x="7943467" y="0"/>
                </a:lnTo>
                <a:lnTo>
                  <a:pt x="7943467" y="5272966"/>
                </a:lnTo>
                <a:lnTo>
                  <a:pt x="0" y="5272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91230" y="2147093"/>
            <a:ext cx="16468070" cy="2996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 Bold"/>
              </a:rPr>
              <a:t>Соціограма </a:t>
            </a:r>
            <a:r>
              <a:rPr lang="en-US" sz="2499">
                <a:solidFill>
                  <a:srgbClr val="000000"/>
                </a:solidFill>
                <a:latin typeface="Montserrat Classic"/>
              </a:rPr>
              <a:t>— схематичне зображення реакції досліджуваних один на одного при відповіді на соціометричні критерії. Соціограма дозволяє зробити порівняльний аналіз структури взаємовідношень у групі, в просторі, на деякий площині за допомогою спеціальних знаків.</a:t>
            </a:r>
          </a:p>
          <a:p>
            <a:pPr>
              <a:lnSpc>
                <a:spcPts val="3999"/>
              </a:lnSpc>
              <a:spcBef>
                <a:spcPct val="0"/>
              </a:spcBef>
            </a:pPr>
          </a:p>
          <a:p>
            <a:pPr>
              <a:lnSpc>
                <a:spcPts val="3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"/>
              </a:rPr>
              <a:t>Соціограмна техніка є суттєвим доповненням до табличного підходу в аналізі соціометричного матеріалу, бо вона дає можливість більш глибокого уявлення групових явищ.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1230" y="6541884"/>
            <a:ext cx="8352770" cy="2352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12"/>
              </a:lnSpc>
              <a:spcBef>
                <a:spcPct val="0"/>
              </a:spcBef>
            </a:pPr>
            <a:r>
              <a:rPr lang="en-US" sz="2945">
                <a:solidFill>
                  <a:srgbClr val="000000"/>
                </a:solidFill>
                <a:latin typeface="Montserrat Classic Bold"/>
              </a:rPr>
              <a:t>Соціограми вільного виду показують комбінацію з найбільш зручним розташуванням членів групи </a:t>
            </a:r>
          </a:p>
          <a:p>
            <a:pPr>
              <a:lnSpc>
                <a:spcPts val="4712"/>
              </a:lnSpc>
              <a:spcBef>
                <a:spcPct val="0"/>
              </a:spcBef>
            </a:pPr>
            <a:r>
              <a:rPr lang="en-US" sz="2945">
                <a:solidFill>
                  <a:srgbClr val="000000"/>
                </a:solidFill>
                <a:latin typeface="Montserrat Classic Bold"/>
              </a:rPr>
              <a:t>за результатами вибору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02106" y="724575"/>
            <a:ext cx="16946123" cy="1077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069"/>
              </a:lnSpc>
            </a:pPr>
            <a:r>
              <a:rPr lang="en-US" sz="8069">
                <a:solidFill>
                  <a:srgbClr val="004AAD"/>
                </a:solidFill>
                <a:latin typeface="Montserrat Classic Bold"/>
              </a:rPr>
              <a:t>ГРАФІЧНА МОВА СОЦІОГРАМИ: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930669">
            <a:off x="6621640" y="2245043"/>
            <a:ext cx="18539921" cy="18539921"/>
          </a:xfrm>
          <a:custGeom>
            <a:avLst/>
            <a:gdLst/>
            <a:ahLst/>
            <a:cxnLst/>
            <a:rect r="r" b="b" t="t" l="l"/>
            <a:pathLst>
              <a:path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2106" y="2340521"/>
            <a:ext cx="8777018" cy="7196482"/>
          </a:xfrm>
          <a:custGeom>
            <a:avLst/>
            <a:gdLst/>
            <a:ahLst/>
            <a:cxnLst/>
            <a:rect r="r" b="b" t="t" l="l"/>
            <a:pathLst>
              <a:path h="7196482" w="8777018">
                <a:moveTo>
                  <a:pt x="0" y="0"/>
                </a:moveTo>
                <a:lnTo>
                  <a:pt x="8777018" y="0"/>
                </a:lnTo>
                <a:lnTo>
                  <a:pt x="8777018" y="7196482"/>
                </a:lnTo>
                <a:lnTo>
                  <a:pt x="0" y="71964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825337" y="2704346"/>
            <a:ext cx="9028274" cy="6296734"/>
          </a:xfrm>
          <a:custGeom>
            <a:avLst/>
            <a:gdLst/>
            <a:ahLst/>
            <a:cxnLst/>
            <a:rect r="r" b="b" t="t" l="l"/>
            <a:pathLst>
              <a:path h="6296734" w="9028274">
                <a:moveTo>
                  <a:pt x="0" y="0"/>
                </a:moveTo>
                <a:lnTo>
                  <a:pt x="9028274" y="0"/>
                </a:lnTo>
                <a:lnTo>
                  <a:pt x="9028274" y="6296734"/>
                </a:lnTo>
                <a:lnTo>
                  <a:pt x="0" y="6296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34993" y="655656"/>
            <a:ext cx="15818013" cy="8861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96"/>
              </a:lnSpc>
            </a:pPr>
            <a:r>
              <a:rPr lang="en-US" sz="2872">
                <a:solidFill>
                  <a:srgbClr val="2E2E2E"/>
                </a:solidFill>
                <a:latin typeface="Montserrat Classic Bold"/>
              </a:rPr>
              <a:t>Декілька основних методів соціометрії:</a:t>
            </a:r>
          </a:p>
          <a:p>
            <a:pPr>
              <a:lnSpc>
                <a:spcPts val="4419"/>
              </a:lnSpc>
            </a:pP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1. Метод соціометричних питань: Учасники опитуються щодо їх взаємовідносин та вибору осіб, з якими вони більше взаємодіють.</a:t>
            </a: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  </a:t>
            </a: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2. Аналіз соціометричних мереж: Вивчення взаємозв'язків та структури мережі на основі соціометричних даних.</a:t>
            </a:r>
          </a:p>
          <a:p>
            <a:pPr>
              <a:lnSpc>
                <a:spcPts val="4419"/>
              </a:lnSpc>
            </a:pP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3. Експериментальні методи: Застосування контрольованих ситуацій для вивчення взаємодій та соціальних динамік.</a:t>
            </a:r>
          </a:p>
          <a:p>
            <a:pPr>
              <a:lnSpc>
                <a:spcPts val="4419"/>
              </a:lnSpc>
            </a:pP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4. Методи спостереження: Спостереження за поведінкою людей в різних соціальних ситуаціях для аналізу взаємодій.</a:t>
            </a:r>
          </a:p>
          <a:p>
            <a:pPr>
              <a:lnSpc>
                <a:spcPts val="4419"/>
              </a:lnSpc>
            </a:pPr>
          </a:p>
          <a:p>
            <a:pPr>
              <a:lnSpc>
                <a:spcPts val="4419"/>
              </a:lnSpc>
            </a:pPr>
            <a:r>
              <a:rPr lang="en-US" sz="2761">
                <a:solidFill>
                  <a:srgbClr val="2E2E2E"/>
                </a:solidFill>
                <a:latin typeface="Montserrat Classic"/>
              </a:rPr>
              <a:t>Ці методи дозволяють отримати значну кількість даних для аналізу соціальних взаємин та динаміки спілкування. 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3987423">
            <a:off x="12625695" y="7261552"/>
            <a:ext cx="8063091" cy="6553094"/>
          </a:xfrm>
          <a:custGeom>
            <a:avLst/>
            <a:gdLst/>
            <a:ahLst/>
            <a:cxnLst/>
            <a:rect r="r" b="b" t="t" l="l"/>
            <a:pathLst>
              <a:path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63665" y="1003257"/>
            <a:ext cx="18607191" cy="903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700"/>
              </a:lnSpc>
            </a:pPr>
            <a:r>
              <a:rPr lang="en-US" sz="6700">
                <a:solidFill>
                  <a:srgbClr val="004AAD"/>
                </a:solidFill>
                <a:latin typeface="Montserrat Classic Bold"/>
              </a:rPr>
              <a:t>МЕТОД СОЦІОМЕТРИЧНИХ ПИТАНЬ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63665" y="4533135"/>
            <a:ext cx="16568077" cy="4377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 Bold"/>
              </a:rPr>
              <a:t>Деякі приклади соціометричних питань: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1. "З ким ви найчастіше працюєте над проектами?"</a:t>
            </a: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2. "Кому ви зазвичай звертаєтеся за порадою або підтримкою?"</a:t>
            </a: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3. "Хто, на вашу думку, є найвпливовішою особою у вашій групі?"</a:t>
            </a: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4. "Кого ви найчастіше вибираєте для спільних дійств або вихідних?"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Ці питання допомагають визначити ключові взаємини всередині групи та виявити лідерів, ключових учасників та структуру соціальної мережі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63665" y="2353510"/>
            <a:ext cx="16243235" cy="1430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Метод соціометричних питань - це підхід, де учасникам ставляться питання про їх взаємодії з іншими учасниками групи. Зазвичай це можуть бути питання типу "З ким ви найчастіше спілкуєтеся?" або "Кого ви вважаєте своїм найкращим другом?" це допомагає встановити структуру взаємин всередині групи.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3572" y="1551091"/>
            <a:ext cx="16820856" cy="8229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Методи спостереження в соціометрії використовуються для спостереження та аналізу соціальної взаємодії, поведінки та динаміки груп. Ось деякі з них: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1. Структуровані спостереження: Дослідник фіксує конкретні аспекти взаємодій за певними параметрами або шкалами, які попередньо визначені.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2. Неструктуровані спостереження: Дозволяє досліднику спостерігати природну поведінку учасників без попередньо визначених категорій.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3. Участь спостерігача: Дослідник вступає у взаємодію з групою, дозволяючи краще розуміти динаміку групової взаємодії.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4. Електронне спостереження: Застосування технологій для спостереження та аналізу соціальних взаємин (наприклад, використання камер для реєстрації взаємодій).</a:t>
            </a:r>
          </a:p>
          <a:p>
            <a:pPr>
              <a:lnSpc>
                <a:spcPts val="3840"/>
              </a:lnSpc>
            </a:pPr>
          </a:p>
          <a:p>
            <a:pPr>
              <a:lnSpc>
                <a:spcPts val="3840"/>
              </a:lnSpc>
            </a:pPr>
            <a:r>
              <a:rPr lang="en-US" sz="2400">
                <a:solidFill>
                  <a:srgbClr val="2E2E2E"/>
                </a:solidFill>
                <a:latin typeface="Montserrat Classic"/>
              </a:rPr>
              <a:t>Ці методи дозволяють отримати різноманітні дані про соціальну взаємодію, що потім можуть бути проаналізовані для розуміння динаміки груп та соціальних структур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03479" y="469041"/>
            <a:ext cx="18607191" cy="903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700"/>
              </a:lnSpc>
            </a:pPr>
            <a:r>
              <a:rPr lang="en-US" sz="6700">
                <a:solidFill>
                  <a:srgbClr val="004AAD"/>
                </a:solidFill>
                <a:latin typeface="Montserrat Classic Bold"/>
              </a:rPr>
              <a:t>МЕТОДИ СПОСТЕРЕЖЕННЯ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3572" y="2146693"/>
            <a:ext cx="10380908" cy="7111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Соціометричний метод Морено розробив Якоб Леві Морено - психіатр та соціолог. Цей метод використовується для вивчення соціальних взаємин у групах.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Основна ідея полягає в тому, щоб учасники групи обрали інших учасників, з якими вони б найбільше бажали спілкуватися або працювати разом. Це дозволяє виявити ключових фігур у групі, лідерів, аутсайдерів та структуру взаємин.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Метод Морено застосовується в психологічних та соціологічних дослідженнях для аналізу соціальних мереж, групової динаміки та визначення ролей учасників у групі.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790773" y="2055587"/>
            <a:ext cx="5468527" cy="7398595"/>
          </a:xfrm>
          <a:custGeom>
            <a:avLst/>
            <a:gdLst/>
            <a:ahLst/>
            <a:cxnLst/>
            <a:rect r="r" b="b" t="t" l="l"/>
            <a:pathLst>
              <a:path h="7398595" w="5468527">
                <a:moveTo>
                  <a:pt x="0" y="0"/>
                </a:moveTo>
                <a:lnTo>
                  <a:pt x="5468527" y="0"/>
                </a:lnTo>
                <a:lnTo>
                  <a:pt x="5468527" y="7398595"/>
                </a:lnTo>
                <a:lnTo>
                  <a:pt x="0" y="7398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3479" y="469041"/>
            <a:ext cx="18607191" cy="903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700"/>
              </a:lnSpc>
            </a:pPr>
            <a:r>
              <a:rPr lang="en-US" sz="6700">
                <a:solidFill>
                  <a:srgbClr val="004AAD"/>
                </a:solidFill>
                <a:latin typeface="Montserrat Classic Bold"/>
              </a:rPr>
              <a:t>СОЦІОМЕТРИЧНИЙ МЕТОД МОРЕНО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64650" y="454384"/>
            <a:ext cx="16597214" cy="60124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Метод Морено передбачає використання спеціальних технік для вивчення соціальних взаємин у групах. Основна процедура полягає в тому, щоб учасники групи обрали інших учасників за допомогою спеціальних картинок або методу голосування, визначаючи своїх "партнерів" для спілкування, співпраці або інших форм взаємодії.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Цей метод дозволяє виявити ключові особи в групі, встановити лідерів, визначити тих, хто може бути виключений або відіграє несподівану роль у соціальній мережі. Результати аналізу методу Морено допомагають краще зрозуміти структуру групи та динаміку взаємодій між її учасниками.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Застосування цього методу в різних сферах - від психології та соціології до менеджменту та освіти - допомагає розкрити різноманітні аспекти соціальних відносин та динаміку груп.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64447" y="6466791"/>
            <a:ext cx="18616893" cy="8009554"/>
          </a:xfrm>
          <a:custGeom>
            <a:avLst/>
            <a:gdLst/>
            <a:ahLst/>
            <a:cxnLst/>
            <a:rect r="r" b="b" t="t" l="l"/>
            <a:pathLst>
              <a:path h="8009554" w="18616893">
                <a:moveTo>
                  <a:pt x="0" y="0"/>
                </a:moveTo>
                <a:lnTo>
                  <a:pt x="18616894" y="0"/>
                </a:lnTo>
                <a:lnTo>
                  <a:pt x="18616894" y="8009554"/>
                </a:lnTo>
                <a:lnTo>
                  <a:pt x="0" y="8009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851" r="0" b="-26104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64650" y="454384"/>
            <a:ext cx="16597214" cy="9195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 Bold"/>
              </a:rPr>
              <a:t>Декілька прикладів застосування методу Морено: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1. Дослідження шкільних груп: Використання методу Морено допомагає визначити, як учні обирають партнерів для спільних завдань, хто виступає лідерами, а хто може бути виключений з соціальної взаємодії.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2. Аналіз командних структур в бізнесі: Визначення, як працівники вибирають своїх співробітників для спільних проектів, і як це впливає на ефективність роботи команд.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3. Дослідження соціальних мереж в онлайн середовищі: Встановлення взаємозв'язків між користувачами в соціальних мережах для аналізу впливу і структури груп.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4. Психологічні дослідження: Вивчення взаємин між учасниками групи під час різних експериментів для розуміння соціальної динаміки.</a:t>
            </a:r>
          </a:p>
          <a:p>
            <a:pPr>
              <a:lnSpc>
                <a:spcPts val="4345"/>
              </a:lnSpc>
            </a:pPr>
          </a:p>
          <a:p>
            <a:pPr>
              <a:lnSpc>
                <a:spcPts val="4345"/>
              </a:lnSpc>
            </a:pPr>
            <a:r>
              <a:rPr lang="en-US" sz="2715">
                <a:solidFill>
                  <a:srgbClr val="2E2E2E"/>
                </a:solidFill>
                <a:latin typeface="Montserrat Classic"/>
              </a:rPr>
              <a:t>Ці приклади відображають різноманітність застосування методу Морено для аналізу соціальних взаємин у різних областях.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00584" y="3475206"/>
            <a:ext cx="7988300" cy="5270500"/>
            <a:chOff x="0" y="0"/>
            <a:chExt cx="10651067" cy="702733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751" t="0" r="1751" b="0"/>
            <a:stretch>
              <a:fillRect/>
            </a:stretch>
          </p:blipFill>
          <p:spPr>
            <a:xfrm flipH="false" flipV="false">
              <a:off x="0" y="0"/>
              <a:ext cx="10651067" cy="7027333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863665" y="1720495"/>
            <a:ext cx="8280335" cy="7267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79"/>
              </a:lnSpc>
            </a:pPr>
            <a:r>
              <a:rPr lang="en-US" sz="2799">
                <a:solidFill>
                  <a:srgbClr val="2E2E2E"/>
                </a:solidFill>
                <a:latin typeface="Montserrat Classic Bold"/>
              </a:rPr>
              <a:t>Соціометрія</a:t>
            </a:r>
            <a:r>
              <a:rPr lang="en-US" sz="2799">
                <a:solidFill>
                  <a:srgbClr val="2E2E2E"/>
                </a:solidFill>
                <a:latin typeface="Montserrat Classic"/>
              </a:rPr>
              <a:t> – вивчення системи «симпатій» та «антипатій» між студентами (співробітниками), тобто до виявлення системи емоційних взаємин в групі (організації).</a:t>
            </a:r>
          </a:p>
          <a:p>
            <a:pPr>
              <a:lnSpc>
                <a:spcPts val="4479"/>
              </a:lnSpc>
            </a:pPr>
          </a:p>
          <a:p>
            <a:pPr>
              <a:lnSpc>
                <a:spcPts val="4479"/>
              </a:lnSpc>
            </a:pPr>
            <a:r>
              <a:rPr lang="en-US" sz="2799">
                <a:solidFill>
                  <a:srgbClr val="2E2E2E"/>
                </a:solidFill>
                <a:latin typeface="Montserrat Classic"/>
              </a:rPr>
              <a:t>Критеріями (підставами) вибору в соціометрії є питання про бажання людини разом із ким-небудь брати участь у певній діяльності. Питання формулюються приблизно таким чином: «З ким би ти хотів ... ?». Кожен відповідає на питання, які можуть стосуватися певної сфери міжособистісних взаємин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1625759">
            <a:off x="10837013" y="-4312634"/>
            <a:ext cx="9495369" cy="7717145"/>
          </a:xfrm>
          <a:custGeom>
            <a:avLst/>
            <a:gdLst/>
            <a:ahLst/>
            <a:cxnLst/>
            <a:rect r="r" b="b" t="t" l="l"/>
            <a:pathLst>
              <a:path h="7717145" w="9495369">
                <a:moveTo>
                  <a:pt x="0" y="0"/>
                </a:moveTo>
                <a:lnTo>
                  <a:pt x="9495369" y="0"/>
                </a:lnTo>
                <a:lnTo>
                  <a:pt x="9495369" y="7717145"/>
                </a:lnTo>
                <a:lnTo>
                  <a:pt x="0" y="7717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91230" y="1143000"/>
            <a:ext cx="10222678" cy="7422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500"/>
              </a:lnSpc>
            </a:pPr>
            <a:r>
              <a:rPr lang="en-US" sz="6500" spc="-221">
                <a:solidFill>
                  <a:srgbClr val="004AAD"/>
                </a:solidFill>
                <a:latin typeface="Montserrat Classic Bold"/>
              </a:rPr>
              <a:t>НА МОГИЛІ МОРЕНО ВИСІЧЕНО НАПИС, ЗАПРОПОНОВАНИЙ НИМ САМИМ:</a:t>
            </a:r>
          </a:p>
          <a:p>
            <a:pPr>
              <a:lnSpc>
                <a:spcPts val="6500"/>
              </a:lnSpc>
            </a:pPr>
          </a:p>
          <a:p>
            <a:pPr>
              <a:lnSpc>
                <a:spcPts val="6500"/>
              </a:lnSpc>
            </a:pPr>
            <a:r>
              <a:rPr lang="en-US" sz="6500" spc="-221">
                <a:solidFill>
                  <a:srgbClr val="004AAD"/>
                </a:solidFill>
                <a:latin typeface="Montserrat Classic Bold"/>
              </a:rPr>
              <a:t> «ЛЮДИНА, ЩО ПРИНЕСЛА РАДІСТЬ</a:t>
            </a:r>
          </a:p>
          <a:p>
            <a:pPr>
              <a:lnSpc>
                <a:spcPts val="6500"/>
              </a:lnSpc>
            </a:pPr>
            <a:r>
              <a:rPr lang="en-US" sz="6500" spc="-221">
                <a:solidFill>
                  <a:srgbClr val="004AAD"/>
                </a:solidFill>
                <a:latin typeface="Montserrat Classic Bold"/>
              </a:rPr>
              <a:t> І СМІХ </a:t>
            </a:r>
          </a:p>
          <a:p>
            <a:pPr>
              <a:lnSpc>
                <a:spcPts val="6500"/>
              </a:lnSpc>
            </a:pPr>
            <a:r>
              <a:rPr lang="en-US" sz="6500" spc="-221">
                <a:solidFill>
                  <a:srgbClr val="004AAD"/>
                </a:solidFill>
                <a:latin typeface="Montserrat Classic Bold"/>
              </a:rPr>
              <a:t>У ПСИХІАТРІЮ».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1766807">
            <a:off x="10460579" y="2341404"/>
            <a:ext cx="12112141" cy="9843868"/>
          </a:xfrm>
          <a:custGeom>
            <a:avLst/>
            <a:gdLst/>
            <a:ahLst/>
            <a:cxnLst/>
            <a:rect r="r" b="b" t="t" l="l"/>
            <a:pathLst>
              <a:path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625759">
            <a:off x="9636405" y="3522856"/>
            <a:ext cx="9386162" cy="7628390"/>
          </a:xfrm>
          <a:custGeom>
            <a:avLst/>
            <a:gdLst/>
            <a:ahLst/>
            <a:cxnLst/>
            <a:rect r="r" b="b" t="t" l="l"/>
            <a:pathLst>
              <a:path h="7628390" w="9386162">
                <a:moveTo>
                  <a:pt x="0" y="0"/>
                </a:moveTo>
                <a:lnTo>
                  <a:pt x="9386162" y="0"/>
                </a:lnTo>
                <a:lnTo>
                  <a:pt x="9386162" y="7628390"/>
                </a:lnTo>
                <a:lnTo>
                  <a:pt x="0" y="7628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6067" y="351472"/>
            <a:ext cx="11483155" cy="6793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17"/>
              </a:lnSpc>
            </a:pPr>
            <a:r>
              <a:rPr lang="en-US" sz="3385">
                <a:solidFill>
                  <a:srgbClr val="2E2E2E"/>
                </a:solidFill>
                <a:latin typeface="Montserrat Classic Bold"/>
              </a:rPr>
              <a:t>Критерії можуть бути:</a:t>
            </a:r>
          </a:p>
          <a:p>
            <a:pPr>
              <a:lnSpc>
                <a:spcPts val="4892"/>
              </a:lnSpc>
            </a:pP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 – позитивними («З ким би ви хотіли разом провести вихідний?»);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– негативними («Якби у вас була можливість, кого б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з одногрупників (зі співробітників вашого відділ) у ви перевели в іншу групу (інший відділ)?»);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– дихотомічними, орієнтованими на ствердження й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на заперечення одночасно («У разі реорганізації установи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з ким з одногрупників (із колег) ви хотіли б потрапити </a:t>
            </a:r>
          </a:p>
          <a:p>
            <a:pPr>
              <a:lnSpc>
                <a:spcPts val="4892"/>
              </a:lnSpc>
            </a:pPr>
            <a:r>
              <a:rPr lang="en-US" sz="3058">
                <a:solidFill>
                  <a:srgbClr val="2E2E2E"/>
                </a:solidFill>
                <a:latin typeface="Montserrat Classic"/>
              </a:rPr>
              <a:t>в одну групу (один відділ), а з ким би не хотіли?»).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85749">
            <a:off x="-5690637" y="-3861861"/>
            <a:ext cx="14345355" cy="14345355"/>
          </a:xfrm>
          <a:custGeom>
            <a:avLst/>
            <a:gdLst/>
            <a:ahLst/>
            <a:cxnLst/>
            <a:rect r="r" b="b" t="t" l="l"/>
            <a:pathLst>
              <a:path h="14345355" w="14345355">
                <a:moveTo>
                  <a:pt x="0" y="0"/>
                </a:moveTo>
                <a:lnTo>
                  <a:pt x="14345355" y="0"/>
                </a:lnTo>
                <a:lnTo>
                  <a:pt x="14345355" y="14345355"/>
                </a:lnTo>
                <a:lnTo>
                  <a:pt x="0" y="143453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799293">
            <a:off x="12170918" y="-745657"/>
            <a:ext cx="6885296" cy="11055409"/>
          </a:xfrm>
          <a:custGeom>
            <a:avLst/>
            <a:gdLst/>
            <a:ahLst/>
            <a:cxnLst/>
            <a:rect r="r" b="b" t="t" l="l"/>
            <a:pathLst>
              <a:path h="11055409" w="6885296">
                <a:moveTo>
                  <a:pt x="0" y="0"/>
                </a:moveTo>
                <a:lnTo>
                  <a:pt x="6885296" y="0"/>
                </a:lnTo>
                <a:lnTo>
                  <a:pt x="6885296" y="11055409"/>
                </a:lnTo>
                <a:lnTo>
                  <a:pt x="0" y="110554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26136" y="1128351"/>
            <a:ext cx="11337845" cy="8129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983"/>
              </a:lnSpc>
            </a:pPr>
            <a:r>
              <a:rPr lang="en-US" sz="3114">
                <a:solidFill>
                  <a:srgbClr val="2E2E2E"/>
                </a:solidFill>
                <a:latin typeface="Montserrat Classic"/>
              </a:rPr>
              <a:t>Для того щоб правильно підібрати критерії, а, отже, грамотно провести дослідження, необхідно дотримуватися ряду вимог: </a:t>
            </a:r>
          </a:p>
          <a:p>
            <a:pPr>
              <a:lnSpc>
                <a:spcPts val="4983"/>
              </a:lnSpc>
            </a:pPr>
            <a:r>
              <a:rPr lang="en-US" sz="3114">
                <a:solidFill>
                  <a:srgbClr val="2E2E2E"/>
                </a:solidFill>
                <a:latin typeface="Montserrat Classic"/>
              </a:rPr>
              <a:t>1) запропоновані критерії повинні цікавити всю групу; </a:t>
            </a:r>
          </a:p>
          <a:p>
            <a:pPr>
              <a:lnSpc>
                <a:spcPts val="4983"/>
              </a:lnSpc>
            </a:pPr>
            <a:r>
              <a:rPr lang="en-US" sz="3114">
                <a:solidFill>
                  <a:srgbClr val="2E2E2E"/>
                </a:solidFill>
                <a:latin typeface="Montserrat Classic"/>
              </a:rPr>
              <a:t>2) критерій повинен відбивати взаємини між співробітниками й давати можливість вибрати товаришів по навчанню (службі); </a:t>
            </a:r>
          </a:p>
          <a:p>
            <a:pPr>
              <a:lnSpc>
                <a:spcPts val="4983"/>
              </a:lnSpc>
            </a:pPr>
            <a:r>
              <a:rPr lang="en-US" sz="3114">
                <a:solidFill>
                  <a:srgbClr val="2E2E2E"/>
                </a:solidFill>
                <a:latin typeface="Montserrat Classic"/>
              </a:rPr>
              <a:t>3) критерій повинен описувати конкретну, реальну ситуацію для вибору товаришів по навчанню (службі); </a:t>
            </a:r>
          </a:p>
          <a:p>
            <a:pPr>
              <a:lnSpc>
                <a:spcPts val="4983"/>
              </a:lnSpc>
            </a:pPr>
            <a:r>
              <a:rPr lang="en-US" sz="3114">
                <a:solidFill>
                  <a:srgbClr val="2E2E2E"/>
                </a:solidFill>
                <a:latin typeface="Montserrat Classic"/>
              </a:rPr>
              <a:t>4) кількість критеріїв залежить від того, наскільки давно члени групи знають один одного (чим довший контакт, тим більше критеріїв може бути використано), але їх кількість не повинна перевищувати 5-7.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6664043">
            <a:off x="-4052117" y="-737535"/>
            <a:ext cx="11511802" cy="11511802"/>
          </a:xfrm>
          <a:custGeom>
            <a:avLst/>
            <a:gdLst/>
            <a:ahLst/>
            <a:cxnLst/>
            <a:rect r="r" b="b" t="t" l="l"/>
            <a:pathLst>
              <a:path h="11511802" w="11511802">
                <a:moveTo>
                  <a:pt x="0" y="0"/>
                </a:moveTo>
                <a:lnTo>
                  <a:pt x="11511802" y="0"/>
                </a:lnTo>
                <a:lnTo>
                  <a:pt x="11511802" y="11511802"/>
                </a:lnTo>
                <a:lnTo>
                  <a:pt x="0" y="1151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284008">
            <a:off x="12761683" y="7147182"/>
            <a:ext cx="4789367" cy="7690070"/>
          </a:xfrm>
          <a:custGeom>
            <a:avLst/>
            <a:gdLst/>
            <a:ahLst/>
            <a:cxnLst/>
            <a:rect r="r" b="b" t="t" l="l"/>
            <a:pathLst>
              <a:path h="7690070" w="4789367">
                <a:moveTo>
                  <a:pt x="0" y="0"/>
                </a:moveTo>
                <a:lnTo>
                  <a:pt x="4789367" y="0"/>
                </a:lnTo>
                <a:lnTo>
                  <a:pt x="4789367" y="7690070"/>
                </a:lnTo>
                <a:lnTo>
                  <a:pt x="0" y="7690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60710" y="1326842"/>
            <a:ext cx="16766579" cy="7519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 Bold"/>
              </a:rPr>
              <a:t>Проведення соціометричного опитування повинно відповідати наступним вимогам: </a:t>
            </a:r>
          </a:p>
          <a:p>
            <a:pPr>
              <a:lnSpc>
                <a:spcPts val="4639"/>
              </a:lnSpc>
            </a:pP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1. Опитування можна проводити лише в групах, які мають певний досвід спільної діяльності (не менше 4-місяців).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2. Розмір групи повинен давати її членам можливість активного безпосереднього спілкування.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3. Запитання, що задаються, повинні являти собою критерії.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4. Зміст обраного критерію повинний бути ясним та зрозумілим для всіх членів групи, яка досліджується.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5. Необхідно вказати можливу кількість виборів.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6. Члени групи повинні ясно уявляти собі її межі. Кожний член колективу може вибирати собі партнерів для спільної діяльності тільки в межах свого колективу. </a:t>
            </a:r>
          </a:p>
          <a:p>
            <a:pPr>
              <a:lnSpc>
                <a:spcPts val="4639"/>
              </a:lnSpc>
            </a:pPr>
            <a:r>
              <a:rPr lang="en-US" sz="2899">
                <a:solidFill>
                  <a:srgbClr val="2E2E2E"/>
                </a:solidFill>
                <a:latin typeface="Montserrat Classic"/>
              </a:rPr>
              <a:t>7. Опитування повинне проводитись сторонньою для даної групи особою.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1505868">
            <a:off x="9245019" y="-4340343"/>
            <a:ext cx="12580534" cy="8680686"/>
          </a:xfrm>
          <a:custGeom>
            <a:avLst/>
            <a:gdLst/>
            <a:ahLst/>
            <a:cxnLst/>
            <a:rect r="r" b="b" t="t" l="l"/>
            <a:pathLst>
              <a:path h="8680686" w="12580534">
                <a:moveTo>
                  <a:pt x="0" y="0"/>
                </a:moveTo>
                <a:lnTo>
                  <a:pt x="12580534" y="0"/>
                </a:lnTo>
                <a:lnTo>
                  <a:pt x="12580534" y="8680686"/>
                </a:lnTo>
                <a:lnTo>
                  <a:pt x="0" y="86806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525861">
            <a:off x="8777887" y="-2612009"/>
            <a:ext cx="13709384" cy="13709384"/>
          </a:xfrm>
          <a:custGeom>
            <a:avLst/>
            <a:gdLst/>
            <a:ahLst/>
            <a:cxnLst/>
            <a:rect r="r" b="b" t="t" l="l"/>
            <a:pathLst>
              <a:path h="13709384" w="13709384">
                <a:moveTo>
                  <a:pt x="0" y="0"/>
                </a:moveTo>
                <a:lnTo>
                  <a:pt x="13709384" y="0"/>
                </a:lnTo>
                <a:lnTo>
                  <a:pt x="13709384" y="13709384"/>
                </a:lnTo>
                <a:lnTo>
                  <a:pt x="0" y="13709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860556"/>
            <a:ext cx="11373938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>
                <a:solidFill>
                  <a:srgbClr val="004AAD"/>
                </a:solidFill>
                <a:latin typeface="Montserrat Classic Bold"/>
              </a:rPr>
              <a:t>СОЦІОМАТРИЦЯ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48746" y="2500732"/>
            <a:ext cx="16010554" cy="6250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 Bold"/>
              </a:rPr>
              <a:t>Соціоматриця – таблиця зв'язків, що відбивають усі вибори в колективі. </a:t>
            </a: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 Bold"/>
              </a:rPr>
              <a:t>До неї заноситься інформація, отримана від учасників опитування. </a:t>
            </a:r>
          </a:p>
          <a:p>
            <a:pPr>
              <a:lnSpc>
                <a:spcPts val="4146"/>
              </a:lnSpc>
            </a:pP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 Bold"/>
              </a:rPr>
              <a:t>Заповнені соціоматриці дають можливість визначити:</a:t>
            </a: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"/>
              </a:rPr>
              <a:t> – неофіційних лідерів в організації (ті випробувані, котрі одержали найбільшу кількість позитивних виборів); </a:t>
            </a: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"/>
              </a:rPr>
              <a:t>– тих, кого колектив організації відкидає (ті випробувані, котрі одержали найбільшу кількість негативних виборів); </a:t>
            </a: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"/>
              </a:rPr>
              <a:t>– тих, хто не бере участь у житті організації (ті випробувані, котрі не одержали ні позитивних, ні негативних виборів); </a:t>
            </a:r>
          </a:p>
          <a:p>
            <a:pPr>
              <a:lnSpc>
                <a:spcPts val="4146"/>
              </a:lnSpc>
            </a:pPr>
            <a:r>
              <a:rPr lang="en-US" sz="2591">
                <a:solidFill>
                  <a:srgbClr val="2E2E2E"/>
                </a:solidFill>
                <a:latin typeface="Montserrat Classic"/>
              </a:rPr>
              <a:t>– місце, яке посідають керівники різного рівня в неофіційній структурі підрозділу, рівень їх авторитетності.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8532740">
            <a:off x="-2703495" y="7048838"/>
            <a:ext cx="6729406" cy="5469172"/>
          </a:xfrm>
          <a:custGeom>
            <a:avLst/>
            <a:gdLst/>
            <a:ahLst/>
            <a:cxnLst/>
            <a:rect r="r" b="b" t="t" l="l"/>
            <a:pathLst>
              <a:path h="5469172" w="6729406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408728">
            <a:off x="6461224" y="-4582532"/>
            <a:ext cx="15887340" cy="15887340"/>
          </a:xfrm>
          <a:custGeom>
            <a:avLst/>
            <a:gdLst/>
            <a:ahLst/>
            <a:cxnLst/>
            <a:rect r="r" b="b" t="t" l="l"/>
            <a:pathLst>
              <a:path h="15887340" w="15887340">
                <a:moveTo>
                  <a:pt x="0" y="0"/>
                </a:moveTo>
                <a:lnTo>
                  <a:pt x="15887341" y="0"/>
                </a:lnTo>
                <a:lnTo>
                  <a:pt x="15887341" y="15887340"/>
                </a:lnTo>
                <a:lnTo>
                  <a:pt x="0" y="15887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148401">
            <a:off x="15297701" y="384797"/>
            <a:ext cx="6729406" cy="5469172"/>
          </a:xfrm>
          <a:custGeom>
            <a:avLst/>
            <a:gdLst/>
            <a:ahLst/>
            <a:cxnLst/>
            <a:rect r="r" b="b" t="t" l="l"/>
            <a:pathLst>
              <a:path h="5469172" w="6729406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33827" y="933450"/>
            <a:ext cx="14660784" cy="83451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 Bold"/>
              </a:rPr>
              <a:t>На основі отриманих відповідей усі випробувані поділяються на п'ять груп: </a:t>
            </a:r>
          </a:p>
          <a:p>
            <a:pPr>
              <a:lnSpc>
                <a:spcPts val="4159"/>
              </a:lnSpc>
            </a:pP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– «зірки» (студенти (співробітники), які мають найбільшу кількість позитивних виборів – як правило, шість і більше). Таких зазвичай нараховується не більше 3-4 осіб (усі розрахунки наводяться для груп, що нараховують до 30 осіб); </a:t>
            </a: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– «прийняті», або «визнані» (студенти (співробітники), які мають 3-5 позитивних виборів). Таких нараховується не більше 10- 12 осіб; </a:t>
            </a: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– «знехтувані» (студенти (співробітники), які мають 1-2 позитивних вибори). Таких також нараховується 10-12 осіб;</a:t>
            </a: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 – «ізольовані» (студенти (співробітники), позбавлені виборів). Таких може бути до 5 осіб; </a:t>
            </a: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– «аутсайдери» (студенти (співробітники), які мають найбільшу кількість негативних виборів, або негативні вибори переважають над позитивними). </a:t>
            </a:r>
          </a:p>
          <a:p>
            <a:pPr>
              <a:lnSpc>
                <a:spcPts val="4159"/>
              </a:lnSpc>
            </a:pPr>
          </a:p>
          <a:p>
            <a:pPr>
              <a:lnSpc>
                <a:spcPts val="4159"/>
              </a:lnSpc>
            </a:pPr>
            <a:r>
              <a:rPr lang="en-US" sz="2599">
                <a:solidFill>
                  <a:srgbClr val="2E2E2E"/>
                </a:solidFill>
                <a:latin typeface="Montserrat Classic"/>
              </a:rPr>
              <a:t>Природно, що про назву цих груп знає лише дослідник, а самі назви носять скоріше умовний, ніж реальний характер, і обрані лише для більшої наочності в інтерпретації отриманих результатів.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1082301">
            <a:off x="-5072607" y="6650746"/>
            <a:ext cx="11928886" cy="8231043"/>
          </a:xfrm>
          <a:custGeom>
            <a:avLst/>
            <a:gdLst/>
            <a:ahLst/>
            <a:cxnLst/>
            <a:rect r="r" b="b" t="t" l="l"/>
            <a:pathLst>
              <a:path h="8231043" w="11928886">
                <a:moveTo>
                  <a:pt x="0" y="0"/>
                </a:moveTo>
                <a:lnTo>
                  <a:pt x="11928886" y="0"/>
                </a:lnTo>
                <a:lnTo>
                  <a:pt x="11928886" y="8231043"/>
                </a:lnTo>
                <a:lnTo>
                  <a:pt x="0" y="82310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073461">
            <a:off x="-9281995" y="-5154521"/>
            <a:ext cx="17617704" cy="17617704"/>
          </a:xfrm>
          <a:custGeom>
            <a:avLst/>
            <a:gdLst/>
            <a:ahLst/>
            <a:cxnLst/>
            <a:rect r="r" b="b" t="t" l="l"/>
            <a:pathLst>
              <a:path h="17617704" w="17617704">
                <a:moveTo>
                  <a:pt x="0" y="0"/>
                </a:moveTo>
                <a:lnTo>
                  <a:pt x="17617703" y="0"/>
                </a:lnTo>
                <a:lnTo>
                  <a:pt x="17617703" y="17617703"/>
                </a:lnTo>
                <a:lnTo>
                  <a:pt x="0" y="176177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93406" y="1646560"/>
            <a:ext cx="16901188" cy="271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07"/>
              </a:lnSpc>
            </a:pPr>
            <a:r>
              <a:rPr lang="en-US" sz="5307">
                <a:solidFill>
                  <a:srgbClr val="004AAD"/>
                </a:solidFill>
                <a:latin typeface="Montserrat Classic Bold"/>
              </a:rPr>
              <a:t>ВИДИ ЗВ’ЯЗКІВ: </a:t>
            </a:r>
          </a:p>
          <a:p>
            <a:pPr>
              <a:lnSpc>
                <a:spcPts val="5307"/>
              </a:lnSpc>
            </a:pPr>
          </a:p>
          <a:p>
            <a:pPr>
              <a:lnSpc>
                <a:spcPts val="5307"/>
              </a:lnSpc>
            </a:pPr>
            <a:r>
              <a:rPr lang="en-US" sz="5307">
                <a:solidFill>
                  <a:srgbClr val="004AAD"/>
                </a:solidFill>
                <a:latin typeface="Montserrat Classic Bold"/>
              </a:rPr>
              <a:t>– ПОЗИТИВНИЙ (ВЗАЄМНИЙ/НЕВЗАЄМНИЙ) </a:t>
            </a:r>
          </a:p>
          <a:p>
            <a:pPr>
              <a:lnSpc>
                <a:spcPts val="5307"/>
              </a:lnSpc>
            </a:pPr>
            <a:r>
              <a:rPr lang="en-US" sz="5307">
                <a:solidFill>
                  <a:srgbClr val="004AAD"/>
                </a:solidFill>
                <a:latin typeface="Montserrat Classic Bold"/>
              </a:rPr>
              <a:t>– НЕГАТИВНИЙ (ВЗАЄМНИЙ/НЕВЗАЄМНИЙ)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5143500"/>
            <a:ext cx="18288000" cy="5201254"/>
            <a:chOff x="0" y="0"/>
            <a:chExt cx="24384000" cy="693500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34525" r="0" b="22786"/>
            <a:stretch>
              <a:fillRect/>
            </a:stretch>
          </p:blipFill>
          <p:spPr>
            <a:xfrm flipH="false" flipV="false">
              <a:off x="0" y="0"/>
              <a:ext cx="24384000" cy="6935006"/>
            </a:xfrm>
            <a:prstGeom prst="rect">
              <a:avLst/>
            </a:prstGeom>
          </p:spPr>
        </p:pic>
      </p:grpSp>
      <p:sp>
        <p:nvSpPr>
          <p:cNvPr name="Freeform 6" id="6"/>
          <p:cNvSpPr/>
          <p:nvPr/>
        </p:nvSpPr>
        <p:spPr>
          <a:xfrm flipH="true" flipV="false" rot="-5400000">
            <a:off x="8778703" y="-4549008"/>
            <a:ext cx="8063091" cy="6553094"/>
          </a:xfrm>
          <a:custGeom>
            <a:avLst/>
            <a:gdLst/>
            <a:ahLst/>
            <a:cxnLst/>
            <a:rect r="r" b="b" t="t" l="l"/>
            <a:pathLst>
              <a:path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144593">
            <a:off x="8023448" y="-2009860"/>
            <a:ext cx="17617704" cy="17617704"/>
          </a:xfrm>
          <a:custGeom>
            <a:avLst/>
            <a:gdLst/>
            <a:ahLst/>
            <a:cxnLst/>
            <a:rect r="r" b="b" t="t" l="l"/>
            <a:pathLst>
              <a:path h="17617704" w="17617704">
                <a:moveTo>
                  <a:pt x="0" y="0"/>
                </a:moveTo>
                <a:lnTo>
                  <a:pt x="17617704" y="0"/>
                </a:lnTo>
                <a:lnTo>
                  <a:pt x="17617704" y="17617704"/>
                </a:lnTo>
                <a:lnTo>
                  <a:pt x="0" y="176177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662819">
            <a:off x="8489744" y="-2841143"/>
            <a:ext cx="12794948" cy="8828634"/>
          </a:xfrm>
          <a:custGeom>
            <a:avLst/>
            <a:gdLst/>
            <a:ahLst/>
            <a:cxnLst/>
            <a:rect r="r" b="b" t="t" l="l"/>
            <a:pathLst>
              <a:path h="8828634" w="12794948">
                <a:moveTo>
                  <a:pt x="0" y="0"/>
                </a:moveTo>
                <a:lnTo>
                  <a:pt x="12794949" y="0"/>
                </a:lnTo>
                <a:lnTo>
                  <a:pt x="12794949" y="8828633"/>
                </a:lnTo>
                <a:lnTo>
                  <a:pt x="0" y="88286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8535" y="2637100"/>
            <a:ext cx="7934975" cy="977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999"/>
              </a:lnSpc>
            </a:pPr>
            <a:r>
              <a:rPr lang="en-US" sz="2499">
                <a:solidFill>
                  <a:srgbClr val="2E2E2E"/>
                </a:solidFill>
                <a:latin typeface="Montserrat Classic Bold"/>
              </a:rPr>
              <a:t>Індекс позитивного статусу визначається </a:t>
            </a:r>
          </a:p>
          <a:p>
            <a:pPr>
              <a:lnSpc>
                <a:spcPts val="3999"/>
              </a:lnSpc>
            </a:pPr>
            <a:r>
              <a:rPr lang="en-US" sz="2499">
                <a:solidFill>
                  <a:srgbClr val="2E2E2E"/>
                </a:solidFill>
                <a:latin typeface="Montserrat Classic Bold"/>
              </a:rPr>
              <a:t>за формулою: 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8905814">
            <a:off x="-4266374" y="6074235"/>
            <a:ext cx="11300655" cy="9184351"/>
          </a:xfrm>
          <a:custGeom>
            <a:avLst/>
            <a:gdLst/>
            <a:ahLst/>
            <a:cxnLst/>
            <a:rect r="r" b="b" t="t" l="l"/>
            <a:pathLst>
              <a:path h="9184351" w="11300655">
                <a:moveTo>
                  <a:pt x="11300655" y="0"/>
                </a:moveTo>
                <a:lnTo>
                  <a:pt x="0" y="0"/>
                </a:lnTo>
                <a:lnTo>
                  <a:pt x="0" y="9184351"/>
                </a:lnTo>
                <a:lnTo>
                  <a:pt x="11300655" y="9184351"/>
                </a:lnTo>
                <a:lnTo>
                  <a:pt x="11300655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13171" y="3795710"/>
            <a:ext cx="9497880" cy="2732960"/>
          </a:xfrm>
          <a:custGeom>
            <a:avLst/>
            <a:gdLst/>
            <a:ahLst/>
            <a:cxnLst/>
            <a:rect r="r" b="b" t="t" l="l"/>
            <a:pathLst>
              <a:path h="2732960" w="9497880">
                <a:moveTo>
                  <a:pt x="0" y="0"/>
                </a:moveTo>
                <a:lnTo>
                  <a:pt x="9497880" y="0"/>
                </a:lnTo>
                <a:lnTo>
                  <a:pt x="9497880" y="2732961"/>
                </a:lnTo>
                <a:lnTo>
                  <a:pt x="0" y="27329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02222" y="4040736"/>
            <a:ext cx="10428497" cy="2675579"/>
          </a:xfrm>
          <a:custGeom>
            <a:avLst/>
            <a:gdLst/>
            <a:ahLst/>
            <a:cxnLst/>
            <a:rect r="r" b="b" t="t" l="l"/>
            <a:pathLst>
              <a:path h="2675579" w="10428497">
                <a:moveTo>
                  <a:pt x="0" y="0"/>
                </a:moveTo>
                <a:lnTo>
                  <a:pt x="10428497" y="0"/>
                </a:lnTo>
                <a:lnTo>
                  <a:pt x="10428497" y="2675578"/>
                </a:lnTo>
                <a:lnTo>
                  <a:pt x="0" y="267557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4421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70746" y="1049298"/>
            <a:ext cx="17083787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9000">
                <a:solidFill>
                  <a:srgbClr val="004AAD"/>
                </a:solidFill>
                <a:latin typeface="Montserrat Classic Bold"/>
              </a:rPr>
              <a:t>CОЦІОМЕТРИЧНІ ІНДЕКСИ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22164" y="2754509"/>
            <a:ext cx="7010135" cy="860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 Bold"/>
              </a:rPr>
              <a:t>Індекс негативного статусу визначається </a:t>
            </a:r>
          </a:p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Classic Bold"/>
              </a:rPr>
              <a:t>за формулою: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1083" y="7211614"/>
            <a:ext cx="16725834" cy="224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24"/>
              </a:lnSpc>
              <a:spcBef>
                <a:spcPct val="0"/>
              </a:spcBef>
            </a:pPr>
            <a:r>
              <a:rPr lang="en-US" sz="2588">
                <a:solidFill>
                  <a:srgbClr val="000000"/>
                </a:solidFill>
                <a:latin typeface="Montserrat Classic"/>
              </a:rPr>
              <a:t>Чим вищий індекс позитивного соціометричного статусу, і чим нижчий індекс негативного соціометричного статусу має досліджуваний, тим більший конструктивний вплив він здійснює на членів своєї групи, тим комфортніше почуває себе у взаємостосунках з ними, потенційна здатність до лідерства у нього зростає. Високий індекс негативного статусу у поєднані з низьким індексом позитивного статусу буде свідчити про протилежні характеристики положення досліджуваного у групі.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DAF1ldpkhEY</dc:identifier>
  <dcterms:modified xsi:type="dcterms:W3CDTF">2011-08-01T06:04:30Z</dcterms:modified>
  <cp:revision>1</cp:revision>
  <dc:title>Соціометрія</dc:title>
</cp:coreProperties>
</file>