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06D5105-96CB-4DD4-9640-A02F9D24DCD4}" type="datetimeFigureOut">
              <a:rPr lang="ru-RU" smtClean="0"/>
              <a:t>05.12.2018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0137CFA-7AAB-411D-A73D-6BC65428B0AF}"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6D5105-96CB-4DD4-9640-A02F9D24DCD4}" type="datetimeFigureOut">
              <a:rPr lang="ru-RU" smtClean="0"/>
              <a:t>05.12.2018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0137CFA-7AAB-411D-A73D-6BC65428B0AF}"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6D5105-96CB-4DD4-9640-A02F9D24DCD4}" type="datetimeFigureOut">
              <a:rPr lang="ru-RU" smtClean="0"/>
              <a:t>05.12.2018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0137CFA-7AAB-411D-A73D-6BC65428B0AF}"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6D5105-96CB-4DD4-9640-A02F9D24DCD4}" type="datetimeFigureOut">
              <a:rPr lang="ru-RU" smtClean="0"/>
              <a:t>05.12.2018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0137CFA-7AAB-411D-A73D-6BC65428B0AF}"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06D5105-96CB-4DD4-9640-A02F9D24DCD4}" type="datetimeFigureOut">
              <a:rPr lang="ru-RU" smtClean="0"/>
              <a:t>05.12.2018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0137CFA-7AAB-411D-A73D-6BC65428B0AF}"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06D5105-96CB-4DD4-9640-A02F9D24DCD4}" type="datetimeFigureOut">
              <a:rPr lang="ru-RU" smtClean="0"/>
              <a:t>05.12.2018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0137CFA-7AAB-411D-A73D-6BC65428B0AF}"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6D5105-96CB-4DD4-9640-A02F9D24DCD4}" type="datetimeFigureOut">
              <a:rPr lang="ru-RU" smtClean="0"/>
              <a:t>05.12.2018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0137CFA-7AAB-411D-A73D-6BC65428B0AF}"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06D5105-96CB-4DD4-9640-A02F9D24DCD4}" type="datetimeFigureOut">
              <a:rPr lang="ru-RU" smtClean="0"/>
              <a:t>05.12.2018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0137CFA-7AAB-411D-A73D-6BC65428B0AF}"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6D5105-96CB-4DD4-9640-A02F9D24DCD4}" type="datetimeFigureOut">
              <a:rPr lang="ru-RU" smtClean="0"/>
              <a:t>05.12.2018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0137CFA-7AAB-411D-A73D-6BC65428B0AF}"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6D5105-96CB-4DD4-9640-A02F9D24DCD4}" type="datetimeFigureOut">
              <a:rPr lang="ru-RU" smtClean="0"/>
              <a:t>05.12.2018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0137CFA-7AAB-411D-A73D-6BC65428B0AF}"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6D5105-96CB-4DD4-9640-A02F9D24DCD4}" type="datetimeFigureOut">
              <a:rPr lang="ru-RU" smtClean="0"/>
              <a:t>05.12.2018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0137CFA-7AAB-411D-A73D-6BC65428B0AF}"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D5105-96CB-4DD4-9640-A02F9D24DCD4}" type="datetimeFigureOut">
              <a:rPr lang="ru-RU" smtClean="0"/>
              <a:t>05.12.2018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37CFA-7AAB-411D-A73D-6BC65428B0AF}"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424675">
            <a:off x="891464" y="733719"/>
            <a:ext cx="7772400" cy="1517525"/>
          </a:xfrm>
          <a:solidFill>
            <a:schemeClr val="accent4">
              <a:lumMod val="40000"/>
              <a:lumOff val="60000"/>
            </a:schemeClr>
          </a:solidFill>
        </p:spPr>
        <p:txBody>
          <a:bodyPr/>
          <a:lstStyle/>
          <a:p>
            <a:r>
              <a:rPr lang="en-US" dirty="0" smtClean="0"/>
              <a:t>Profession: photographer!</a:t>
            </a:r>
            <a:endParaRPr lang="ru-RU" dirty="0"/>
          </a:p>
        </p:txBody>
      </p:sp>
      <p:pic>
        <p:nvPicPr>
          <p:cNvPr id="1026" name="Picture 2" descr="C:\Users\Любимая Кумася\Pictures\презентация\download (1).jpg"/>
          <p:cNvPicPr>
            <a:picLocks noChangeAspect="1" noChangeArrowheads="1"/>
          </p:cNvPicPr>
          <p:nvPr/>
        </p:nvPicPr>
        <p:blipFill>
          <a:blip r:embed="rId2" cstate="print"/>
          <a:srcRect/>
          <a:stretch>
            <a:fillRect/>
          </a:stretch>
        </p:blipFill>
        <p:spPr bwMode="auto">
          <a:xfrm rot="21086051">
            <a:off x="598276" y="2560312"/>
            <a:ext cx="4032448" cy="3024336"/>
          </a:xfrm>
          <a:prstGeom prst="rect">
            <a:avLst/>
          </a:prstGeom>
          <a:noFill/>
        </p:spPr>
      </p:pic>
      <p:pic>
        <p:nvPicPr>
          <p:cNvPr id="1027" name="Picture 3" descr="C:\Users\Любимая Кумася\Pictures\презентация\images (2).jpg"/>
          <p:cNvPicPr>
            <a:picLocks noChangeAspect="1" noChangeArrowheads="1"/>
          </p:cNvPicPr>
          <p:nvPr/>
        </p:nvPicPr>
        <p:blipFill>
          <a:blip r:embed="rId3" cstate="print"/>
          <a:srcRect/>
          <a:stretch>
            <a:fillRect/>
          </a:stretch>
        </p:blipFill>
        <p:spPr bwMode="auto">
          <a:xfrm>
            <a:off x="5652120" y="3212976"/>
            <a:ext cx="2628900" cy="174307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normAutofit fontScale="90000"/>
          </a:bodyPr>
          <a:lstStyle/>
          <a:p>
            <a:r>
              <a:rPr lang="en-US" dirty="0" smtClean="0"/>
              <a:t>Simple tips how to become a self-taught photographer!</a:t>
            </a:r>
            <a:endParaRPr lang="ru-RU" dirty="0"/>
          </a:p>
        </p:txBody>
      </p:sp>
      <p:sp>
        <p:nvSpPr>
          <p:cNvPr id="3" name="Содержимое 2"/>
          <p:cNvSpPr>
            <a:spLocks noGrp="1"/>
          </p:cNvSpPr>
          <p:nvPr>
            <p:ph idx="1"/>
          </p:nvPr>
        </p:nvSpPr>
        <p:spPr>
          <a:xfrm>
            <a:off x="1835696" y="3789040"/>
            <a:ext cx="5698976" cy="2476871"/>
          </a:xfrm>
          <a:solidFill>
            <a:schemeClr val="accent2">
              <a:lumMod val="40000"/>
              <a:lumOff val="60000"/>
            </a:schemeClr>
          </a:solidFill>
        </p:spPr>
        <p:txBody>
          <a:bodyPr>
            <a:normAutofit fontScale="77500" lnSpcReduction="20000"/>
          </a:bodyPr>
          <a:lstStyle/>
          <a:p>
            <a:r>
              <a:rPr lang="en-US" dirty="0" smtClean="0"/>
              <a:t>- constantly train your eyes</a:t>
            </a:r>
          </a:p>
          <a:p>
            <a:r>
              <a:rPr lang="en-US" dirty="0" smtClean="0"/>
              <a:t>-whatever you do - look for photographic subjects and camera angles</a:t>
            </a:r>
          </a:p>
          <a:p>
            <a:r>
              <a:rPr lang="en-US" dirty="0" smtClean="0"/>
              <a:t>-</a:t>
            </a:r>
            <a:r>
              <a:rPr lang="en-US" dirty="0"/>
              <a:t>i</a:t>
            </a:r>
            <a:r>
              <a:rPr lang="en-US" dirty="0" smtClean="0"/>
              <a:t>f your attention is scattered and you forget about the photo, make yourself a reminder</a:t>
            </a:r>
          </a:p>
          <a:p>
            <a:pPr>
              <a:buNone/>
            </a:pPr>
            <a:endParaRPr lang="ru-RU" dirty="0"/>
          </a:p>
        </p:txBody>
      </p:sp>
      <p:pic>
        <p:nvPicPr>
          <p:cNvPr id="9218" name="Picture 2" descr="C:\Users\Любимая Кумася\Pictures\презентация\images (9).jpg"/>
          <p:cNvPicPr>
            <a:picLocks noChangeAspect="1" noChangeArrowheads="1"/>
          </p:cNvPicPr>
          <p:nvPr/>
        </p:nvPicPr>
        <p:blipFill>
          <a:blip r:embed="rId2" cstate="print"/>
          <a:srcRect/>
          <a:stretch>
            <a:fillRect/>
          </a:stretch>
        </p:blipFill>
        <p:spPr bwMode="auto">
          <a:xfrm rot="412361">
            <a:off x="1066481" y="1635243"/>
            <a:ext cx="2619375" cy="1743075"/>
          </a:xfrm>
          <a:prstGeom prst="rect">
            <a:avLst/>
          </a:prstGeom>
          <a:noFill/>
        </p:spPr>
      </p:pic>
      <p:pic>
        <p:nvPicPr>
          <p:cNvPr id="9220" name="Picture 4" descr="C:\Users\Любимая Кумася\Pictures\презентация\download.jpg"/>
          <p:cNvPicPr>
            <a:picLocks noChangeAspect="1" noChangeArrowheads="1"/>
          </p:cNvPicPr>
          <p:nvPr/>
        </p:nvPicPr>
        <p:blipFill>
          <a:blip r:embed="rId3" cstate="print"/>
          <a:srcRect/>
          <a:stretch>
            <a:fillRect/>
          </a:stretch>
        </p:blipFill>
        <p:spPr bwMode="auto">
          <a:xfrm rot="20982082">
            <a:off x="5650026" y="1714473"/>
            <a:ext cx="2734816" cy="1834133"/>
          </a:xfrm>
          <a:prstGeom prst="rect">
            <a:avLst/>
          </a:prstGeom>
          <a:noFill/>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lstStyle/>
          <a:p>
            <a:r>
              <a:rPr lang="en-US" u="sng" dirty="0" smtClean="0"/>
              <a:t>As </a:t>
            </a:r>
            <a:r>
              <a:rPr lang="en-US" u="sng" dirty="0"/>
              <a:t>a </a:t>
            </a:r>
            <a:r>
              <a:rPr lang="en-US" u="sng" dirty="0" smtClean="0"/>
              <a:t>result:</a:t>
            </a:r>
            <a:endParaRPr lang="ru-RU" dirty="0"/>
          </a:p>
        </p:txBody>
      </p:sp>
      <p:sp>
        <p:nvSpPr>
          <p:cNvPr id="3" name="Содержимое 2"/>
          <p:cNvSpPr>
            <a:spLocks noGrp="1"/>
          </p:cNvSpPr>
          <p:nvPr>
            <p:ph idx="1"/>
          </p:nvPr>
        </p:nvSpPr>
        <p:spPr>
          <a:xfrm>
            <a:off x="755576" y="1600201"/>
            <a:ext cx="7632848" cy="1036712"/>
          </a:xfrm>
          <a:solidFill>
            <a:schemeClr val="accent2">
              <a:lumMod val="75000"/>
            </a:schemeClr>
          </a:solidFill>
        </p:spPr>
        <p:txBody>
          <a:bodyPr>
            <a:normAutofit lnSpcReduction="10000"/>
          </a:bodyPr>
          <a:lstStyle/>
          <a:p>
            <a:pPr>
              <a:buNone/>
            </a:pPr>
            <a:r>
              <a:rPr lang="en-US" dirty="0" smtClean="0"/>
              <a:t>    A photographer is an artist. This is a creative person.</a:t>
            </a:r>
            <a:endParaRPr lang="ru-RU" dirty="0"/>
          </a:p>
        </p:txBody>
      </p:sp>
      <p:pic>
        <p:nvPicPr>
          <p:cNvPr id="10242" name="Picture 2" descr="C:\Users\Любимая Кумася\Pictures\презентация\images (7).jpg"/>
          <p:cNvPicPr>
            <a:picLocks noChangeAspect="1" noChangeArrowheads="1"/>
          </p:cNvPicPr>
          <p:nvPr/>
        </p:nvPicPr>
        <p:blipFill>
          <a:blip r:embed="rId2" cstate="print"/>
          <a:srcRect/>
          <a:stretch>
            <a:fillRect/>
          </a:stretch>
        </p:blipFill>
        <p:spPr bwMode="auto">
          <a:xfrm>
            <a:off x="1682574" y="2852936"/>
            <a:ext cx="5481714" cy="3600400"/>
          </a:xfrm>
          <a:prstGeom prst="rect">
            <a:avLst/>
          </a:prstGeom>
          <a:noFill/>
        </p:spPr>
      </p:pic>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40000"/>
              <a:lumOff val="60000"/>
            </a:schemeClr>
          </a:solidFill>
        </p:spPr>
        <p:txBody>
          <a:bodyPr/>
          <a:lstStyle/>
          <a:p>
            <a:r>
              <a:rPr lang="en-US" dirty="0" smtClean="0"/>
              <a:t>Thanks for watching!</a:t>
            </a:r>
            <a:endParaRPr lang="ru-RU" dirty="0"/>
          </a:p>
        </p:txBody>
      </p:sp>
      <p:pic>
        <p:nvPicPr>
          <p:cNvPr id="11266" name="Picture 2" descr="C:\Users\Любимая Кумася\Pictures\презентация\images (15).jpg"/>
          <p:cNvPicPr>
            <a:picLocks noChangeAspect="1" noChangeArrowheads="1"/>
          </p:cNvPicPr>
          <p:nvPr/>
        </p:nvPicPr>
        <p:blipFill>
          <a:blip r:embed="rId2" cstate="print"/>
          <a:srcRect/>
          <a:stretch>
            <a:fillRect/>
          </a:stretch>
        </p:blipFill>
        <p:spPr bwMode="auto">
          <a:xfrm>
            <a:off x="611560" y="4149080"/>
            <a:ext cx="4739903" cy="2232248"/>
          </a:xfrm>
          <a:prstGeom prst="rect">
            <a:avLst/>
          </a:prstGeom>
          <a:noFill/>
        </p:spPr>
      </p:pic>
      <p:pic>
        <p:nvPicPr>
          <p:cNvPr id="11267" name="Picture 3" descr="C:\Users\Любимая Кумася\Pictures\презентация\images (14).jpg"/>
          <p:cNvPicPr>
            <a:picLocks noChangeAspect="1" noChangeArrowheads="1"/>
          </p:cNvPicPr>
          <p:nvPr/>
        </p:nvPicPr>
        <p:blipFill>
          <a:blip r:embed="rId3" cstate="print"/>
          <a:srcRect/>
          <a:stretch>
            <a:fillRect/>
          </a:stretch>
        </p:blipFill>
        <p:spPr bwMode="auto">
          <a:xfrm rot="480277">
            <a:off x="6516216" y="1844824"/>
            <a:ext cx="1933575" cy="2362200"/>
          </a:xfrm>
          <a:prstGeom prst="rect">
            <a:avLst/>
          </a:prstGeom>
          <a:noFill/>
        </p:spPr>
      </p:pic>
      <p:pic>
        <p:nvPicPr>
          <p:cNvPr id="11268" name="Picture 4" descr="C:\Users\Любимая Кумася\Pictures\презентация\images (5).jpg"/>
          <p:cNvPicPr>
            <a:picLocks noChangeAspect="1" noChangeArrowheads="1"/>
          </p:cNvPicPr>
          <p:nvPr/>
        </p:nvPicPr>
        <p:blipFill>
          <a:blip r:embed="rId4" cstate="print"/>
          <a:srcRect/>
          <a:stretch>
            <a:fillRect/>
          </a:stretch>
        </p:blipFill>
        <p:spPr bwMode="auto">
          <a:xfrm rot="385755">
            <a:off x="2267744" y="2060848"/>
            <a:ext cx="2508920" cy="1749400"/>
          </a:xfrm>
          <a:prstGeom prst="rect">
            <a:avLst/>
          </a:prstGeom>
          <a:noFill/>
        </p:spPr>
      </p:pic>
      <p:pic>
        <p:nvPicPr>
          <p:cNvPr id="11269" name="Picture 5" descr="C:\Users\Любимая Кумася\Pictures\презентация\images (6).jpg"/>
          <p:cNvPicPr>
            <a:picLocks noChangeAspect="1" noChangeArrowheads="1"/>
          </p:cNvPicPr>
          <p:nvPr/>
        </p:nvPicPr>
        <p:blipFill>
          <a:blip r:embed="rId5" cstate="print"/>
          <a:srcRect/>
          <a:stretch>
            <a:fillRect/>
          </a:stretch>
        </p:blipFill>
        <p:spPr bwMode="auto">
          <a:xfrm>
            <a:off x="6012160" y="4509120"/>
            <a:ext cx="2619375" cy="1743075"/>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a:solidFill>
            <a:schemeClr val="accent3">
              <a:lumMod val="40000"/>
              <a:lumOff val="60000"/>
            </a:schemeClr>
          </a:solidFill>
        </p:spPr>
        <p:txBody>
          <a:bodyPr/>
          <a:lstStyle/>
          <a:p>
            <a:r>
              <a:rPr lang="en-US" dirty="0" smtClean="0"/>
              <a:t>Who is it?</a:t>
            </a:r>
            <a:endParaRPr lang="ru-RU" dirty="0"/>
          </a:p>
        </p:txBody>
      </p:sp>
      <p:sp>
        <p:nvSpPr>
          <p:cNvPr id="3" name="Содержимое 2"/>
          <p:cNvSpPr>
            <a:spLocks noGrp="1"/>
          </p:cNvSpPr>
          <p:nvPr>
            <p:ph idx="1"/>
          </p:nvPr>
        </p:nvSpPr>
        <p:spPr>
          <a:xfrm rot="487369">
            <a:off x="4382797" y="2072732"/>
            <a:ext cx="4366567" cy="1708953"/>
          </a:xfrm>
          <a:blipFill>
            <a:blip r:embed="rId2" cstate="print"/>
            <a:tile tx="0" ty="0" sx="100000" sy="100000" flip="none" algn="tl"/>
          </a:blipFill>
        </p:spPr>
        <p:txBody>
          <a:bodyPr numCol="1"/>
          <a:lstStyle/>
          <a:p>
            <a:pPr>
              <a:buNone/>
            </a:pPr>
            <a:r>
              <a:rPr lang="en-US" dirty="0" smtClean="0"/>
              <a:t>    A photographer is a person who receives photos using a camera.</a:t>
            </a:r>
            <a:endParaRPr lang="ru-RU" dirty="0"/>
          </a:p>
        </p:txBody>
      </p:sp>
      <p:pic>
        <p:nvPicPr>
          <p:cNvPr id="2050" name="Picture 2" descr="C:\Users\Любимая Кумася\Pictures\презентация\images (11).jpg"/>
          <p:cNvPicPr>
            <a:picLocks noChangeAspect="1" noChangeArrowheads="1"/>
          </p:cNvPicPr>
          <p:nvPr/>
        </p:nvPicPr>
        <p:blipFill>
          <a:blip r:embed="rId3" cstate="print"/>
          <a:srcRect/>
          <a:stretch>
            <a:fillRect/>
          </a:stretch>
        </p:blipFill>
        <p:spPr bwMode="auto">
          <a:xfrm>
            <a:off x="395536" y="1772816"/>
            <a:ext cx="2399076" cy="2995861"/>
          </a:xfrm>
          <a:prstGeom prst="rect">
            <a:avLst/>
          </a:prstGeom>
          <a:noFill/>
        </p:spPr>
      </p:pic>
      <p:pic>
        <p:nvPicPr>
          <p:cNvPr id="2051" name="Picture 3" descr="C:\Users\Любимая Кумася\Pictures\презентация\images (8).jpg"/>
          <p:cNvPicPr>
            <a:picLocks noChangeAspect="1" noChangeArrowheads="1"/>
          </p:cNvPicPr>
          <p:nvPr/>
        </p:nvPicPr>
        <p:blipFill>
          <a:blip r:embed="rId4" cstate="print"/>
          <a:srcRect/>
          <a:stretch>
            <a:fillRect/>
          </a:stretch>
        </p:blipFill>
        <p:spPr bwMode="auto">
          <a:xfrm>
            <a:off x="3347864" y="4077072"/>
            <a:ext cx="1847850" cy="2476500"/>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lstStyle/>
          <a:p>
            <a:r>
              <a:rPr lang="en-US" dirty="0" smtClean="0"/>
              <a:t>What he does?</a:t>
            </a:r>
            <a:endParaRPr lang="ru-RU" dirty="0"/>
          </a:p>
        </p:txBody>
      </p:sp>
      <p:sp>
        <p:nvSpPr>
          <p:cNvPr id="3" name="Содержимое 2"/>
          <p:cNvSpPr>
            <a:spLocks noGrp="1"/>
          </p:cNvSpPr>
          <p:nvPr>
            <p:ph idx="1"/>
          </p:nvPr>
        </p:nvSpPr>
        <p:spPr>
          <a:xfrm rot="20981843">
            <a:off x="251520" y="2060848"/>
            <a:ext cx="5913246" cy="3139752"/>
          </a:xfrm>
          <a:solidFill>
            <a:schemeClr val="accent2">
              <a:lumMod val="40000"/>
              <a:lumOff val="60000"/>
            </a:schemeClr>
          </a:solidFill>
        </p:spPr>
        <p:txBody>
          <a:bodyPr>
            <a:normAutofit fontScale="85000" lnSpcReduction="20000"/>
          </a:bodyPr>
          <a:lstStyle/>
          <a:p>
            <a:pPr algn="ctr">
              <a:buNone/>
            </a:pPr>
            <a:r>
              <a:rPr lang="en-US" dirty="0" smtClean="0"/>
              <a:t>   Today, thanks to digital technology, the photographer has a new range of works:</a:t>
            </a:r>
          </a:p>
          <a:p>
            <a:pPr algn="ctr">
              <a:buNone/>
            </a:pPr>
            <a:r>
              <a:rPr lang="en-US" dirty="0"/>
              <a:t> </a:t>
            </a:r>
            <a:r>
              <a:rPr lang="en-US" dirty="0" smtClean="0"/>
              <a:t>  processing of images with the help of special programs that allow you to do with anything you want to remove any defects, smooth out all the flaws and generally embody the most incredible fantasy.</a:t>
            </a:r>
            <a:endParaRPr lang="ru-RU" dirty="0"/>
          </a:p>
        </p:txBody>
      </p:sp>
      <p:pic>
        <p:nvPicPr>
          <p:cNvPr id="3074" name="Picture 2" descr="C:\Users\Любимая Кумася\Pictures\презентация\images (1).jpg"/>
          <p:cNvPicPr>
            <a:picLocks noChangeAspect="1" noChangeArrowheads="1"/>
          </p:cNvPicPr>
          <p:nvPr/>
        </p:nvPicPr>
        <p:blipFill>
          <a:blip r:embed="rId2" cstate="print"/>
          <a:srcRect/>
          <a:stretch>
            <a:fillRect/>
          </a:stretch>
        </p:blipFill>
        <p:spPr bwMode="auto">
          <a:xfrm>
            <a:off x="5796136" y="4653136"/>
            <a:ext cx="2973746" cy="1978893"/>
          </a:xfrm>
          <a:prstGeom prst="rect">
            <a:avLst/>
          </a:prstGeom>
          <a:noFill/>
        </p:spPr>
      </p:pic>
      <p:pic>
        <p:nvPicPr>
          <p:cNvPr id="3075" name="Picture 3" descr="C:\Users\Любимая Кумася\Pictures\презентация\images (4).jpg"/>
          <p:cNvPicPr>
            <a:picLocks noChangeAspect="1" noChangeArrowheads="1"/>
          </p:cNvPicPr>
          <p:nvPr/>
        </p:nvPicPr>
        <p:blipFill>
          <a:blip r:embed="rId3" cstate="print"/>
          <a:srcRect/>
          <a:stretch>
            <a:fillRect/>
          </a:stretch>
        </p:blipFill>
        <p:spPr bwMode="auto">
          <a:xfrm rot="809575">
            <a:off x="6446742" y="2297247"/>
            <a:ext cx="2279866" cy="2143125"/>
          </a:xfrm>
          <a:prstGeom prst="rect">
            <a:avLst/>
          </a:prstGeom>
          <a:noFill/>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normAutofit/>
          </a:bodyPr>
          <a:lstStyle/>
          <a:p>
            <a:r>
              <a:rPr lang="en-US" dirty="0" smtClean="0"/>
              <a:t>Example of photo processing</a:t>
            </a:r>
            <a:endParaRPr lang="ru-RU" dirty="0"/>
          </a:p>
        </p:txBody>
      </p:sp>
      <p:sp>
        <p:nvSpPr>
          <p:cNvPr id="3" name="Содержимое 2"/>
          <p:cNvSpPr>
            <a:spLocks noGrp="1"/>
          </p:cNvSpPr>
          <p:nvPr>
            <p:ph idx="1"/>
          </p:nvPr>
        </p:nvSpPr>
        <p:spPr>
          <a:xfrm>
            <a:off x="457200" y="1600201"/>
            <a:ext cx="8229600" cy="604664"/>
          </a:xfrm>
          <a:solidFill>
            <a:schemeClr val="accent2">
              <a:lumMod val="60000"/>
              <a:lumOff val="40000"/>
            </a:schemeClr>
          </a:solidFill>
        </p:spPr>
        <p:txBody>
          <a:bodyPr/>
          <a:lstStyle/>
          <a:p>
            <a:pPr>
              <a:buNone/>
            </a:pPr>
            <a:r>
              <a:rPr lang="en-US" dirty="0" smtClean="0"/>
              <a:t>      Before …                                            After ...</a:t>
            </a:r>
            <a:endParaRPr lang="ru-RU" dirty="0"/>
          </a:p>
        </p:txBody>
      </p:sp>
      <p:pic>
        <p:nvPicPr>
          <p:cNvPr id="4098" name="Picture 2" descr="C:\Users\Любимая Кумася\Pictures\презентация\before-after_10.jpg"/>
          <p:cNvPicPr>
            <a:picLocks noChangeAspect="1" noChangeArrowheads="1"/>
          </p:cNvPicPr>
          <p:nvPr/>
        </p:nvPicPr>
        <p:blipFill>
          <a:blip r:embed="rId2" cstate="print"/>
          <a:srcRect/>
          <a:stretch>
            <a:fillRect/>
          </a:stretch>
        </p:blipFill>
        <p:spPr bwMode="auto">
          <a:xfrm>
            <a:off x="1331640" y="2492896"/>
            <a:ext cx="6874793" cy="390488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lstStyle/>
          <a:p>
            <a:r>
              <a:rPr lang="en-US" dirty="0" smtClean="0"/>
              <a:t>Pros of the profession:</a:t>
            </a:r>
            <a:endParaRPr lang="ru-RU" dirty="0"/>
          </a:p>
        </p:txBody>
      </p:sp>
      <p:sp>
        <p:nvSpPr>
          <p:cNvPr id="3" name="Содержимое 2"/>
          <p:cNvSpPr>
            <a:spLocks noGrp="1"/>
          </p:cNvSpPr>
          <p:nvPr>
            <p:ph idx="1"/>
          </p:nvPr>
        </p:nvSpPr>
        <p:spPr>
          <a:xfrm>
            <a:off x="683568" y="1600201"/>
            <a:ext cx="7560840" cy="2476871"/>
          </a:xfrm>
          <a:solidFill>
            <a:schemeClr val="accent2">
              <a:lumMod val="40000"/>
              <a:lumOff val="60000"/>
            </a:schemeClr>
          </a:solidFill>
        </p:spPr>
        <p:txBody>
          <a:bodyPr>
            <a:normAutofit fontScale="92500"/>
          </a:bodyPr>
          <a:lstStyle/>
          <a:p>
            <a:pPr>
              <a:buNone/>
            </a:pPr>
            <a:r>
              <a:rPr lang="en-US" dirty="0" smtClean="0"/>
              <a:t>   A big plus of the profession is freedom. Many photographers prefer to work freelancers freelancers. Usually they cooperate with several publications or photo studios, where they send their works.</a:t>
            </a:r>
            <a:endParaRPr lang="ru-RU" dirty="0"/>
          </a:p>
        </p:txBody>
      </p:sp>
      <p:pic>
        <p:nvPicPr>
          <p:cNvPr id="5122" name="Picture 2" descr="C:\Users\Любимая Кумася\Pictures\презентация\Möwe-Chromemusic.png"/>
          <p:cNvPicPr>
            <a:picLocks noChangeAspect="1" noChangeArrowheads="1"/>
          </p:cNvPicPr>
          <p:nvPr/>
        </p:nvPicPr>
        <p:blipFill>
          <a:blip r:embed="rId2" cstate="print"/>
          <a:srcRect/>
          <a:stretch>
            <a:fillRect/>
          </a:stretch>
        </p:blipFill>
        <p:spPr bwMode="auto">
          <a:xfrm rot="21116291">
            <a:off x="611560" y="4437112"/>
            <a:ext cx="3744415" cy="2117880"/>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lstStyle/>
          <a:p>
            <a:r>
              <a:rPr lang="en-US" dirty="0" smtClean="0"/>
              <a:t>Profession minuses:</a:t>
            </a:r>
            <a:endParaRPr lang="ru-RU" dirty="0"/>
          </a:p>
        </p:txBody>
      </p:sp>
      <p:sp>
        <p:nvSpPr>
          <p:cNvPr id="3" name="Содержимое 2"/>
          <p:cNvSpPr>
            <a:spLocks noGrp="1"/>
          </p:cNvSpPr>
          <p:nvPr>
            <p:ph idx="1"/>
          </p:nvPr>
        </p:nvSpPr>
        <p:spPr>
          <a:xfrm>
            <a:off x="539552" y="1556792"/>
            <a:ext cx="8075240" cy="748680"/>
          </a:xfrm>
          <a:solidFill>
            <a:schemeClr val="accent2">
              <a:lumMod val="40000"/>
              <a:lumOff val="60000"/>
            </a:schemeClr>
          </a:solidFill>
        </p:spPr>
        <p:txBody>
          <a:bodyPr/>
          <a:lstStyle/>
          <a:p>
            <a:pPr>
              <a:buNone/>
            </a:pPr>
            <a:r>
              <a:rPr lang="en-US" dirty="0" smtClean="0"/>
              <a:t>    Work in a highly competitive environment.</a:t>
            </a:r>
            <a:endParaRPr lang="ru-RU" dirty="0"/>
          </a:p>
        </p:txBody>
      </p:sp>
      <p:pic>
        <p:nvPicPr>
          <p:cNvPr id="6146" name="Picture 2" descr="C:\Users\Любимая Кумася\Pictures\презентация\o-JESSICA-TRINH-PET-PHOTOGRAPHY-570.jpg"/>
          <p:cNvPicPr>
            <a:picLocks noChangeAspect="1" noChangeArrowheads="1"/>
          </p:cNvPicPr>
          <p:nvPr/>
        </p:nvPicPr>
        <p:blipFill>
          <a:blip r:embed="rId2" cstate="print"/>
          <a:srcRect/>
          <a:stretch>
            <a:fillRect/>
          </a:stretch>
        </p:blipFill>
        <p:spPr bwMode="auto">
          <a:xfrm>
            <a:off x="467544" y="2780928"/>
            <a:ext cx="4831890" cy="3221260"/>
          </a:xfrm>
          <a:prstGeom prst="rect">
            <a:avLst/>
          </a:prstGeom>
          <a:noFill/>
        </p:spPr>
      </p:pic>
      <p:pic>
        <p:nvPicPr>
          <p:cNvPr id="6147" name="Picture 3" descr="C:\Users\Любимая Кумася\Pictures\презентация\images (13).jpg"/>
          <p:cNvPicPr>
            <a:picLocks noChangeAspect="1" noChangeArrowheads="1"/>
          </p:cNvPicPr>
          <p:nvPr/>
        </p:nvPicPr>
        <p:blipFill>
          <a:blip r:embed="rId3" cstate="print"/>
          <a:srcRect/>
          <a:stretch>
            <a:fillRect/>
          </a:stretch>
        </p:blipFill>
        <p:spPr bwMode="auto">
          <a:xfrm rot="798511">
            <a:off x="5767412" y="2855725"/>
            <a:ext cx="2902074" cy="3217143"/>
          </a:xfrm>
          <a:prstGeom prst="rect">
            <a:avLst/>
          </a:prstGeom>
          <a:noFill/>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normAutofit fontScale="90000"/>
          </a:bodyPr>
          <a:lstStyle/>
          <a:p>
            <a:r>
              <a:rPr lang="en-US" dirty="0" smtClean="0"/>
              <a:t>How to become a professional photographer?</a:t>
            </a:r>
            <a:endParaRPr lang="ru-RU" dirty="0"/>
          </a:p>
        </p:txBody>
      </p:sp>
      <p:sp>
        <p:nvSpPr>
          <p:cNvPr id="3" name="Содержимое 2"/>
          <p:cNvSpPr>
            <a:spLocks noGrp="1"/>
          </p:cNvSpPr>
          <p:nvPr>
            <p:ph idx="1"/>
          </p:nvPr>
        </p:nvSpPr>
        <p:spPr>
          <a:xfrm rot="349447">
            <a:off x="2339752" y="1988841"/>
            <a:ext cx="6480720" cy="2376263"/>
          </a:xfrm>
          <a:solidFill>
            <a:schemeClr val="accent2">
              <a:lumMod val="40000"/>
              <a:lumOff val="60000"/>
            </a:schemeClr>
          </a:solidFill>
        </p:spPr>
        <p:txBody>
          <a:bodyPr>
            <a:normAutofit fontScale="55000" lnSpcReduction="20000"/>
          </a:bodyPr>
          <a:lstStyle/>
          <a:p>
            <a:pPr>
              <a:buNone/>
            </a:pPr>
            <a:r>
              <a:rPr lang="en-US" dirty="0" smtClean="0"/>
              <a:t>   </a:t>
            </a:r>
          </a:p>
          <a:p>
            <a:pPr>
              <a:buNone/>
            </a:pPr>
            <a:r>
              <a:rPr lang="en-US" dirty="0"/>
              <a:t> </a:t>
            </a:r>
            <a:r>
              <a:rPr lang="en-US" dirty="0" smtClean="0"/>
              <a:t>     Quickly learn everything in photography is impossible. Few people imagine that the period of development of a professional photographer lasts at least five to six years.</a:t>
            </a:r>
          </a:p>
          <a:p>
            <a:pPr>
              <a:buNone/>
            </a:pPr>
            <a:r>
              <a:rPr lang="en-US" dirty="0" smtClean="0"/>
              <a:t>       Market conditions are constantly changing; if a person is poorly oriented in them, he has to wade through a huge number of difficulties. What worked five or six years ago is no longer applicable today. This applies to both practical work and vocational education.</a:t>
            </a:r>
            <a:endParaRPr lang="ru-RU" dirty="0"/>
          </a:p>
        </p:txBody>
      </p:sp>
      <p:pic>
        <p:nvPicPr>
          <p:cNvPr id="7170" name="Picture 2" descr="C:\Users\Любимая Кумася\Pictures\презентация\images (12).jpg"/>
          <p:cNvPicPr>
            <a:picLocks noChangeAspect="1" noChangeArrowheads="1"/>
          </p:cNvPicPr>
          <p:nvPr/>
        </p:nvPicPr>
        <p:blipFill>
          <a:blip r:embed="rId2" cstate="print"/>
          <a:srcRect/>
          <a:stretch>
            <a:fillRect/>
          </a:stretch>
        </p:blipFill>
        <p:spPr bwMode="auto">
          <a:xfrm rot="21081368">
            <a:off x="639082" y="4146481"/>
            <a:ext cx="2635522" cy="2366597"/>
          </a:xfrm>
          <a:prstGeom prst="rect">
            <a:avLst/>
          </a:prstGeom>
          <a:noFill/>
        </p:spPr>
      </p:pic>
      <p:pic>
        <p:nvPicPr>
          <p:cNvPr id="7171" name="Picture 3" descr="C:\Users\Любимая Кумася\Pictures\презентация\become-professional-wildlife-photographer-560x370.jpg"/>
          <p:cNvPicPr>
            <a:picLocks noChangeAspect="1" noChangeArrowheads="1"/>
          </p:cNvPicPr>
          <p:nvPr/>
        </p:nvPicPr>
        <p:blipFill>
          <a:blip r:embed="rId3" cstate="print"/>
          <a:srcRect/>
          <a:stretch>
            <a:fillRect/>
          </a:stretch>
        </p:blipFill>
        <p:spPr bwMode="auto">
          <a:xfrm>
            <a:off x="4211960" y="4653136"/>
            <a:ext cx="3049252" cy="2014684"/>
          </a:xfrm>
          <a:prstGeom prst="rect">
            <a:avLst/>
          </a:prstGeom>
          <a:noFill/>
        </p:spPr>
      </p:pic>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normAutofit fontScale="90000"/>
          </a:bodyPr>
          <a:lstStyle/>
          <a:p>
            <a:r>
              <a:rPr lang="en-US" dirty="0" smtClean="0"/>
              <a:t>Photographer profession includes different areas of activity:</a:t>
            </a:r>
            <a:endParaRPr lang="ru-RU" dirty="0"/>
          </a:p>
        </p:txBody>
      </p:sp>
      <p:sp>
        <p:nvSpPr>
          <p:cNvPr id="3" name="Содержимое 2"/>
          <p:cNvSpPr>
            <a:spLocks noGrp="1"/>
          </p:cNvSpPr>
          <p:nvPr>
            <p:ph idx="1"/>
          </p:nvPr>
        </p:nvSpPr>
        <p:spPr>
          <a:xfrm>
            <a:off x="683568" y="1772816"/>
            <a:ext cx="7992888" cy="4680520"/>
          </a:xfrm>
          <a:solidFill>
            <a:schemeClr val="accent2">
              <a:lumMod val="60000"/>
              <a:lumOff val="40000"/>
            </a:schemeClr>
          </a:solidFill>
        </p:spPr>
        <p:txBody>
          <a:bodyPr>
            <a:normAutofit fontScale="92500" lnSpcReduction="20000"/>
          </a:bodyPr>
          <a:lstStyle/>
          <a:p>
            <a:r>
              <a:rPr lang="en-US" b="1" dirty="0" smtClean="0"/>
              <a:t>1. Photojournalist </a:t>
            </a:r>
            <a:r>
              <a:rPr lang="en-US" dirty="0" smtClean="0"/>
              <a:t>(photo-reporter) - photographer, engaged in photojournalism.</a:t>
            </a:r>
          </a:p>
          <a:p>
            <a:r>
              <a:rPr lang="en-US" b="1" dirty="0" smtClean="0"/>
              <a:t>2.Paparatstsi </a:t>
            </a:r>
            <a:r>
              <a:rPr lang="en-US" dirty="0" smtClean="0"/>
              <a:t>- photo reporters, to shoot scenes from the private life of movie and show stars, politicians without their consent.</a:t>
            </a:r>
          </a:p>
          <a:p>
            <a:r>
              <a:rPr lang="en-US" b="1" dirty="0" smtClean="0"/>
              <a:t>3. Photo artist-photographer,</a:t>
            </a:r>
            <a:r>
              <a:rPr lang="en-US" dirty="0" smtClean="0"/>
              <a:t> engaged in artistic photography.</a:t>
            </a:r>
          </a:p>
          <a:p>
            <a:r>
              <a:rPr lang="en-US" b="1" dirty="0" smtClean="0"/>
              <a:t>4.Advertising photographer </a:t>
            </a:r>
            <a:r>
              <a:rPr lang="en-US" dirty="0" smtClean="0"/>
              <a:t>- photographer, engaged in advertising photography.</a:t>
            </a:r>
          </a:p>
          <a:p>
            <a:r>
              <a:rPr lang="en-US" b="1" dirty="0" smtClean="0"/>
              <a:t>5.Wedding photographer </a:t>
            </a:r>
            <a:r>
              <a:rPr lang="en-US" dirty="0" smtClean="0"/>
              <a:t>- photographer, specializing in shooting weddings.</a:t>
            </a:r>
          </a:p>
          <a:p>
            <a:endParaRPr lang="ru-RU"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lstStyle/>
          <a:p>
            <a:r>
              <a:rPr lang="en-US" dirty="0" smtClean="0"/>
              <a:t>Education</a:t>
            </a:r>
            <a:endParaRPr lang="ru-RU" dirty="0"/>
          </a:p>
        </p:txBody>
      </p:sp>
      <p:sp>
        <p:nvSpPr>
          <p:cNvPr id="3" name="Содержимое 2"/>
          <p:cNvSpPr>
            <a:spLocks noGrp="1"/>
          </p:cNvSpPr>
          <p:nvPr>
            <p:ph idx="1"/>
          </p:nvPr>
        </p:nvSpPr>
        <p:spPr>
          <a:xfrm rot="21054519">
            <a:off x="284907" y="2108060"/>
            <a:ext cx="7128792" cy="1900808"/>
          </a:xfrm>
          <a:solidFill>
            <a:schemeClr val="accent2">
              <a:lumMod val="60000"/>
              <a:lumOff val="40000"/>
            </a:schemeClr>
          </a:solidFill>
        </p:spPr>
        <p:txBody>
          <a:bodyPr>
            <a:normAutofit fontScale="85000" lnSpcReduction="10000"/>
          </a:bodyPr>
          <a:lstStyle/>
          <a:p>
            <a:pPr>
              <a:buNone/>
            </a:pPr>
            <a:r>
              <a:rPr lang="en-US" dirty="0" smtClean="0"/>
              <a:t>   Higher education in the photos are available at many universities. But now, according to professional photographers, this education does not meet modern requirements</a:t>
            </a:r>
            <a:endParaRPr lang="ru-RU" dirty="0"/>
          </a:p>
        </p:txBody>
      </p:sp>
      <p:pic>
        <p:nvPicPr>
          <p:cNvPr id="8194" name="Picture 2" descr="C:\Users\Любимая Кумася\Pictures\презентация\images.jpg"/>
          <p:cNvPicPr>
            <a:picLocks noChangeAspect="1" noChangeArrowheads="1"/>
          </p:cNvPicPr>
          <p:nvPr/>
        </p:nvPicPr>
        <p:blipFill>
          <a:blip r:embed="rId2" cstate="print"/>
          <a:srcRect/>
          <a:stretch>
            <a:fillRect/>
          </a:stretch>
        </p:blipFill>
        <p:spPr bwMode="auto">
          <a:xfrm>
            <a:off x="395536" y="4869160"/>
            <a:ext cx="2857500" cy="1600200"/>
          </a:xfrm>
          <a:prstGeom prst="rect">
            <a:avLst/>
          </a:prstGeom>
          <a:noFill/>
        </p:spPr>
      </p:pic>
      <p:pic>
        <p:nvPicPr>
          <p:cNvPr id="8195" name="Picture 3" descr="C:\Users\Любимая Кумася\Pictures\презентация\images (3).jpg"/>
          <p:cNvPicPr>
            <a:picLocks noChangeAspect="1" noChangeArrowheads="1"/>
          </p:cNvPicPr>
          <p:nvPr/>
        </p:nvPicPr>
        <p:blipFill>
          <a:blip r:embed="rId3" cstate="print"/>
          <a:srcRect/>
          <a:stretch>
            <a:fillRect/>
          </a:stretch>
        </p:blipFill>
        <p:spPr bwMode="auto">
          <a:xfrm>
            <a:off x="5076056" y="4077072"/>
            <a:ext cx="3370836" cy="2537888"/>
          </a:xfrm>
          <a:prstGeom prst="rect">
            <a:avLst/>
          </a:prstGeom>
          <a:noFill/>
        </p:spPr>
      </p:pic>
    </p:spTree>
  </p:cSld>
  <p:clrMapOvr>
    <a:masterClrMapping/>
  </p:clrMapOvr>
  <p:transition>
    <p:push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442</TotalTime>
  <Words>391</Words>
  <Application>Microsoft Office PowerPoint</Application>
  <PresentationFormat>Экран (4:3)</PresentationFormat>
  <Paragraphs>31</Paragraphs>
  <Slides>12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12</vt:i4>
      </vt:variant>
    </vt:vector>
  </HeadingPairs>
  <TitlesOfParts>
    <vt:vector size="15" baseType="lpstr">
      <vt:lpstr>Arial</vt:lpstr>
      <vt:lpstr>Calibri</vt:lpstr>
      <vt:lpstr>Тема Office</vt:lpstr>
      <vt:lpstr>Profession: photographer!</vt:lpstr>
      <vt:lpstr>Who is it?</vt:lpstr>
      <vt:lpstr>What he does?</vt:lpstr>
      <vt:lpstr>Example of photo processing</vt:lpstr>
      <vt:lpstr>Pros of the profession:</vt:lpstr>
      <vt:lpstr>Profession minuses:</vt:lpstr>
      <vt:lpstr>How to become a professional photographer?</vt:lpstr>
      <vt:lpstr>Photographer profession includes different areas of activity:</vt:lpstr>
      <vt:lpstr>Education</vt:lpstr>
      <vt:lpstr>Simple tips how to become a self-taught photographer!</vt:lpstr>
      <vt:lpstr>As a result:</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Любимая Кумася</dc:creator>
  <cp:lastModifiedBy>Любимая КУМУШКА</cp:lastModifiedBy>
  <cp:revision>30</cp:revision>
  <dcterms:created xsi:type="dcterms:W3CDTF">2017-10-09T12:03:22Z</dcterms:created>
  <dcterms:modified xsi:type="dcterms:W3CDTF">2018-12-05T15:05:32Z</dcterms:modified>
</cp:coreProperties>
</file>