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61" r:id="rId4"/>
    <p:sldId id="260" r:id="rId5"/>
    <p:sldId id="259" r:id="rId6"/>
    <p:sldId id="258" r:id="rId7"/>
    <p:sldId id="257" r:id="rId8"/>
    <p:sldId id="262" r:id="rId9"/>
    <p:sldId id="263" r:id="rId10"/>
    <p:sldId id="268" r:id="rId11"/>
    <p:sldId id="267" r:id="rId12"/>
    <p:sldId id="266" r:id="rId13"/>
    <p:sldId id="265" r:id="rId14"/>
    <p:sldId id="270" r:id="rId15"/>
    <p:sldId id="264" r:id="rId16"/>
    <p:sldId id="273" r:id="rId17"/>
    <p:sldId id="269" r:id="rId18"/>
    <p:sldId id="271" r:id="rId19"/>
    <p:sldId id="280" r:id="rId20"/>
    <p:sldId id="281" r:id="rId21"/>
    <p:sldId id="284" r:id="rId22"/>
    <p:sldId id="282" r:id="rId23"/>
    <p:sldId id="283" r:id="rId24"/>
    <p:sldId id="285" r:id="rId25"/>
    <p:sldId id="287" r:id="rId26"/>
    <p:sldId id="272" r:id="rId27"/>
    <p:sldId id="274" r:id="rId28"/>
    <p:sldId id="276" r:id="rId29"/>
    <p:sldId id="275" r:id="rId30"/>
    <p:sldId id="277" r:id="rId31"/>
    <p:sldId id="279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3" autoAdjust="0"/>
    <p:restoredTop sz="94645" autoAdjust="0"/>
  </p:normalViewPr>
  <p:slideViewPr>
    <p:cSldViewPr>
      <p:cViewPr varScale="1">
        <p:scale>
          <a:sx n="74" d="100"/>
          <a:sy n="74" d="100"/>
        </p:scale>
        <p:origin x="117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DC32E12-1C1D-4154-90DA-17FD898E3EF8}" type="datetimeFigureOut">
              <a:rPr lang="ru-RU" smtClean="0"/>
              <a:t>20.11.2017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F394C30-522C-4678-B1D9-8E9E1F275A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7%D1%83%D0%B1%D0%B5%D1%86%D1%8C_U" TargetMode="External"/><Relationship Id="rId13" Type="http://schemas.openxmlformats.org/officeDocument/2006/relationships/hyperlink" Target="https://uk.wikipedia.org/w/index.php?title=%D0%A1%D0%B5%D0%B3%D0%BC%D0%B5%D0%BD%D1%82_ST&amp;action=edit&amp;redlink=1" TargetMode="External"/><Relationship Id="rId3" Type="http://schemas.openxmlformats.org/officeDocument/2006/relationships/hyperlink" Target="https://uk.wikipedia.org/wiki/%D0%97%D1%83%D0%B1%D0%B5%D1%86%D1%8C_P" TargetMode="External"/><Relationship Id="rId7" Type="http://schemas.openxmlformats.org/officeDocument/2006/relationships/hyperlink" Target="https://uk.wikipedia.org/w/index.php?title=%D0%97%D1%83%D0%B1%D0%B5%D1%86%D1%8C_T&amp;action=edit&amp;redlink=1" TargetMode="External"/><Relationship Id="rId12" Type="http://schemas.openxmlformats.org/officeDocument/2006/relationships/hyperlink" Target="https://uk.wikipedia.org/w/index.php?title=%D0%A1%D0%B5%D0%B3%D0%BC%D0%B5%D0%BD%D1%82_PQ&amp;action=edit&amp;redlink=1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uk.wikipedia.org/w/index.php?title=%D0%97%D1%83%D0%B1%D0%B5%D1%86%D1%8C_S&amp;action=edit&amp;redlink=1" TargetMode="External"/><Relationship Id="rId11" Type="http://schemas.openxmlformats.org/officeDocument/2006/relationships/hyperlink" Target="https://uk.wikipedia.org/wiki/%D0%86%D0%BD%D1%82%D0%B5%D1%80%D0%B2%D0%B0%D0%BB_QT" TargetMode="External"/><Relationship Id="rId5" Type="http://schemas.openxmlformats.org/officeDocument/2006/relationships/hyperlink" Target="https://uk.wikipedia.org/w/index.php?title=%D0%97%D1%83%D0%B1%D0%B5%D1%86%D1%8C_R&amp;action=edit&amp;redlink=1" TargetMode="External"/><Relationship Id="rId10" Type="http://schemas.openxmlformats.org/officeDocument/2006/relationships/hyperlink" Target="https://uk.wikipedia.org/wiki/%D0%86%D0%BD%D1%82%D0%B5%D1%80%D0%B2%D0%B0%D0%BB_PQ" TargetMode="External"/><Relationship Id="rId4" Type="http://schemas.openxmlformats.org/officeDocument/2006/relationships/hyperlink" Target="https://uk.wikipedia.org/w/index.php?title=%D0%97%D1%83%D0%B1%D0%B5%D1%86%D1%8C_Q&amp;action=edit&amp;redlink=1" TargetMode="External"/><Relationship Id="rId9" Type="http://schemas.openxmlformats.org/officeDocument/2006/relationships/hyperlink" Target="https://uk.wikipedia.org/w/index.php?title=%D0%9A%D0%BE%D0%BC%D0%BF%D0%BB%D0%B5%D0%BA%D1%81_QRS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83768" y="260648"/>
            <a:ext cx="6192688" cy="286816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електрокардіографія</a:t>
            </a:r>
            <a:endParaRPr lang="ru-RU" sz="40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692696"/>
            <a:ext cx="3598026" cy="25077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</a:t>
            </a:r>
            <a:r>
              <a:rPr lang="ru-RU" dirty="0" err="1" smtClean="0"/>
              <a:t>підключення</a:t>
            </a:r>
            <a:r>
              <a:rPr lang="ru-RU" dirty="0" smtClean="0"/>
              <a:t> </a:t>
            </a:r>
            <a:r>
              <a:rPr lang="ru-RU" dirty="0" err="1" smtClean="0"/>
              <a:t>електродів</a:t>
            </a:r>
            <a:r>
              <a:rPr lang="ru-RU" dirty="0" smtClean="0"/>
              <a:t> у 12 </a:t>
            </a:r>
            <a:r>
              <a:rPr lang="ru-RU" dirty="0" err="1" smtClean="0"/>
              <a:t>відведеннях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МКХ-10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ECGcolor.svg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975" b="15975"/>
          <a:stretch>
            <a:fillRect/>
          </a:stretch>
        </p:blipFill>
        <p:spPr>
          <a:xfrm>
            <a:off x="683568" y="1052736"/>
            <a:ext cx="4176464" cy="41764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ая прямоугольная выноска 6"/>
          <p:cNvSpPr/>
          <p:nvPr/>
        </p:nvSpPr>
        <p:spPr>
          <a:xfrm>
            <a:off x="3131840" y="4005064"/>
            <a:ext cx="4968552" cy="208823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179512" y="692696"/>
            <a:ext cx="7704856" cy="273630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836712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FFFF00"/>
                </a:solidFill>
              </a:rPr>
              <a:t>Відведення</a:t>
            </a:r>
            <a:r>
              <a:rPr lang="ru-RU" b="1" i="1" dirty="0">
                <a:solidFill>
                  <a:srgbClr val="FFFF00"/>
                </a:solidFill>
              </a:rPr>
              <a:t> ЕКГ — </a:t>
            </a:r>
            <a:r>
              <a:rPr lang="ru-RU" b="1" i="1" dirty="0" err="1">
                <a:solidFill>
                  <a:srgbClr val="FFFF00"/>
                </a:solidFill>
              </a:rPr>
              <a:t>проекція</a:t>
            </a:r>
            <a:r>
              <a:rPr lang="ru-RU" b="1" i="1" dirty="0">
                <a:solidFill>
                  <a:srgbClr val="FFFF00"/>
                </a:solidFill>
              </a:rPr>
              <a:t> вектора </a:t>
            </a:r>
            <a:r>
              <a:rPr lang="ru-RU" b="1" i="1" dirty="0" err="1">
                <a:solidFill>
                  <a:srgbClr val="FFFF00"/>
                </a:solidFill>
              </a:rPr>
              <a:t>Ейнтговена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інтегральний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електричний</a:t>
            </a:r>
            <a:r>
              <a:rPr lang="ru-RU" b="1" i="1" dirty="0">
                <a:solidFill>
                  <a:srgbClr val="FFFF00"/>
                </a:solidFill>
              </a:rPr>
              <a:t> вектор </a:t>
            </a:r>
            <a:r>
              <a:rPr lang="ru-RU" b="1" i="1" dirty="0" err="1">
                <a:solidFill>
                  <a:srgbClr val="FFFF00"/>
                </a:solidFill>
              </a:rPr>
              <a:t>серця</a:t>
            </a:r>
            <a:r>
              <a:rPr lang="ru-RU" b="1" i="1" dirty="0">
                <a:solidFill>
                  <a:srgbClr val="FFFF00"/>
                </a:solidFill>
              </a:rPr>
              <a:t>) на </a:t>
            </a:r>
            <a:r>
              <a:rPr lang="ru-RU" b="1" i="1" dirty="0" err="1">
                <a:solidFill>
                  <a:srgbClr val="FFFF00"/>
                </a:solidFill>
              </a:rPr>
              <a:t>певну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вісь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FFFF00"/>
                </a:solidFill>
              </a:rPr>
              <a:t>Розрізняють</a:t>
            </a:r>
            <a:r>
              <a:rPr lang="ru-RU" b="1" i="1" dirty="0">
                <a:solidFill>
                  <a:srgbClr val="FFFF00"/>
                </a:solidFill>
              </a:rPr>
              <a:t>: </a:t>
            </a:r>
            <a:r>
              <a:rPr lang="ru-RU" b="1" i="1" dirty="0" err="1">
                <a:solidFill>
                  <a:srgbClr val="FFFF00"/>
                </a:solidFill>
              </a:rPr>
              <a:t>стандартні</a:t>
            </a:r>
            <a:r>
              <a:rPr lang="ru-RU" b="1" i="1" dirty="0">
                <a:solidFill>
                  <a:srgbClr val="FFFF00"/>
                </a:solidFill>
              </a:rPr>
              <a:t>, </a:t>
            </a:r>
            <a:r>
              <a:rPr lang="ru-RU" b="1" i="1" dirty="0" err="1">
                <a:solidFill>
                  <a:srgbClr val="FFFF00"/>
                </a:solidFill>
              </a:rPr>
              <a:t>стандартні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посилені</a:t>
            </a:r>
            <a:r>
              <a:rPr lang="ru-RU" b="1" i="1" dirty="0">
                <a:solidFill>
                  <a:srgbClr val="FFFF00"/>
                </a:solidFill>
              </a:rPr>
              <a:t>, </a:t>
            </a:r>
            <a:r>
              <a:rPr lang="ru-RU" b="1" i="1" dirty="0" err="1">
                <a:solidFill>
                  <a:srgbClr val="FFFF00"/>
                </a:solidFill>
              </a:rPr>
              <a:t>грудні</a:t>
            </a:r>
            <a:r>
              <a:rPr lang="ru-RU" b="1" i="1" dirty="0">
                <a:solidFill>
                  <a:srgbClr val="FFFF00"/>
                </a:solidFill>
              </a:rPr>
              <a:t> та </a:t>
            </a:r>
            <a:r>
              <a:rPr lang="ru-RU" b="1" i="1" dirty="0" err="1">
                <a:solidFill>
                  <a:srgbClr val="FFFF00"/>
                </a:solidFill>
              </a:rPr>
              <a:t>додаткові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відведення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  <a:p>
            <a:r>
              <a:rPr lang="ru-RU" b="1" i="1" dirty="0">
                <a:solidFill>
                  <a:srgbClr val="FFFF00"/>
                </a:solidFill>
              </a:rPr>
              <a:t>За </a:t>
            </a:r>
            <a:r>
              <a:rPr lang="ru-RU" b="1" i="1" dirty="0" err="1">
                <a:solidFill>
                  <a:srgbClr val="FFFF00"/>
                </a:solidFill>
              </a:rPr>
              <a:t>наявністю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патологічних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змін</a:t>
            </a:r>
            <a:r>
              <a:rPr lang="ru-RU" b="1" i="1" dirty="0">
                <a:solidFill>
                  <a:srgbClr val="FFFF00"/>
                </a:solidFill>
              </a:rPr>
              <a:t> у тому </a:t>
            </a:r>
            <a:r>
              <a:rPr lang="ru-RU" b="1" i="1" dirty="0" err="1">
                <a:solidFill>
                  <a:srgbClr val="FFFF00"/>
                </a:solidFill>
              </a:rPr>
              <a:t>чи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іншому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відведенні</a:t>
            </a:r>
            <a:r>
              <a:rPr lang="ru-RU" b="1" i="1" dirty="0">
                <a:solidFill>
                  <a:srgbClr val="FFFF00"/>
                </a:solidFill>
              </a:rPr>
              <a:t> (</a:t>
            </a:r>
            <a:r>
              <a:rPr lang="ru-RU" b="1" i="1" dirty="0" err="1">
                <a:solidFill>
                  <a:srgbClr val="FFFF00"/>
                </a:solidFill>
              </a:rPr>
              <a:t>або</a:t>
            </a:r>
            <a:r>
              <a:rPr lang="ru-RU" b="1" i="1" dirty="0">
                <a:solidFill>
                  <a:srgbClr val="FFFF00"/>
                </a:solidFill>
              </a:rPr>
              <a:t> у </a:t>
            </a:r>
            <a:r>
              <a:rPr lang="ru-RU" b="1" i="1" dirty="0" err="1">
                <a:solidFill>
                  <a:srgbClr val="FFFF00"/>
                </a:solidFill>
              </a:rPr>
              <a:t>декількох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відведеннях</a:t>
            </a:r>
            <a:r>
              <a:rPr lang="ru-RU" b="1" i="1" dirty="0">
                <a:solidFill>
                  <a:srgbClr val="FFFF00"/>
                </a:solidFill>
              </a:rPr>
              <a:t>) </a:t>
            </a:r>
            <a:r>
              <a:rPr lang="ru-RU" b="1" i="1" dirty="0" err="1">
                <a:solidFill>
                  <a:srgbClr val="FFFF00"/>
                </a:solidFill>
              </a:rPr>
              <a:t>можна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зробити</a:t>
            </a:r>
            <a:r>
              <a:rPr lang="ru-RU" b="1" i="1" dirty="0">
                <a:solidFill>
                  <a:srgbClr val="FFFF00"/>
                </a:solidFill>
              </a:rPr>
              <a:t> </a:t>
            </a:r>
            <a:r>
              <a:rPr lang="ru-RU" b="1" i="1" dirty="0" err="1">
                <a:solidFill>
                  <a:srgbClr val="FFFF00"/>
                </a:solidFill>
              </a:rPr>
              <a:t>висновок</a:t>
            </a:r>
            <a:r>
              <a:rPr lang="ru-RU" b="1" i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91880" y="4221088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FFFF00"/>
                </a:solidFill>
              </a:rPr>
              <a:t>Крім</a:t>
            </a:r>
            <a:r>
              <a:rPr lang="ru-RU" b="1" dirty="0">
                <a:solidFill>
                  <a:srgbClr val="FFFF00"/>
                </a:solidFill>
              </a:rPr>
              <a:t> того, існують </a:t>
            </a:r>
            <a:r>
              <a:rPr lang="ru-RU" b="1" dirty="0" err="1">
                <a:solidFill>
                  <a:srgbClr val="FFFF00"/>
                </a:solidFill>
              </a:rPr>
              <a:t>ще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додаткові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грудні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відведення</a:t>
            </a:r>
            <a:r>
              <a:rPr lang="ru-RU" b="1" dirty="0">
                <a:solidFill>
                  <a:srgbClr val="FFFF00"/>
                </a:solidFill>
              </a:rPr>
              <a:t> (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b="1" baseline="-25000" dirty="0">
                <a:solidFill>
                  <a:srgbClr val="FFFF00"/>
                </a:solidFill>
              </a:rPr>
              <a:t>7</a:t>
            </a:r>
            <a:r>
              <a:rPr lang="en-US" b="1" dirty="0">
                <a:solidFill>
                  <a:srgbClr val="FFFF00"/>
                </a:solidFill>
              </a:rPr>
              <a:t>, V</a:t>
            </a:r>
            <a:r>
              <a:rPr lang="en-US" b="1" baseline="-25000" dirty="0">
                <a:solidFill>
                  <a:srgbClr val="FFFF00"/>
                </a:solidFill>
              </a:rPr>
              <a:t>8</a:t>
            </a:r>
            <a:r>
              <a:rPr lang="en-US" b="1" dirty="0">
                <a:solidFill>
                  <a:srgbClr val="FFFF00"/>
                </a:solidFill>
              </a:rPr>
              <a:t>, V</a:t>
            </a:r>
            <a:r>
              <a:rPr lang="en-US" b="1" baseline="-25000" dirty="0">
                <a:solidFill>
                  <a:srgbClr val="FFFF00"/>
                </a:solidFill>
              </a:rPr>
              <a:t>9</a:t>
            </a:r>
            <a:r>
              <a:rPr lang="en-US" b="1" dirty="0">
                <a:solidFill>
                  <a:srgbClr val="FFFF00"/>
                </a:solidFill>
              </a:rPr>
              <a:t>), </a:t>
            </a:r>
            <a:r>
              <a:rPr lang="ru-RU" b="1" dirty="0" err="1">
                <a:solidFill>
                  <a:srgbClr val="FFFF00"/>
                </a:solidFill>
              </a:rPr>
              <a:t>праві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грудні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>
                <a:solidFill>
                  <a:srgbClr val="FFFF00"/>
                </a:solidFill>
              </a:rPr>
              <a:t>відведення</a:t>
            </a:r>
            <a:r>
              <a:rPr lang="ru-RU" b="1" dirty="0">
                <a:solidFill>
                  <a:srgbClr val="FFFF00"/>
                </a:solidFill>
              </a:rPr>
              <a:t> та </a:t>
            </a:r>
            <a:r>
              <a:rPr lang="ru-RU" b="1" dirty="0" err="1">
                <a:solidFill>
                  <a:srgbClr val="FFFF00"/>
                </a:solidFill>
              </a:rPr>
              <a:t>відведення</a:t>
            </a:r>
            <a:r>
              <a:rPr lang="ru-RU" b="1" dirty="0">
                <a:solidFill>
                  <a:srgbClr val="FFFF00"/>
                </a:solidFill>
              </a:rPr>
              <a:t> за </a:t>
            </a:r>
            <a:r>
              <a:rPr lang="ru-RU" b="1" dirty="0" err="1">
                <a:solidFill>
                  <a:srgbClr val="FFFF00"/>
                </a:solidFill>
              </a:rPr>
              <a:t>Слапаком</a:t>
            </a:r>
            <a:r>
              <a:rPr lang="ru-RU" b="1" dirty="0">
                <a:solidFill>
                  <a:srgbClr val="FFFF00"/>
                </a:solidFill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83568" y="980728"/>
          <a:ext cx="7704855" cy="4320479"/>
        </p:xfrm>
        <a:graphic>
          <a:graphicData uri="http://schemas.openxmlformats.org/drawingml/2006/table">
            <a:tbl>
              <a:tblPr/>
              <a:tblGrid>
                <a:gridCol w="2568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8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928">
                <a:tc gridSpan="3">
                  <a:txBody>
                    <a:bodyPr/>
                    <a:lstStyle/>
                    <a:p>
                      <a:r>
                        <a:rPr lang="ru-RU" dirty="0" err="1"/>
                        <a:t>Стандартні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відведення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5607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/>
                        <a:t>Відведення</a:t>
                      </a:r>
                      <a:endParaRPr lang="ru-RU" sz="2000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підключення</a:t>
                      </a:r>
                      <a:r>
                        <a:rPr lang="ru-RU" dirty="0"/>
                        <a:t> до «+» полюса гальванометра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підключення</a:t>
                      </a:r>
                      <a:r>
                        <a:rPr lang="ru-RU" dirty="0"/>
                        <a:t> до «-» полюса гальванометра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950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I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ліва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права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9500"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II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ліва нога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права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944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III</a:t>
                      </a:r>
                      <a:endParaRPr lang="en-US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ліва</a:t>
                      </a:r>
                      <a:r>
                        <a:rPr lang="ru-RU" dirty="0"/>
                        <a:t> нога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/>
                        <a:t>ліва</a:t>
                      </a:r>
                      <a:r>
                        <a:rPr lang="ru-RU" dirty="0"/>
                        <a:t>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971600" y="1340768"/>
          <a:ext cx="7056786" cy="4176465"/>
        </p:xfrm>
        <a:graphic>
          <a:graphicData uri="http://schemas.openxmlformats.org/drawingml/2006/table">
            <a:tbl>
              <a:tblPr/>
              <a:tblGrid>
                <a:gridCol w="2352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7311">
                <a:tc gridSpan="3">
                  <a:txBody>
                    <a:bodyPr/>
                    <a:lstStyle/>
                    <a:p>
                      <a:r>
                        <a:rPr lang="ru-RU" dirty="0" err="1"/>
                        <a:t>Стандартні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посилені</a:t>
                      </a:r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3275">
                <a:tc>
                  <a:txBody>
                    <a:bodyPr/>
                    <a:lstStyle/>
                    <a:p>
                      <a:pPr algn="ctr"/>
                      <a:r>
                        <a:rPr lang="ru-RU" i="1"/>
                        <a:t>Відведення</a:t>
                      </a:r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підключення до «+» полюса гальванометра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підключення до «-» полюса гальванометра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aVR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права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ліва рука та ліва нога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aVL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ліва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права рука та права нога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/>
                      <a:r>
                        <a:rPr lang="en-US" i="1"/>
                        <a:t>aVF</a:t>
                      </a:r>
                      <a:endParaRPr lang="en-US"/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ліва нога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права та </a:t>
                      </a:r>
                      <a:r>
                        <a:rPr lang="ru-RU" dirty="0" err="1"/>
                        <a:t>ліва</a:t>
                      </a:r>
                      <a:r>
                        <a:rPr lang="ru-RU" dirty="0"/>
                        <a:t> рука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99592" y="692696"/>
          <a:ext cx="7632849" cy="5256581"/>
        </p:xfrm>
        <a:graphic>
          <a:graphicData uri="http://schemas.openxmlformats.org/drawingml/2006/table">
            <a:tbl>
              <a:tblPr/>
              <a:tblGrid>
                <a:gridCol w="1944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803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3527">
                <a:tc gridSpan="3">
                  <a:txBody>
                    <a:bodyPr/>
                    <a:lstStyle/>
                    <a:p>
                      <a:r>
                        <a:rPr lang="ru-RU" sz="1050" dirty="0" err="1"/>
                        <a:t>Грудні</a:t>
                      </a:r>
                      <a:endParaRPr lang="ru-RU" sz="1050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676"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Відведення</a:t>
                      </a:r>
                      <a:endParaRPr lang="ru-RU" sz="1050" b="1" i="1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підключення до «+» полюса гальванометра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підключення до «-» полюса гальванометра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1"/>
                        <a:t>V</a:t>
                      </a:r>
                      <a:r>
                        <a:rPr lang="en-US" sz="1050" b="1" i="1" baseline="-25000"/>
                        <a:t>1</a:t>
                      </a:r>
                      <a:endParaRPr lang="en-US" sz="1050" b="1" i="1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четверте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міжребер'я</a:t>
                      </a:r>
                      <a:r>
                        <a:rPr lang="ru-RU" sz="1050" b="1" i="1" dirty="0"/>
                        <a:t> (</a:t>
                      </a:r>
                      <a:r>
                        <a:rPr lang="ru-RU" sz="1050" b="1" i="1" dirty="0" err="1"/>
                        <a:t>праворуч</a:t>
                      </a:r>
                      <a:r>
                        <a:rPr lang="ru-RU" sz="1050" b="1" i="1" dirty="0"/>
                        <a:t>)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негативний об'єднаний електрод Вільсона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1"/>
                        <a:t>V</a:t>
                      </a:r>
                      <a:r>
                        <a:rPr lang="en-US" sz="1050" b="1" i="1" baseline="-25000"/>
                        <a:t>2</a:t>
                      </a:r>
                      <a:endParaRPr lang="en-US" sz="1050" b="1" i="1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четверте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міжребер'я</a:t>
                      </a:r>
                      <a:r>
                        <a:rPr lang="ru-RU" sz="1050" b="1" i="1" dirty="0"/>
                        <a:t> (</a:t>
                      </a:r>
                      <a:r>
                        <a:rPr lang="ru-RU" sz="1050" b="1" i="1" dirty="0" err="1"/>
                        <a:t>ліворуч</a:t>
                      </a:r>
                      <a:r>
                        <a:rPr lang="ru-RU" sz="1050" b="1" i="1" dirty="0"/>
                        <a:t>)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негативний об'єднаний електрод Вільсона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1"/>
                        <a:t>V</a:t>
                      </a:r>
                      <a:r>
                        <a:rPr lang="en-US" sz="1050" b="1" i="1" baseline="-25000"/>
                        <a:t>3</a:t>
                      </a:r>
                      <a:endParaRPr lang="en-US" sz="1050" b="1" i="1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рівень</a:t>
                      </a:r>
                      <a:r>
                        <a:rPr lang="ru-RU" sz="1050" b="1" i="1" dirty="0"/>
                        <a:t> четвертого </a:t>
                      </a:r>
                      <a:r>
                        <a:rPr lang="ru-RU" sz="1050" b="1" i="1" dirty="0" err="1"/>
                        <a:t>міжребер'я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між</a:t>
                      </a:r>
                      <a:r>
                        <a:rPr lang="ru-RU" sz="1050" b="1" i="1" dirty="0"/>
                        <a:t> V</a:t>
                      </a:r>
                      <a:r>
                        <a:rPr lang="ru-RU" sz="1050" b="1" i="1" baseline="-25000" dirty="0"/>
                        <a:t>2</a:t>
                      </a:r>
                      <a:r>
                        <a:rPr lang="ru-RU" sz="1050" b="1" i="1" dirty="0"/>
                        <a:t> та V</a:t>
                      </a:r>
                      <a:r>
                        <a:rPr lang="ru-RU" sz="1050" b="1" i="1" baseline="-25000" dirty="0"/>
                        <a:t>4</a:t>
                      </a:r>
                      <a:endParaRPr lang="ru-RU" sz="1050" b="1" i="1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негативний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об'єднаний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електрод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Вільсона</a:t>
                      </a:r>
                      <a:endParaRPr lang="ru-RU" sz="1050" b="1" i="1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1"/>
                        <a:t>V</a:t>
                      </a:r>
                      <a:r>
                        <a:rPr lang="en-US" sz="1050" b="1" i="1" baseline="-25000"/>
                        <a:t>4</a:t>
                      </a:r>
                      <a:endParaRPr lang="en-US" sz="1050" b="1" i="1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п'яте міжребер'я по лівой СКЛ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негативний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об'єднаний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електрод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Вільсона</a:t>
                      </a:r>
                      <a:endParaRPr lang="ru-RU" sz="1050" b="1" i="1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1"/>
                        <a:t>V</a:t>
                      </a:r>
                      <a:r>
                        <a:rPr lang="en-US" sz="1050" b="1" i="1" baseline="-25000"/>
                        <a:t>5</a:t>
                      </a:r>
                      <a:endParaRPr lang="en-US" sz="1050" b="1" i="1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п'яте міжребер'я по лівой ППЛ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негативний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об'єднаний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електрод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Вільсона</a:t>
                      </a:r>
                      <a:endParaRPr lang="ru-RU" sz="1050" b="1" i="1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063">
                <a:tc>
                  <a:txBody>
                    <a:bodyPr/>
                    <a:lstStyle/>
                    <a:p>
                      <a:pPr algn="ctr"/>
                      <a:r>
                        <a:rPr lang="en-US" sz="1050" b="1" i="1"/>
                        <a:t>V</a:t>
                      </a:r>
                      <a:r>
                        <a:rPr lang="en-US" sz="1050" b="1" i="1" baseline="-25000"/>
                        <a:t>6</a:t>
                      </a:r>
                      <a:endParaRPr lang="en-US" sz="1050" b="1" i="1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/>
                        <a:t>п'яте міжребер'я по лівой СПЛ</a:t>
                      </a:r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i="1" dirty="0" err="1"/>
                        <a:t>негативний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об'єднаний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електрод</a:t>
                      </a:r>
                      <a:r>
                        <a:rPr lang="ru-RU" sz="1050" b="1" i="1" dirty="0"/>
                        <a:t> </a:t>
                      </a:r>
                      <a:r>
                        <a:rPr lang="ru-RU" sz="1050" b="1" i="1" dirty="0" err="1"/>
                        <a:t>Вільсона</a:t>
                      </a:r>
                      <a:endParaRPr lang="ru-RU" sz="1050" b="1" i="1" dirty="0"/>
                    </a:p>
                  </a:txBody>
                  <a:tcPr marL="44174" marR="44174" marT="22087" marB="22087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Показання</a:t>
            </a:r>
            <a:r>
              <a:rPr lang="ru-RU" dirty="0" smtClean="0"/>
              <a:t> для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електрокардіографії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7"/>
            <a:ext cx="68407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i="1" dirty="0"/>
              <a:t> </a:t>
            </a:r>
            <a:r>
              <a:rPr lang="ru-RU" i="1" dirty="0" err="1" smtClean="0"/>
              <a:t>Профілактичні</a:t>
            </a:r>
            <a:r>
              <a:rPr lang="ru-RU" i="1" dirty="0" smtClean="0"/>
              <a:t> </a:t>
            </a:r>
            <a:r>
              <a:rPr lang="ru-RU" i="1" dirty="0"/>
              <a:t>огляди в </a:t>
            </a:r>
            <a:r>
              <a:rPr lang="ru-RU" i="1" dirty="0" err="1"/>
              <a:t>якості</a:t>
            </a:r>
            <a:r>
              <a:rPr lang="ru-RU" i="1" dirty="0"/>
              <a:t> </a:t>
            </a:r>
            <a:r>
              <a:rPr lang="ru-RU" i="1" dirty="0" err="1"/>
              <a:t>скринінгової</a:t>
            </a:r>
            <a:r>
              <a:rPr lang="ru-RU" i="1" dirty="0"/>
              <a:t> методики </a:t>
            </a:r>
            <a:r>
              <a:rPr lang="ru-RU" i="1" dirty="0" err="1"/>
              <a:t>виявлення</a:t>
            </a:r>
            <a:r>
              <a:rPr lang="ru-RU" i="1" dirty="0"/>
              <a:t> </a:t>
            </a:r>
            <a:r>
              <a:rPr lang="ru-RU" i="1" dirty="0" err="1"/>
              <a:t>патології</a:t>
            </a:r>
            <a:r>
              <a:rPr lang="ru-RU" i="1" dirty="0"/>
              <a:t> </a:t>
            </a:r>
            <a:r>
              <a:rPr lang="ru-RU" i="1" dirty="0" err="1"/>
              <a:t>серцево-судинної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; </a:t>
            </a:r>
            <a:endParaRPr lang="ru-RU" i="1" dirty="0" smtClean="0"/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err="1" smtClean="0"/>
              <a:t>Болі</a:t>
            </a:r>
            <a:r>
              <a:rPr lang="ru-RU" i="1" dirty="0" smtClean="0"/>
              <a:t> </a:t>
            </a:r>
            <a:r>
              <a:rPr lang="ru-RU" i="1" dirty="0"/>
              <a:t>в </a:t>
            </a:r>
            <a:r>
              <a:rPr lang="ru-RU" i="1" dirty="0" err="1"/>
              <a:t>області</a:t>
            </a:r>
            <a:r>
              <a:rPr lang="ru-RU" i="1" dirty="0"/>
              <a:t> </a:t>
            </a:r>
            <a:r>
              <a:rPr lang="ru-RU" i="1" dirty="0" err="1"/>
              <a:t>серця</a:t>
            </a:r>
            <a:r>
              <a:rPr lang="ru-RU" i="1" dirty="0"/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err="1" smtClean="0"/>
              <a:t>Задишка</a:t>
            </a:r>
            <a:r>
              <a:rPr lang="ru-RU" i="1" dirty="0"/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err="1" smtClean="0"/>
              <a:t>Аритмія</a:t>
            </a:r>
            <a:r>
              <a:rPr lang="ru-RU" i="1" dirty="0"/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 </a:t>
            </a:r>
            <a:r>
              <a:rPr lang="ru-RU" i="1" dirty="0" err="1" smtClean="0"/>
              <a:t>Погіршення</a:t>
            </a:r>
            <a:r>
              <a:rPr lang="ru-RU" i="1" dirty="0" smtClean="0"/>
              <a:t> </a:t>
            </a:r>
            <a:r>
              <a:rPr lang="ru-RU" i="1" dirty="0"/>
              <a:t>стану </a:t>
            </a:r>
            <a:r>
              <a:rPr lang="ru-RU" i="1" dirty="0" err="1"/>
              <a:t>пацієнтів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серцевою</a:t>
            </a:r>
            <a:r>
              <a:rPr lang="ru-RU" i="1" dirty="0"/>
              <a:t> </a:t>
            </a:r>
            <a:r>
              <a:rPr lang="ru-RU" i="1" dirty="0" err="1"/>
              <a:t>патологій</a:t>
            </a:r>
            <a:r>
              <a:rPr lang="ru-RU" i="1" dirty="0"/>
              <a:t>  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Перед </a:t>
            </a:r>
            <a:r>
              <a:rPr lang="ru-RU" i="1" dirty="0" err="1"/>
              <a:t>будь-якими</a:t>
            </a:r>
            <a:r>
              <a:rPr lang="ru-RU" i="1" dirty="0"/>
              <a:t> </a:t>
            </a:r>
            <a:r>
              <a:rPr lang="ru-RU" i="1" dirty="0" err="1"/>
              <a:t>хірургічними</a:t>
            </a:r>
            <a:r>
              <a:rPr lang="ru-RU" i="1" dirty="0"/>
              <a:t> </a:t>
            </a:r>
            <a:r>
              <a:rPr lang="ru-RU" i="1" dirty="0" err="1"/>
              <a:t>втручаннями</a:t>
            </a:r>
            <a:r>
              <a:rPr lang="ru-RU" i="1" dirty="0"/>
              <a:t> та </a:t>
            </a:r>
            <a:r>
              <a:rPr lang="ru-RU" i="1" dirty="0" err="1"/>
              <a:t>складними</a:t>
            </a:r>
            <a:r>
              <a:rPr lang="ru-RU" i="1" dirty="0"/>
              <a:t> </a:t>
            </a:r>
            <a:r>
              <a:rPr lang="ru-RU" i="1" dirty="0" err="1"/>
              <a:t>медичними</a:t>
            </a:r>
            <a:r>
              <a:rPr lang="ru-RU" i="1" dirty="0"/>
              <a:t> процедурами;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При </a:t>
            </a:r>
            <a:r>
              <a:rPr lang="ru-RU" i="1" dirty="0" err="1"/>
              <a:t>захворюваннях</a:t>
            </a:r>
            <a:r>
              <a:rPr lang="ru-RU" i="1" dirty="0"/>
              <a:t> </a:t>
            </a:r>
            <a:r>
              <a:rPr lang="ru-RU" i="1" dirty="0" err="1"/>
              <a:t>внутрішніх</a:t>
            </a:r>
            <a:r>
              <a:rPr lang="ru-RU" i="1" dirty="0"/>
              <a:t> </a:t>
            </a:r>
            <a:r>
              <a:rPr lang="ru-RU" i="1" dirty="0" err="1"/>
              <a:t>органів</a:t>
            </a:r>
            <a:r>
              <a:rPr lang="ru-RU" i="1" dirty="0"/>
              <a:t>, </a:t>
            </a:r>
            <a:r>
              <a:rPr lang="ru-RU" i="1" dirty="0" err="1"/>
              <a:t>залоз</a:t>
            </a:r>
            <a:r>
              <a:rPr lang="ru-RU" i="1" dirty="0"/>
              <a:t> </a:t>
            </a:r>
            <a:r>
              <a:rPr lang="ru-RU" i="1" dirty="0" err="1"/>
              <a:t>внутрішньої</a:t>
            </a:r>
            <a:r>
              <a:rPr lang="ru-RU" i="1" dirty="0"/>
              <a:t> </a:t>
            </a:r>
            <a:r>
              <a:rPr lang="ru-RU" i="1" dirty="0" err="1"/>
              <a:t>секреції</a:t>
            </a:r>
            <a:r>
              <a:rPr lang="ru-RU" i="1" dirty="0"/>
              <a:t> (</a:t>
            </a:r>
            <a:r>
              <a:rPr lang="ru-RU" i="1" dirty="0" err="1"/>
              <a:t>ендокринних</a:t>
            </a:r>
            <a:r>
              <a:rPr lang="ru-RU" i="1" dirty="0"/>
              <a:t>);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Для </a:t>
            </a:r>
            <a:r>
              <a:rPr lang="ru-RU" i="1" dirty="0" err="1"/>
              <a:t>діагностики</a:t>
            </a:r>
            <a:r>
              <a:rPr lang="ru-RU" i="1" dirty="0"/>
              <a:t> </a:t>
            </a:r>
            <a:r>
              <a:rPr lang="ru-RU" i="1" dirty="0" err="1"/>
              <a:t>пухлинних</a:t>
            </a:r>
            <a:r>
              <a:rPr lang="ru-RU" i="1" dirty="0"/>
              <a:t> </a:t>
            </a:r>
            <a:r>
              <a:rPr lang="ru-RU" i="1" dirty="0" err="1"/>
              <a:t>процесів</a:t>
            </a:r>
            <a:r>
              <a:rPr lang="ru-RU" i="1" dirty="0"/>
              <a:t> (як </a:t>
            </a:r>
            <a:r>
              <a:rPr lang="ru-RU" i="1" dirty="0" err="1"/>
              <a:t>доброякісних</a:t>
            </a:r>
            <a:r>
              <a:rPr lang="ru-RU" i="1" dirty="0"/>
              <a:t>, так і </a:t>
            </a:r>
            <a:r>
              <a:rPr lang="ru-RU" i="1" dirty="0" err="1"/>
              <a:t>злоякісних</a:t>
            </a:r>
            <a:r>
              <a:rPr lang="ru-RU" i="1" dirty="0"/>
              <a:t>);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err="1" smtClean="0"/>
              <a:t>Хвороби</a:t>
            </a:r>
            <a:r>
              <a:rPr lang="ru-RU" i="1" dirty="0" smtClean="0"/>
              <a:t> </a:t>
            </a:r>
            <a:r>
              <a:rPr lang="ru-RU" i="1" dirty="0" err="1"/>
              <a:t>різних</a:t>
            </a:r>
            <a:r>
              <a:rPr lang="ru-RU" i="1" dirty="0"/>
              <a:t> </a:t>
            </a:r>
            <a:r>
              <a:rPr lang="ru-RU" i="1" dirty="0" err="1"/>
              <a:t>органів</a:t>
            </a:r>
            <a:r>
              <a:rPr lang="ru-RU" i="1" dirty="0"/>
              <a:t>, </a:t>
            </a:r>
            <a:r>
              <a:rPr lang="ru-RU" i="1" dirty="0" err="1"/>
              <a:t>які</a:t>
            </a:r>
            <a:r>
              <a:rPr lang="ru-RU" i="1" dirty="0"/>
              <a:t> </a:t>
            </a:r>
            <a:r>
              <a:rPr lang="ru-RU" i="1" dirty="0" err="1"/>
              <a:t>потенційно</a:t>
            </a:r>
            <a:r>
              <a:rPr lang="ru-RU" i="1" dirty="0"/>
              <a:t> </a:t>
            </a:r>
            <a:r>
              <a:rPr lang="ru-RU" i="1" dirty="0" err="1"/>
              <a:t>можуть</a:t>
            </a:r>
            <a:r>
              <a:rPr lang="ru-RU" i="1" dirty="0"/>
              <a:t> </a:t>
            </a:r>
            <a:r>
              <a:rPr lang="ru-RU" i="1" dirty="0" err="1"/>
              <a:t>ускладнитися</a:t>
            </a:r>
            <a:r>
              <a:rPr lang="ru-RU" i="1" dirty="0"/>
              <a:t> </a:t>
            </a:r>
            <a:r>
              <a:rPr lang="ru-RU" i="1" dirty="0" err="1"/>
              <a:t>патологією</a:t>
            </a:r>
            <a:r>
              <a:rPr lang="ru-RU" i="1" dirty="0"/>
              <a:t> </a:t>
            </a:r>
            <a:r>
              <a:rPr lang="ru-RU" i="1" dirty="0" err="1"/>
              <a:t>серця</a:t>
            </a:r>
            <a:r>
              <a:rPr lang="ru-RU" i="1" dirty="0"/>
              <a:t> і </a:t>
            </a:r>
            <a:r>
              <a:rPr lang="ru-RU" i="1" dirty="0" err="1"/>
              <a:t>судин</a:t>
            </a:r>
            <a:r>
              <a:rPr lang="ru-RU" i="1" dirty="0"/>
              <a:t>; </a:t>
            </a:r>
          </a:p>
          <a:p>
            <a:pPr>
              <a:buFont typeface="Wingdings" pitchFamily="2" charset="2"/>
              <a:buChar char="Ø"/>
            </a:pPr>
            <a:r>
              <a:rPr lang="ru-RU" i="1" dirty="0" smtClean="0"/>
              <a:t> </a:t>
            </a:r>
            <a:r>
              <a:rPr lang="ru-RU" i="1" dirty="0" err="1" smtClean="0"/>
              <a:t>Експертна</a:t>
            </a:r>
            <a:r>
              <a:rPr lang="ru-RU" i="1" dirty="0" smtClean="0"/>
              <a:t> </a:t>
            </a:r>
            <a:r>
              <a:rPr lang="ru-RU" i="1" dirty="0" err="1"/>
              <a:t>оцінка</a:t>
            </a:r>
            <a:r>
              <a:rPr lang="ru-RU" i="1" dirty="0"/>
              <a:t> </a:t>
            </a:r>
            <a:r>
              <a:rPr lang="ru-RU" i="1" dirty="0" err="1"/>
              <a:t>осіб</a:t>
            </a:r>
            <a:r>
              <a:rPr lang="ru-RU" i="1" dirty="0"/>
              <a:t>, </a:t>
            </a:r>
            <a:r>
              <a:rPr lang="ru-RU" i="1" dirty="0" err="1"/>
              <a:t>зайнятих</a:t>
            </a:r>
            <a:r>
              <a:rPr lang="ru-RU" i="1" dirty="0"/>
              <a:t> на роботах, </a:t>
            </a:r>
            <a:r>
              <a:rPr lang="ru-RU" i="1" dirty="0" err="1"/>
              <a:t>пов'язаних</a:t>
            </a:r>
            <a:r>
              <a:rPr lang="ru-RU" i="1" dirty="0"/>
              <a:t> </a:t>
            </a:r>
            <a:r>
              <a:rPr lang="ru-RU" i="1" dirty="0" err="1"/>
              <a:t>з</a:t>
            </a:r>
            <a:r>
              <a:rPr lang="ru-RU" i="1" dirty="0"/>
              <a:t> </a:t>
            </a:r>
            <a:r>
              <a:rPr lang="ru-RU" i="1" dirty="0" err="1"/>
              <a:t>високим</a:t>
            </a:r>
            <a:r>
              <a:rPr lang="ru-RU" i="1" dirty="0"/>
              <a:t> </a:t>
            </a:r>
            <a:r>
              <a:rPr lang="ru-RU" i="1" dirty="0" err="1"/>
              <a:t>ризиком</a:t>
            </a:r>
            <a:r>
              <a:rPr lang="ru-RU" i="1" dirty="0"/>
              <a:t>. 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k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280595"/>
            <a:ext cx="6192688" cy="45774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Підготовка</a:t>
            </a:r>
            <a:r>
              <a:rPr lang="ru-RU" dirty="0" smtClean="0"/>
              <a:t> до </a:t>
            </a:r>
            <a:r>
              <a:rPr lang="ru-RU" dirty="0" err="1" smtClean="0"/>
              <a:t>електрокардіографії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err="1" smtClean="0">
                <a:latin typeface="Arno Pro Smbd SmText" pitchFamily="18" charset="0"/>
              </a:rPr>
              <a:t>Дослідження</a:t>
            </a:r>
            <a:r>
              <a:rPr lang="ru-RU" sz="2400" i="1" dirty="0" smtClean="0">
                <a:latin typeface="Arno Pro Smbd SmText" pitchFamily="18" charset="0"/>
              </a:rPr>
              <a:t> проводиться </a:t>
            </a:r>
            <a:r>
              <a:rPr lang="ru-RU" sz="2400" i="1" dirty="0" err="1" smtClean="0">
                <a:latin typeface="Arno Pro Smbd SmText" pitchFamily="18" charset="0"/>
              </a:rPr>
              <a:t>після</a:t>
            </a:r>
            <a:r>
              <a:rPr lang="ru-RU" sz="2400" i="1" dirty="0" smtClean="0">
                <a:latin typeface="Arno Pro Smbd SmText" pitchFamily="18" charset="0"/>
              </a:rPr>
              <a:t> 10-15хвилин </a:t>
            </a:r>
            <a:r>
              <a:rPr lang="ru-RU" sz="2400" i="1" dirty="0" err="1" smtClean="0">
                <a:latin typeface="Arno Pro Smbd SmText" pitchFamily="18" charset="0"/>
              </a:rPr>
              <a:t>відпочинку</a:t>
            </a:r>
            <a:r>
              <a:rPr lang="ru-RU" sz="2400" i="1" dirty="0" smtClean="0">
                <a:latin typeface="Arno Pro Smbd SmText" pitchFamily="18" charset="0"/>
              </a:rPr>
              <a:t> не </a:t>
            </a:r>
            <a:r>
              <a:rPr lang="ru-RU" sz="2400" i="1" dirty="0" err="1" smtClean="0">
                <a:latin typeface="Arno Pro Smbd SmText" pitchFamily="18" charset="0"/>
              </a:rPr>
              <a:t>раніше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ніж</a:t>
            </a:r>
            <a:r>
              <a:rPr lang="ru-RU" sz="2400" i="1" dirty="0" smtClean="0">
                <a:latin typeface="Arno Pro Smbd SmText" pitchFamily="18" charset="0"/>
              </a:rPr>
              <a:t> через 2 </a:t>
            </a:r>
            <a:r>
              <a:rPr lang="ru-RU" sz="2400" i="1" dirty="0" err="1" smtClean="0">
                <a:latin typeface="Arno Pro Smbd SmText" pitchFamily="18" charset="0"/>
              </a:rPr>
              <a:t>години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після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прийому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їжі</a:t>
            </a:r>
            <a:r>
              <a:rPr lang="ru-RU" sz="2400" i="1" dirty="0" smtClean="0">
                <a:latin typeface="Arno Pro Smbd SmText" pitchFamily="18" charset="0"/>
              </a:rPr>
              <a:t>.</a:t>
            </a:r>
            <a:endParaRPr lang="ru-RU" sz="2400" i="1" dirty="0">
              <a:latin typeface="Arno Pro Smbd SmText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Діагностика</a:t>
            </a:r>
            <a:r>
              <a:rPr lang="ru-RU" dirty="0" smtClean="0"/>
              <a:t> на </a:t>
            </a:r>
            <a:r>
              <a:rPr lang="ru-RU" dirty="0" err="1" smtClean="0"/>
              <a:t>електрокардіографі</a:t>
            </a:r>
            <a:r>
              <a:rPr lang="ru-RU" dirty="0" smtClean="0"/>
              <a:t>: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latin typeface="Arno Pro Smbd SmText" pitchFamily="18" charset="0"/>
              </a:rPr>
              <a:t>Пацієнт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займає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горизонтальне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положення</a:t>
            </a:r>
            <a:r>
              <a:rPr lang="ru-RU" sz="2400" i="1" dirty="0" smtClean="0">
                <a:latin typeface="Arno Pro Smbd SmText" pitchFamily="18" charset="0"/>
              </a:rPr>
              <a:t> на </a:t>
            </a:r>
            <a:r>
              <a:rPr lang="ru-RU" sz="2400" i="1" dirty="0" err="1" smtClean="0">
                <a:latin typeface="Arno Pro Smbd SmText" pitchFamily="18" charset="0"/>
              </a:rPr>
              <a:t>кушетці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лежачи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на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спині</a:t>
            </a:r>
            <a:r>
              <a:rPr lang="ru-RU" sz="2400" i="1" dirty="0" smtClean="0">
                <a:latin typeface="Arno Pro Smbd SmText" pitchFamily="18" charset="0"/>
              </a:rPr>
              <a:t>. На </a:t>
            </a:r>
            <a:r>
              <a:rPr lang="ru-RU" sz="2400" i="1" dirty="0" err="1" smtClean="0">
                <a:latin typeface="Arno Pro Smbd SmText" pitchFamily="18" charset="0"/>
              </a:rPr>
              <a:t>тілі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пацієнта</a:t>
            </a:r>
            <a:r>
              <a:rPr lang="ru-RU" sz="2400" i="1" dirty="0" smtClean="0">
                <a:latin typeface="Arno Pro Smbd SmText" pitchFamily="18" charset="0"/>
              </a:rPr>
              <a:t> (</a:t>
            </a:r>
            <a:r>
              <a:rPr lang="ru-RU" sz="2400" i="1" dirty="0" err="1" smtClean="0">
                <a:latin typeface="Arno Pro Smbd SmText" pitchFamily="18" charset="0"/>
              </a:rPr>
              <a:t>на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передпліччях</a:t>
            </a:r>
            <a:r>
              <a:rPr lang="ru-RU" sz="2400" i="1" dirty="0" smtClean="0">
                <a:latin typeface="Arno Pro Smbd SmText" pitchFamily="18" charset="0"/>
              </a:rPr>
              <a:t> над </a:t>
            </a:r>
            <a:r>
              <a:rPr lang="ru-RU" sz="2400" i="1" dirty="0" err="1" smtClean="0">
                <a:latin typeface="Arno Pro Smbd SmText" pitchFamily="18" charset="0"/>
              </a:rPr>
              <a:t>зап'ястям</a:t>
            </a:r>
            <a:r>
              <a:rPr lang="ru-RU" sz="2400" i="1" dirty="0" smtClean="0">
                <a:latin typeface="Arno Pro Smbd SmText" pitchFamily="18" charset="0"/>
              </a:rPr>
              <a:t>, на стегнах і над щиколоткою) </a:t>
            </a:r>
            <a:r>
              <a:rPr lang="ru-RU" sz="2400" i="1" dirty="0" err="1" smtClean="0">
                <a:latin typeface="Arno Pro Smbd SmText" pitchFamily="18" charset="0"/>
              </a:rPr>
              <a:t>закріплюються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електроди</a:t>
            </a:r>
            <a:r>
              <a:rPr lang="ru-RU" sz="2400" i="1" dirty="0" smtClean="0">
                <a:latin typeface="Arno Pro Smbd SmText" pitchFamily="18" charset="0"/>
              </a:rPr>
              <a:t>. Таким чином, </a:t>
            </a:r>
            <a:r>
              <a:rPr lang="ru-RU" sz="2400" i="1" dirty="0" err="1" smtClean="0">
                <a:latin typeface="Arno Pro Smbd SmText" pitchFamily="18" charset="0"/>
              </a:rPr>
              <a:t>відбувається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фіксація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змін</a:t>
            </a:r>
            <a:r>
              <a:rPr lang="ru-RU" sz="2400" i="1" dirty="0" smtClean="0">
                <a:latin typeface="Arno Pro Smbd SmText" pitchFamily="18" charset="0"/>
              </a:rPr>
              <a:t> ритму </a:t>
            </a:r>
            <a:r>
              <a:rPr lang="ru-RU" sz="2400" i="1" dirty="0" err="1" smtClean="0">
                <a:latin typeface="Arno Pro Smbd SmText" pitchFamily="18" charset="0"/>
              </a:rPr>
              <a:t>серця</a:t>
            </a:r>
            <a:r>
              <a:rPr lang="ru-RU" sz="2400" i="1" dirty="0" smtClean="0">
                <a:latin typeface="Arno Pro Smbd SmText" pitchFamily="18" charset="0"/>
              </a:rPr>
              <a:t> на </a:t>
            </a:r>
            <a:r>
              <a:rPr lang="ru-RU" sz="2400" i="1" dirty="0" err="1" smtClean="0">
                <a:latin typeface="Arno Pro Smbd SmText" pitchFamily="18" charset="0"/>
              </a:rPr>
              <a:t>електрокардіографі</a:t>
            </a:r>
            <a:r>
              <a:rPr lang="ru-RU" sz="2400" i="1" dirty="0" smtClean="0">
                <a:latin typeface="Arno Pro Smbd SmText" pitchFamily="18" charset="0"/>
              </a:rPr>
              <a:t>, яка </a:t>
            </a:r>
            <a:r>
              <a:rPr lang="ru-RU" sz="2400" i="1" dirty="0" err="1" smtClean="0">
                <a:latin typeface="Arno Pro Smbd SmText" pitchFamily="18" charset="0"/>
              </a:rPr>
              <a:t>відображається</a:t>
            </a:r>
            <a:r>
              <a:rPr lang="ru-RU" sz="2400" i="1" dirty="0" smtClean="0">
                <a:latin typeface="Arno Pro Smbd SmText" pitchFamily="18" charset="0"/>
              </a:rPr>
              <a:t> у </a:t>
            </a:r>
            <a:r>
              <a:rPr lang="ru-RU" sz="2400" i="1" dirty="0" err="1" smtClean="0">
                <a:latin typeface="Arno Pro Smbd SmText" pitchFamily="18" charset="0"/>
              </a:rPr>
              <a:t>вигляді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кривої</a:t>
            </a:r>
            <a:r>
              <a:rPr lang="ru-RU" sz="2400" i="1" dirty="0" smtClean="0">
                <a:latin typeface="Arno Pro Smbd SmText" pitchFamily="18" charset="0"/>
              </a:rPr>
              <a:t> на </a:t>
            </a:r>
            <a:r>
              <a:rPr lang="ru-RU" sz="2400" i="1" dirty="0" err="1" smtClean="0">
                <a:latin typeface="Arno Pro Smbd SmText" pitchFamily="18" charset="0"/>
              </a:rPr>
              <a:t>стрічці</a:t>
            </a:r>
            <a:r>
              <a:rPr lang="ru-RU" sz="2400" i="1" dirty="0" smtClean="0">
                <a:latin typeface="Arno Pro Smbd SmText" pitchFamily="18" charset="0"/>
              </a:rPr>
              <a:t> «</a:t>
            </a:r>
            <a:r>
              <a:rPr lang="ru-RU" sz="2400" i="1" dirty="0" err="1" smtClean="0">
                <a:latin typeface="Arno Pro Smbd SmText" pitchFamily="18" charset="0"/>
              </a:rPr>
              <a:t>пам'яті</a:t>
            </a:r>
            <a:r>
              <a:rPr lang="ru-RU" sz="2400" i="1" dirty="0" smtClean="0">
                <a:latin typeface="Arno Pro Smbd SmText" pitchFamily="18" charset="0"/>
              </a:rPr>
              <a:t>» пристрою. </a:t>
            </a:r>
            <a:r>
              <a:rPr lang="ru-RU" sz="2400" i="1" dirty="0" err="1" smtClean="0">
                <a:latin typeface="Arno Pro Smbd SmText" pitchFamily="18" charset="0"/>
              </a:rPr>
              <a:t>Запис</a:t>
            </a:r>
            <a:r>
              <a:rPr lang="ru-RU" sz="2400" i="1" dirty="0" smtClean="0">
                <a:latin typeface="Arno Pro Smbd SmText" pitchFamily="18" charset="0"/>
              </a:rPr>
              <a:t> ЕКГ </a:t>
            </a:r>
            <a:r>
              <a:rPr lang="ru-RU" sz="2400" i="1" dirty="0" err="1" smtClean="0">
                <a:latin typeface="Arno Pro Smbd SmText" pitchFamily="18" charset="0"/>
              </a:rPr>
              <a:t>здійснюється</a:t>
            </a:r>
            <a:r>
              <a:rPr lang="ru-RU" sz="2400" i="1" dirty="0" smtClean="0">
                <a:latin typeface="Arno Pro Smbd SmText" pitchFamily="18" charset="0"/>
              </a:rPr>
              <a:t> при </a:t>
            </a:r>
            <a:r>
              <a:rPr lang="ru-RU" sz="2400" i="1" dirty="0" err="1" smtClean="0">
                <a:latin typeface="Arno Pro Smbd SmText" pitchFamily="18" charset="0"/>
              </a:rPr>
              <a:t>спокійному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неглибокому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диханні</a:t>
            </a:r>
            <a:r>
              <a:rPr lang="ru-RU" sz="2400" i="1" dirty="0" smtClean="0">
                <a:latin typeface="Arno Pro Smbd SmText" pitchFamily="18" charset="0"/>
              </a:rPr>
              <a:t>. </a:t>
            </a:r>
            <a:br>
              <a:rPr lang="ru-RU" sz="2400" i="1" dirty="0" smtClean="0">
                <a:latin typeface="Arno Pro Smbd SmText" pitchFamily="18" charset="0"/>
              </a:rPr>
            </a:br>
            <a:r>
              <a:rPr lang="ru-RU" sz="2400" i="1" dirty="0" err="1" smtClean="0">
                <a:latin typeface="Arno Pro Smbd SmText" pitchFamily="18" charset="0"/>
              </a:rPr>
              <a:t>Електрокардіографія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використовується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також</a:t>
            </a:r>
            <a:r>
              <a:rPr lang="ru-RU" sz="2400" i="1" dirty="0" smtClean="0">
                <a:latin typeface="Arno Pro Smbd SmText" pitchFamily="18" charset="0"/>
              </a:rPr>
              <a:t> при </a:t>
            </a:r>
            <a:r>
              <a:rPr lang="ru-RU" sz="2400" i="1" dirty="0" err="1" smtClean="0">
                <a:latin typeface="Arno Pro Smbd SmText" pitchFamily="18" charset="0"/>
              </a:rPr>
              <a:t>проведенні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дозованих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навантажувальних</a:t>
            </a:r>
            <a:r>
              <a:rPr lang="ru-RU" sz="2400" i="1" dirty="0" smtClean="0">
                <a:latin typeface="Arno Pro Smbd SmText" pitchFamily="18" charset="0"/>
              </a:rPr>
              <a:t> проб, </a:t>
            </a:r>
            <a:r>
              <a:rPr lang="ru-RU" sz="2400" i="1" dirty="0" err="1" smtClean="0">
                <a:latin typeface="Arno Pro Smbd SmText" pitchFamily="18" charset="0"/>
              </a:rPr>
              <a:t>велоергометрії</a:t>
            </a:r>
            <a:r>
              <a:rPr lang="ru-RU" sz="2400" i="1" dirty="0" smtClean="0">
                <a:latin typeface="Arno Pro Smbd SmText" pitchFamily="18" charset="0"/>
              </a:rPr>
              <a:t> та </a:t>
            </a:r>
            <a:r>
              <a:rPr lang="ru-RU" sz="2400" i="1" dirty="0" err="1" smtClean="0">
                <a:latin typeface="Arno Pro Smbd SmText" pitchFamily="18" charset="0"/>
              </a:rPr>
              <a:t>досліджень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застосуванням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бігової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доріжки</a:t>
            </a:r>
            <a:r>
              <a:rPr lang="ru-RU" sz="2400" i="1" dirty="0" smtClean="0">
                <a:latin typeface="Arno Pro Smbd SmText" pitchFamily="18" charset="0"/>
              </a:rPr>
              <a:t> (</a:t>
            </a:r>
            <a:r>
              <a:rPr lang="ru-RU" sz="2400" i="1" dirty="0" err="1" smtClean="0">
                <a:latin typeface="Arno Pro Smbd SmText" pitchFamily="18" charset="0"/>
              </a:rPr>
              <a:t>тредмил-тест</a:t>
            </a:r>
            <a:r>
              <a:rPr lang="ru-RU" sz="2400" i="1" dirty="0" smtClean="0">
                <a:latin typeface="Arno Pro Smbd SmText" pitchFamily="18" charset="0"/>
              </a:rPr>
              <a:t>).</a:t>
            </a:r>
            <a:endParaRPr lang="ru-RU" sz="2400" i="1" dirty="0">
              <a:latin typeface="Arno Pro Smbd SmText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7239000" cy="2160240"/>
          </a:xfrm>
        </p:spPr>
        <p:txBody>
          <a:bodyPr>
            <a:normAutofit/>
          </a:bodyPr>
          <a:lstStyle/>
          <a:p>
            <a:r>
              <a:rPr lang="ru-RU" sz="2400" i="1" dirty="0" err="1" smtClean="0">
                <a:latin typeface="Arno Pro Smbd SmText" pitchFamily="18" charset="0"/>
              </a:rPr>
              <a:t>оцінка</a:t>
            </a:r>
            <a:r>
              <a:rPr lang="ru-RU" sz="2400" i="1" dirty="0" smtClean="0">
                <a:latin typeface="Arno Pro Smbd SmText" pitchFamily="18" charset="0"/>
              </a:rPr>
              <a:t> стану </a:t>
            </a:r>
            <a:r>
              <a:rPr lang="ru-RU" sz="2400" i="1" dirty="0" err="1" smtClean="0">
                <a:latin typeface="Arno Pro Smbd SmText" pitchFamily="18" charset="0"/>
              </a:rPr>
              <a:t>обмінних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процесів</a:t>
            </a:r>
            <a:r>
              <a:rPr lang="ru-RU" sz="2400" i="1" dirty="0" smtClean="0">
                <a:latin typeface="Arno Pro Smbd SmText" pitchFamily="18" charset="0"/>
              </a:rPr>
              <a:t> у </a:t>
            </a:r>
            <a:r>
              <a:rPr lang="ru-RU" sz="2400" i="1" dirty="0" err="1" smtClean="0">
                <a:latin typeface="Arno Pro Smbd SmText" pitchFamily="18" charset="0"/>
              </a:rPr>
              <a:t>серцевому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м'язі</a:t>
            </a:r>
            <a:r>
              <a:rPr lang="ru-RU" sz="2400" i="1" dirty="0" smtClean="0">
                <a:latin typeface="Arno Pro Smbd SmText" pitchFamily="18" charset="0"/>
              </a:rPr>
              <a:t>;</a:t>
            </a:r>
          </a:p>
          <a:p>
            <a:r>
              <a:rPr lang="ru-RU" sz="2400" i="1" dirty="0" err="1" smtClean="0">
                <a:latin typeface="Arno Pro Smbd SmText" pitchFamily="18" charset="0"/>
              </a:rPr>
              <a:t>визначення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ознак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збільшення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порожнин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серця</a:t>
            </a:r>
            <a:r>
              <a:rPr lang="ru-RU" sz="2400" i="1" dirty="0" smtClean="0">
                <a:latin typeface="Arno Pro Smbd SmText" pitchFamily="18" charset="0"/>
              </a:rPr>
              <a:t> (</a:t>
            </a:r>
            <a:r>
              <a:rPr lang="ru-RU" sz="2400" i="1" dirty="0" err="1" smtClean="0">
                <a:latin typeface="Arno Pro Smbd SmText" pitchFamily="18" charset="0"/>
              </a:rPr>
              <a:t>передсердь</a:t>
            </a:r>
            <a:r>
              <a:rPr lang="ru-RU" sz="2400" i="1" dirty="0" smtClean="0">
                <a:latin typeface="Arno Pro Smbd SmText" pitchFamily="18" charset="0"/>
              </a:rPr>
              <a:t> і </a:t>
            </a:r>
            <a:r>
              <a:rPr lang="ru-RU" sz="2400" i="1" dirty="0" err="1" smtClean="0">
                <a:latin typeface="Arno Pro Smbd SmText" pitchFamily="18" charset="0"/>
              </a:rPr>
              <a:t>шлуночків</a:t>
            </a:r>
            <a:r>
              <a:rPr lang="ru-RU" sz="2400" i="1" dirty="0" smtClean="0">
                <a:latin typeface="Arno Pro Smbd SmText" pitchFamily="18" charset="0"/>
              </a:rPr>
              <a:t>);</a:t>
            </a:r>
          </a:p>
          <a:p>
            <a:r>
              <a:rPr lang="ru-RU" sz="2400" i="1" dirty="0" err="1" smtClean="0">
                <a:latin typeface="Arno Pro Smbd SmText" pitchFamily="18" charset="0"/>
              </a:rPr>
              <a:t>визначення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надмірного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потовщення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стінок</a:t>
            </a:r>
            <a:r>
              <a:rPr lang="ru-RU" sz="2400" i="1" dirty="0" smtClean="0">
                <a:latin typeface="Arno Pro Smbd SmText" pitchFamily="18" charset="0"/>
              </a:rPr>
              <a:t> </a:t>
            </a:r>
            <a:r>
              <a:rPr lang="ru-RU" sz="2400" i="1" dirty="0" err="1" smtClean="0">
                <a:latin typeface="Arno Pro Smbd SmText" pitchFamily="18" charset="0"/>
              </a:rPr>
              <a:t>серця</a:t>
            </a:r>
            <a:r>
              <a:rPr lang="ru-RU" sz="2400" i="1" dirty="0" smtClean="0">
                <a:latin typeface="Arno Pro Smbd SmText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620688"/>
            <a:ext cx="7344816" cy="1584176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Діагностичні</a:t>
            </a:r>
            <a:r>
              <a:rPr lang="ru-RU" sz="3100" dirty="0" smtClean="0"/>
              <a:t> </a:t>
            </a:r>
            <a:r>
              <a:rPr lang="ru-RU" sz="3100" dirty="0" err="1" smtClean="0"/>
              <a:t>можливості</a:t>
            </a:r>
            <a:r>
              <a:rPr lang="ru-RU" sz="3100" dirty="0" smtClean="0"/>
              <a:t> </a:t>
            </a:r>
            <a:r>
              <a:rPr lang="ru-RU" sz="3100" dirty="0" err="1" smtClean="0"/>
              <a:t>електрокардіографа</a:t>
            </a:r>
            <a:r>
              <a:rPr lang="ru-RU" sz="3100" dirty="0" smtClean="0"/>
              <a:t>: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b="0" dirty="0" smtClean="0"/>
              <a:t/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356992"/>
            <a:ext cx="6390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Протипоказання</a:t>
            </a:r>
            <a:r>
              <a:rPr lang="ru-RU" b="1" dirty="0"/>
              <a:t>: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i="1" dirty="0" err="1">
                <a:latin typeface="Arno Pro Smbd SmText" pitchFamily="18" charset="0"/>
              </a:rPr>
              <a:t>Абсолютних</a:t>
            </a:r>
            <a:r>
              <a:rPr lang="ru-RU" sz="2000" i="1" dirty="0">
                <a:latin typeface="Arno Pro Smbd SmText" pitchFamily="18" charset="0"/>
              </a:rPr>
              <a:t> </a:t>
            </a:r>
            <a:r>
              <a:rPr lang="ru-RU" sz="2000" i="1" dirty="0" err="1">
                <a:latin typeface="Arno Pro Smbd SmText" pitchFamily="18" charset="0"/>
              </a:rPr>
              <a:t>протипоказань</a:t>
            </a:r>
            <a:r>
              <a:rPr lang="ru-RU" sz="2000" i="1" dirty="0">
                <a:latin typeface="Arno Pro Smbd SmText" pitchFamily="18" charset="0"/>
              </a:rPr>
              <a:t> до </a:t>
            </a:r>
            <a:r>
              <a:rPr lang="ru-RU" sz="2000" i="1" dirty="0" err="1">
                <a:latin typeface="Arno Pro Smbd SmText" pitchFamily="18" charset="0"/>
              </a:rPr>
              <a:t>електрокардіографії</a:t>
            </a:r>
            <a:r>
              <a:rPr lang="ru-RU" sz="2000" i="1" dirty="0">
                <a:latin typeface="Arno Pro Smbd SmText" pitchFamily="18" charset="0"/>
              </a:rPr>
              <a:t> </a:t>
            </a:r>
            <a:r>
              <a:rPr lang="ru-RU" sz="2000" i="1" dirty="0" err="1">
                <a:latin typeface="Arno Pro Smbd SmText" pitchFamily="18" charset="0"/>
              </a:rPr>
              <a:t>немає</a:t>
            </a:r>
            <a:r>
              <a:rPr lang="ru-RU" i="1" dirty="0">
                <a:latin typeface="Arno Pro Smbd SmText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2390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алгоритм </a:t>
            </a:r>
            <a:r>
              <a:rPr lang="ru-RU" dirty="0" err="1" smtClean="0"/>
              <a:t>оцінки</a:t>
            </a:r>
            <a:r>
              <a:rPr lang="ru-RU" dirty="0" smtClean="0"/>
              <a:t> ЕКГ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7776864" cy="5328592"/>
          </a:xfrm>
        </p:spPr>
        <p:txBody>
          <a:bodyPr>
            <a:normAutofit fontScale="62500" lnSpcReduction="20000"/>
          </a:bodyPr>
          <a:lstStyle/>
          <a:p>
            <a:r>
              <a:rPr lang="uk-UA" i="1" dirty="0" smtClean="0"/>
              <a:t>1). </a:t>
            </a:r>
            <a:r>
              <a:rPr lang="uk-UA" i="1" u="sng" dirty="0" smtClean="0"/>
              <a:t>Визначення джерела збудження</a:t>
            </a:r>
            <a:r>
              <a:rPr lang="uk-UA" i="1" dirty="0" smtClean="0"/>
              <a:t>. Якщо </a:t>
            </a:r>
            <a:r>
              <a:rPr lang="uk-UA" b="1" i="1" dirty="0" smtClean="0"/>
              <a:t>ритм </a:t>
            </a:r>
            <a:r>
              <a:rPr lang="uk-UA" b="1" i="1" dirty="0" err="1" smtClean="0"/>
              <a:t>синусовий</a:t>
            </a:r>
            <a:r>
              <a:rPr lang="uk-UA" i="1" dirty="0" smtClean="0"/>
              <a:t> перед комплексом </a:t>
            </a:r>
            <a:r>
              <a:rPr lang="en-US" i="1" dirty="0" smtClean="0"/>
              <a:t>QRS </a:t>
            </a:r>
            <a:r>
              <a:rPr lang="uk-UA" i="1" dirty="0" smtClean="0"/>
              <a:t>є позитивний зубець Р. В цьому випадку джерело (автоматизму) серцевого ритму </a:t>
            </a:r>
            <a:r>
              <a:rPr lang="uk-UA" i="1" dirty="0" err="1" smtClean="0"/>
              <a:t>синусовий</a:t>
            </a:r>
            <a:r>
              <a:rPr lang="uk-UA" i="1" dirty="0" smtClean="0"/>
              <a:t> вузол.</a:t>
            </a:r>
          </a:p>
          <a:p>
            <a:r>
              <a:rPr lang="uk-UA" i="1" dirty="0" smtClean="0"/>
              <a:t>         Інші ритми – це </a:t>
            </a:r>
            <a:r>
              <a:rPr lang="uk-UA" b="1" i="1" dirty="0" err="1" smtClean="0"/>
              <a:t>передсердний</a:t>
            </a:r>
            <a:r>
              <a:rPr lang="uk-UA" i="1" dirty="0" smtClean="0"/>
              <a:t>, зубець Р від’ємний і добре виражений перед комп­лексом </a:t>
            </a:r>
            <a:r>
              <a:rPr lang="en-US" i="1" dirty="0" smtClean="0"/>
              <a:t>QRS </a:t>
            </a:r>
            <a:r>
              <a:rPr lang="uk-UA" i="1" dirty="0" smtClean="0"/>
              <a:t>у відведеннях ІІ, Ш </a:t>
            </a:r>
            <a:r>
              <a:rPr lang="en-US" i="1" dirty="0" err="1" smtClean="0"/>
              <a:t>aVF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         </a:t>
            </a:r>
            <a:r>
              <a:rPr lang="uk-UA" i="1" dirty="0" smtClean="0"/>
              <a:t>Для </a:t>
            </a:r>
            <a:r>
              <a:rPr lang="uk-UA" b="1" i="1" dirty="0" smtClean="0"/>
              <a:t>ритму із</a:t>
            </a:r>
            <a:r>
              <a:rPr lang="uk-UA" i="1" dirty="0" smtClean="0"/>
              <a:t> </a:t>
            </a:r>
            <a:r>
              <a:rPr lang="en-US" b="1" i="1" dirty="0" smtClean="0"/>
              <a:t>A</a:t>
            </a:r>
            <a:r>
              <a:rPr lang="uk-UA" b="1" i="1" dirty="0" smtClean="0"/>
              <a:t>В-вузла</a:t>
            </a:r>
            <a:r>
              <a:rPr lang="uk-UA" i="1" dirty="0" smtClean="0"/>
              <a:t> характерна відсутність зубців Р перед комплексом </a:t>
            </a:r>
            <a:r>
              <a:rPr lang="en-US" i="1" dirty="0" smtClean="0"/>
              <a:t>QRS, </a:t>
            </a:r>
            <a:r>
              <a:rPr lang="uk-UA" i="1" dirty="0" smtClean="0"/>
              <a:t>або наявність від’ємних зубців Р після звичних незмінних комплексів </a:t>
            </a:r>
            <a:r>
              <a:rPr lang="en-US" i="1" dirty="0" smtClean="0"/>
              <a:t>QRS.</a:t>
            </a:r>
          </a:p>
          <a:p>
            <a:r>
              <a:rPr lang="en-US" i="1" dirty="0" smtClean="0"/>
              <a:t>         </a:t>
            </a:r>
            <a:r>
              <a:rPr lang="uk-UA" b="1" i="1" dirty="0" err="1" smtClean="0"/>
              <a:t>Шлуночковий</a:t>
            </a:r>
            <a:r>
              <a:rPr lang="uk-UA" b="1" i="1" dirty="0" smtClean="0"/>
              <a:t> ритм</a:t>
            </a:r>
            <a:r>
              <a:rPr lang="uk-UA" i="1" dirty="0" smtClean="0"/>
              <a:t> характеризується повільним </a:t>
            </a:r>
            <a:r>
              <a:rPr lang="uk-UA" i="1" dirty="0" err="1" smtClean="0"/>
              <a:t>шлуночковим</a:t>
            </a:r>
            <a:r>
              <a:rPr lang="uk-UA" i="1" dirty="0" smtClean="0"/>
              <a:t> ритмом менше 40 ударів за 1 хв., наявністю розширених деформованих комплексів </a:t>
            </a:r>
            <a:r>
              <a:rPr lang="en-US" i="1" dirty="0" smtClean="0"/>
              <a:t>QRS </a:t>
            </a:r>
            <a:r>
              <a:rPr lang="uk-UA" i="1" dirty="0" smtClean="0"/>
              <a:t>та відсутніс­тю закономірного зв’язку між зубцем Р і комплексом </a:t>
            </a:r>
            <a:r>
              <a:rPr lang="en-US" i="1" dirty="0" smtClean="0"/>
              <a:t>QRS, </a:t>
            </a:r>
            <a:r>
              <a:rPr lang="uk-UA" i="1" dirty="0" smtClean="0"/>
              <a:t>зубців Р більше і вони розміщенні будь-де.</a:t>
            </a:r>
          </a:p>
          <a:p>
            <a:r>
              <a:rPr lang="uk-UA" i="1" dirty="0" smtClean="0"/>
              <a:t>         2). </a:t>
            </a:r>
            <a:r>
              <a:rPr lang="uk-UA" i="1" u="sng" dirty="0" smtClean="0"/>
              <a:t>Оцінка регулярності серцевих скорочень</a:t>
            </a:r>
            <a:r>
              <a:rPr lang="uk-UA" i="1" dirty="0" smtClean="0"/>
              <a:t> проводиться визначенням тривалості:</a:t>
            </a:r>
          </a:p>
          <a:p>
            <a:r>
              <a:rPr lang="uk-UA" i="1" dirty="0" smtClean="0"/>
              <a:t>а). інтервалу Р-</a:t>
            </a:r>
            <a:r>
              <a:rPr lang="en-US" i="1" dirty="0" smtClean="0"/>
              <a:t>Q </a:t>
            </a:r>
            <a:r>
              <a:rPr lang="uk-UA" i="1" dirty="0" smtClean="0"/>
              <a:t>в сек., при нормі 0,12-0,2 сек.;</a:t>
            </a:r>
          </a:p>
          <a:p>
            <a:r>
              <a:rPr lang="uk-UA" i="1" dirty="0" smtClean="0"/>
              <a:t>б). ширини </a:t>
            </a:r>
            <a:r>
              <a:rPr lang="en-US" i="1" dirty="0" smtClean="0"/>
              <a:t>QRS </a:t>
            </a:r>
            <a:r>
              <a:rPr lang="uk-UA" i="1" dirty="0" smtClean="0"/>
              <a:t>при нормі 0,06-0,1 сек.;</a:t>
            </a:r>
          </a:p>
          <a:p>
            <a:r>
              <a:rPr lang="uk-UA" i="1" dirty="0" smtClean="0"/>
              <a:t>в). інтервалу </a:t>
            </a:r>
            <a:r>
              <a:rPr lang="en-US" i="1" dirty="0" smtClean="0"/>
              <a:t>QRS-T </a:t>
            </a:r>
            <a:r>
              <a:rPr lang="uk-UA" i="1" dirty="0" smtClean="0"/>
              <a:t>при нормі 0,34-0,44 сек.;</a:t>
            </a:r>
          </a:p>
          <a:p>
            <a:r>
              <a:rPr lang="uk-UA" i="1" dirty="0" smtClean="0"/>
              <a:t>г). інтервалу </a:t>
            </a:r>
            <a:r>
              <a:rPr lang="en-US" i="1" dirty="0" smtClean="0"/>
              <a:t>R-R </a:t>
            </a:r>
            <a:r>
              <a:rPr lang="uk-UA" i="1" dirty="0" smtClean="0"/>
              <a:t>тривалість якого залежить від частоти серцевих скорочень.</a:t>
            </a:r>
          </a:p>
          <a:p>
            <a:r>
              <a:rPr lang="uk-UA" i="1" dirty="0" smtClean="0"/>
              <a:t>         Ритм правильний, якщо всі </a:t>
            </a:r>
            <a:r>
              <a:rPr lang="en-US" i="1" dirty="0" smtClean="0"/>
              <a:t>R-R </a:t>
            </a:r>
            <a:r>
              <a:rPr lang="uk-UA" i="1" dirty="0" smtClean="0"/>
              <a:t>на ЕКГ однакові, а </a:t>
            </a:r>
            <a:r>
              <a:rPr lang="uk-UA" i="1" dirty="0" err="1" smtClean="0"/>
              <a:t>ріниця</a:t>
            </a:r>
            <a:r>
              <a:rPr lang="uk-UA" i="1" dirty="0" smtClean="0"/>
              <a:t> між ними не більше 10% від середньої тривалості </a:t>
            </a:r>
            <a:r>
              <a:rPr lang="en-US" i="1" dirty="0" smtClean="0"/>
              <a:t>R-R.</a:t>
            </a:r>
            <a:r>
              <a:rPr lang="en-US" dirty="0" smtClean="0"/>
              <a:t>         </a:t>
            </a:r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32656"/>
            <a:ext cx="6255488" cy="1362075"/>
          </a:xfrm>
        </p:spPr>
        <p:txBody>
          <a:bodyPr/>
          <a:lstStyle/>
          <a:p>
            <a:pPr algn="ctr"/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7272808" cy="5805264"/>
          </a:xfrm>
        </p:spPr>
        <p:txBody>
          <a:bodyPr>
            <a:normAutofit/>
          </a:bodyPr>
          <a:lstStyle/>
          <a:p>
            <a:pPr algn="l"/>
            <a:r>
              <a:rPr lang="uk-UA" sz="2400" i="1" u="sng" dirty="0" smtClean="0">
                <a:latin typeface="Arno Pro Smbd SmText" pitchFamily="18" charset="0"/>
              </a:rPr>
              <a:t>1.Електрокардіографія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2.Провідна система серця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3.Серцевий цикл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4.Структура серцевого циклу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5.ЕКГ-відведення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6.Показання,підготовка,проведення </a:t>
            </a:r>
            <a:r>
              <a:rPr lang="uk-UA" sz="2400" i="1" u="sng" dirty="0" err="1" smtClean="0">
                <a:latin typeface="Arno Pro Smbd SmText" pitchFamily="18" charset="0"/>
              </a:rPr>
              <a:t>ЕКГ-діагностики</a:t>
            </a:r>
            <a:endParaRPr lang="uk-UA" sz="2400" i="1" u="sng" dirty="0" smtClean="0">
              <a:latin typeface="Arno Pro Smbd SmText" pitchFamily="18" charset="0"/>
            </a:endParaRP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7.Алгоритм оцінки ЕКГ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8.Патологія за даними </a:t>
            </a:r>
            <a:r>
              <a:rPr lang="uk-UA" sz="2400" i="1" u="sng" dirty="0" err="1" smtClean="0">
                <a:latin typeface="Arno Pro Smbd SmText" pitchFamily="18" charset="0"/>
              </a:rPr>
              <a:t>ЕКГ-діагностики</a:t>
            </a:r>
            <a:endParaRPr lang="uk-UA" sz="2400" i="1" u="sng" dirty="0" smtClean="0">
              <a:latin typeface="Arno Pro Smbd SmText" pitchFamily="18" charset="0"/>
            </a:endParaRP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9.Метод </a:t>
            </a:r>
            <a:r>
              <a:rPr lang="uk-UA" sz="2400" i="1" u="sng" dirty="0" err="1" smtClean="0">
                <a:latin typeface="Arno Pro Smbd SmText" pitchFamily="18" charset="0"/>
              </a:rPr>
              <a:t>Холтерівського</a:t>
            </a:r>
            <a:r>
              <a:rPr lang="uk-UA" sz="2400" i="1" u="sng" dirty="0" smtClean="0">
                <a:latin typeface="Arno Pro Smbd SmText" pitchFamily="18" charset="0"/>
              </a:rPr>
              <a:t> </a:t>
            </a:r>
            <a:r>
              <a:rPr lang="uk-UA" sz="2400" i="1" u="sng" dirty="0" err="1" smtClean="0">
                <a:latin typeface="Arno Pro Smbd SmText" pitchFamily="18" charset="0"/>
              </a:rPr>
              <a:t>моніторування</a:t>
            </a:r>
            <a:r>
              <a:rPr lang="uk-UA" sz="2400" i="1" u="sng" dirty="0" smtClean="0">
                <a:latin typeface="Arno Pro Smbd SmText" pitchFamily="18" charset="0"/>
              </a:rPr>
              <a:t> ЕКГ</a:t>
            </a:r>
          </a:p>
          <a:p>
            <a:pPr algn="l"/>
            <a:r>
              <a:rPr lang="uk-UA" sz="2400" i="1" u="sng" dirty="0" smtClean="0">
                <a:latin typeface="Arno Pro Smbd SmText" pitchFamily="18" charset="0"/>
              </a:rPr>
              <a:t>10.Велоергометрія</a:t>
            </a:r>
          </a:p>
          <a:p>
            <a:pPr algn="l"/>
            <a:endParaRPr lang="uk-UA" dirty="0" smtClean="0"/>
          </a:p>
          <a:p>
            <a:pPr algn="l"/>
            <a:endParaRPr lang="uk-UA" dirty="0" smtClean="0"/>
          </a:p>
          <a:p>
            <a:pPr algn="l"/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92696"/>
            <a:ext cx="7992888" cy="5472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       </a:t>
            </a:r>
            <a:r>
              <a:rPr lang="en-US" i="1" dirty="0"/>
              <a:t> 3). </a:t>
            </a:r>
            <a:r>
              <a:rPr lang="uk-UA" i="1" u="sng" dirty="0"/>
              <a:t>Підрахунок числа серцевих скорочень за І хвилину</a:t>
            </a:r>
            <a:r>
              <a:rPr lang="uk-UA" i="1" dirty="0"/>
              <a:t>.</a:t>
            </a:r>
          </a:p>
          <a:p>
            <a:r>
              <a:rPr lang="uk-UA" i="1" dirty="0"/>
              <a:t>Визначають тривалість </a:t>
            </a:r>
            <a:r>
              <a:rPr lang="en-US" i="1" dirty="0"/>
              <a:t>R-R </a:t>
            </a:r>
            <a:r>
              <a:rPr lang="uk-UA" i="1" dirty="0"/>
              <a:t>в сек., якщо ритм правильний ділять 60 сек. на </a:t>
            </a:r>
            <a:r>
              <a:rPr lang="en-US" i="1" dirty="0"/>
              <a:t>R-R </a:t>
            </a:r>
            <a:r>
              <a:rPr lang="uk-UA" i="1" dirty="0"/>
              <a:t>сек. При неправильному ритмі, вираховують час для найменшого </a:t>
            </a:r>
            <a:r>
              <a:rPr lang="en-US" i="1" dirty="0"/>
              <a:t>R-R, </a:t>
            </a:r>
            <a:r>
              <a:rPr lang="uk-UA" i="1" dirty="0"/>
              <a:t>найбільшого </a:t>
            </a:r>
            <a:r>
              <a:rPr lang="en-US" i="1" dirty="0"/>
              <a:t>R-R </a:t>
            </a:r>
            <a:r>
              <a:rPr lang="uk-UA" i="1" dirty="0"/>
              <a:t>і середнього </a:t>
            </a:r>
            <a:r>
              <a:rPr lang="en-US" i="1" dirty="0"/>
              <a:t>R-R.</a:t>
            </a:r>
          </a:p>
          <a:p>
            <a:r>
              <a:rPr lang="en-US" i="1" dirty="0"/>
              <a:t>         4). </a:t>
            </a:r>
            <a:r>
              <a:rPr lang="uk-UA" i="1" u="sng" dirty="0"/>
              <a:t>Визначення вольтажу ЕКГ.</a:t>
            </a:r>
            <a:endParaRPr lang="uk-UA" i="1" dirty="0"/>
          </a:p>
          <a:p>
            <a:r>
              <a:rPr lang="uk-UA" i="1" dirty="0"/>
              <a:t>Вимірюють висоту найвищого зубця </a:t>
            </a:r>
            <a:r>
              <a:rPr lang="en-US" i="1" dirty="0"/>
              <a:t>R </a:t>
            </a:r>
            <a:r>
              <a:rPr lang="uk-UA" i="1" dirty="0"/>
              <a:t>в одному із стандартних відведень, яка має бути в межах 10 мм, або вимірюють висоту </a:t>
            </a:r>
            <a:r>
              <a:rPr lang="en-US" i="1" dirty="0"/>
              <a:t>R </a:t>
            </a:r>
            <a:r>
              <a:rPr lang="uk-UA" i="1" dirty="0"/>
              <a:t>усіх трьох відведень, їх сума повинна </a:t>
            </a:r>
            <a:r>
              <a:rPr lang="uk-UA" i="1" dirty="0" smtClean="0"/>
              <a:t>бути</a:t>
            </a:r>
            <a:r>
              <a:rPr lang="uk-UA" i="1" dirty="0"/>
              <a:t>: 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+R</a:t>
            </a:r>
            <a:r>
              <a:rPr lang="en-US" i="1" baseline="-25000" dirty="0"/>
              <a:t>2</a:t>
            </a:r>
            <a:r>
              <a:rPr lang="en-US" i="1" dirty="0"/>
              <a:t>+R</a:t>
            </a:r>
            <a:r>
              <a:rPr lang="en-US" i="1" baseline="-25000" dirty="0"/>
              <a:t>3 </a:t>
            </a:r>
            <a:r>
              <a:rPr lang="en-US" i="1" dirty="0"/>
              <a:t>= </a:t>
            </a:r>
            <a:r>
              <a:rPr lang="uk-UA" i="1" dirty="0"/>
              <a:t>від 15 до 25 мм, відповідно </a:t>
            </a:r>
            <a:r>
              <a:rPr lang="uk-UA" i="1" dirty="0" err="1"/>
              <a:t>роблятьзаключення</a:t>
            </a:r>
            <a:r>
              <a:rPr lang="uk-UA" i="1" dirty="0"/>
              <a:t> чи вольтаж нор­мальний, понижений або підвищений.</a:t>
            </a:r>
          </a:p>
          <a:p>
            <a:r>
              <a:rPr lang="uk-UA" i="1" dirty="0"/>
              <a:t>5). </a:t>
            </a:r>
            <a:r>
              <a:rPr lang="uk-UA" i="1" u="sng" dirty="0"/>
              <a:t>Направлення електричної осі серця</a:t>
            </a:r>
            <a:r>
              <a:rPr lang="uk-UA" i="1" dirty="0"/>
              <a:t>, на якому Ми уже зупинялися.</a:t>
            </a:r>
          </a:p>
          <a:p>
            <a:r>
              <a:rPr lang="uk-UA" i="1" dirty="0"/>
              <a:t>Нормальне положення </a:t>
            </a:r>
            <a:r>
              <a:rPr lang="en-US" i="1" dirty="0"/>
              <a:t>R</a:t>
            </a:r>
            <a:r>
              <a:rPr lang="uk-UA" i="1" baseline="-25000" dirty="0"/>
              <a:t>ІІ </a:t>
            </a:r>
            <a:r>
              <a:rPr lang="uk-UA" i="1" dirty="0"/>
              <a:t>&gt; </a:t>
            </a:r>
            <a:r>
              <a:rPr lang="en-US" i="1" dirty="0"/>
              <a:t>R</a:t>
            </a:r>
            <a:r>
              <a:rPr lang="uk-UA" i="1" baseline="-25000" dirty="0"/>
              <a:t>І </a:t>
            </a:r>
            <a:r>
              <a:rPr lang="uk-UA" i="1" dirty="0"/>
              <a:t>&gt; </a:t>
            </a:r>
            <a:r>
              <a:rPr lang="en-US" i="1" dirty="0"/>
              <a:t>R</a:t>
            </a:r>
            <a:r>
              <a:rPr lang="uk-UA" i="1" baseline="-25000" dirty="0"/>
              <a:t>ІІІ</a:t>
            </a:r>
            <a:r>
              <a:rPr lang="uk-UA" i="1" dirty="0"/>
              <a:t>. Висота зубця </a:t>
            </a:r>
            <a:r>
              <a:rPr lang="en-US" i="1" dirty="0"/>
              <a:t>R</a:t>
            </a:r>
            <a:r>
              <a:rPr lang="en-US" i="1" baseline="-25000" dirty="0"/>
              <a:t>2</a:t>
            </a:r>
            <a:r>
              <a:rPr lang="en-US" i="1" dirty="0"/>
              <a:t> </a:t>
            </a:r>
            <a:r>
              <a:rPr lang="uk-UA" i="1" dirty="0"/>
              <a:t>приблизно сума </a:t>
            </a:r>
            <a:r>
              <a:rPr lang="en-US" i="1" dirty="0"/>
              <a:t>R</a:t>
            </a:r>
            <a:r>
              <a:rPr lang="en-US" i="1" baseline="-25000" dirty="0"/>
              <a:t>1</a:t>
            </a:r>
            <a:r>
              <a:rPr lang="en-US" i="1" dirty="0"/>
              <a:t>+R</a:t>
            </a:r>
            <a:r>
              <a:rPr lang="en-US" i="1" baseline="-25000" dirty="0"/>
              <a:t>3</a:t>
            </a:r>
            <a:r>
              <a:rPr lang="en-US" i="1" dirty="0"/>
              <a:t>.</a:t>
            </a:r>
          </a:p>
          <a:p>
            <a:r>
              <a:rPr lang="uk-UA" i="1" dirty="0" err="1"/>
              <a:t>Лівограма</a:t>
            </a:r>
            <a:r>
              <a:rPr lang="uk-UA" i="1" dirty="0"/>
              <a:t> - </a:t>
            </a:r>
            <a:r>
              <a:rPr lang="en-US" i="1" dirty="0"/>
              <a:t>R</a:t>
            </a:r>
            <a:r>
              <a:rPr lang="uk-UA" i="1" baseline="-25000" dirty="0"/>
              <a:t>І </a:t>
            </a:r>
            <a:r>
              <a:rPr lang="uk-UA" i="1" dirty="0"/>
              <a:t>&gt; </a:t>
            </a:r>
            <a:r>
              <a:rPr lang="en-US" i="1" dirty="0"/>
              <a:t>R</a:t>
            </a:r>
            <a:r>
              <a:rPr lang="uk-UA" i="1" baseline="-25000" dirty="0"/>
              <a:t>ІІ </a:t>
            </a:r>
            <a:r>
              <a:rPr lang="uk-UA" i="1" dirty="0"/>
              <a:t>&gt; </a:t>
            </a:r>
            <a:r>
              <a:rPr lang="en-US" i="1" dirty="0"/>
              <a:t>R</a:t>
            </a:r>
            <a:r>
              <a:rPr lang="uk-UA" i="1" baseline="-25000" dirty="0"/>
              <a:t>ІІІ</a:t>
            </a:r>
            <a:endParaRPr lang="uk-UA" i="1" dirty="0"/>
          </a:p>
          <a:p>
            <a:r>
              <a:rPr lang="uk-UA" i="1" dirty="0"/>
              <a:t>Відхилення осі серця вправо </a:t>
            </a:r>
            <a:r>
              <a:rPr lang="en-US" i="1" dirty="0"/>
              <a:t>R</a:t>
            </a:r>
            <a:r>
              <a:rPr lang="uk-UA" i="1" baseline="-25000" dirty="0"/>
              <a:t>ІІІ </a:t>
            </a:r>
            <a:r>
              <a:rPr lang="uk-UA" i="1" dirty="0"/>
              <a:t> ≥ </a:t>
            </a:r>
            <a:r>
              <a:rPr lang="en-US" i="1" dirty="0"/>
              <a:t>R</a:t>
            </a:r>
            <a:r>
              <a:rPr lang="uk-UA" i="1" baseline="-25000" dirty="0"/>
              <a:t>ІІ </a:t>
            </a:r>
            <a:r>
              <a:rPr lang="uk-UA" i="1" dirty="0"/>
              <a:t>&gt; </a:t>
            </a:r>
            <a:r>
              <a:rPr lang="en-US" i="1" dirty="0"/>
              <a:t>R</a:t>
            </a:r>
            <a:r>
              <a:rPr lang="uk-UA" i="1" baseline="-25000" dirty="0"/>
              <a:t>І.</a:t>
            </a:r>
            <a:endParaRPr lang="uk-UA" i="1" dirty="0"/>
          </a:p>
          <a:p>
            <a:r>
              <a:rPr lang="uk-UA" i="1" dirty="0"/>
              <a:t>Отже, </a:t>
            </a:r>
            <a:r>
              <a:rPr lang="uk-UA" i="1" dirty="0" err="1"/>
              <a:t>заключення</a:t>
            </a:r>
            <a:r>
              <a:rPr lang="uk-UA" i="1" dirty="0"/>
              <a:t> по ЕКГ містить в собі короткий перелік вище перерахованих характеристик: джерела автоматизму, </a:t>
            </a:r>
            <a:r>
              <a:rPr lang="uk-UA" i="1" dirty="0" err="1"/>
              <a:t>пралильності</a:t>
            </a:r>
            <a:r>
              <a:rPr lang="uk-UA" i="1" dirty="0"/>
              <a:t> ритму, частоти серцевих скоро­чень, вольтажу, позиції серця, </a:t>
            </a:r>
            <a:r>
              <a:rPr lang="uk-UA" i="1" dirty="0" err="1"/>
              <a:t>данних</a:t>
            </a:r>
            <a:r>
              <a:rPr lang="uk-UA" i="1" dirty="0"/>
              <a:t> про зубці і інтервали ЕКГ.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ПАТОЛОГІЯ ЗА ДАННИМИ </a:t>
            </a:r>
            <a:r>
              <a:rPr lang="uk-UA" dirty="0" err="1" smtClean="0"/>
              <a:t>ЕКГ-діагностики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u="sng" dirty="0" smtClean="0"/>
              <a:t>Гіпертрофія лівого передсердя</a:t>
            </a:r>
            <a:r>
              <a:rPr lang="uk-UA" dirty="0" smtClean="0"/>
              <a:t> – це характерний Р – </a:t>
            </a:r>
            <a:r>
              <a:rPr lang="uk-UA" b="1" dirty="0" smtClean="0"/>
              <a:t>“</a:t>
            </a:r>
            <a:r>
              <a:rPr lang="en-US" b="1" dirty="0" err="1" smtClean="0"/>
              <a:t>mitralae</a:t>
            </a:r>
            <a:r>
              <a:rPr lang="en-US" b="1" i="1" dirty="0" smtClean="0"/>
              <a:t>”</a:t>
            </a:r>
            <a:r>
              <a:rPr lang="en-US" dirty="0" smtClean="0"/>
              <a:t> </a:t>
            </a:r>
            <a:r>
              <a:rPr lang="uk-UA" dirty="0" smtClean="0"/>
              <a:t>зубець – розщеплений, двогорбий, триває більше 0,1 сек. </a:t>
            </a:r>
            <a:r>
              <a:rPr lang="uk-UA" dirty="0" err="1" smtClean="0"/>
              <a:t>уширений</a:t>
            </a:r>
            <a:r>
              <a:rPr lang="uk-UA" dirty="0" smtClean="0"/>
              <a:t>, збільшений, &gt; 2,5 мм у відведеннях І і ІІ.</a:t>
            </a:r>
          </a:p>
          <a:p>
            <a:r>
              <a:rPr lang="uk-UA" b="1" u="sng" dirty="0" smtClean="0"/>
              <a:t>Гіпертрофія правого передсердя</a:t>
            </a:r>
            <a:r>
              <a:rPr lang="uk-UA" dirty="0" smtClean="0"/>
              <a:t> найчастіше спостерігається при хронічних </a:t>
            </a:r>
            <a:r>
              <a:rPr lang="uk-UA" dirty="0" err="1" smtClean="0"/>
              <a:t>зазворюваннях</a:t>
            </a:r>
            <a:r>
              <a:rPr lang="uk-UA" dirty="0" smtClean="0"/>
              <a:t> легень. ЕКГ ознаки: високі зубці Р у відведеннях ІІ і ІІІ та </a:t>
            </a:r>
            <a:r>
              <a:rPr lang="en-US" dirty="0" err="1" smtClean="0"/>
              <a:t>aVF</a:t>
            </a:r>
            <a:r>
              <a:rPr lang="en-US" dirty="0" smtClean="0"/>
              <a:t> &gt; 2,5 </a:t>
            </a:r>
            <a:r>
              <a:rPr lang="uk-UA" dirty="0" smtClean="0"/>
              <a:t>мм, що тривають не більше 0,1 сек., він ніби гостроверхий і носить назву “Р – </a:t>
            </a:r>
            <a:r>
              <a:rPr lang="en-US" dirty="0" err="1" smtClean="0"/>
              <a:t>pulmonale</a:t>
            </a:r>
            <a:r>
              <a:rPr lang="en-US" dirty="0" smtClean="0"/>
              <a:t>”.</a:t>
            </a:r>
          </a:p>
          <a:p>
            <a:r>
              <a:rPr lang="uk-UA" dirty="0" smtClean="0"/>
              <a:t>При гіпертрофії лівого шлуночку спостерігаємо </a:t>
            </a:r>
            <a:r>
              <a:rPr lang="uk-UA" dirty="0" err="1" smtClean="0"/>
              <a:t>лівограму</a:t>
            </a:r>
            <a:r>
              <a:rPr lang="uk-UA" dirty="0" smtClean="0"/>
              <a:t> і зміщення перехідної зони вправо до </a:t>
            </a:r>
            <a:r>
              <a:rPr lang="en-US" dirty="0" smtClean="0"/>
              <a:t>V</a:t>
            </a:r>
            <a:r>
              <a:rPr lang="en-US" baseline="-25000" dirty="0" smtClean="0"/>
              <a:t>2 </a:t>
            </a:r>
            <a:r>
              <a:rPr lang="en-US" dirty="0" err="1" smtClean="0"/>
              <a:t>i</a:t>
            </a:r>
            <a:r>
              <a:rPr lang="en-US" dirty="0" smtClean="0"/>
              <a:t> V</a:t>
            </a:r>
            <a:r>
              <a:rPr lang="en-US" baseline="-25000" dirty="0" smtClean="0"/>
              <a:t>1 </a:t>
            </a:r>
            <a:r>
              <a:rPr lang="uk-UA" dirty="0" smtClean="0"/>
              <a:t>коли висота </a:t>
            </a:r>
            <a:r>
              <a:rPr lang="en-US" dirty="0" smtClean="0"/>
              <a:t>R </a:t>
            </a:r>
            <a:r>
              <a:rPr lang="uk-UA" dirty="0" smtClean="0"/>
              <a:t>до </a:t>
            </a:r>
            <a:r>
              <a:rPr lang="en-US" dirty="0" smtClean="0"/>
              <a:t>S = 1:1.</a:t>
            </a:r>
          </a:p>
          <a:p>
            <a:r>
              <a:rPr lang="uk-UA" dirty="0" smtClean="0"/>
              <a:t>При гіпертрофії правого шлуночку спостерігається </a:t>
            </a:r>
            <a:r>
              <a:rPr lang="uk-UA" dirty="0" err="1" smtClean="0"/>
              <a:t>правограма</a:t>
            </a:r>
            <a:r>
              <a:rPr lang="uk-UA" baseline="-25000" dirty="0" smtClean="0"/>
              <a:t>, </a:t>
            </a:r>
            <a:r>
              <a:rPr lang="uk-UA" dirty="0" smtClean="0"/>
              <a:t>зміщення перехідної зони до </a:t>
            </a:r>
            <a:r>
              <a:rPr lang="en-US" dirty="0" smtClean="0"/>
              <a:t>V</a:t>
            </a:r>
            <a:r>
              <a:rPr lang="en-US" baseline="-25000" dirty="0" smtClean="0"/>
              <a:t>5 </a:t>
            </a:r>
            <a:r>
              <a:rPr lang="en-US" dirty="0" err="1" smtClean="0"/>
              <a:t>i</a:t>
            </a:r>
            <a:r>
              <a:rPr lang="en-US" dirty="0" smtClean="0"/>
              <a:t> V</a:t>
            </a:r>
            <a:r>
              <a:rPr lang="en-US" baseline="-25000" dirty="0" smtClean="0"/>
              <a:t>6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ihatelnaya_aritmiya_u_detej_i_vzroslih_EKG-_fazi-_simptomi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022804"/>
            <a:ext cx="7200800" cy="38351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/>
              <a:t>Патогенез аритмій:</a:t>
            </a:r>
            <a:endParaRPr lang="uk-UA" dirty="0"/>
          </a:p>
          <a:p>
            <a:r>
              <a:rPr lang="uk-UA" dirty="0"/>
              <a:t>1). Порушуються механізми утворення імпульсів, зокрема:</a:t>
            </a:r>
          </a:p>
          <a:p>
            <a:r>
              <a:rPr lang="uk-UA" dirty="0"/>
              <a:t>а). порушується автоматизм </a:t>
            </a:r>
            <a:r>
              <a:rPr lang="uk-UA" dirty="0" err="1"/>
              <a:t>синусового</a:t>
            </a:r>
            <a:r>
              <a:rPr lang="uk-UA" dirty="0"/>
              <a:t>  вузла;</a:t>
            </a:r>
          </a:p>
          <a:p>
            <a:r>
              <a:rPr lang="uk-UA" dirty="0"/>
              <a:t>б). формується патологічний автоматизм.</a:t>
            </a:r>
          </a:p>
          <a:p>
            <a:r>
              <a:rPr lang="uk-UA" dirty="0"/>
              <a:t>2). Порушується проведення імпульсів:</a:t>
            </a:r>
          </a:p>
          <a:p>
            <a:r>
              <a:rPr lang="uk-UA" dirty="0"/>
              <a:t>а). подовжується </a:t>
            </a:r>
            <a:r>
              <a:rPr lang="uk-UA" dirty="0" err="1"/>
              <a:t>рефрактерність</a:t>
            </a:r>
            <a:r>
              <a:rPr lang="uk-UA" dirty="0"/>
              <a:t> згасання і проведення імпульсів;</a:t>
            </a:r>
          </a:p>
          <a:p>
            <a:r>
              <a:rPr lang="uk-UA" dirty="0"/>
              <a:t>б). виникають анатомічні ушкодження у провідній системі;</a:t>
            </a:r>
          </a:p>
          <a:p>
            <a:r>
              <a:rPr lang="uk-UA" dirty="0"/>
              <a:t>в). поява феномену повторного входу збудження ( </a:t>
            </a:r>
            <a:r>
              <a:rPr lang="en-US" dirty="0"/>
              <a:t>re-entry).</a:t>
            </a:r>
          </a:p>
          <a:p>
            <a:r>
              <a:rPr lang="en-US" dirty="0"/>
              <a:t>3). </a:t>
            </a:r>
            <a:r>
              <a:rPr lang="uk-UA" dirty="0"/>
              <a:t>Комбіновані механізми порушення утворення і проведення імпульсів</a:t>
            </a:r>
            <a:r>
              <a:rPr lang="uk-UA" b="1" u="sng" dirty="0"/>
              <a:t>.</a:t>
            </a:r>
            <a:endParaRPr lang="uk-UA" dirty="0"/>
          </a:p>
          <a:p>
            <a:r>
              <a:rPr lang="uk-UA" b="1" u="sng" dirty="0"/>
              <a:t> </a:t>
            </a:r>
            <a:endParaRPr lang="uk-UA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7346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/>
              <a:t>Порушення функції автоматизму.</a:t>
            </a:r>
            <a:endParaRPr lang="uk-UA" dirty="0"/>
          </a:p>
          <a:p>
            <a:r>
              <a:rPr lang="uk-UA" dirty="0"/>
              <a:t>Водієм ритму може залишатися </a:t>
            </a:r>
            <a:r>
              <a:rPr lang="uk-UA" dirty="0" err="1"/>
              <a:t>синусовий</a:t>
            </a:r>
            <a:r>
              <a:rPr lang="uk-UA" dirty="0"/>
              <a:t> вузол, але змінюється кількість і послідовність виникнення імпульсів. Ці ритми називають </a:t>
            </a:r>
            <a:r>
              <a:rPr lang="uk-UA" dirty="0" err="1"/>
              <a:t>синусовими</a:t>
            </a:r>
            <a:r>
              <a:rPr lang="uk-UA" dirty="0"/>
              <a:t> або </a:t>
            </a:r>
            <a:r>
              <a:rPr lang="uk-UA" dirty="0" err="1"/>
              <a:t>номотопними</a:t>
            </a:r>
            <a:r>
              <a:rPr lang="uk-UA" dirty="0"/>
              <a:t>. До </a:t>
            </a:r>
            <a:r>
              <a:rPr lang="uk-UA" dirty="0" err="1"/>
              <a:t>номотопних</a:t>
            </a:r>
            <a:r>
              <a:rPr lang="uk-UA" dirty="0"/>
              <a:t> належать: </a:t>
            </a:r>
            <a:r>
              <a:rPr lang="uk-UA" dirty="0" err="1"/>
              <a:t>синусова</a:t>
            </a:r>
            <a:r>
              <a:rPr lang="uk-UA" dirty="0"/>
              <a:t> </a:t>
            </a:r>
            <a:r>
              <a:rPr lang="uk-UA" dirty="0" err="1"/>
              <a:t>тахикардія</a:t>
            </a:r>
            <a:r>
              <a:rPr lang="uk-UA" dirty="0"/>
              <a:t>,</a:t>
            </a:r>
            <a:r>
              <a:rPr lang="uk-UA" dirty="0" err="1"/>
              <a:t>синусова</a:t>
            </a:r>
            <a:r>
              <a:rPr lang="uk-UA" dirty="0"/>
              <a:t> брадикардія, </a:t>
            </a:r>
            <a:r>
              <a:rPr lang="uk-UA" dirty="0" err="1"/>
              <a:t>синусова</a:t>
            </a:r>
            <a:r>
              <a:rPr lang="uk-UA" dirty="0"/>
              <a:t> аритмія.</a:t>
            </a:r>
          </a:p>
          <a:p>
            <a:r>
              <a:rPr lang="uk-UA" dirty="0"/>
              <a:t>В тих випадках, коли вихідна точка імпульсів інші автоматичні центри, ритми називають </a:t>
            </a:r>
            <a:r>
              <a:rPr lang="uk-UA" dirty="0" err="1"/>
              <a:t>гетеротропними</a:t>
            </a:r>
            <a:r>
              <a:rPr lang="uk-UA" dirty="0"/>
              <a:t>. До </a:t>
            </a:r>
            <a:r>
              <a:rPr lang="uk-UA" dirty="0" err="1"/>
              <a:t>гетеротропних</a:t>
            </a:r>
            <a:r>
              <a:rPr lang="uk-UA" dirty="0"/>
              <a:t> ритмів відносять:</a:t>
            </a:r>
          </a:p>
          <a:p>
            <a:r>
              <a:rPr lang="uk-UA" dirty="0"/>
              <a:t>а</a:t>
            </a:r>
            <a:r>
              <a:rPr lang="uk-UA" dirty="0" smtClean="0"/>
              <a:t>)</a:t>
            </a:r>
            <a:r>
              <a:rPr lang="uk-UA" dirty="0"/>
              <a:t> </a:t>
            </a:r>
            <a:r>
              <a:rPr lang="uk-UA" dirty="0" err="1"/>
              <a:t>атріовентрикулярний</a:t>
            </a:r>
            <a:r>
              <a:rPr lang="uk-UA" dirty="0"/>
              <a:t> (вузловий) ритм;</a:t>
            </a:r>
          </a:p>
          <a:p>
            <a:r>
              <a:rPr lang="uk-UA" dirty="0" smtClean="0"/>
              <a:t>б)</a:t>
            </a:r>
            <a:r>
              <a:rPr lang="uk-UA" dirty="0" err="1" smtClean="0"/>
              <a:t>ідіовентрикулярний</a:t>
            </a:r>
            <a:r>
              <a:rPr lang="uk-UA" dirty="0"/>
              <a:t> (</a:t>
            </a:r>
            <a:r>
              <a:rPr lang="uk-UA" dirty="0" err="1"/>
              <a:t>внутрішлуночковий</a:t>
            </a:r>
            <a:r>
              <a:rPr lang="uk-UA" dirty="0"/>
              <a:t>) ритм;</a:t>
            </a:r>
          </a:p>
          <a:p>
            <a:r>
              <a:rPr lang="uk-UA" dirty="0"/>
              <a:t>в</a:t>
            </a:r>
            <a:r>
              <a:rPr lang="uk-UA" dirty="0" smtClean="0"/>
              <a:t>) </a:t>
            </a:r>
            <a:r>
              <a:rPr lang="uk-UA" dirty="0"/>
              <a:t>міграція водія ритму;</a:t>
            </a:r>
          </a:p>
          <a:p>
            <a:r>
              <a:rPr lang="uk-UA" dirty="0" smtClean="0"/>
              <a:t>г)</a:t>
            </a:r>
            <a:r>
              <a:rPr lang="uk-UA" dirty="0" err="1" smtClean="0"/>
              <a:t>вискакуючі</a:t>
            </a:r>
            <a:r>
              <a:rPr lang="uk-UA" dirty="0"/>
              <a:t> скорочення.</a:t>
            </a:r>
          </a:p>
          <a:p>
            <a:r>
              <a:rPr lang="uk-UA" dirty="0"/>
              <a:t>Порушення автоматизму </a:t>
            </a:r>
            <a:r>
              <a:rPr lang="uk-UA" dirty="0" err="1"/>
              <a:t>синусового</a:t>
            </a:r>
            <a:r>
              <a:rPr lang="uk-UA" dirty="0"/>
              <a:t> </a:t>
            </a:r>
            <a:r>
              <a:rPr lang="uk-UA" dirty="0" err="1" smtClean="0"/>
              <a:t>вузла-номотопний</a:t>
            </a:r>
            <a:r>
              <a:rPr lang="uk-UA" dirty="0"/>
              <a:t> </a:t>
            </a:r>
            <a:r>
              <a:rPr lang="uk-UA" dirty="0" err="1"/>
              <a:t>синусовий</a:t>
            </a:r>
            <a:r>
              <a:rPr lang="uk-UA" dirty="0"/>
              <a:t> </a:t>
            </a:r>
            <a:r>
              <a:rPr lang="uk-UA" dirty="0" err="1"/>
              <a:t>римт</a:t>
            </a:r>
            <a:r>
              <a:rPr lang="uk-UA" dirty="0"/>
              <a:t>.</a:t>
            </a:r>
          </a:p>
        </p:txBody>
      </p:sp>
      <p:pic>
        <p:nvPicPr>
          <p:cNvPr id="3" name="Рисунок 2" descr="img07-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05064"/>
            <a:ext cx="7704856" cy="2592288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1" descr="http://medbib.in.ua/images/25130.png"/>
          <p:cNvSpPr>
            <a:spLocks noChangeAspect="1" noChangeArrowheads="1"/>
          </p:cNvSpPr>
          <p:nvPr/>
        </p:nvSpPr>
        <p:spPr bwMode="auto">
          <a:xfrm>
            <a:off x="0" y="0"/>
            <a:ext cx="5114925" cy="51149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4" name="AutoShape 2" descr="http://medbib.in.ua/images/25131.png"/>
          <p:cNvSpPr>
            <a:spLocks noChangeAspect="1" noChangeArrowheads="1"/>
          </p:cNvSpPr>
          <p:nvPr/>
        </p:nvSpPr>
        <p:spPr bwMode="auto">
          <a:xfrm>
            <a:off x="0" y="0"/>
            <a:ext cx="4657725" cy="4657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5" name="AutoShape 3" descr="http://medbib.in.ua/images/25132.png"/>
          <p:cNvSpPr>
            <a:spLocks noChangeAspect="1" noChangeArrowheads="1"/>
          </p:cNvSpPr>
          <p:nvPr/>
        </p:nvSpPr>
        <p:spPr bwMode="auto">
          <a:xfrm>
            <a:off x="0" y="0"/>
            <a:ext cx="4638675" cy="46386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трусы женские хлопок"/>
          <p:cNvSpPr>
            <a:spLocks noChangeAspect="1" noChangeArrowheads="1"/>
          </p:cNvSpPr>
          <p:nvPr/>
        </p:nvSpPr>
        <p:spPr bwMode="auto">
          <a:xfrm>
            <a:off x="0" y="0"/>
            <a:ext cx="6038850" cy="119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7" name="AutoShape 5" descr="http://medbib.in.ua/images/25133.png"/>
          <p:cNvSpPr>
            <a:spLocks noChangeAspect="1" noChangeArrowheads="1"/>
          </p:cNvSpPr>
          <p:nvPr/>
        </p:nvSpPr>
        <p:spPr bwMode="auto">
          <a:xfrm>
            <a:off x="0" y="0"/>
            <a:ext cx="4333875" cy="43338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04664"/>
            <a:ext cx="72728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ЕКГ </a:t>
            </a: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інфаркту</a:t>
            </a:r>
            <a:r>
              <a:rPr lang="ru-RU" b="1" dirty="0"/>
              <a:t> </a:t>
            </a:r>
            <a:r>
              <a:rPr lang="ru-RU" b="1" dirty="0" err="1"/>
              <a:t>міокарда</a:t>
            </a:r>
            <a:r>
              <a:rPr lang="ru-RU" b="1" dirty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/>
              <a:t>1) </a:t>
            </a:r>
            <a:r>
              <a:rPr lang="ru-RU" sz="1600" dirty="0" err="1"/>
              <a:t>відсутність</a:t>
            </a:r>
            <a:r>
              <a:rPr lang="ru-RU" sz="1600" dirty="0"/>
              <a:t> </a:t>
            </a:r>
            <a:r>
              <a:rPr lang="ru-RU" sz="1600" dirty="0" err="1"/>
              <a:t>зубця</a:t>
            </a:r>
            <a:r>
              <a:rPr lang="ru-RU" sz="1600" dirty="0"/>
              <a:t> К в </a:t>
            </a:r>
            <a:r>
              <a:rPr lang="ru-RU" sz="1600" dirty="0" err="1"/>
              <a:t>відведеннях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над </a:t>
            </a:r>
            <a:r>
              <a:rPr lang="ru-RU" sz="1600" dirty="0" err="1"/>
              <a:t>областю</a:t>
            </a:r>
            <a:r>
              <a:rPr lang="ru-RU" sz="1600" dirty="0"/>
              <a:t> </a:t>
            </a:r>
            <a:r>
              <a:rPr lang="ru-RU" sz="1600" dirty="0" err="1"/>
              <a:t>інфаркту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2</a:t>
            </a:r>
            <a:r>
              <a:rPr lang="ru-RU" sz="1600" dirty="0"/>
              <a:t>) </a:t>
            </a:r>
            <a:r>
              <a:rPr lang="ru-RU" sz="1600" dirty="0" err="1"/>
              <a:t>поява</a:t>
            </a:r>
            <a:r>
              <a:rPr lang="ru-RU" sz="1600" dirty="0"/>
              <a:t> </a:t>
            </a:r>
            <a:r>
              <a:rPr lang="ru-RU" sz="1600" dirty="0" err="1"/>
              <a:t>патологічного</a:t>
            </a:r>
            <a:r>
              <a:rPr lang="ru-RU" sz="1600" dirty="0"/>
              <a:t> </a:t>
            </a:r>
            <a:r>
              <a:rPr lang="ru-RU" sz="1600" dirty="0" err="1"/>
              <a:t>зубця</a:t>
            </a:r>
            <a:r>
              <a:rPr lang="ru-RU" sz="1600" dirty="0"/>
              <a:t> </a:t>
            </a:r>
            <a:r>
              <a:rPr lang="en-US" sz="1600" dirty="0"/>
              <a:t>Q </a:t>
            </a:r>
            <a:r>
              <a:rPr lang="ru-RU" sz="1600" dirty="0"/>
              <a:t>у </a:t>
            </a:r>
            <a:r>
              <a:rPr lang="ru-RU" sz="1600" dirty="0" err="1"/>
              <a:t>відведеннях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над </a:t>
            </a:r>
            <a:r>
              <a:rPr lang="ru-RU" sz="1600" dirty="0" err="1"/>
              <a:t>областю</a:t>
            </a:r>
            <a:r>
              <a:rPr lang="ru-RU" sz="1600" dirty="0"/>
              <a:t> </a:t>
            </a:r>
            <a:r>
              <a:rPr lang="ru-RU" sz="1600" dirty="0" err="1"/>
              <a:t>інфаркту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3</a:t>
            </a:r>
            <a:r>
              <a:rPr lang="ru-RU" sz="1600" dirty="0"/>
              <a:t>) </a:t>
            </a:r>
            <a:r>
              <a:rPr lang="ru-RU" sz="1600" dirty="0" err="1"/>
              <a:t>підйом</a:t>
            </a:r>
            <a:r>
              <a:rPr lang="ru-RU" sz="1600" dirty="0"/>
              <a:t> сегмента </a:t>
            </a:r>
            <a:r>
              <a:rPr lang="en-US" sz="1600" dirty="0"/>
              <a:t>S-</a:t>
            </a:r>
            <a:r>
              <a:rPr lang="ru-RU" sz="1600" dirty="0"/>
              <a:t>Т </a:t>
            </a:r>
            <a:r>
              <a:rPr lang="ru-RU" sz="1600" dirty="0" err="1"/>
              <a:t>вище</a:t>
            </a:r>
            <a:r>
              <a:rPr lang="ru-RU" sz="1600" dirty="0"/>
              <a:t> </a:t>
            </a:r>
            <a:r>
              <a:rPr lang="ru-RU" sz="1600" dirty="0" err="1"/>
              <a:t>ізолінії</a:t>
            </a:r>
            <a:r>
              <a:rPr lang="ru-RU" sz="1600" dirty="0"/>
              <a:t> у </a:t>
            </a:r>
            <a:r>
              <a:rPr lang="ru-RU" sz="1600" dirty="0" err="1"/>
              <a:t>відведеннях</a:t>
            </a:r>
            <a:r>
              <a:rPr lang="ru-RU" sz="1600" dirty="0"/>
              <a:t> , </a:t>
            </a:r>
            <a:r>
              <a:rPr lang="ru-RU" sz="1600" dirty="0" err="1"/>
              <a:t>розташованих</a:t>
            </a:r>
            <a:r>
              <a:rPr lang="ru-RU" sz="1600" dirty="0"/>
              <a:t> над </a:t>
            </a:r>
            <a:r>
              <a:rPr lang="ru-RU" sz="1600" dirty="0" err="1"/>
              <a:t>областю</a:t>
            </a:r>
            <a:r>
              <a:rPr lang="ru-RU" sz="1600" dirty="0"/>
              <a:t> </a:t>
            </a:r>
            <a:r>
              <a:rPr lang="ru-RU" sz="1600" dirty="0" err="1"/>
              <a:t>інфаркту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4</a:t>
            </a:r>
            <a:r>
              <a:rPr lang="ru-RU" sz="1600" dirty="0"/>
              <a:t>) </a:t>
            </a:r>
            <a:r>
              <a:rPr lang="ru-RU" sz="1600" dirty="0" err="1"/>
              <a:t>дискордантних</a:t>
            </a:r>
            <a:r>
              <a:rPr lang="ru-RU" sz="1600" dirty="0"/>
              <a:t> </a:t>
            </a:r>
            <a:r>
              <a:rPr lang="ru-RU" sz="1600" dirty="0" err="1"/>
              <a:t>зміщення</a:t>
            </a:r>
            <a:r>
              <a:rPr lang="ru-RU" sz="1600" dirty="0"/>
              <a:t> сегмента </a:t>
            </a:r>
            <a:r>
              <a:rPr lang="en-US" sz="1600" dirty="0"/>
              <a:t>S-</a:t>
            </a:r>
            <a:r>
              <a:rPr lang="ru-RU" sz="1600" dirty="0"/>
              <a:t>Т </a:t>
            </a:r>
            <a:r>
              <a:rPr lang="ru-RU" sz="1600" dirty="0" err="1"/>
              <a:t>нижче</a:t>
            </a:r>
            <a:r>
              <a:rPr lang="ru-RU" sz="1600" dirty="0"/>
              <a:t> </a:t>
            </a:r>
            <a:r>
              <a:rPr lang="ru-RU" sz="1600" dirty="0" err="1"/>
              <a:t>ізолінії</a:t>
            </a:r>
            <a:r>
              <a:rPr lang="ru-RU" sz="1600" dirty="0"/>
              <a:t> у </a:t>
            </a:r>
            <a:r>
              <a:rPr lang="ru-RU" sz="1600" dirty="0" err="1"/>
              <a:t>відведеннях</a:t>
            </a:r>
            <a:r>
              <a:rPr lang="ru-RU" sz="1600" dirty="0"/>
              <a:t>, </a:t>
            </a:r>
            <a:r>
              <a:rPr lang="ru-RU" sz="1600" dirty="0" err="1"/>
              <a:t>протилежних</a:t>
            </a:r>
            <a:r>
              <a:rPr lang="ru-RU" sz="1600" dirty="0"/>
              <a:t> </a:t>
            </a:r>
            <a:r>
              <a:rPr lang="ru-RU" sz="1600" dirty="0" err="1"/>
              <a:t>області</a:t>
            </a:r>
            <a:r>
              <a:rPr lang="ru-RU" sz="1600" dirty="0"/>
              <a:t> </a:t>
            </a:r>
            <a:r>
              <a:rPr lang="ru-RU" sz="1600" dirty="0" err="1"/>
              <a:t>інфаркту</a:t>
            </a:r>
            <a:r>
              <a:rPr lang="ru-RU" sz="1600" dirty="0"/>
              <a:t>;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5</a:t>
            </a:r>
            <a:r>
              <a:rPr lang="ru-RU" sz="1600" dirty="0"/>
              <a:t>) </a:t>
            </a:r>
            <a:r>
              <a:rPr lang="ru-RU" sz="1600" dirty="0" err="1"/>
              <a:t>негативний</a:t>
            </a:r>
            <a:r>
              <a:rPr lang="ru-RU" sz="1600" dirty="0"/>
              <a:t> </a:t>
            </a:r>
            <a:r>
              <a:rPr lang="ru-RU" sz="1600" dirty="0" err="1"/>
              <a:t>зубець</a:t>
            </a:r>
            <a:r>
              <a:rPr lang="ru-RU" sz="1600" dirty="0"/>
              <a:t> Т у </a:t>
            </a:r>
            <a:r>
              <a:rPr lang="ru-RU" sz="1600" dirty="0" err="1"/>
              <a:t>відведеннях</a:t>
            </a:r>
            <a:r>
              <a:rPr lang="ru-RU" sz="1600" dirty="0"/>
              <a:t>, </a:t>
            </a:r>
            <a:r>
              <a:rPr lang="ru-RU" sz="1600" dirty="0" err="1"/>
              <a:t>розташованих</a:t>
            </a:r>
            <a:r>
              <a:rPr lang="ru-RU" sz="1600" dirty="0"/>
              <a:t> над </a:t>
            </a:r>
            <a:r>
              <a:rPr lang="ru-RU" sz="1600" dirty="0" err="1"/>
              <a:t>областю</a:t>
            </a:r>
            <a:r>
              <a:rPr lang="ru-RU" sz="1600" dirty="0"/>
              <a:t> </a:t>
            </a:r>
            <a:r>
              <a:rPr lang="ru-RU" sz="1600" dirty="0" err="1"/>
              <a:t>інфаркту</a:t>
            </a:r>
            <a:endParaRPr lang="ru-RU" dirty="0"/>
          </a:p>
        </p:txBody>
      </p:sp>
      <p:pic>
        <p:nvPicPr>
          <p:cNvPr id="11" name="Рисунок 10" descr="img07-1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73016"/>
            <a:ext cx="7776864" cy="266429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err="1"/>
              <a:t>Вплив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порушень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водно-електролітного</a:t>
            </a:r>
            <a:r>
              <a:rPr lang="ru-RU" sz="2000" b="1" i="1" u="sng" dirty="0"/>
              <a:t> </a:t>
            </a:r>
            <a:r>
              <a:rPr lang="ru-RU" sz="2000" b="1" i="1" u="sng" dirty="0" err="1"/>
              <a:t>обміну</a:t>
            </a:r>
            <a:endParaRPr lang="ru-RU" sz="2000" b="1" i="1" u="sng" dirty="0"/>
          </a:p>
          <a:p>
            <a:r>
              <a:rPr lang="ru-RU" b="1" dirty="0"/>
              <a:t>1. </a:t>
            </a:r>
            <a:r>
              <a:rPr lang="ru-RU" b="1" dirty="0" err="1"/>
              <a:t>Гіперкаліємія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1) </a:t>
            </a:r>
            <a:r>
              <a:rPr lang="ru-RU" b="1" dirty="0"/>
              <a:t>≈5,5 </a:t>
            </a:r>
            <a:r>
              <a:rPr lang="ru-RU" b="1" dirty="0" err="1"/>
              <a:t>ммоль</a:t>
            </a:r>
            <a:r>
              <a:rPr lang="ru-RU" b="1" dirty="0"/>
              <a:t>/л → 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амплітуди</a:t>
            </a:r>
            <a:r>
              <a:rPr lang="ru-RU" dirty="0"/>
              <a:t> і </a:t>
            </a:r>
            <a:r>
              <a:rPr lang="ru-RU" dirty="0" err="1"/>
              <a:t>звуження</a:t>
            </a:r>
            <a:r>
              <a:rPr lang="ru-RU" dirty="0"/>
              <a:t> </a:t>
            </a:r>
            <a:r>
              <a:rPr lang="ru-RU" dirty="0" err="1"/>
              <a:t>зубців</a:t>
            </a:r>
            <a:r>
              <a:rPr lang="ru-RU" dirty="0"/>
              <a:t> Т,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інтервалів</a:t>
            </a:r>
            <a:r>
              <a:rPr lang="ru-RU" dirty="0"/>
              <a:t> </a:t>
            </a:r>
            <a:r>
              <a:rPr lang="en-US" dirty="0"/>
              <a:t>QT;</a:t>
            </a:r>
          </a:p>
          <a:p>
            <a:r>
              <a:rPr lang="en-US" dirty="0"/>
              <a:t>2) </a:t>
            </a:r>
            <a:r>
              <a:rPr lang="en-US" b="1" dirty="0"/>
              <a:t>5,5–7,5 </a:t>
            </a:r>
            <a:r>
              <a:rPr lang="ru-RU" b="1" dirty="0" err="1"/>
              <a:t>ммоль</a:t>
            </a:r>
            <a:r>
              <a:rPr lang="ru-RU" b="1" dirty="0"/>
              <a:t>/л → 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en-US" dirty="0"/>
              <a:t>QRS, </a:t>
            </a:r>
            <a:r>
              <a:rPr lang="ru-RU" dirty="0" err="1"/>
              <a:t>сплощення</a:t>
            </a:r>
            <a:r>
              <a:rPr lang="ru-RU" dirty="0"/>
              <a:t> </a:t>
            </a:r>
            <a:r>
              <a:rPr lang="ru-RU" dirty="0" err="1"/>
              <a:t>зубців</a:t>
            </a:r>
            <a:r>
              <a:rPr lang="ru-RU" dirty="0"/>
              <a:t> Р, </a:t>
            </a:r>
            <a:r>
              <a:rPr lang="ru-RU" dirty="0" err="1"/>
              <a:t>подовження</a:t>
            </a:r>
            <a:r>
              <a:rPr lang="ru-RU" dirty="0"/>
              <a:t> </a:t>
            </a:r>
            <a:r>
              <a:rPr lang="ru-RU" dirty="0" err="1"/>
              <a:t>інтервалу</a:t>
            </a:r>
            <a:r>
              <a:rPr lang="ru-RU" dirty="0"/>
              <a:t> </a:t>
            </a:r>
            <a:r>
              <a:rPr lang="en-US" dirty="0"/>
              <a:t>PQ;</a:t>
            </a:r>
          </a:p>
          <a:p>
            <a:r>
              <a:rPr lang="en-US" dirty="0"/>
              <a:t>3) &gt;</a:t>
            </a:r>
            <a:r>
              <a:rPr lang="en-US" b="1" dirty="0"/>
              <a:t>7,5 </a:t>
            </a:r>
            <a:r>
              <a:rPr lang="ru-RU" b="1" dirty="0" err="1"/>
              <a:t>ммоль</a:t>
            </a:r>
            <a:r>
              <a:rPr lang="ru-RU" b="1" dirty="0"/>
              <a:t>/л → </a:t>
            </a:r>
            <a:r>
              <a:rPr lang="ru-RU" dirty="0"/>
              <a:t>асинхронна </a:t>
            </a:r>
            <a:r>
              <a:rPr lang="ru-RU" dirty="0" err="1"/>
              <a:t>деполяризація</a:t>
            </a:r>
            <a:r>
              <a:rPr lang="ru-RU" dirty="0"/>
              <a:t> і </a:t>
            </a:r>
            <a:r>
              <a:rPr lang="ru-RU" dirty="0" err="1"/>
              <a:t>реполяризація</a:t>
            </a:r>
            <a:r>
              <a:rPr lang="ru-RU" dirty="0"/>
              <a:t> </a:t>
            </a:r>
            <a:r>
              <a:rPr lang="ru-RU" dirty="0" err="1"/>
              <a:t>міокарда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 </a:t>
            </a:r>
            <a:r>
              <a:rPr lang="ru-RU" b="1" dirty="0"/>
              <a:t>→ </a:t>
            </a:r>
            <a:r>
              <a:rPr lang="ru-RU" dirty="0" err="1"/>
              <a:t>асистолія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фібриляція</a:t>
            </a:r>
            <a:r>
              <a:rPr lang="ru-RU" dirty="0"/>
              <a:t> </a:t>
            </a:r>
            <a:r>
              <a:rPr lang="ru-RU" dirty="0" err="1"/>
              <a:t>шлуночків</a:t>
            </a:r>
            <a:r>
              <a:rPr lang="ru-RU" dirty="0"/>
              <a:t>.</a:t>
            </a:r>
          </a:p>
          <a:p>
            <a:r>
              <a:rPr lang="ru-RU" b="1" dirty="0"/>
              <a:t>2. </a:t>
            </a:r>
            <a:r>
              <a:rPr lang="ru-RU" b="1" dirty="0" err="1"/>
              <a:t>Гіпокаліємія</a:t>
            </a:r>
            <a:r>
              <a:rPr lang="ru-RU" b="1" dirty="0"/>
              <a:t>:</a:t>
            </a:r>
            <a:endParaRPr lang="ru-RU" dirty="0"/>
          </a:p>
          <a:p>
            <a:r>
              <a:rPr lang="ru-RU" dirty="0"/>
              <a:t>1) </a:t>
            </a:r>
            <a:r>
              <a:rPr lang="ru-RU" b="1" dirty="0"/>
              <a:t>&lt;3,5 </a:t>
            </a:r>
            <a:r>
              <a:rPr lang="ru-RU" b="1" dirty="0" err="1"/>
              <a:t>ммоль</a:t>
            </a:r>
            <a:r>
              <a:rPr lang="ru-RU" b="1" dirty="0"/>
              <a:t>/л </a:t>
            </a:r>
            <a:r>
              <a:rPr lang="ru-RU" dirty="0"/>
              <a:t>(у </a:t>
            </a:r>
            <a:r>
              <a:rPr lang="ru-RU" dirty="0" err="1"/>
              <a:t>хворих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нирковою</a:t>
            </a:r>
            <a:r>
              <a:rPr lang="ru-RU" dirty="0"/>
              <a:t> </a:t>
            </a:r>
            <a:r>
              <a:rPr lang="ru-RU" dirty="0" err="1"/>
              <a:t>недостатністю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ж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гемодіалізу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при </a:t>
            </a:r>
            <a:r>
              <a:rPr lang="ru-RU" dirty="0" err="1"/>
              <a:t>нормальній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нижчій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вихідного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) –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амплітуди</a:t>
            </a:r>
            <a:r>
              <a:rPr lang="ru-RU" dirty="0"/>
              <a:t> </a:t>
            </a:r>
            <a:r>
              <a:rPr lang="ru-RU" dirty="0" err="1"/>
              <a:t>зубців</a:t>
            </a:r>
            <a:r>
              <a:rPr lang="ru-RU" dirty="0"/>
              <a:t> Т,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амплітуди</a:t>
            </a:r>
            <a:r>
              <a:rPr lang="ru-RU" dirty="0"/>
              <a:t> і 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зубців</a:t>
            </a:r>
            <a:r>
              <a:rPr lang="ru-RU" dirty="0"/>
              <a:t> </a:t>
            </a:r>
            <a:r>
              <a:rPr lang="en-US" dirty="0"/>
              <a:t>U, </a:t>
            </a:r>
            <a:r>
              <a:rPr lang="ru-RU" dirty="0" err="1"/>
              <a:t>депресія</a:t>
            </a:r>
            <a:r>
              <a:rPr lang="ru-RU" dirty="0"/>
              <a:t> </a:t>
            </a:r>
            <a:r>
              <a:rPr lang="ru-RU" dirty="0" err="1"/>
              <a:t>сегментів</a:t>
            </a:r>
            <a:r>
              <a:rPr lang="ru-RU" dirty="0"/>
              <a:t> </a:t>
            </a:r>
            <a:r>
              <a:rPr lang="en-US" dirty="0"/>
              <a:t>ST;</a:t>
            </a:r>
          </a:p>
          <a:p>
            <a:r>
              <a:rPr lang="en-US" dirty="0"/>
              <a:t>2) </a:t>
            </a:r>
            <a:r>
              <a:rPr lang="ru-RU" b="1" dirty="0"/>
              <a:t>при </a:t>
            </a:r>
            <a:r>
              <a:rPr lang="ru-RU" b="1" dirty="0" err="1"/>
              <a:t>більш</a:t>
            </a:r>
            <a:r>
              <a:rPr lang="ru-RU" b="1" dirty="0"/>
              <a:t> </a:t>
            </a:r>
            <a:r>
              <a:rPr lang="ru-RU" b="1" dirty="0" err="1"/>
              <a:t>вираженій</a:t>
            </a:r>
            <a:r>
              <a:rPr lang="ru-RU" b="1" dirty="0"/>
              <a:t> </a:t>
            </a:r>
            <a:r>
              <a:rPr lang="ru-RU" dirty="0" err="1"/>
              <a:t>гіпокаліємії</a:t>
            </a:r>
            <a:r>
              <a:rPr lang="ru-RU" dirty="0"/>
              <a:t> – </a:t>
            </a:r>
            <a:r>
              <a:rPr lang="ru-RU" dirty="0" err="1"/>
              <a:t>подовження</a:t>
            </a:r>
            <a:r>
              <a:rPr lang="ru-RU" dirty="0"/>
              <a:t> </a:t>
            </a:r>
            <a:r>
              <a:rPr lang="ru-RU" dirty="0" err="1"/>
              <a:t>інтервалів</a:t>
            </a:r>
            <a:r>
              <a:rPr lang="ru-RU" dirty="0"/>
              <a:t> </a:t>
            </a:r>
            <a:r>
              <a:rPr lang="en-US" dirty="0"/>
              <a:t>PQ,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комплексів</a:t>
            </a:r>
            <a:r>
              <a:rPr lang="ru-RU" dirty="0"/>
              <a:t> </a:t>
            </a:r>
            <a:r>
              <a:rPr lang="en-US" dirty="0"/>
              <a:t>QRS, </a:t>
            </a:r>
            <a:r>
              <a:rPr lang="ru-RU" dirty="0" err="1"/>
              <a:t>шлуночкова</a:t>
            </a:r>
            <a:r>
              <a:rPr lang="ru-RU" dirty="0"/>
              <a:t> </a:t>
            </a:r>
            <a:r>
              <a:rPr lang="ru-RU" dirty="0" err="1"/>
              <a:t>екстрасистолія</a:t>
            </a:r>
            <a:r>
              <a:rPr lang="ru-RU" dirty="0"/>
              <a:t>, </a:t>
            </a:r>
            <a:r>
              <a:rPr lang="ru-RU" dirty="0" err="1"/>
              <a:t>поліморфна</a:t>
            </a:r>
            <a:r>
              <a:rPr lang="ru-RU" dirty="0"/>
              <a:t> </a:t>
            </a:r>
            <a:r>
              <a:rPr lang="ru-RU" dirty="0" err="1"/>
              <a:t>шлуночкова</a:t>
            </a:r>
            <a:r>
              <a:rPr lang="ru-RU" dirty="0"/>
              <a:t> </a:t>
            </a:r>
            <a:r>
              <a:rPr lang="ru-RU" dirty="0" err="1"/>
              <a:t>тахікардія</a:t>
            </a:r>
            <a:r>
              <a:rPr lang="ru-RU" dirty="0"/>
              <a:t> </a:t>
            </a:r>
            <a:r>
              <a:rPr lang="en-US" i="1" dirty="0" err="1"/>
              <a:t>torsade</a:t>
            </a:r>
            <a:r>
              <a:rPr lang="en-US" i="1" dirty="0"/>
              <a:t> de pointes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Метод </a:t>
            </a:r>
            <a:r>
              <a:rPr lang="ru-RU" dirty="0" err="1" smtClean="0"/>
              <a:t>Холтерівського</a:t>
            </a:r>
            <a:r>
              <a:rPr lang="ru-RU" dirty="0" smtClean="0"/>
              <a:t> </a:t>
            </a:r>
            <a:r>
              <a:rPr lang="ru-RU" dirty="0" err="1" smtClean="0"/>
              <a:t>моніторування</a:t>
            </a:r>
            <a:r>
              <a:rPr lang="ru-RU" dirty="0" smtClean="0"/>
              <a:t> ЕКГ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1556792"/>
            <a:ext cx="7704856" cy="4898944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err="1" smtClean="0"/>
              <a:t>Холтер</a:t>
            </a:r>
            <a:r>
              <a:rPr lang="ru-RU" i="1" dirty="0" smtClean="0"/>
              <a:t> – </a:t>
            </a:r>
            <a:r>
              <a:rPr lang="ru-RU" i="1" dirty="0" err="1" smtClean="0"/>
              <a:t>це</a:t>
            </a:r>
            <a:r>
              <a:rPr lang="ru-RU" i="1" dirty="0" smtClean="0"/>
              <a:t> </a:t>
            </a:r>
            <a:r>
              <a:rPr lang="ru-RU" i="1" dirty="0" err="1" smtClean="0"/>
              <a:t>портативний</a:t>
            </a:r>
            <a:r>
              <a:rPr lang="ru-RU" i="1" dirty="0" smtClean="0"/>
              <a:t> </a:t>
            </a:r>
            <a:r>
              <a:rPr lang="ru-RU" i="1" dirty="0" err="1" smtClean="0"/>
              <a:t>медичний</a:t>
            </a:r>
            <a:r>
              <a:rPr lang="ru-RU" i="1" dirty="0" smtClean="0"/>
              <a:t> </a:t>
            </a:r>
            <a:r>
              <a:rPr lang="ru-RU" i="1" dirty="0" err="1" smtClean="0"/>
              <a:t>реєстратор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застосовується</a:t>
            </a:r>
            <a:r>
              <a:rPr lang="ru-RU" i="1" dirty="0" smtClean="0"/>
              <a:t> для </a:t>
            </a:r>
            <a:r>
              <a:rPr lang="ru-RU" i="1" dirty="0" err="1" smtClean="0"/>
              <a:t>реєстрування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електрокардіограми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артеріального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тиску</a:t>
            </a:r>
            <a:r>
              <a:rPr lang="ru-RU" i="1" dirty="0" smtClean="0"/>
              <a:t> </a:t>
            </a:r>
            <a:r>
              <a:rPr lang="ru-RU" i="1" dirty="0" err="1" smtClean="0"/>
              <a:t>протягом</a:t>
            </a:r>
            <a:r>
              <a:rPr lang="ru-RU" i="1" dirty="0" smtClean="0"/>
              <a:t> </a:t>
            </a:r>
            <a:r>
              <a:rPr lang="ru-RU" i="1" dirty="0" err="1" smtClean="0"/>
              <a:t>доби</a:t>
            </a:r>
            <a:r>
              <a:rPr lang="ru-RU" i="1" dirty="0" smtClean="0"/>
              <a:t> </a:t>
            </a:r>
            <a:r>
              <a:rPr lang="ru-RU" i="1" dirty="0" err="1" smtClean="0"/>
              <a:t>для</a:t>
            </a:r>
            <a:r>
              <a:rPr lang="ru-RU" i="1" dirty="0" smtClean="0"/>
              <a:t> того </a:t>
            </a:r>
            <a:r>
              <a:rPr lang="ru-RU" i="1" dirty="0" err="1" smtClean="0"/>
              <a:t>щоб</a:t>
            </a:r>
            <a:r>
              <a:rPr lang="ru-RU" i="1" dirty="0" smtClean="0"/>
              <a:t> </a:t>
            </a:r>
            <a:r>
              <a:rPr lang="ru-RU" i="1" dirty="0" err="1" smtClean="0"/>
              <a:t>зібрати</a:t>
            </a:r>
            <a:r>
              <a:rPr lang="ru-RU" i="1" dirty="0" smtClean="0"/>
              <a:t>, </a:t>
            </a:r>
            <a:r>
              <a:rPr lang="ru-RU" i="1" dirty="0" err="1" smtClean="0"/>
              <a:t>проаналізувати</a:t>
            </a:r>
            <a:r>
              <a:rPr lang="ru-RU" i="1" dirty="0" smtClean="0"/>
              <a:t> </a:t>
            </a:r>
            <a:r>
              <a:rPr lang="ru-RU" i="1" dirty="0" err="1" smtClean="0"/>
              <a:t>отриману</a:t>
            </a:r>
            <a:r>
              <a:rPr lang="ru-RU" i="1" dirty="0" smtClean="0"/>
              <a:t> </a:t>
            </a:r>
            <a:r>
              <a:rPr lang="ru-RU" i="1" dirty="0" err="1" smtClean="0"/>
              <a:t>інформацію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виявити</a:t>
            </a:r>
            <a:r>
              <a:rPr lang="ru-RU" i="1" dirty="0" smtClean="0"/>
              <a:t> </a:t>
            </a:r>
            <a:r>
              <a:rPr lang="ru-RU" i="1" dirty="0" err="1" smtClean="0"/>
              <a:t>можливі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. На </a:t>
            </a:r>
            <a:r>
              <a:rPr lang="ru-RU" i="1" dirty="0" err="1" smtClean="0"/>
              <a:t>пацієнта</a:t>
            </a:r>
            <a:r>
              <a:rPr lang="ru-RU" i="1" dirty="0" smtClean="0"/>
              <a:t> </a:t>
            </a:r>
            <a:r>
              <a:rPr lang="ru-RU" i="1" dirty="0" err="1" smtClean="0"/>
              <a:t>надягають</a:t>
            </a:r>
            <a:r>
              <a:rPr lang="ru-RU" i="1" dirty="0" smtClean="0"/>
              <a:t> </a:t>
            </a:r>
            <a:r>
              <a:rPr lang="ru-RU" i="1" dirty="0" err="1" smtClean="0"/>
              <a:t>холтер</a:t>
            </a:r>
            <a:r>
              <a:rPr lang="ru-RU" i="1" dirty="0" smtClean="0"/>
              <a:t> – </a:t>
            </a:r>
            <a:r>
              <a:rPr lang="ru-RU" i="1" dirty="0" err="1" smtClean="0"/>
              <a:t>прикріплюють</a:t>
            </a:r>
            <a:r>
              <a:rPr lang="ru-RU" i="1" dirty="0" smtClean="0"/>
              <a:t> </a:t>
            </a:r>
            <a:r>
              <a:rPr lang="ru-RU" i="1" dirty="0" err="1" smtClean="0"/>
              <a:t>на</a:t>
            </a:r>
            <a:r>
              <a:rPr lang="ru-RU" i="1" dirty="0" smtClean="0"/>
              <a:t> </a:t>
            </a:r>
            <a:r>
              <a:rPr lang="ru-RU" i="1" dirty="0" err="1" smtClean="0"/>
              <a:t>ременях</a:t>
            </a:r>
            <a:r>
              <a:rPr lang="ru-RU" i="1" dirty="0" smtClean="0"/>
              <a:t> до </a:t>
            </a:r>
            <a:r>
              <a:rPr lang="ru-RU" i="1" dirty="0" err="1" smtClean="0"/>
              <a:t>тіла</a:t>
            </a:r>
            <a:r>
              <a:rPr lang="ru-RU" i="1" dirty="0" smtClean="0"/>
              <a:t> </a:t>
            </a:r>
            <a:r>
              <a:rPr lang="ru-RU" i="1" dirty="0" err="1" smtClean="0"/>
              <a:t>й</a:t>
            </a:r>
            <a:r>
              <a:rPr lang="ru-RU" i="1" dirty="0" smtClean="0"/>
              <a:t> </a:t>
            </a:r>
            <a:r>
              <a:rPr lang="ru-RU" i="1" dirty="0" err="1" smtClean="0"/>
              <a:t>установлюють</a:t>
            </a:r>
            <a:r>
              <a:rPr lang="ru-RU" i="1" dirty="0" smtClean="0"/>
              <a:t> у </a:t>
            </a:r>
            <a:r>
              <a:rPr lang="ru-RU" i="1" dirty="0" err="1" smtClean="0"/>
              <a:t>визначених</a:t>
            </a:r>
            <a:r>
              <a:rPr lang="ru-RU" i="1" dirty="0" smtClean="0"/>
              <a:t> </a:t>
            </a:r>
            <a:r>
              <a:rPr lang="ru-RU" i="1" dirty="0" err="1" smtClean="0"/>
              <a:t>місцях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електроди</a:t>
            </a:r>
            <a:r>
              <a:rPr lang="ru-RU" i="1" dirty="0" smtClean="0"/>
              <a:t>. </a:t>
            </a:r>
            <a:r>
              <a:rPr lang="ru-RU" i="1" dirty="0" err="1" smtClean="0"/>
              <a:t>Лікарі</a:t>
            </a:r>
            <a:r>
              <a:rPr lang="ru-RU" i="1" dirty="0" smtClean="0"/>
              <a:t> часто </a:t>
            </a:r>
            <a:r>
              <a:rPr lang="ru-RU" i="1" dirty="0" err="1" smtClean="0"/>
              <a:t>вживають</a:t>
            </a:r>
            <a:r>
              <a:rPr lang="ru-RU" i="1" dirty="0" smtClean="0"/>
              <a:t> фразу "</a:t>
            </a:r>
            <a:r>
              <a:rPr lang="ru-RU" i="1" dirty="0" err="1" smtClean="0"/>
              <a:t>повісити</a:t>
            </a:r>
            <a:r>
              <a:rPr lang="ru-RU" i="1" dirty="0" smtClean="0"/>
              <a:t> </a:t>
            </a:r>
            <a:r>
              <a:rPr lang="ru-RU" i="1" dirty="0" err="1" smtClean="0"/>
              <a:t>холтер</a:t>
            </a:r>
            <a:r>
              <a:rPr lang="ru-RU" i="1" dirty="0" smtClean="0"/>
              <a:t>" </a:t>
            </a:r>
            <a:r>
              <a:rPr lang="ru-RU" i="1" dirty="0" err="1" smtClean="0"/>
              <a:t>або</a:t>
            </a:r>
            <a:r>
              <a:rPr lang="ru-RU" i="1" dirty="0" smtClean="0"/>
              <a:t> "</a:t>
            </a:r>
            <a:r>
              <a:rPr lang="ru-RU" i="1" dirty="0" err="1" smtClean="0"/>
              <a:t>зробити</a:t>
            </a:r>
            <a:r>
              <a:rPr lang="ru-RU" i="1" dirty="0" smtClean="0"/>
              <a:t> </a:t>
            </a:r>
            <a:r>
              <a:rPr lang="ru-RU" i="1" dirty="0" err="1" smtClean="0"/>
              <a:t>холтер</a:t>
            </a:r>
            <a:r>
              <a:rPr lang="ru-RU" i="1" dirty="0" smtClean="0"/>
              <a:t>", </a:t>
            </a:r>
            <a:r>
              <a:rPr lang="ru-RU" i="1" dirty="0" err="1" smtClean="0"/>
              <a:t>маючи</a:t>
            </a:r>
            <a:r>
              <a:rPr lang="ru-RU" i="1" dirty="0" smtClean="0"/>
              <a:t> на </a:t>
            </a:r>
            <a:r>
              <a:rPr lang="ru-RU" i="1" dirty="0" err="1" smtClean="0"/>
              <a:t>увазі</a:t>
            </a:r>
            <a:r>
              <a:rPr lang="ru-RU" i="1" dirty="0" smtClean="0"/>
              <a:t> те,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прилад</a:t>
            </a:r>
            <a:r>
              <a:rPr lang="ru-RU" i="1" dirty="0" smtClean="0"/>
              <a:t> буде </a:t>
            </a:r>
            <a:r>
              <a:rPr lang="ru-RU" i="1" dirty="0" err="1" smtClean="0"/>
              <a:t>використовуватися</a:t>
            </a:r>
            <a:r>
              <a:rPr lang="ru-RU" i="1" dirty="0" smtClean="0"/>
              <a:t> </a:t>
            </a:r>
            <a:r>
              <a:rPr lang="ru-RU" i="1" dirty="0" err="1" smtClean="0"/>
              <a:t>протягом</a:t>
            </a:r>
            <a:r>
              <a:rPr lang="ru-RU" i="1" dirty="0" smtClean="0"/>
              <a:t>  24 годин, </a:t>
            </a:r>
            <a:r>
              <a:rPr lang="ru-RU" i="1" dirty="0" err="1" smtClean="0"/>
              <a:t>амбулаторно</a:t>
            </a:r>
            <a:r>
              <a:rPr lang="ru-RU" i="1" dirty="0" smtClean="0"/>
              <a:t>, у </a:t>
            </a:r>
            <a:r>
              <a:rPr lang="ru-RU" i="1" dirty="0" err="1" smtClean="0"/>
              <a:t>звичайних</a:t>
            </a:r>
            <a:r>
              <a:rPr lang="ru-RU" i="1" dirty="0" smtClean="0"/>
              <a:t> для </a:t>
            </a:r>
            <a:r>
              <a:rPr lang="ru-RU" i="1" dirty="0" err="1" smtClean="0"/>
              <a:t>пацієнта</a:t>
            </a:r>
            <a:r>
              <a:rPr lang="ru-RU" i="1" dirty="0" smtClean="0"/>
              <a:t> </a:t>
            </a:r>
            <a:r>
              <a:rPr lang="ru-RU" i="1" dirty="0" err="1" smtClean="0"/>
              <a:t>умовах</a:t>
            </a:r>
            <a:r>
              <a:rPr lang="ru-RU" i="1" dirty="0" smtClean="0"/>
              <a:t> </a:t>
            </a:r>
            <a:r>
              <a:rPr lang="ru-RU" i="1" dirty="0" err="1" smtClean="0"/>
              <a:t>життя</a:t>
            </a:r>
            <a:r>
              <a:rPr lang="ru-RU" i="1" dirty="0" smtClean="0"/>
              <a:t> – </a:t>
            </a:r>
            <a:r>
              <a:rPr lang="ru-RU" i="1" dirty="0" err="1" smtClean="0"/>
              <a:t>будинку</a:t>
            </a:r>
            <a:r>
              <a:rPr lang="ru-RU" i="1" dirty="0" smtClean="0"/>
              <a:t>, на </a:t>
            </a:r>
            <a:r>
              <a:rPr lang="ru-RU" i="1" dirty="0" err="1" smtClean="0"/>
              <a:t>роботі</a:t>
            </a:r>
            <a:r>
              <a:rPr lang="ru-RU" i="1" dirty="0" smtClean="0"/>
              <a:t>,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нічного</a:t>
            </a:r>
            <a:r>
              <a:rPr lang="ru-RU" i="1" dirty="0" smtClean="0"/>
              <a:t> сну. Цей </a:t>
            </a:r>
            <a:r>
              <a:rPr lang="ru-RU" i="1" dirty="0" err="1" smtClean="0"/>
              <a:t>процес</a:t>
            </a:r>
            <a:r>
              <a:rPr lang="ru-RU" i="1" dirty="0" smtClean="0"/>
              <a:t> </a:t>
            </a:r>
            <a:r>
              <a:rPr lang="ru-RU" i="1" dirty="0" err="1" smtClean="0"/>
              <a:t>називається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холтеровським</a:t>
            </a:r>
            <a:r>
              <a:rPr lang="ru-RU" i="1" dirty="0" smtClean="0"/>
              <a:t> </a:t>
            </a:r>
            <a:r>
              <a:rPr lang="ru-RU" i="1" dirty="0" err="1" smtClean="0"/>
              <a:t>моніторингом</a:t>
            </a:r>
            <a:r>
              <a:rPr lang="ru-RU" i="1" dirty="0" smtClean="0"/>
              <a:t>, </a:t>
            </a:r>
            <a:r>
              <a:rPr lang="ru-RU" i="1" dirty="0" err="1" smtClean="0"/>
              <a:t>названим</a:t>
            </a:r>
            <a:r>
              <a:rPr lang="ru-RU" i="1" dirty="0" smtClean="0"/>
              <a:t> на честь </a:t>
            </a:r>
            <a:r>
              <a:rPr lang="ru-RU" i="1" dirty="0" err="1" smtClean="0"/>
              <a:t>вченого-дослідника</a:t>
            </a:r>
            <a:r>
              <a:rPr lang="ru-RU" i="1" dirty="0" smtClean="0"/>
              <a:t> </a:t>
            </a:r>
            <a:r>
              <a:rPr lang="ru-RU" i="1" dirty="0" err="1" smtClean="0"/>
              <a:t>Нормана</a:t>
            </a:r>
            <a:r>
              <a:rPr lang="ru-RU" i="1" dirty="0" smtClean="0"/>
              <a:t> Дж. </a:t>
            </a:r>
            <a:r>
              <a:rPr lang="ru-RU" i="1" dirty="0" err="1" smtClean="0"/>
              <a:t>Холтера</a:t>
            </a:r>
            <a:r>
              <a:rPr lang="ru-RU" i="1" dirty="0" smtClean="0"/>
              <a:t>, </a:t>
            </a:r>
            <a:r>
              <a:rPr lang="ru-RU" i="1" dirty="0" err="1" smtClean="0"/>
              <a:t>що</a:t>
            </a:r>
            <a:r>
              <a:rPr lang="ru-RU" i="1" dirty="0" smtClean="0"/>
              <a:t> </a:t>
            </a:r>
            <a:r>
              <a:rPr lang="ru-RU" i="1" dirty="0" err="1" smtClean="0"/>
              <a:t>вперше</a:t>
            </a:r>
            <a:r>
              <a:rPr lang="ru-RU" i="1" dirty="0" smtClean="0"/>
              <a:t> </a:t>
            </a:r>
            <a:r>
              <a:rPr lang="ru-RU" i="1" dirty="0" err="1" smtClean="0"/>
              <a:t>застосував</a:t>
            </a:r>
            <a:r>
              <a:rPr lang="ru-RU" i="1" dirty="0" smtClean="0"/>
              <a:t> в 1961 </a:t>
            </a:r>
            <a:r>
              <a:rPr lang="ru-RU" i="1" dirty="0" err="1" smtClean="0"/>
              <a:t>році</a:t>
            </a:r>
            <a:r>
              <a:rPr lang="ru-RU" i="1" dirty="0" smtClean="0"/>
              <a:t> </a:t>
            </a:r>
            <a:r>
              <a:rPr lang="ru-RU" i="1" dirty="0" err="1" smtClean="0"/>
              <a:t>цю</a:t>
            </a:r>
            <a:r>
              <a:rPr lang="ru-RU" i="1" dirty="0" smtClean="0"/>
              <a:t> методику.</a:t>
            </a:r>
            <a:endParaRPr lang="ru-RU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48680"/>
            <a:ext cx="7632848" cy="4680520"/>
          </a:xfrm>
        </p:spPr>
        <p:txBody>
          <a:bodyPr/>
          <a:lstStyle/>
          <a:p>
            <a:r>
              <a:rPr lang="ru-RU" i="1" dirty="0" err="1" smtClean="0"/>
              <a:t>Холтер</a:t>
            </a:r>
            <a:r>
              <a:rPr lang="ru-RU" i="1" dirty="0" smtClean="0"/>
              <a:t> </a:t>
            </a:r>
            <a:r>
              <a:rPr lang="ru-RU" i="1" dirty="0" err="1" smtClean="0"/>
              <a:t>реєструє</a:t>
            </a:r>
            <a:r>
              <a:rPr lang="ru-RU" i="1" dirty="0" smtClean="0"/>
              <a:t> ЕКГ </a:t>
            </a:r>
            <a:r>
              <a:rPr lang="ru-RU" i="1" dirty="0" err="1" smtClean="0"/>
              <a:t>протягом</a:t>
            </a:r>
            <a:r>
              <a:rPr lang="ru-RU" i="1" dirty="0" smtClean="0"/>
              <a:t> </a:t>
            </a:r>
            <a:r>
              <a:rPr lang="ru-RU" i="1" dirty="0" err="1" smtClean="0"/>
              <a:t>доби</a:t>
            </a:r>
            <a:r>
              <a:rPr lang="ru-RU" i="1" dirty="0" smtClean="0"/>
              <a:t>, і </a:t>
            </a:r>
            <a:r>
              <a:rPr lang="ru-RU" i="1" dirty="0" err="1" smtClean="0"/>
              <a:t>жодне</a:t>
            </a:r>
            <a:r>
              <a:rPr lang="ru-RU" i="1" dirty="0" smtClean="0"/>
              <a:t> </a:t>
            </a:r>
            <a:r>
              <a:rPr lang="ru-RU" i="1" dirty="0" err="1" smtClean="0"/>
              <a:t>серцеве</a:t>
            </a:r>
            <a:r>
              <a:rPr lang="ru-RU" i="1" dirty="0" smtClean="0"/>
              <a:t> </a:t>
            </a:r>
            <a:r>
              <a:rPr lang="ru-RU" i="1" dirty="0" err="1" smtClean="0"/>
              <a:t>скорочення</a:t>
            </a:r>
            <a:r>
              <a:rPr lang="ru-RU" i="1" dirty="0" smtClean="0"/>
              <a:t> за </a:t>
            </a:r>
            <a:r>
              <a:rPr lang="ru-RU" i="1" dirty="0" err="1" smtClean="0"/>
              <a:t>цей</a:t>
            </a:r>
            <a:r>
              <a:rPr lang="ru-RU" i="1" dirty="0" smtClean="0"/>
              <a:t> </a:t>
            </a:r>
            <a:r>
              <a:rPr lang="ru-RU" i="1" dirty="0" err="1" smtClean="0"/>
              <a:t>період</a:t>
            </a:r>
            <a:r>
              <a:rPr lang="ru-RU" i="1" dirty="0" smtClean="0"/>
              <a:t> не </a:t>
            </a:r>
            <a:r>
              <a:rPr lang="ru-RU" i="1" dirty="0" err="1" smtClean="0"/>
              <a:t>залишиться</a:t>
            </a:r>
            <a:r>
              <a:rPr lang="ru-RU" i="1" dirty="0" smtClean="0"/>
              <a:t> без </a:t>
            </a:r>
            <a:r>
              <a:rPr lang="ru-RU" i="1" dirty="0" err="1" smtClean="0"/>
              <a:t>уваги</a:t>
            </a:r>
            <a:r>
              <a:rPr lang="ru-RU" i="1" dirty="0" smtClean="0"/>
              <a:t> </a:t>
            </a:r>
            <a:r>
              <a:rPr lang="ru-RU" i="1" dirty="0" err="1" smtClean="0"/>
              <a:t>приладу</a:t>
            </a:r>
            <a:r>
              <a:rPr lang="ru-RU" i="1" dirty="0" smtClean="0"/>
              <a:t>, </a:t>
            </a:r>
            <a:r>
              <a:rPr lang="ru-RU" i="1" dirty="0" err="1" smtClean="0"/>
              <a:t>адже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електрокардіограма</a:t>
            </a:r>
            <a:r>
              <a:rPr lang="ru-RU" i="1" dirty="0" smtClean="0"/>
              <a:t> </a:t>
            </a:r>
            <a:r>
              <a:rPr lang="ru-RU" i="1" dirty="0" err="1" smtClean="0"/>
              <a:t>записується</a:t>
            </a:r>
            <a:r>
              <a:rPr lang="ru-RU" i="1" dirty="0" smtClean="0"/>
              <a:t> </a:t>
            </a:r>
            <a:r>
              <a:rPr lang="ru-RU" i="1" dirty="0" err="1" smtClean="0"/>
              <a:t>безупинно</a:t>
            </a:r>
            <a:r>
              <a:rPr lang="ru-RU" i="1" dirty="0" smtClean="0"/>
              <a:t>. </a:t>
            </a:r>
            <a:r>
              <a:rPr lang="ru-RU" i="1" dirty="0" err="1" smtClean="0"/>
              <a:t>Холтер</a:t>
            </a:r>
            <a:r>
              <a:rPr lang="ru-RU" i="1" dirty="0" smtClean="0"/>
              <a:t> </a:t>
            </a:r>
            <a:r>
              <a:rPr lang="ru-RU" i="1" dirty="0" err="1" smtClean="0"/>
              <a:t>робить</a:t>
            </a:r>
            <a:r>
              <a:rPr lang="ru-RU" i="1" dirty="0" smtClean="0"/>
              <a:t> доступною для </a:t>
            </a:r>
            <a:r>
              <a:rPr lang="ru-RU" i="1" dirty="0" err="1" smtClean="0"/>
              <a:t>аналізу</a:t>
            </a:r>
            <a:r>
              <a:rPr lang="ru-RU" i="1" dirty="0" smtClean="0"/>
              <a:t> ту </a:t>
            </a:r>
            <a:r>
              <a:rPr lang="ru-RU" i="1" dirty="0" err="1" smtClean="0"/>
              <a:t>інформацію</a:t>
            </a:r>
            <a:r>
              <a:rPr lang="ru-RU" i="1" dirty="0" smtClean="0"/>
              <a:t> про стан </a:t>
            </a:r>
            <a:r>
              <a:rPr lang="ru-RU" i="1" dirty="0" err="1" smtClean="0"/>
              <a:t>роботи</a:t>
            </a:r>
            <a:r>
              <a:rPr lang="ru-RU" i="1" dirty="0" smtClean="0"/>
              <a:t> </a:t>
            </a:r>
            <a:r>
              <a:rPr lang="ru-RU" i="1" dirty="0" err="1" smtClean="0"/>
              <a:t>серця</a:t>
            </a:r>
            <a:r>
              <a:rPr lang="ru-RU" i="1" dirty="0" smtClean="0"/>
              <a:t> </a:t>
            </a:r>
            <a:r>
              <a:rPr lang="ru-RU" i="1" dirty="0" err="1" smtClean="0"/>
              <a:t>пацієнта</a:t>
            </a:r>
            <a:r>
              <a:rPr lang="ru-RU" i="1" dirty="0" smtClean="0"/>
              <a:t>, яка не </a:t>
            </a:r>
            <a:r>
              <a:rPr lang="ru-RU" i="1" dirty="0" err="1" smtClean="0"/>
              <a:t>може</a:t>
            </a:r>
            <a:r>
              <a:rPr lang="ru-RU" i="1" dirty="0" smtClean="0"/>
              <a:t> бути </a:t>
            </a:r>
            <a:r>
              <a:rPr lang="ru-RU" i="1" dirty="0" err="1" smtClean="0"/>
              <a:t>отримана</a:t>
            </a:r>
            <a:r>
              <a:rPr lang="ru-RU" i="1" dirty="0" smtClean="0"/>
              <a:t> за час короткого </a:t>
            </a:r>
            <a:r>
              <a:rPr lang="ru-RU" i="1" dirty="0" err="1" smtClean="0"/>
              <a:t>візиту</a:t>
            </a:r>
            <a:r>
              <a:rPr lang="ru-RU" i="1" dirty="0" smtClean="0"/>
              <a:t> до </a:t>
            </a:r>
            <a:r>
              <a:rPr lang="ru-RU" i="1" dirty="0" err="1" smtClean="0"/>
              <a:t>лікаря</a:t>
            </a:r>
            <a:r>
              <a:rPr lang="ru-RU" i="1" dirty="0" smtClean="0"/>
              <a:t>, і в </a:t>
            </a:r>
            <a:r>
              <a:rPr lang="ru-RU" i="1" dirty="0" err="1" smtClean="0"/>
              <a:t>цьому</a:t>
            </a:r>
            <a:r>
              <a:rPr lang="ru-RU" i="1" dirty="0" smtClean="0"/>
              <a:t> </a:t>
            </a:r>
            <a:r>
              <a:rPr lang="ru-RU" i="1" dirty="0" err="1" smtClean="0"/>
              <a:t>полягає</a:t>
            </a:r>
            <a:r>
              <a:rPr lang="ru-RU" i="1" dirty="0" smtClean="0"/>
              <a:t> </a:t>
            </a:r>
            <a:r>
              <a:rPr lang="ru-RU" i="1" dirty="0" err="1" smtClean="0"/>
              <a:t>найважливіша</a:t>
            </a:r>
            <a:r>
              <a:rPr lang="ru-RU" i="1" dirty="0" smtClean="0"/>
              <a:t> </a:t>
            </a:r>
            <a:r>
              <a:rPr lang="ru-RU" i="1" dirty="0" err="1" smtClean="0"/>
              <a:t>діагностична</a:t>
            </a:r>
            <a:r>
              <a:rPr lang="ru-RU" i="1" dirty="0" smtClean="0"/>
              <a:t> </a:t>
            </a:r>
            <a:r>
              <a:rPr lang="ru-RU" i="1" dirty="0" err="1" smtClean="0"/>
              <a:t>цінність</a:t>
            </a:r>
            <a:r>
              <a:rPr lang="ru-RU" i="1" dirty="0" smtClean="0"/>
              <a:t> </a:t>
            </a:r>
            <a:r>
              <a:rPr lang="ru-RU" i="1" dirty="0" err="1" smtClean="0"/>
              <a:t>цього</a:t>
            </a:r>
            <a:r>
              <a:rPr lang="ru-RU" i="1" dirty="0" smtClean="0"/>
              <a:t> </a:t>
            </a:r>
            <a:r>
              <a:rPr lang="ru-RU" i="1" dirty="0" err="1" smtClean="0"/>
              <a:t>приладу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551723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Arno Pro Smbd SmText" pitchFamily="18" charset="0"/>
              </a:rPr>
              <a:t>У перший </a:t>
            </a:r>
            <a:r>
              <a:rPr lang="ru-RU" i="1" dirty="0" err="1">
                <a:latin typeface="Arno Pro Smbd SmText" pitchFamily="18" charset="0"/>
              </a:rPr>
              <a:t>візит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холтер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програмують</a:t>
            </a:r>
            <a:r>
              <a:rPr lang="ru-RU" i="1" dirty="0">
                <a:latin typeface="Arno Pro Smbd SmText" pitchFamily="18" charset="0"/>
              </a:rPr>
              <a:t> і </a:t>
            </a:r>
            <a:r>
              <a:rPr lang="ru-RU" i="1" dirty="0" err="1">
                <a:latin typeface="Arno Pro Smbd SmText" pitchFamily="18" charset="0"/>
              </a:rPr>
              <a:t>встановлюють</a:t>
            </a:r>
            <a:r>
              <a:rPr lang="ru-RU" i="1" dirty="0">
                <a:latin typeface="Arno Pro Smbd SmText" pitchFamily="18" charset="0"/>
              </a:rPr>
              <a:t> на </a:t>
            </a:r>
            <a:r>
              <a:rPr lang="ru-RU" i="1" dirty="0" err="1">
                <a:latin typeface="Arno Pro Smbd SmText" pitchFamily="18" charset="0"/>
              </a:rPr>
              <a:t>пацієнта</a:t>
            </a:r>
            <a:r>
              <a:rPr lang="ru-RU" i="1" dirty="0">
                <a:latin typeface="Arno Pro Smbd SmText" pitchFamily="18" charset="0"/>
              </a:rPr>
              <a:t>, </a:t>
            </a:r>
            <a:r>
              <a:rPr lang="ru-RU" i="1" dirty="0" err="1">
                <a:latin typeface="Arno Pro Smbd SmText" pitchFamily="18" charset="0"/>
              </a:rPr>
              <a:t>ця</a:t>
            </a:r>
            <a:r>
              <a:rPr lang="ru-RU" i="1" dirty="0">
                <a:latin typeface="Arno Pro Smbd SmText" pitchFamily="18" charset="0"/>
              </a:rPr>
              <a:t> процедура </a:t>
            </a:r>
            <a:r>
              <a:rPr lang="ru-RU" i="1" dirty="0" err="1">
                <a:latin typeface="Arno Pro Smbd SmText" pitchFamily="18" charset="0"/>
              </a:rPr>
              <a:t>займає</a:t>
            </a:r>
            <a:r>
              <a:rPr lang="ru-RU" i="1" dirty="0">
                <a:latin typeface="Arno Pro Smbd SmText" pitchFamily="18" charset="0"/>
              </a:rPr>
              <a:t> не </a:t>
            </a:r>
            <a:r>
              <a:rPr lang="ru-RU" i="1" dirty="0" err="1">
                <a:latin typeface="Arno Pro Smbd SmText" pitchFamily="18" charset="0"/>
              </a:rPr>
              <a:t>більш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чверті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години</a:t>
            </a:r>
            <a:r>
              <a:rPr lang="ru-RU" i="1" dirty="0">
                <a:latin typeface="Arno Pro Smbd SmText" pitchFamily="18" charset="0"/>
              </a:rPr>
              <a:t>. Через </a:t>
            </a:r>
            <a:r>
              <a:rPr lang="ru-RU" i="1" dirty="0" err="1">
                <a:latin typeface="Arno Pro Smbd SmText" pitchFamily="18" charset="0"/>
              </a:rPr>
              <a:t>добу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холтер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потрібно</a:t>
            </a:r>
            <a:r>
              <a:rPr lang="ru-RU" i="1" dirty="0">
                <a:latin typeface="Arno Pro Smbd SmText" pitchFamily="18" charset="0"/>
              </a:rPr>
              <a:t> буде </a:t>
            </a:r>
            <a:r>
              <a:rPr lang="ru-RU" i="1" dirty="0" err="1">
                <a:latin typeface="Arno Pro Smbd SmText" pitchFamily="18" charset="0"/>
              </a:rPr>
              <a:t>зняти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й</a:t>
            </a:r>
            <a:r>
              <a:rPr lang="ru-RU" i="1" dirty="0">
                <a:latin typeface="Arno Pro Smbd SmText" pitchFamily="18" charset="0"/>
              </a:rPr>
              <a:t> провести </a:t>
            </a:r>
            <a:r>
              <a:rPr lang="ru-RU" i="1" dirty="0" err="1">
                <a:latin typeface="Arno Pro Smbd SmText" pitchFamily="18" charset="0"/>
              </a:rPr>
              <a:t>аналіз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його</a:t>
            </a:r>
            <a:r>
              <a:rPr lang="ru-RU" i="1" dirty="0">
                <a:latin typeface="Arno Pro Smbd SmText" pitchFamily="18" charset="0"/>
              </a:rPr>
              <a:t> </a:t>
            </a:r>
            <a:r>
              <a:rPr lang="ru-RU" i="1" dirty="0" err="1">
                <a:latin typeface="Arno Pro Smbd SmText" pitchFamily="18" charset="0"/>
              </a:rPr>
              <a:t>записів</a:t>
            </a:r>
            <a:r>
              <a:rPr lang="ru-RU" i="1" dirty="0">
                <a:latin typeface="Arno Pro Smbd SmText" pitchFamily="18" charset="0"/>
              </a:rPr>
              <a:t>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err="1" smtClean="0"/>
              <a:t>хОЛТЕР</a:t>
            </a:r>
            <a:endParaRPr lang="ru-RU" sz="3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портативний</a:t>
            </a:r>
            <a:r>
              <a:rPr lang="ru-RU" dirty="0" smtClean="0"/>
              <a:t> </a:t>
            </a:r>
            <a:r>
              <a:rPr lang="ru-RU" dirty="0" err="1" smtClean="0"/>
              <a:t>медичний</a:t>
            </a:r>
            <a:r>
              <a:rPr lang="ru-RU" dirty="0" smtClean="0"/>
              <a:t> </a:t>
            </a:r>
            <a:r>
              <a:rPr lang="ru-RU" dirty="0" err="1" smtClean="0"/>
              <a:t>реєстратор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застосовується</a:t>
            </a:r>
            <a:r>
              <a:rPr lang="ru-RU" dirty="0" smtClean="0"/>
              <a:t> для </a:t>
            </a:r>
            <a:r>
              <a:rPr lang="ru-RU" dirty="0" err="1" smtClean="0"/>
              <a:t>реєстрування</a:t>
            </a:r>
            <a:r>
              <a:rPr lang="ru-RU" dirty="0" smtClean="0"/>
              <a:t> </a:t>
            </a:r>
            <a:r>
              <a:rPr lang="ru-RU" dirty="0" err="1" smtClean="0"/>
              <a:t>електрокардіограми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артеріального</a:t>
            </a:r>
            <a:r>
              <a:rPr lang="ru-RU" dirty="0" smtClean="0"/>
              <a:t> </a:t>
            </a:r>
            <a:r>
              <a:rPr lang="ru-RU" dirty="0" err="1" smtClean="0"/>
              <a:t>тиску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доби</a:t>
            </a:r>
            <a:r>
              <a:rPr lang="ru-RU" dirty="0" smtClean="0"/>
              <a:t> </a:t>
            </a:r>
            <a:r>
              <a:rPr lang="ru-RU" dirty="0" err="1" smtClean="0"/>
              <a:t>для</a:t>
            </a:r>
            <a:r>
              <a:rPr lang="ru-RU" dirty="0" smtClean="0"/>
              <a:t> того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зібрати</a:t>
            </a:r>
            <a:r>
              <a:rPr lang="ru-RU" dirty="0" smtClean="0"/>
              <a:t>, </a:t>
            </a:r>
            <a:r>
              <a:rPr lang="ru-RU" dirty="0" err="1" smtClean="0"/>
              <a:t>проаналізувати</a:t>
            </a:r>
            <a:r>
              <a:rPr lang="ru-RU" dirty="0" smtClean="0"/>
              <a:t> </a:t>
            </a:r>
            <a:r>
              <a:rPr lang="ru-RU" dirty="0" err="1" smtClean="0"/>
              <a:t>отриману</a:t>
            </a:r>
            <a:r>
              <a:rPr lang="ru-RU" dirty="0" smtClean="0"/>
              <a:t> </a:t>
            </a:r>
            <a:r>
              <a:rPr lang="ru-RU" dirty="0" err="1" smtClean="0"/>
              <a:t>інформацію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виявити</a:t>
            </a:r>
            <a:r>
              <a:rPr lang="ru-RU" dirty="0" smtClean="0"/>
              <a:t> </a:t>
            </a:r>
            <a:r>
              <a:rPr lang="ru-RU" dirty="0" err="1" smtClean="0"/>
              <a:t>можливі</a:t>
            </a:r>
            <a:r>
              <a:rPr lang="ru-RU" dirty="0" smtClean="0"/>
              <a:t> </a:t>
            </a:r>
            <a:r>
              <a:rPr lang="ru-RU" dirty="0" err="1" smtClean="0"/>
              <a:t>порушення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kardiograf_holter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687" r="20687"/>
          <a:stretch>
            <a:fillRect/>
          </a:stretch>
        </p:blipFill>
        <p:spPr>
          <a:xfrm>
            <a:off x="683568" y="980728"/>
            <a:ext cx="4412374" cy="4412374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Холтеровський</a:t>
            </a:r>
            <a:r>
              <a:rPr lang="ru-RU" dirty="0" smtClean="0"/>
              <a:t> </a:t>
            </a:r>
            <a:r>
              <a:rPr lang="ru-RU" dirty="0" err="1" smtClean="0"/>
              <a:t>моніторинг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показаний </a:t>
            </a:r>
            <a:r>
              <a:rPr lang="ru-RU" dirty="0" err="1" smtClean="0"/>
              <a:t>пацієнтові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7" name="Рисунок 6" descr="Holter Monit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453" r="9453"/>
          <a:stretch>
            <a:fillRect/>
          </a:stretch>
        </p:blipFill>
        <p:spPr>
          <a:xfrm>
            <a:off x="539552" y="980728"/>
            <a:ext cx="4392488" cy="4392488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3241710"/>
          </a:xfrm>
        </p:spPr>
        <p:txBody>
          <a:bodyPr>
            <a:normAutofit/>
          </a:bodyPr>
          <a:lstStyle/>
          <a:p>
            <a:pPr fontAlgn="t"/>
            <a:r>
              <a:rPr lang="ru-RU" dirty="0" smtClean="0"/>
              <a:t>-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скарги</a:t>
            </a:r>
            <a:r>
              <a:rPr lang="ru-RU" dirty="0" smtClean="0"/>
              <a:t> на </a:t>
            </a:r>
            <a:r>
              <a:rPr lang="ru-RU" dirty="0" err="1" smtClean="0"/>
              <a:t>порушення</a:t>
            </a:r>
            <a:r>
              <a:rPr lang="ru-RU" dirty="0" smtClean="0"/>
              <a:t>  </a:t>
            </a:r>
            <a:r>
              <a:rPr lang="ru-RU" dirty="0" err="1" smtClean="0"/>
              <a:t>серцевого</a:t>
            </a:r>
            <a:r>
              <a:rPr lang="ru-RU" dirty="0" smtClean="0"/>
              <a:t> ритму, </a:t>
            </a:r>
            <a:r>
              <a:rPr lang="ru-RU" dirty="0" err="1" smtClean="0"/>
              <a:t>серцебиття</a:t>
            </a:r>
            <a:r>
              <a:rPr lang="ru-RU" dirty="0" smtClean="0"/>
              <a:t>, </a:t>
            </a:r>
            <a:r>
              <a:rPr lang="ru-RU" dirty="0" err="1" smtClean="0"/>
              <a:t>запаморочення</a:t>
            </a:r>
            <a:r>
              <a:rPr lang="ru-RU" dirty="0" smtClean="0"/>
              <a:t>,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свідомості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</a:t>
            </a:r>
            <a:r>
              <a:rPr lang="ru-RU" dirty="0" err="1" smtClean="0"/>
              <a:t>потрібна</a:t>
            </a:r>
            <a:r>
              <a:rPr lang="ru-RU" dirty="0" smtClean="0"/>
              <a:t> </a:t>
            </a:r>
            <a:r>
              <a:rPr lang="ru-RU" dirty="0" err="1" smtClean="0"/>
              <a:t>діагностика</a:t>
            </a:r>
            <a:r>
              <a:rPr lang="ru-RU" dirty="0" smtClean="0"/>
              <a:t> </a:t>
            </a:r>
            <a:r>
              <a:rPr lang="ru-RU" dirty="0" err="1" smtClean="0"/>
              <a:t>ішемічної</a:t>
            </a:r>
            <a:r>
              <a:rPr lang="ru-RU" dirty="0" smtClean="0"/>
              <a:t> </a:t>
            </a:r>
            <a:r>
              <a:rPr lang="ru-RU" dirty="0" err="1" smtClean="0"/>
              <a:t>хвороби</a:t>
            </a:r>
            <a:r>
              <a:rPr lang="ru-RU" dirty="0" smtClean="0"/>
              <a:t> </a:t>
            </a:r>
            <a:r>
              <a:rPr lang="ru-RU" dirty="0" err="1" smtClean="0"/>
              <a:t>серця</a:t>
            </a:r>
            <a:r>
              <a:rPr lang="ru-RU" dirty="0" smtClean="0"/>
              <a:t>;</a:t>
            </a:r>
          </a:p>
          <a:p>
            <a:pPr fontAlgn="t"/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профілактично</a:t>
            </a:r>
            <a:r>
              <a:rPr lang="ru-RU" dirty="0" smtClean="0"/>
              <a:t> </a:t>
            </a:r>
            <a:r>
              <a:rPr lang="ru-RU" dirty="0" err="1" smtClean="0"/>
              <a:t>спостерігати</a:t>
            </a:r>
            <a:r>
              <a:rPr lang="ru-RU" dirty="0" smtClean="0"/>
              <a:t> за </a:t>
            </a:r>
            <a:r>
              <a:rPr lang="ru-RU" dirty="0" err="1" smtClean="0"/>
              <a:t>пацієнтами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загрозливими</a:t>
            </a:r>
            <a:r>
              <a:rPr lang="ru-RU" dirty="0" smtClean="0"/>
              <a:t> </a:t>
            </a:r>
            <a:r>
              <a:rPr lang="ru-RU" dirty="0" err="1" smtClean="0"/>
              <a:t>ішеміями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аритміями</a:t>
            </a:r>
            <a:r>
              <a:rPr lang="ru-RU" dirty="0" smtClean="0"/>
              <a:t>;</a:t>
            </a:r>
          </a:p>
          <a:p>
            <a:pPr fontAlgn="t"/>
            <a:r>
              <a:rPr lang="ru-RU" dirty="0" smtClean="0"/>
              <a:t>-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проведеного</a:t>
            </a:r>
            <a:r>
              <a:rPr lang="ru-RU" dirty="0" smtClean="0"/>
              <a:t> </a:t>
            </a:r>
            <a:r>
              <a:rPr lang="ru-RU" dirty="0" err="1" smtClean="0"/>
              <a:t>лікування</a:t>
            </a:r>
            <a:r>
              <a:rPr lang="ru-RU" dirty="0" smtClean="0"/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eart_graph-e1406221176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7416824" cy="4260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404664"/>
            <a:ext cx="795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 smtClean="0">
                <a:latin typeface="Arno Pro Smbd SmText" pitchFamily="18" charset="0"/>
              </a:rPr>
              <a:t>Електрокардіографі́я (скорочено ЕКГ)  — метод графічної реєстрації електричних явищ, які виникають у серцевому м'язі під час його діяльності, з поверхні тіла. Криву, яка відображає електричну активність серця, називають електрокардіограмою (ЕКГ). Таким чином, ЕКГ — це запис коливань різниці потенціалів, які виникають у серці під час його збудження.</a:t>
            </a:r>
            <a:endParaRPr lang="ru-RU" sz="2000" b="1" i="1" dirty="0">
              <a:latin typeface="Arno Pro Smbd SmText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23528" y="116632"/>
            <a:ext cx="7239000" cy="1143000"/>
          </a:xfrm>
        </p:spPr>
        <p:txBody>
          <a:bodyPr/>
          <a:lstStyle/>
          <a:p>
            <a:r>
              <a:rPr lang="ru-RU" b="0" dirty="0" err="1" smtClean="0"/>
              <a:t>Велоергометрія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5536" y="1340768"/>
            <a:ext cx="7560840" cy="5114968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err="1" smtClean="0"/>
              <a:t>Процес</a:t>
            </a:r>
            <a:r>
              <a:rPr lang="ru-RU" i="1" dirty="0" smtClean="0"/>
              <a:t> </a:t>
            </a:r>
            <a:r>
              <a:rPr lang="ru-RU" i="1" dirty="0" err="1" smtClean="0"/>
              <a:t>запису</a:t>
            </a:r>
            <a:r>
              <a:rPr lang="ru-RU" i="1" dirty="0" smtClean="0"/>
              <a:t> ЕКГ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дозованого</a:t>
            </a:r>
            <a:r>
              <a:rPr lang="ru-RU" i="1" dirty="0" smtClean="0"/>
              <a:t> </a:t>
            </a:r>
            <a:r>
              <a:rPr lang="ru-RU" i="1" dirty="0" err="1" smtClean="0"/>
              <a:t>фізичного</a:t>
            </a:r>
            <a:r>
              <a:rPr lang="ru-RU" i="1" dirty="0" smtClean="0"/>
              <a:t> </a:t>
            </a:r>
            <a:r>
              <a:rPr lang="ru-RU" i="1" dirty="0" err="1" smtClean="0"/>
              <a:t>навантаження</a:t>
            </a:r>
            <a:r>
              <a:rPr lang="ru-RU" i="1" dirty="0" smtClean="0"/>
              <a:t> </a:t>
            </a:r>
            <a:r>
              <a:rPr lang="ru-RU" i="1" dirty="0" err="1" smtClean="0"/>
              <a:t>називається</a:t>
            </a:r>
            <a:r>
              <a:rPr lang="ru-RU" i="1" dirty="0" smtClean="0"/>
              <a:t> </a:t>
            </a:r>
            <a:r>
              <a:rPr lang="ru-RU" i="1" dirty="0" err="1" smtClean="0"/>
              <a:t>велоергометрією</a:t>
            </a:r>
            <a:r>
              <a:rPr lang="ru-RU" i="1" dirty="0" smtClean="0"/>
              <a:t>. </a:t>
            </a:r>
            <a:r>
              <a:rPr lang="ru-RU" i="1" dirty="0" err="1" smtClean="0"/>
              <a:t>Він</a:t>
            </a:r>
            <a:r>
              <a:rPr lang="ru-RU" i="1" dirty="0" smtClean="0"/>
              <a:t> проводиться </a:t>
            </a:r>
            <a:r>
              <a:rPr lang="ru-RU" i="1" dirty="0" err="1" smtClean="0"/>
              <a:t>або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спеціального</a:t>
            </a:r>
            <a:r>
              <a:rPr lang="ru-RU" i="1" dirty="0" smtClean="0"/>
              <a:t> велотренажера, </a:t>
            </a:r>
            <a:r>
              <a:rPr lang="ru-RU" i="1" dirty="0" err="1" smtClean="0"/>
              <a:t>або</a:t>
            </a:r>
            <a:r>
              <a:rPr lang="ru-RU" i="1" dirty="0" smtClean="0"/>
              <a:t>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бігової</a:t>
            </a:r>
            <a:r>
              <a:rPr lang="ru-RU" i="1" dirty="0" smtClean="0"/>
              <a:t> </a:t>
            </a:r>
            <a:r>
              <a:rPr lang="ru-RU" i="1" dirty="0" err="1" smtClean="0"/>
              <a:t>доріжки</a:t>
            </a:r>
            <a:r>
              <a:rPr lang="ru-RU" i="1" dirty="0" smtClean="0"/>
              <a:t>. За </a:t>
            </a:r>
            <a:r>
              <a:rPr lang="ru-RU" i="1" dirty="0" err="1" smtClean="0"/>
              <a:t>допомогою</a:t>
            </a:r>
            <a:r>
              <a:rPr lang="ru-RU" i="1" dirty="0" smtClean="0"/>
              <a:t> </a:t>
            </a:r>
            <a:r>
              <a:rPr lang="ru-RU" i="1" dirty="0" err="1" smtClean="0"/>
              <a:t>розроблених</a:t>
            </a:r>
            <a:r>
              <a:rPr lang="ru-RU" i="1" dirty="0" smtClean="0"/>
              <a:t> </a:t>
            </a:r>
            <a:r>
              <a:rPr lang="ru-RU" i="1" dirty="0" err="1" smtClean="0"/>
              <a:t>тестів</a:t>
            </a:r>
            <a:r>
              <a:rPr lang="ru-RU" i="1" dirty="0" smtClean="0"/>
              <a:t>, </a:t>
            </a:r>
            <a:r>
              <a:rPr lang="ru-RU" i="1" dirty="0" err="1" smtClean="0"/>
              <a:t>які</a:t>
            </a:r>
            <a:r>
              <a:rPr lang="ru-RU" i="1" dirty="0" smtClean="0"/>
              <a:t> </a:t>
            </a:r>
            <a:r>
              <a:rPr lang="ru-RU" i="1" dirty="0" err="1" smtClean="0"/>
              <a:t>проробляє</a:t>
            </a:r>
            <a:r>
              <a:rPr lang="ru-RU" i="1" dirty="0" smtClean="0"/>
              <a:t> </a:t>
            </a:r>
            <a:r>
              <a:rPr lang="ru-RU" i="1" dirty="0" err="1" smtClean="0"/>
              <a:t>пацієнт</a:t>
            </a:r>
            <a:r>
              <a:rPr lang="ru-RU" i="1" dirty="0" smtClean="0"/>
              <a:t> </a:t>
            </a:r>
            <a:r>
              <a:rPr lang="ru-RU" i="1" dirty="0" err="1" smtClean="0"/>
              <a:t>під</a:t>
            </a:r>
            <a:r>
              <a:rPr lang="ru-RU" i="1" dirty="0" smtClean="0"/>
              <a:t> час </a:t>
            </a:r>
            <a:r>
              <a:rPr lang="ru-RU" i="1" dirty="0" err="1" smtClean="0"/>
              <a:t>виміру</a:t>
            </a:r>
            <a:r>
              <a:rPr lang="ru-RU" i="1" dirty="0" smtClean="0"/>
              <a:t> </a:t>
            </a:r>
            <a:r>
              <a:rPr lang="ru-RU" i="1" dirty="0" err="1" smtClean="0"/>
              <a:t>електрокардіограми</a:t>
            </a:r>
            <a:r>
              <a:rPr lang="ru-RU" i="1" dirty="0" smtClean="0"/>
              <a:t>, </a:t>
            </a:r>
            <a:r>
              <a:rPr lang="ru-RU" i="1" dirty="0" err="1" smtClean="0"/>
              <a:t>дозволяють</a:t>
            </a:r>
            <a:r>
              <a:rPr lang="ru-RU" i="1" dirty="0" smtClean="0"/>
              <a:t> </a:t>
            </a:r>
            <a:r>
              <a:rPr lang="ru-RU" i="1" dirty="0" err="1" smtClean="0"/>
              <a:t>визначити</a:t>
            </a:r>
            <a:r>
              <a:rPr lang="ru-RU" i="1" dirty="0" smtClean="0"/>
              <a:t>: - </a:t>
            </a:r>
            <a:r>
              <a:rPr lang="ru-RU" i="1" dirty="0" err="1" smtClean="0"/>
              <a:t>реакцію</a:t>
            </a:r>
            <a:r>
              <a:rPr lang="ru-RU" i="1" dirty="0" smtClean="0"/>
              <a:t> </a:t>
            </a:r>
            <a:r>
              <a:rPr lang="ru-RU" i="1" dirty="0" err="1" smtClean="0"/>
              <a:t>серцево-судинної</a:t>
            </a:r>
            <a:r>
              <a:rPr lang="ru-RU" i="1" dirty="0" smtClean="0"/>
              <a:t> </a:t>
            </a:r>
            <a:r>
              <a:rPr lang="ru-RU" i="1" dirty="0" err="1" smtClean="0"/>
              <a:t>системи</a:t>
            </a:r>
            <a:r>
              <a:rPr lang="ru-RU" i="1" dirty="0" smtClean="0"/>
              <a:t> на </a:t>
            </a:r>
            <a:r>
              <a:rPr lang="ru-RU" i="1" dirty="0" err="1" smtClean="0"/>
              <a:t>помірне</a:t>
            </a:r>
            <a:r>
              <a:rPr lang="ru-RU" i="1" dirty="0" smtClean="0"/>
              <a:t> </a:t>
            </a:r>
            <a:r>
              <a:rPr lang="ru-RU" i="1" dirty="0" err="1" smtClean="0"/>
              <a:t>фізичне</a:t>
            </a:r>
            <a:r>
              <a:rPr lang="ru-RU" i="1" dirty="0" smtClean="0"/>
              <a:t> </a:t>
            </a:r>
            <a:r>
              <a:rPr lang="ru-RU" i="1" dirty="0" err="1" smtClean="0"/>
              <a:t>навантаження</a:t>
            </a:r>
            <a:r>
              <a:rPr lang="ru-RU" i="1" dirty="0" smtClean="0"/>
              <a:t>;- </a:t>
            </a:r>
            <a:r>
              <a:rPr lang="ru-RU" i="1" dirty="0" err="1" smtClean="0"/>
              <a:t>ступінь</a:t>
            </a:r>
            <a:r>
              <a:rPr lang="ru-RU" i="1" dirty="0" smtClean="0"/>
              <a:t> </a:t>
            </a:r>
            <a:r>
              <a:rPr lang="ru-RU" i="1" dirty="0" err="1" smtClean="0"/>
              <a:t>витривалості</a:t>
            </a:r>
            <a:r>
              <a:rPr lang="ru-RU" i="1" dirty="0" smtClean="0"/>
              <a:t>. </a:t>
            </a:r>
            <a:r>
              <a:rPr lang="ru-RU" i="1" dirty="0" err="1" smtClean="0"/>
              <a:t>Найбільш</a:t>
            </a:r>
            <a:r>
              <a:rPr lang="ru-RU" i="1" dirty="0" smtClean="0"/>
              <a:t> точно </a:t>
            </a:r>
            <a:r>
              <a:rPr lang="ru-RU" i="1" dirty="0" err="1" smtClean="0"/>
              <a:t>встановити</a:t>
            </a:r>
            <a:r>
              <a:rPr lang="ru-RU" i="1" dirty="0" smtClean="0"/>
              <a:t> час </a:t>
            </a:r>
            <a:r>
              <a:rPr lang="ru-RU" i="1" dirty="0" err="1" smtClean="0"/>
              <a:t>відновлення</a:t>
            </a:r>
            <a:r>
              <a:rPr lang="ru-RU" i="1" dirty="0" smtClean="0"/>
              <a:t> </a:t>
            </a:r>
            <a:r>
              <a:rPr lang="ru-RU" i="1" dirty="0" err="1" smtClean="0"/>
              <a:t>серцевої</a:t>
            </a:r>
            <a:r>
              <a:rPr lang="ru-RU" i="1" dirty="0" smtClean="0"/>
              <a:t> </a:t>
            </a:r>
            <a:r>
              <a:rPr lang="ru-RU" i="1" dirty="0" err="1" smtClean="0"/>
              <a:t>діяльності</a:t>
            </a:r>
            <a:r>
              <a:rPr lang="ru-RU" i="1" dirty="0" smtClean="0"/>
              <a:t> і </a:t>
            </a:r>
            <a:r>
              <a:rPr lang="ru-RU" i="1" dirty="0" err="1" smtClean="0"/>
              <a:t>артеріального</a:t>
            </a:r>
            <a:r>
              <a:rPr lang="ru-RU" i="1" dirty="0" smtClean="0"/>
              <a:t> </a:t>
            </a:r>
            <a:r>
              <a:rPr lang="ru-RU" i="1" dirty="0" err="1" smtClean="0"/>
              <a:t>тиску</a:t>
            </a:r>
            <a:r>
              <a:rPr lang="ru-RU" i="1" dirty="0" smtClean="0"/>
              <a:t>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ru-RU" i="1" dirty="0" err="1" smtClean="0"/>
              <a:t>припинення</a:t>
            </a:r>
            <a:r>
              <a:rPr lang="ru-RU" i="1" dirty="0" smtClean="0"/>
              <a:t> </a:t>
            </a:r>
            <a:r>
              <a:rPr lang="ru-RU" i="1" dirty="0" err="1" smtClean="0"/>
              <a:t>фізичного</a:t>
            </a:r>
            <a:r>
              <a:rPr lang="ru-RU" i="1" dirty="0" smtClean="0"/>
              <a:t> </a:t>
            </a:r>
            <a:r>
              <a:rPr lang="ru-RU" i="1" dirty="0" err="1" smtClean="0"/>
              <a:t>навантаження</a:t>
            </a:r>
            <a:r>
              <a:rPr lang="ru-RU" i="1" dirty="0" smtClean="0"/>
              <a:t>. </a:t>
            </a:r>
            <a:r>
              <a:rPr lang="ru-RU" i="1" dirty="0" err="1" smtClean="0"/>
              <a:t>Ішемію</a:t>
            </a:r>
            <a:r>
              <a:rPr lang="ru-RU" i="1" dirty="0" smtClean="0"/>
              <a:t> </a:t>
            </a:r>
            <a:r>
              <a:rPr lang="ru-RU" i="1" dirty="0" err="1" smtClean="0"/>
              <a:t>міокарда</a:t>
            </a:r>
            <a:r>
              <a:rPr lang="ru-RU" i="1" dirty="0" smtClean="0"/>
              <a:t>, </a:t>
            </a:r>
            <a:r>
              <a:rPr lang="ru-RU" i="1" dirty="0" err="1" smtClean="0"/>
              <a:t>навіть</a:t>
            </a:r>
            <a:r>
              <a:rPr lang="ru-RU" i="1" dirty="0" smtClean="0"/>
              <a:t> без </a:t>
            </a:r>
            <a:r>
              <a:rPr lang="ru-RU" i="1" dirty="0" err="1" smtClean="0"/>
              <a:t>больових</a:t>
            </a:r>
            <a:r>
              <a:rPr lang="ru-RU" i="1" dirty="0" smtClean="0"/>
              <a:t> </a:t>
            </a:r>
            <a:r>
              <a:rPr lang="ru-RU" i="1" dirty="0" err="1" smtClean="0"/>
              <a:t>симптомів</a:t>
            </a:r>
            <a:r>
              <a:rPr lang="ru-RU" i="1" dirty="0" smtClean="0"/>
              <a:t>. Є </a:t>
            </a:r>
            <a:r>
              <a:rPr lang="ru-RU" i="1" dirty="0" err="1" smtClean="0"/>
              <a:t>порушення</a:t>
            </a:r>
            <a:r>
              <a:rPr lang="ru-RU" i="1" dirty="0" smtClean="0"/>
              <a:t> ритму </a:t>
            </a:r>
            <a:r>
              <a:rPr lang="ru-RU" i="1" dirty="0" err="1" smtClean="0"/>
              <a:t>серця</a:t>
            </a:r>
            <a:r>
              <a:rPr lang="ru-RU" i="1" dirty="0" smtClean="0"/>
              <a:t>, </a:t>
            </a:r>
            <a:r>
              <a:rPr lang="ru-RU" i="1" dirty="0" err="1" smtClean="0"/>
              <a:t>пов'язані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фізичною</a:t>
            </a:r>
            <a:r>
              <a:rPr lang="ru-RU" i="1" dirty="0" smtClean="0"/>
              <a:t> </a:t>
            </a:r>
            <a:r>
              <a:rPr lang="ru-RU" i="1" dirty="0" err="1" smtClean="0"/>
              <a:t>активністю</a:t>
            </a:r>
            <a:r>
              <a:rPr lang="ru-RU" i="1" dirty="0" smtClean="0"/>
              <a:t>. Причину </a:t>
            </a:r>
            <a:r>
              <a:rPr lang="ru-RU" i="1" dirty="0" err="1" smtClean="0"/>
              <a:t>больових</a:t>
            </a:r>
            <a:r>
              <a:rPr lang="ru-RU" i="1" dirty="0" smtClean="0"/>
              <a:t> </a:t>
            </a:r>
            <a:r>
              <a:rPr lang="ru-RU" i="1" dirty="0" err="1" smtClean="0"/>
              <a:t>відчуттів</a:t>
            </a:r>
            <a:r>
              <a:rPr lang="ru-RU" i="1" dirty="0" smtClean="0"/>
              <a:t> в </a:t>
            </a:r>
            <a:r>
              <a:rPr lang="ru-RU" i="1" dirty="0" err="1" smtClean="0"/>
              <a:t>області</a:t>
            </a:r>
            <a:r>
              <a:rPr lang="ru-RU" i="1" dirty="0" smtClean="0"/>
              <a:t> </a:t>
            </a:r>
            <a:r>
              <a:rPr lang="ru-RU" i="1" dirty="0" err="1" smtClean="0"/>
              <a:t>серця</a:t>
            </a:r>
            <a:r>
              <a:rPr lang="ru-RU" i="1" dirty="0" smtClean="0"/>
              <a:t>, </a:t>
            </a:r>
            <a:r>
              <a:rPr lang="ru-RU" i="1" dirty="0" err="1" smtClean="0"/>
              <a:t>чи</a:t>
            </a:r>
            <a:r>
              <a:rPr lang="ru-RU" i="1" dirty="0" smtClean="0"/>
              <a:t> </a:t>
            </a:r>
            <a:r>
              <a:rPr lang="ru-RU" i="1" dirty="0" err="1" smtClean="0"/>
              <a:t>мають</a:t>
            </a:r>
            <a:r>
              <a:rPr lang="ru-RU" i="1" dirty="0" smtClean="0"/>
              <a:t> вони </a:t>
            </a:r>
            <a:r>
              <a:rPr lang="ru-RU" i="1" dirty="0" err="1" smtClean="0"/>
              <a:t>відношення</a:t>
            </a:r>
            <a:r>
              <a:rPr lang="ru-RU" i="1" dirty="0" smtClean="0"/>
              <a:t> до коронарного кровотоку </a:t>
            </a:r>
            <a:r>
              <a:rPr lang="ru-RU" i="1" dirty="0" err="1" smtClean="0"/>
              <a:t>або</a:t>
            </a:r>
            <a:r>
              <a:rPr lang="ru-RU" i="1" dirty="0" smtClean="0"/>
              <a:t> </a:t>
            </a:r>
            <a:r>
              <a:rPr lang="ru-RU" i="1" dirty="0" err="1" smtClean="0"/>
              <a:t>обумовлені</a:t>
            </a:r>
            <a:r>
              <a:rPr lang="ru-RU" i="1" dirty="0" smtClean="0"/>
              <a:t> </a:t>
            </a:r>
            <a:r>
              <a:rPr lang="ru-RU" i="1" dirty="0" err="1" smtClean="0"/>
              <a:t>несердечними</a:t>
            </a:r>
            <a:r>
              <a:rPr lang="ru-RU" i="1" dirty="0" smtClean="0"/>
              <a:t> причинами. </a:t>
            </a:r>
            <a:r>
              <a:rPr lang="ru-RU" i="1" dirty="0" err="1" smtClean="0"/>
              <a:t>Перевага</a:t>
            </a:r>
            <a:r>
              <a:rPr lang="ru-RU" i="1" dirty="0" smtClean="0"/>
              <a:t> </a:t>
            </a:r>
            <a:r>
              <a:rPr lang="ru-RU" i="1" dirty="0" err="1" smtClean="0"/>
              <a:t>даного</a:t>
            </a:r>
            <a:r>
              <a:rPr lang="ru-RU" i="1" dirty="0" smtClean="0"/>
              <a:t> </a:t>
            </a:r>
            <a:r>
              <a:rPr lang="ru-RU" i="1" dirty="0" err="1" smtClean="0"/>
              <a:t>обстеження</a:t>
            </a:r>
            <a:r>
              <a:rPr lang="ru-RU" i="1" dirty="0" smtClean="0"/>
              <a:t> </a:t>
            </a:r>
            <a:r>
              <a:rPr lang="ru-RU" i="1" dirty="0" err="1" smtClean="0"/>
              <a:t>полягає</a:t>
            </a:r>
            <a:r>
              <a:rPr lang="ru-RU" i="1" dirty="0" smtClean="0"/>
              <a:t> в тому, </a:t>
            </a:r>
            <a:r>
              <a:rPr lang="ru-RU" i="1" dirty="0" err="1" smtClean="0"/>
              <a:t>що</a:t>
            </a:r>
            <a:r>
              <a:rPr lang="ru-RU" i="1" dirty="0" smtClean="0"/>
              <a:t> у </a:t>
            </a:r>
            <a:r>
              <a:rPr lang="ru-RU" i="1" dirty="0" err="1" smtClean="0"/>
              <a:t>фахівця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можливість</a:t>
            </a:r>
            <a:r>
              <a:rPr lang="ru-RU" i="1" dirty="0" smtClean="0"/>
              <a:t> </a:t>
            </a:r>
            <a:r>
              <a:rPr lang="ru-RU" i="1" dirty="0" err="1" smtClean="0"/>
              <a:t>найбільш</a:t>
            </a:r>
            <a:r>
              <a:rPr lang="ru-RU" i="1" dirty="0" smtClean="0"/>
              <a:t> адекватно </a:t>
            </a:r>
            <a:r>
              <a:rPr lang="ru-RU" i="1" dirty="0" err="1" smtClean="0"/>
              <a:t>оцінити</a:t>
            </a:r>
            <a:r>
              <a:rPr lang="ru-RU" i="1" dirty="0" smtClean="0"/>
              <a:t> </a:t>
            </a:r>
            <a:r>
              <a:rPr lang="ru-RU" i="1" dirty="0" err="1" smtClean="0"/>
              <a:t>динаміку</a:t>
            </a:r>
            <a:r>
              <a:rPr lang="ru-RU" i="1" dirty="0" smtClean="0"/>
              <a:t> </a:t>
            </a:r>
            <a:r>
              <a:rPr lang="ru-RU" i="1" dirty="0" err="1" smtClean="0"/>
              <a:t>розвитку</a:t>
            </a:r>
            <a:r>
              <a:rPr lang="ru-RU" i="1" dirty="0" smtClean="0"/>
              <a:t> </a:t>
            </a:r>
            <a:r>
              <a:rPr lang="ru-RU" i="1" dirty="0" err="1" smtClean="0"/>
              <a:t>захворювання</a:t>
            </a:r>
            <a:r>
              <a:rPr lang="ru-RU" i="1" dirty="0" smtClean="0"/>
              <a:t> та </a:t>
            </a:r>
            <a:r>
              <a:rPr lang="ru-RU" i="1" dirty="0" err="1" smtClean="0"/>
              <a:t>ефективність</a:t>
            </a:r>
            <a:r>
              <a:rPr lang="ru-RU" i="1" dirty="0" smtClean="0"/>
              <a:t> </a:t>
            </a:r>
            <a:r>
              <a:rPr lang="ru-RU" i="1" dirty="0" err="1" smtClean="0"/>
              <a:t>призначеного</a:t>
            </a:r>
            <a:r>
              <a:rPr lang="ru-RU" i="1" dirty="0" smtClean="0"/>
              <a:t> </a:t>
            </a:r>
            <a:r>
              <a:rPr lang="ru-RU" i="1" dirty="0" err="1" smtClean="0"/>
              <a:t>лікування</a:t>
            </a:r>
            <a:r>
              <a:rPr lang="ru-RU" i="1" dirty="0" smtClean="0"/>
              <a:t>. Метод </a:t>
            </a:r>
            <a:r>
              <a:rPr lang="ru-RU" i="1" dirty="0" err="1" smtClean="0"/>
              <a:t>діагностики</a:t>
            </a:r>
            <a:r>
              <a:rPr lang="ru-RU" i="1" dirty="0" smtClean="0"/>
              <a:t> ЕКГ абсолютно </a:t>
            </a:r>
            <a:r>
              <a:rPr lang="ru-RU" i="1" dirty="0" err="1" smtClean="0"/>
              <a:t>нешкідливий</a:t>
            </a:r>
            <a:r>
              <a:rPr lang="ru-RU" i="1" dirty="0" smtClean="0"/>
              <a:t> для </a:t>
            </a:r>
            <a:r>
              <a:rPr lang="ru-RU" i="1" dirty="0" err="1" smtClean="0"/>
              <a:t>здоров'я</a:t>
            </a:r>
            <a:r>
              <a:rPr lang="ru-RU" i="1" dirty="0" smtClean="0"/>
              <a:t> </a:t>
            </a:r>
            <a:r>
              <a:rPr lang="ru-RU" i="1" dirty="0" err="1" smtClean="0"/>
              <a:t>людини</a:t>
            </a:r>
            <a:r>
              <a:rPr lang="ru-RU" i="1" dirty="0" smtClean="0"/>
              <a:t> в </a:t>
            </a:r>
            <a:r>
              <a:rPr lang="ru-RU" i="1" dirty="0" err="1" smtClean="0"/>
              <a:t>будь-якому</a:t>
            </a:r>
            <a:r>
              <a:rPr lang="ru-RU" i="1" dirty="0" smtClean="0"/>
              <a:t> </a:t>
            </a:r>
            <a:r>
              <a:rPr lang="ru-RU" i="1" dirty="0" err="1" smtClean="0"/>
              <a:t>віці</a:t>
            </a:r>
            <a:r>
              <a:rPr lang="ru-RU" i="1" dirty="0" smtClean="0"/>
              <a:t> (</a:t>
            </a:r>
            <a:r>
              <a:rPr lang="ru-RU" i="1" dirty="0" err="1" smtClean="0"/>
              <a:t>може</a:t>
            </a:r>
            <a:r>
              <a:rPr lang="ru-RU" i="1" dirty="0" smtClean="0"/>
              <a:t> бути </a:t>
            </a:r>
            <a:r>
              <a:rPr lang="ru-RU" i="1" dirty="0" err="1" smtClean="0"/>
              <a:t>призначений</a:t>
            </a:r>
            <a:r>
              <a:rPr lang="ru-RU" i="1" dirty="0" smtClean="0"/>
              <a:t> </a:t>
            </a:r>
            <a:r>
              <a:rPr lang="ru-RU" i="1" dirty="0" err="1" smtClean="0"/>
              <a:t>навіть</a:t>
            </a:r>
            <a:r>
              <a:rPr lang="ru-RU" i="1" dirty="0" smtClean="0"/>
              <a:t> </a:t>
            </a:r>
            <a:r>
              <a:rPr lang="ru-RU" i="1" dirty="0" err="1" smtClean="0"/>
              <a:t>немовлятам</a:t>
            </a:r>
            <a:r>
              <a:rPr lang="ru-RU" i="1" dirty="0" smtClean="0"/>
              <a:t>) , </a:t>
            </a:r>
            <a:r>
              <a:rPr lang="ru-RU" i="1" dirty="0" err="1" smtClean="0"/>
              <a:t>він</a:t>
            </a:r>
            <a:r>
              <a:rPr lang="ru-RU" i="1" dirty="0" smtClean="0"/>
              <a:t> не </a:t>
            </a:r>
            <a:r>
              <a:rPr lang="ru-RU" i="1" dirty="0" err="1" smtClean="0"/>
              <a:t>опромінює</a:t>
            </a:r>
            <a:r>
              <a:rPr lang="ru-RU" i="1" dirty="0" smtClean="0"/>
              <a:t> </a:t>
            </a:r>
            <a:r>
              <a:rPr lang="ru-RU" i="1" dirty="0" err="1" smtClean="0"/>
              <a:t>пацієнта</a:t>
            </a:r>
            <a:r>
              <a:rPr lang="ru-RU" i="1" dirty="0" smtClean="0"/>
              <a:t>,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безболісним</a:t>
            </a:r>
            <a:r>
              <a:rPr lang="ru-RU" i="1" dirty="0" smtClean="0"/>
              <a:t> і не </a:t>
            </a:r>
            <a:r>
              <a:rPr lang="ru-RU" i="1" dirty="0" err="1" smtClean="0"/>
              <a:t>вимагає</a:t>
            </a:r>
            <a:r>
              <a:rPr lang="ru-RU" i="1" dirty="0" smtClean="0"/>
              <a:t> </a:t>
            </a:r>
            <a:r>
              <a:rPr lang="ru-RU" i="1" dirty="0" err="1" smtClean="0"/>
              <a:t>спеціальної</a:t>
            </a:r>
            <a:r>
              <a:rPr lang="ru-RU" i="1" dirty="0" smtClean="0"/>
              <a:t> </a:t>
            </a:r>
            <a:r>
              <a:rPr lang="ru-RU" i="1" dirty="0" err="1" smtClean="0"/>
              <a:t>підготовки</a:t>
            </a:r>
            <a:r>
              <a:rPr lang="ru-RU" i="1" dirty="0" smtClean="0"/>
              <a:t>.</a:t>
            </a:r>
            <a:endParaRPr lang="ru-RU" i="1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aw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32656"/>
            <a:ext cx="7848872" cy="590465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260647"/>
            <a:ext cx="6120680" cy="912297"/>
          </a:xfrm>
        </p:spPr>
        <p:txBody>
          <a:bodyPr>
            <a:noAutofit/>
          </a:bodyPr>
          <a:lstStyle/>
          <a:p>
            <a:pPr algn="ctr"/>
            <a:r>
              <a:rPr lang="ru-RU" sz="3200" b="0" dirty="0" err="1" smtClean="0"/>
              <a:t>Провідна</a:t>
            </a:r>
            <a:r>
              <a:rPr lang="ru-RU" sz="3200" b="0" dirty="0" smtClean="0"/>
              <a:t> </a:t>
            </a:r>
            <a:r>
              <a:rPr lang="ru-RU" sz="3200" dirty="0" smtClean="0"/>
              <a:t>система</a:t>
            </a:r>
            <a:r>
              <a:rPr lang="ru-RU" sz="3600" dirty="0" smtClean="0"/>
              <a:t> </a:t>
            </a:r>
            <a:r>
              <a:rPr lang="ru-RU" sz="3200" dirty="0" err="1" smtClean="0"/>
              <a:t>серця</a:t>
            </a:r>
            <a:r>
              <a:rPr lang="ru-RU" sz="3200" b="0" dirty="0" smtClean="0"/>
              <a:t> 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12280" y="134076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u="sng" dirty="0" err="1" smtClean="0">
                <a:latin typeface="Arno Pro Smbd SmText" pitchFamily="18" charset="0"/>
              </a:rPr>
              <a:t>Провідна</a:t>
            </a:r>
            <a:r>
              <a:rPr lang="ru-RU" sz="2400" i="1" u="sng" dirty="0" smtClean="0">
                <a:latin typeface="Arno Pro Smbd SmText" pitchFamily="18" charset="0"/>
              </a:rPr>
              <a:t> система </a:t>
            </a:r>
            <a:r>
              <a:rPr lang="ru-RU" sz="2400" i="1" u="sng" dirty="0" err="1" smtClean="0">
                <a:latin typeface="Arno Pro Smbd SmText" pitchFamily="18" charset="0"/>
              </a:rPr>
              <a:t>серця</a:t>
            </a:r>
            <a:r>
              <a:rPr lang="ru-RU" sz="2400" i="1" u="sng" dirty="0" smtClean="0">
                <a:latin typeface="Arno Pro Smbd SmText" pitchFamily="18" charset="0"/>
              </a:rPr>
              <a:t> — </a:t>
            </a:r>
            <a:r>
              <a:rPr lang="ru-RU" sz="2400" i="1" u="sng" dirty="0" err="1" smtClean="0">
                <a:latin typeface="Arno Pro Smbd SmText" pitchFamily="18" charset="0"/>
              </a:rPr>
              <a:t>група</a:t>
            </a:r>
            <a:r>
              <a:rPr lang="ru-RU" sz="2400" i="1" u="sng" dirty="0" smtClean="0">
                <a:latin typeface="Arno Pro Smbd SmText" pitchFamily="18" charset="0"/>
              </a:rPr>
              <a:t> </a:t>
            </a:r>
            <a:r>
              <a:rPr lang="ru-RU" sz="2400" i="1" u="sng" dirty="0" err="1" smtClean="0">
                <a:latin typeface="Arno Pro Smbd SmText" pitchFamily="18" charset="0"/>
              </a:rPr>
              <a:t>високоспеціалізованих</a:t>
            </a:r>
            <a:r>
              <a:rPr lang="ru-RU" sz="2400" i="1" u="sng" dirty="0" smtClean="0">
                <a:latin typeface="Arno Pro Smbd SmText" pitchFamily="18" charset="0"/>
              </a:rPr>
              <a:t> </a:t>
            </a:r>
            <a:r>
              <a:rPr lang="ru-RU" sz="2400" i="1" u="sng" dirty="0" err="1" smtClean="0">
                <a:latin typeface="Arno Pro Smbd SmText" pitchFamily="18" charset="0"/>
              </a:rPr>
              <a:t>клітин</a:t>
            </a:r>
            <a:r>
              <a:rPr lang="ru-RU" sz="2400" i="1" u="sng" dirty="0" smtClean="0">
                <a:latin typeface="Arno Pro Smbd SmText" pitchFamily="18" charset="0"/>
              </a:rPr>
              <a:t> </a:t>
            </a:r>
            <a:r>
              <a:rPr lang="ru-RU" sz="2400" i="1" u="sng" dirty="0" err="1" smtClean="0">
                <a:latin typeface="Arno Pro Smbd SmText" pitchFamily="18" charset="0"/>
              </a:rPr>
              <a:t>серця</a:t>
            </a:r>
            <a:r>
              <a:rPr lang="ru-RU" sz="2400" i="1" u="sng" dirty="0" smtClean="0">
                <a:latin typeface="Arno Pro Smbd SmText" pitchFamily="18" charset="0"/>
              </a:rPr>
              <a:t>, </a:t>
            </a:r>
            <a:r>
              <a:rPr lang="ru-RU" sz="2400" i="1" u="sng" dirty="0" err="1" smtClean="0">
                <a:latin typeface="Arno Pro Smbd SmText" pitchFamily="18" charset="0"/>
              </a:rPr>
              <a:t>які</a:t>
            </a:r>
            <a:r>
              <a:rPr lang="ru-RU" sz="2400" i="1" u="sng" dirty="0" smtClean="0">
                <a:latin typeface="Arno Pro Smbd SmText" pitchFamily="18" charset="0"/>
              </a:rPr>
              <a:t> </a:t>
            </a:r>
            <a:r>
              <a:rPr lang="ru-RU" sz="2400" i="1" u="sng" dirty="0">
                <a:latin typeface="Arno Pro Smbd SmText" pitchFamily="18" charset="0"/>
              </a:rPr>
              <a:t> </a:t>
            </a:r>
            <a:r>
              <a:rPr lang="ru-RU" sz="2400" i="1" u="sng" dirty="0" err="1" smtClean="0">
                <a:latin typeface="Arno Pro Smbd SmText" pitchFamily="18" charset="0"/>
              </a:rPr>
              <a:t>мають</a:t>
            </a:r>
            <a:r>
              <a:rPr lang="ru-RU" sz="2400" i="1" u="sng" dirty="0" smtClean="0">
                <a:latin typeface="Arno Pro Smbd SmText" pitchFamily="18" charset="0"/>
              </a:rPr>
              <a:t> </a:t>
            </a:r>
            <a:r>
              <a:rPr lang="ru-RU" sz="2400" i="1" u="sng" dirty="0" err="1" smtClean="0">
                <a:latin typeface="Arno Pro Smbd SmText" pitchFamily="18" charset="0"/>
              </a:rPr>
              <a:t>здатність</a:t>
            </a:r>
            <a:r>
              <a:rPr lang="ru-RU" sz="2400" i="1" u="sng" dirty="0" smtClean="0">
                <a:latin typeface="Arno Pro Smbd SmText" pitchFamily="18" charset="0"/>
              </a:rPr>
              <a:t> </a:t>
            </a:r>
            <a:r>
              <a:rPr lang="ru-RU" sz="2400" i="1" u="sng" dirty="0" err="1" smtClean="0">
                <a:latin typeface="Arno Pro Smbd SmText" pitchFamily="18" charset="0"/>
              </a:rPr>
              <a:t>генерувати</a:t>
            </a:r>
            <a:r>
              <a:rPr lang="ru-RU" sz="2400" i="1" u="sng" dirty="0" smtClean="0">
                <a:latin typeface="Arno Pro Smbd SmText" pitchFamily="18" charset="0"/>
              </a:rPr>
              <a:t> </a:t>
            </a:r>
            <a:r>
              <a:rPr lang="ru-RU" sz="2400" i="1" u="sng" dirty="0" err="1" smtClean="0">
                <a:latin typeface="Arno Pro Smbd SmText" pitchFamily="18" charset="0"/>
              </a:rPr>
              <a:t>імпульси</a:t>
            </a:r>
            <a:r>
              <a:rPr lang="ru-RU" sz="2400" i="1" u="sng" dirty="0" smtClean="0">
                <a:latin typeface="Arno Pro Smbd SmText" pitchFamily="18" charset="0"/>
              </a:rPr>
              <a:t> та </a:t>
            </a:r>
            <a:r>
              <a:rPr lang="ru-RU" sz="2400" i="1" u="sng" dirty="0" err="1" smtClean="0">
                <a:latin typeface="Arno Pro Smbd SmText" pitchFamily="18" charset="0"/>
              </a:rPr>
              <a:t>їх</a:t>
            </a:r>
            <a:r>
              <a:rPr lang="ru-RU" sz="2400" i="1" u="sng" dirty="0" smtClean="0">
                <a:latin typeface="Arno Pro Smbd SmText" pitchFamily="18" charset="0"/>
              </a:rPr>
              <a:t> </a:t>
            </a:r>
            <a:r>
              <a:rPr lang="ru-RU" sz="2400" i="1" u="sng" dirty="0" err="1" smtClean="0">
                <a:latin typeface="Arno Pro Smbd SmText" pitchFamily="18" charset="0"/>
              </a:rPr>
              <a:t>проводити</a:t>
            </a:r>
            <a:r>
              <a:rPr lang="ru-RU" sz="2400" i="1" u="sng" dirty="0" smtClean="0">
                <a:latin typeface="Arno Pro Smbd SmText" pitchFamily="18" charset="0"/>
              </a:rPr>
              <a:t>.</a:t>
            </a:r>
            <a:endParaRPr lang="ru-RU" sz="2400" i="1" u="sng" dirty="0">
              <a:latin typeface="Arno Pro Smbd SmText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708920"/>
            <a:ext cx="777686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Клітини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розташовуються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компактно,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формуючи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елементи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провідної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системи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серця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rgbClr val="222222"/>
                </a:solidFill>
                <a:cs typeface="Arial" charset="0"/>
              </a:rPr>
              <a:t>-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синусово-передсердний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вузол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 —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СА-вузол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-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міжвузлові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передсердні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шляхи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-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атріовентрикулярний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вузол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 —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АВ-вузол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-пучок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Гіса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ліва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ніжка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пучка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Гіса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: —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задня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гілка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лівої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ніжки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пучка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Гіса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 —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передня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гілка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лівої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ніжки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пучка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Гіса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права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ніжка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 пучка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Гіса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-волокна </a:t>
            </a:r>
            <a:r>
              <a:rPr kumimoji="0" lang="ru-RU" sz="2000" i="1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cs typeface="Arial" charset="0"/>
              </a:rPr>
              <a:t>Пуркіньє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cs typeface="Arial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244408" cy="68580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16632"/>
            <a:ext cx="7920880" cy="3970318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Arno Pro Smbd SmText" pitchFamily="18" charset="0"/>
              </a:rPr>
              <a:t>Електрокардіографія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є</a:t>
            </a:r>
            <a:r>
              <a:rPr lang="ru-RU" dirty="0" smtClean="0">
                <a:latin typeface="Arno Pro Smbd SmText" pitchFamily="18" charset="0"/>
              </a:rPr>
              <a:t> одним </a:t>
            </a:r>
            <a:r>
              <a:rPr lang="ru-RU" dirty="0" err="1" smtClean="0">
                <a:latin typeface="Arno Pro Smbd SmText" pitchFamily="18" charset="0"/>
              </a:rPr>
              <a:t>з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основних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методів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дослідження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серця</a:t>
            </a:r>
            <a:r>
              <a:rPr lang="ru-RU" dirty="0" smtClean="0">
                <a:latin typeface="Arno Pro Smbd SmText" pitchFamily="18" charset="0"/>
              </a:rPr>
              <a:t> і </a:t>
            </a:r>
            <a:r>
              <a:rPr lang="ru-RU" dirty="0" err="1" smtClean="0">
                <a:latin typeface="Arno Pro Smbd SmText" pitchFamily="18" charset="0"/>
              </a:rPr>
              <a:t>діагностики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захворювань</a:t>
            </a:r>
            <a:r>
              <a:rPr lang="ru-RU" dirty="0" smtClean="0">
                <a:latin typeface="Arno Pro Smbd SmText" pitchFamily="18" charset="0"/>
              </a:rPr>
              <a:t> </a:t>
            </a:r>
            <a:r>
              <a:rPr lang="ru-RU" dirty="0" err="1" smtClean="0">
                <a:latin typeface="Arno Pro Smbd SmText" pitchFamily="18" charset="0"/>
              </a:rPr>
              <a:t>серцево-судинної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системи</a:t>
            </a:r>
            <a:r>
              <a:rPr lang="ru-RU" dirty="0" smtClean="0">
                <a:latin typeface="Arno Pro Smbd SmText" pitchFamily="18" charset="0"/>
              </a:rPr>
              <a:t>. ЕКГ </a:t>
            </a:r>
            <a:r>
              <a:rPr lang="ru-RU" dirty="0" err="1" smtClean="0">
                <a:latin typeface="Arno Pro Smbd SmText" pitchFamily="18" charset="0"/>
              </a:rPr>
              <a:t>є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незамінним</a:t>
            </a:r>
            <a:r>
              <a:rPr lang="ru-RU" dirty="0" smtClean="0">
                <a:latin typeface="Arno Pro Smbd SmText" pitchFamily="18" charset="0"/>
              </a:rPr>
              <a:t> у </a:t>
            </a:r>
            <a:r>
              <a:rPr lang="ru-RU" dirty="0" err="1" smtClean="0">
                <a:latin typeface="Arno Pro Smbd SmText" pitchFamily="18" charset="0"/>
              </a:rPr>
              <a:t>діагностиці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порушень</a:t>
            </a:r>
            <a:r>
              <a:rPr lang="ru-RU" dirty="0" smtClean="0">
                <a:latin typeface="Arno Pro Smbd SmText" pitchFamily="18" charset="0"/>
              </a:rPr>
              <a:t> ритму і </a:t>
            </a:r>
            <a:r>
              <a:rPr lang="ru-RU" dirty="0" err="1" smtClean="0">
                <a:latin typeface="Arno Pro Smbd SmText" pitchFamily="18" charset="0"/>
              </a:rPr>
              <a:t>провідності</a:t>
            </a:r>
            <a:r>
              <a:rPr lang="ru-RU" dirty="0" smtClean="0">
                <a:latin typeface="Arno Pro Smbd SmText" pitchFamily="18" charset="0"/>
              </a:rPr>
              <a:t>, </a:t>
            </a:r>
            <a:r>
              <a:rPr lang="ru-RU" dirty="0" err="1" smtClean="0">
                <a:latin typeface="Arno Pro Smbd SmText" pitchFamily="18" charset="0"/>
              </a:rPr>
              <a:t>гіпертрофії</a:t>
            </a:r>
            <a:r>
              <a:rPr lang="ru-RU" dirty="0" smtClean="0">
                <a:latin typeface="Arno Pro Smbd SmText" pitchFamily="18" charset="0"/>
              </a:rPr>
              <a:t>, </a:t>
            </a:r>
            <a:r>
              <a:rPr lang="ru-RU" dirty="0" err="1" smtClean="0">
                <a:latin typeface="Arno Pro Smbd SmText" pitchFamily="18" charset="0"/>
              </a:rPr>
              <a:t>ішемічної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хвороби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серця</a:t>
            </a:r>
            <a:r>
              <a:rPr lang="ru-RU" dirty="0" smtClean="0">
                <a:latin typeface="Arno Pro Smbd SmText" pitchFamily="18" charset="0"/>
              </a:rPr>
              <a:t>. Цей метод </a:t>
            </a:r>
            <a:r>
              <a:rPr lang="ru-RU" dirty="0" err="1" smtClean="0">
                <a:latin typeface="Arno Pro Smbd SmText" pitchFamily="18" charset="0"/>
              </a:rPr>
              <a:t>дає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можливість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з</a:t>
            </a:r>
            <a:r>
              <a:rPr lang="ru-RU" dirty="0" smtClean="0">
                <a:latin typeface="Arno Pro Smbd SmText" pitchFamily="18" charset="0"/>
              </a:rPr>
              <a:t> великою </a:t>
            </a:r>
            <a:r>
              <a:rPr lang="ru-RU" dirty="0" err="1" smtClean="0">
                <a:latin typeface="Arno Pro Smbd SmText" pitchFamily="18" charset="0"/>
              </a:rPr>
              <a:t>точністю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говорити</a:t>
            </a:r>
            <a:r>
              <a:rPr lang="ru-RU" dirty="0" smtClean="0">
                <a:latin typeface="Arno Pro Smbd SmText" pitchFamily="18" charset="0"/>
              </a:rPr>
              <a:t> про </a:t>
            </a:r>
            <a:r>
              <a:rPr lang="ru-RU" dirty="0" err="1" smtClean="0">
                <a:latin typeface="Arno Pro Smbd SmText" pitchFamily="18" charset="0"/>
              </a:rPr>
              <a:t>локалізацію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вогнищевих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змін</a:t>
            </a:r>
            <a:r>
              <a:rPr lang="ru-RU" dirty="0" smtClean="0">
                <a:latin typeface="Arno Pro Smbd SmText" pitchFamily="18" charset="0"/>
              </a:rPr>
              <a:t> </a:t>
            </a:r>
            <a:r>
              <a:rPr lang="ru-RU" dirty="0" err="1" smtClean="0">
                <a:latin typeface="Arno Pro Smbd SmText" pitchFamily="18" charset="0"/>
              </a:rPr>
              <a:t>міокарда</a:t>
            </a:r>
            <a:r>
              <a:rPr lang="ru-RU" dirty="0" smtClean="0">
                <a:latin typeface="Arno Pro Smbd SmText" pitchFamily="18" charset="0"/>
              </a:rPr>
              <a:t>, </a:t>
            </a:r>
            <a:r>
              <a:rPr lang="ru-RU" dirty="0" err="1" smtClean="0">
                <a:latin typeface="Arno Pro Smbd SmText" pitchFamily="18" charset="0"/>
              </a:rPr>
              <a:t>їх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розповсюдженість</a:t>
            </a:r>
            <a:r>
              <a:rPr lang="ru-RU" dirty="0" smtClean="0">
                <a:latin typeface="Arno Pro Smbd SmText" pitchFamily="18" charset="0"/>
              </a:rPr>
              <a:t>, </a:t>
            </a:r>
            <a:r>
              <a:rPr lang="ru-RU" dirty="0" err="1" smtClean="0">
                <a:latin typeface="Arno Pro Smbd SmText" pitchFamily="18" charset="0"/>
              </a:rPr>
              <a:t>глибину</a:t>
            </a:r>
            <a:r>
              <a:rPr lang="ru-RU" dirty="0" smtClean="0">
                <a:latin typeface="Arno Pro Smbd SmText" pitchFamily="18" charset="0"/>
              </a:rPr>
              <a:t> і час </a:t>
            </a:r>
            <a:r>
              <a:rPr lang="ru-RU" dirty="0" err="1" smtClean="0">
                <a:latin typeface="Arno Pro Smbd SmText" pitchFamily="18" charset="0"/>
              </a:rPr>
              <a:t>появи</a:t>
            </a:r>
            <a:r>
              <a:rPr lang="ru-RU" dirty="0" smtClean="0">
                <a:latin typeface="Arno Pro Smbd SmText" pitchFamily="18" charset="0"/>
              </a:rPr>
              <a:t>. ЕКГ </a:t>
            </a:r>
            <a:r>
              <a:rPr lang="ru-RU" dirty="0" err="1" smtClean="0">
                <a:latin typeface="Arno Pro Smbd SmText" pitchFamily="18" charset="0"/>
              </a:rPr>
              <a:t>дозволяє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виявити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дистрофічні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й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склеротичні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процеси</a:t>
            </a:r>
            <a:r>
              <a:rPr lang="ru-RU" dirty="0" smtClean="0">
                <a:latin typeface="Arno Pro Smbd SmText" pitchFamily="18" charset="0"/>
              </a:rPr>
              <a:t> в </a:t>
            </a:r>
            <a:r>
              <a:rPr lang="ru-RU" dirty="0" err="1" smtClean="0">
                <a:latin typeface="Arno Pro Smbd SmText" pitchFamily="18" charset="0"/>
              </a:rPr>
              <a:t>міокарді</a:t>
            </a:r>
            <a:r>
              <a:rPr lang="ru-RU" dirty="0" smtClean="0">
                <a:latin typeface="Arno Pro Smbd SmText" pitchFamily="18" charset="0"/>
              </a:rPr>
              <a:t>, </a:t>
            </a:r>
            <a:r>
              <a:rPr lang="ru-RU" dirty="0" err="1" smtClean="0">
                <a:latin typeface="Arno Pro Smbd SmText" pitchFamily="18" charset="0"/>
              </a:rPr>
              <a:t>порушення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електролітного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обміну</a:t>
            </a:r>
            <a:r>
              <a:rPr lang="ru-RU" dirty="0" smtClean="0">
                <a:latin typeface="Arno Pro Smbd SmText" pitchFamily="18" charset="0"/>
              </a:rPr>
              <a:t>, </a:t>
            </a:r>
            <a:r>
              <a:rPr lang="ru-RU" dirty="0" err="1" smtClean="0">
                <a:latin typeface="Arno Pro Smbd SmText" pitchFamily="18" charset="0"/>
              </a:rPr>
              <a:t>що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виникають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під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впливом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різних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токсичних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речовин</a:t>
            </a:r>
            <a:r>
              <a:rPr lang="ru-RU" dirty="0" smtClean="0">
                <a:latin typeface="Arno Pro Smbd SmText" pitchFamily="18" charset="0"/>
              </a:rPr>
              <a:t>. ЕКГ широко </a:t>
            </a:r>
            <a:r>
              <a:rPr lang="ru-RU" dirty="0" err="1" smtClean="0">
                <a:latin typeface="Arno Pro Smbd SmText" pitchFamily="18" charset="0"/>
              </a:rPr>
              <a:t>використовують</a:t>
            </a:r>
            <a:r>
              <a:rPr lang="ru-RU" dirty="0" smtClean="0">
                <a:latin typeface="Arno Pro Smbd SmText" pitchFamily="18" charset="0"/>
              </a:rPr>
              <a:t> для </a:t>
            </a:r>
            <a:r>
              <a:rPr lang="ru-RU" dirty="0" err="1" smtClean="0">
                <a:latin typeface="Arno Pro Smbd SmText" pitchFamily="18" charset="0"/>
              </a:rPr>
              <a:t>функціонального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дослідження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серцево-судинної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системи</a:t>
            </a:r>
            <a:r>
              <a:rPr lang="ru-RU" dirty="0" smtClean="0">
                <a:latin typeface="Arno Pro Smbd SmText" pitchFamily="18" charset="0"/>
              </a:rPr>
              <a:t>. </a:t>
            </a:r>
            <a:r>
              <a:rPr lang="ru-RU" dirty="0" err="1" smtClean="0">
                <a:latin typeface="Arno Pro Smbd SmText" pitchFamily="18" charset="0"/>
              </a:rPr>
              <a:t>Поєднання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електрокардіографічного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дослідження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з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функціональними</a:t>
            </a:r>
            <a:r>
              <a:rPr lang="ru-RU" dirty="0" smtClean="0">
                <a:latin typeface="Arno Pro Smbd SmText" pitchFamily="18" charset="0"/>
              </a:rPr>
              <a:t> пробами </a:t>
            </a:r>
            <a:r>
              <a:rPr lang="ru-RU" dirty="0" err="1" smtClean="0">
                <a:latin typeface="Arno Pro Smbd SmText" pitchFamily="18" charset="0"/>
              </a:rPr>
              <a:t>допомагає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виявити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приховану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коронарну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недостатність</a:t>
            </a:r>
            <a:r>
              <a:rPr lang="ru-RU" dirty="0" smtClean="0">
                <a:latin typeface="Arno Pro Smbd SmText" pitchFamily="18" charset="0"/>
              </a:rPr>
              <a:t>, </a:t>
            </a:r>
            <a:r>
              <a:rPr lang="ru-RU" dirty="0" err="1" smtClean="0">
                <a:latin typeface="Arno Pro Smbd SmText" pitchFamily="18" charset="0"/>
              </a:rPr>
              <a:t>перехідні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порушення</a:t>
            </a:r>
            <a:r>
              <a:rPr lang="ru-RU" dirty="0" smtClean="0">
                <a:latin typeface="Arno Pro Smbd SmText" pitchFamily="18" charset="0"/>
              </a:rPr>
              <a:t> ритму, </a:t>
            </a:r>
            <a:r>
              <a:rPr lang="ru-RU" dirty="0" err="1" smtClean="0">
                <a:latin typeface="Arno Pro Smbd SmText" pitchFamily="18" charset="0"/>
              </a:rPr>
              <a:t>проводити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диференційний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діагноз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між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функціональними</a:t>
            </a:r>
            <a:r>
              <a:rPr lang="ru-RU" dirty="0" smtClean="0">
                <a:latin typeface="Arno Pro Smbd SmText" pitchFamily="18" charset="0"/>
              </a:rPr>
              <a:t> та </a:t>
            </a:r>
            <a:r>
              <a:rPr lang="ru-RU" dirty="0" err="1" smtClean="0">
                <a:latin typeface="Arno Pro Smbd SmText" pitchFamily="18" charset="0"/>
              </a:rPr>
              <a:t>органічними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порушеннями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роботи</a:t>
            </a:r>
            <a:r>
              <a:rPr lang="ru-RU" dirty="0" smtClean="0">
                <a:latin typeface="Arno Pro Smbd SmText" pitchFamily="18" charset="0"/>
              </a:rPr>
              <a:t> </a:t>
            </a:r>
            <a:r>
              <a:rPr lang="ru-RU" dirty="0" err="1" smtClean="0">
                <a:latin typeface="Arno Pro Smbd SmText" pitchFamily="18" charset="0"/>
              </a:rPr>
              <a:t>серця</a:t>
            </a:r>
            <a:r>
              <a:rPr lang="ru-RU" dirty="0" smtClean="0">
                <a:latin typeface="Arno Pro Smbd SmText" pitchFamily="18" charset="0"/>
              </a:rPr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89648"/>
            <a:ext cx="7920880" cy="316835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ec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636912"/>
            <a:ext cx="4650587" cy="31619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04664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latin typeface="Arno Pro Smbd SmText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Нідерландський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фізіолог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Віллем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Ейнтговен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сконструював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1903 року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прилад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(струнный гальванометр),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що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дозволило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йому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реєструвати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справжню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ЕКГ.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Ейнтговен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став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фундатором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електрокардіографії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,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вперше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1906 року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застосувавши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її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для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медичної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діагностики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.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Він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дав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назву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зубцям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ЕКГ, описав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певні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порушення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в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роботі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серця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. 1924 року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йому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було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присуджено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Нобелівську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премію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з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фізіології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та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медицини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 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з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формулюванням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«За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відкриття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техніки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 </a:t>
            </a:r>
            <a:r>
              <a:rPr lang="ru-RU" sz="2000" b="1" i="1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електрокардіограми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no Pro Smbd SmText" pitchFamily="18" charset="0"/>
              </a:rPr>
              <a:t>».</a:t>
            </a:r>
            <a:endParaRPr lang="ru-RU" sz="2000" b="1" i="1" u="sng" dirty="0">
              <a:solidFill>
                <a:schemeClr val="tx1">
                  <a:lumMod val="95000"/>
                  <a:lumOff val="5000"/>
                </a:schemeClr>
              </a:solidFill>
              <a:latin typeface="Arno Pro Smbd SmText" pitchFamily="18" charset="0"/>
            </a:endParaRPr>
          </a:p>
        </p:txBody>
      </p:sp>
      <p:pic>
        <p:nvPicPr>
          <p:cNvPr id="8" name="Рисунок 7" descr="183_html_4e076c1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3717032"/>
            <a:ext cx="3456384" cy="28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/>
              <a:t>Структура </a:t>
            </a:r>
            <a:r>
              <a:rPr lang="ru-RU" b="0" dirty="0" err="1" smtClean="0"/>
              <a:t>серцевого</a:t>
            </a:r>
            <a:r>
              <a:rPr lang="ru-RU" b="0" dirty="0" smtClean="0"/>
              <a:t> циклу</a:t>
            </a:r>
            <a:br>
              <a:rPr lang="ru-RU" b="0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1520" y="1052736"/>
            <a:ext cx="756084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На ЕКГ </a:t>
            </a:r>
            <a:r>
              <a:rPr lang="ru-RU" i="1" dirty="0" err="1" smtClean="0"/>
              <a:t>серцевий</a:t>
            </a:r>
            <a:r>
              <a:rPr lang="ru-RU" i="1" dirty="0" smtClean="0"/>
              <a:t> цикл </a:t>
            </a:r>
            <a:r>
              <a:rPr lang="ru-RU" i="1" dirty="0" err="1" smtClean="0"/>
              <a:t>розділений</a:t>
            </a:r>
            <a:r>
              <a:rPr lang="ru-RU" i="1" dirty="0" smtClean="0"/>
              <a:t> на </a:t>
            </a:r>
            <a:r>
              <a:rPr lang="ru-RU" i="1" dirty="0" err="1" smtClean="0"/>
              <a:t>зубці</a:t>
            </a:r>
            <a:r>
              <a:rPr lang="ru-RU" i="1" dirty="0" smtClean="0"/>
              <a:t> та </a:t>
            </a:r>
            <a:r>
              <a:rPr lang="ru-RU" i="1" dirty="0" err="1" smtClean="0"/>
              <a:t>інтервали</a:t>
            </a:r>
            <a:r>
              <a:rPr lang="ru-RU" i="1" dirty="0" smtClean="0"/>
              <a:t>, </a:t>
            </a:r>
            <a:r>
              <a:rPr lang="ru-RU" i="1" dirty="0" err="1" smtClean="0"/>
              <a:t>кожен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яких</a:t>
            </a:r>
            <a:r>
              <a:rPr lang="ru-RU" i="1" dirty="0" smtClean="0"/>
              <a:t> </a:t>
            </a:r>
            <a:r>
              <a:rPr lang="ru-RU" i="1" dirty="0" err="1" smtClean="0"/>
              <a:t>відповідає</a:t>
            </a:r>
            <a:r>
              <a:rPr lang="ru-RU" i="1" dirty="0" smtClean="0"/>
              <a:t> </a:t>
            </a:r>
            <a:r>
              <a:rPr lang="ru-RU" i="1" dirty="0" err="1" smtClean="0"/>
              <a:t>певній</a:t>
            </a:r>
            <a:r>
              <a:rPr lang="ru-RU" i="1" dirty="0" smtClean="0"/>
              <a:t> </a:t>
            </a:r>
            <a:r>
              <a:rPr lang="ru-RU" i="1" dirty="0" err="1" smtClean="0"/>
              <a:t>фазі</a:t>
            </a:r>
            <a:r>
              <a:rPr lang="ru-RU" i="1" dirty="0" smtClean="0"/>
              <a:t> </a:t>
            </a:r>
            <a:r>
              <a:rPr lang="ru-RU" i="1" dirty="0" err="1" smtClean="0"/>
              <a:t>розповсюдження</a:t>
            </a:r>
            <a:r>
              <a:rPr lang="ru-RU" i="1" dirty="0" smtClean="0"/>
              <a:t> </a:t>
            </a:r>
            <a:r>
              <a:rPr lang="ru-RU" i="1" dirty="0" err="1" smtClean="0"/>
              <a:t>хвилі</a:t>
            </a:r>
            <a:r>
              <a:rPr lang="ru-RU" i="1" dirty="0" smtClean="0"/>
              <a:t> </a:t>
            </a:r>
            <a:r>
              <a:rPr lang="ru-RU" i="1" dirty="0" err="1" smtClean="0"/>
              <a:t>збудження</a:t>
            </a:r>
            <a:r>
              <a:rPr lang="ru-RU" i="1" dirty="0" smtClean="0"/>
              <a:t> у </a:t>
            </a:r>
            <a:r>
              <a:rPr lang="ru-RU" i="1" dirty="0" err="1" smtClean="0"/>
              <a:t>міокарді</a:t>
            </a:r>
            <a:r>
              <a:rPr lang="ru-RU" i="1" dirty="0" smtClean="0"/>
              <a:t>.</a:t>
            </a:r>
          </a:p>
          <a:p>
            <a:r>
              <a:rPr lang="ru-RU" i="1" dirty="0" err="1" smtClean="0"/>
              <a:t>Зубець</a:t>
            </a:r>
            <a:r>
              <a:rPr lang="ru-RU" i="1" dirty="0" smtClean="0"/>
              <a:t> </a:t>
            </a:r>
            <a:r>
              <a:rPr lang="en-US" i="1" dirty="0" smtClean="0">
                <a:latin typeface="Bernard MT Condensed" pitchFamily="18" charset="0"/>
              </a:rPr>
              <a:t>P </a:t>
            </a:r>
            <a:r>
              <a:rPr lang="ru-RU" i="1" dirty="0" err="1" smtClean="0"/>
              <a:t>відповідає</a:t>
            </a:r>
            <a:r>
              <a:rPr lang="ru-RU" i="1" dirty="0" smtClean="0"/>
              <a:t> </a:t>
            </a:r>
            <a:r>
              <a:rPr lang="ru-RU" i="1" dirty="0" err="1" smtClean="0"/>
              <a:t>деполяризації</a:t>
            </a:r>
            <a:r>
              <a:rPr lang="ru-RU" i="1" dirty="0" smtClean="0"/>
              <a:t> </a:t>
            </a:r>
            <a:r>
              <a:rPr lang="ru-RU" i="1" dirty="0" err="1" smtClean="0"/>
              <a:t>передсердь</a:t>
            </a:r>
            <a:r>
              <a:rPr lang="ru-RU" i="1" dirty="0" smtClean="0"/>
              <a:t> (макс 0,12 сек)</a:t>
            </a:r>
          </a:p>
          <a:p>
            <a:r>
              <a:rPr lang="ru-RU" i="1" dirty="0" err="1" smtClean="0"/>
              <a:t>Інтервал</a:t>
            </a:r>
            <a:r>
              <a:rPr lang="ru-RU" i="1" dirty="0" smtClean="0"/>
              <a:t> </a:t>
            </a:r>
            <a:r>
              <a:rPr lang="en-US" i="1" dirty="0" smtClean="0">
                <a:latin typeface="Bernard MT Condensed" pitchFamily="18" charset="0"/>
              </a:rPr>
              <a:t>P-Q — </a:t>
            </a:r>
            <a:r>
              <a:rPr lang="ru-RU" i="1" dirty="0" err="1" smtClean="0"/>
              <a:t>поширення</a:t>
            </a:r>
            <a:r>
              <a:rPr lang="ru-RU" i="1" dirty="0" smtClean="0"/>
              <a:t> </a:t>
            </a:r>
            <a:r>
              <a:rPr lang="ru-RU" i="1" dirty="0" err="1" smtClean="0"/>
              <a:t>деполяризації</a:t>
            </a:r>
            <a:r>
              <a:rPr lang="ru-RU" i="1" dirty="0" smtClean="0"/>
              <a:t> до </a:t>
            </a:r>
            <a:r>
              <a:rPr lang="ru-RU" i="1" dirty="0" err="1" smtClean="0"/>
              <a:t>атріовентрикулярного</a:t>
            </a:r>
            <a:r>
              <a:rPr lang="ru-RU" i="1" dirty="0" smtClean="0"/>
              <a:t> </a:t>
            </a:r>
            <a:r>
              <a:rPr lang="ru-RU" i="1" dirty="0" err="1" smtClean="0"/>
              <a:t>вузла</a:t>
            </a:r>
            <a:r>
              <a:rPr lang="ru-RU" i="1" dirty="0" smtClean="0"/>
              <a:t> (</a:t>
            </a:r>
            <a:r>
              <a:rPr lang="ru-RU" i="1" dirty="0" err="1" smtClean="0"/>
              <a:t>проміжок</a:t>
            </a:r>
            <a:r>
              <a:rPr lang="ru-RU" i="1" dirty="0" smtClean="0"/>
              <a:t> часу </a:t>
            </a:r>
            <a:r>
              <a:rPr lang="ru-RU" i="1" dirty="0" err="1" smtClean="0"/>
              <a:t>від</a:t>
            </a:r>
            <a:r>
              <a:rPr lang="ru-RU" i="1" dirty="0" smtClean="0"/>
              <a:t> початку </a:t>
            </a:r>
            <a:r>
              <a:rPr lang="ru-RU" i="1" dirty="0" err="1" smtClean="0"/>
              <a:t>збудження</a:t>
            </a:r>
            <a:r>
              <a:rPr lang="ru-RU" i="1" dirty="0" smtClean="0"/>
              <a:t> </a:t>
            </a:r>
            <a:r>
              <a:rPr lang="ru-RU" i="1" dirty="0" err="1" smtClean="0"/>
              <a:t>передсердь</a:t>
            </a:r>
            <a:r>
              <a:rPr lang="ru-RU" i="1" dirty="0" smtClean="0"/>
              <a:t> до початку </a:t>
            </a:r>
            <a:r>
              <a:rPr lang="ru-RU" i="1" dirty="0" err="1" smtClean="0"/>
              <a:t>збудження</a:t>
            </a:r>
            <a:r>
              <a:rPr lang="ru-RU" i="1" dirty="0" smtClean="0"/>
              <a:t> </a:t>
            </a:r>
            <a:r>
              <a:rPr lang="ru-RU" i="1" dirty="0" err="1" smtClean="0"/>
              <a:t>шлуночків</a:t>
            </a:r>
            <a:r>
              <a:rPr lang="ru-RU" i="1" dirty="0" smtClean="0"/>
              <a:t>)</a:t>
            </a:r>
          </a:p>
          <a:p>
            <a:r>
              <a:rPr lang="ru-RU" i="1" dirty="0" smtClean="0"/>
              <a:t>Комплекс </a:t>
            </a:r>
            <a:r>
              <a:rPr lang="en-US" i="1" dirty="0" smtClean="0">
                <a:latin typeface="Bernard MT Condensed" pitchFamily="18" charset="0"/>
              </a:rPr>
              <a:t>QRS</a:t>
            </a:r>
            <a:endParaRPr lang="ru-RU" i="1" dirty="0" smtClean="0"/>
          </a:p>
          <a:p>
            <a:r>
              <a:rPr lang="ru-RU" i="1" dirty="0" err="1" smtClean="0"/>
              <a:t>Шлуночковий</a:t>
            </a:r>
            <a:r>
              <a:rPr lang="ru-RU" i="1" dirty="0" smtClean="0"/>
              <a:t> комплекс </a:t>
            </a:r>
            <a:r>
              <a:rPr lang="en-US" i="1" dirty="0" smtClean="0">
                <a:latin typeface="Bernard MT Condensed" pitchFamily="18" charset="0"/>
              </a:rPr>
              <a:t>QRS (</a:t>
            </a:r>
            <a:r>
              <a:rPr lang="ru-RU" i="1" dirty="0" smtClean="0"/>
              <a:t>макс 0,10 сек, </a:t>
            </a:r>
            <a:r>
              <a:rPr lang="ru-RU" i="1" dirty="0" err="1" smtClean="0"/>
              <a:t>але</a:t>
            </a:r>
            <a:r>
              <a:rPr lang="ru-RU" i="1" dirty="0" smtClean="0"/>
              <a:t> у 21 % </a:t>
            </a:r>
            <a:r>
              <a:rPr lang="ru-RU" i="1" dirty="0" err="1" smtClean="0"/>
              <a:t>населення</a:t>
            </a:r>
            <a:r>
              <a:rPr lang="ru-RU" i="1" dirty="0" smtClean="0"/>
              <a:t> </a:t>
            </a:r>
            <a:r>
              <a:rPr lang="ru-RU" i="1" dirty="0" err="1" smtClean="0"/>
              <a:t>діагностується</a:t>
            </a:r>
            <a:r>
              <a:rPr lang="ru-RU" i="1" dirty="0" smtClean="0"/>
              <a:t> </a:t>
            </a:r>
            <a:r>
              <a:rPr lang="ru-RU" i="1" dirty="0" err="1" smtClean="0"/>
              <a:t>розширення</a:t>
            </a:r>
            <a:r>
              <a:rPr lang="ru-RU" i="1" dirty="0" smtClean="0"/>
              <a:t> комплексу до 0,12 сек, яке не </a:t>
            </a:r>
            <a:r>
              <a:rPr lang="ru-RU" i="1" dirty="0" err="1" smtClean="0"/>
              <a:t>вважається</a:t>
            </a:r>
            <a:r>
              <a:rPr lang="ru-RU" i="1" dirty="0" smtClean="0"/>
              <a:t> </a:t>
            </a:r>
            <a:r>
              <a:rPr lang="ru-RU" i="1" dirty="0" err="1" smtClean="0"/>
              <a:t>патологією</a:t>
            </a:r>
            <a:r>
              <a:rPr lang="ru-RU" i="1" dirty="0" smtClean="0"/>
              <a:t>)</a:t>
            </a:r>
            <a:r>
              <a:rPr lang="ru-RU" i="1" dirty="0" err="1" smtClean="0"/>
              <a:t>складається</a:t>
            </a:r>
            <a:r>
              <a:rPr lang="ru-RU" i="1" dirty="0" smtClean="0"/>
              <a:t> </a:t>
            </a:r>
            <a:r>
              <a:rPr lang="ru-RU" i="1" dirty="0" err="1" smtClean="0"/>
              <a:t>з</a:t>
            </a:r>
            <a:r>
              <a:rPr lang="ru-RU" i="1" dirty="0" smtClean="0"/>
              <a:t> </a:t>
            </a:r>
            <a:r>
              <a:rPr lang="ru-RU" i="1" dirty="0" err="1" smtClean="0"/>
              <a:t>трьох</a:t>
            </a:r>
            <a:r>
              <a:rPr lang="ru-RU" i="1" dirty="0" smtClean="0"/>
              <a:t> </a:t>
            </a:r>
            <a:r>
              <a:rPr lang="ru-RU" i="1" dirty="0" err="1" smtClean="0"/>
              <a:t>окремих</a:t>
            </a:r>
            <a:r>
              <a:rPr lang="ru-RU" i="1" dirty="0" smtClean="0"/>
              <a:t> </a:t>
            </a:r>
            <a:r>
              <a:rPr lang="ru-RU" i="1" dirty="0" err="1" smtClean="0"/>
              <a:t>зубців</a:t>
            </a:r>
            <a:r>
              <a:rPr lang="ru-RU" i="1" dirty="0" smtClean="0"/>
              <a:t> </a:t>
            </a:r>
            <a:r>
              <a:rPr lang="en-US" i="1" dirty="0" smtClean="0">
                <a:latin typeface="Bernard MT Condensed" pitchFamily="18" charset="0"/>
              </a:rPr>
              <a:t>Q, R, S </a:t>
            </a:r>
            <a:r>
              <a:rPr lang="ru-RU" i="1" dirty="0" smtClean="0"/>
              <a:t>і </a:t>
            </a:r>
            <a:r>
              <a:rPr lang="ru-RU" i="1" dirty="0" err="1" smtClean="0"/>
              <a:t>відображає</a:t>
            </a:r>
            <a:r>
              <a:rPr lang="ru-RU" i="1" dirty="0" smtClean="0"/>
              <a:t> </a:t>
            </a:r>
            <a:r>
              <a:rPr lang="ru-RU" i="1" dirty="0" err="1" smtClean="0"/>
              <a:t>розповсюдження</a:t>
            </a:r>
            <a:r>
              <a:rPr lang="ru-RU" i="1" dirty="0" smtClean="0"/>
              <a:t> </a:t>
            </a:r>
            <a:r>
              <a:rPr lang="ru-RU" i="1" dirty="0" err="1" smtClean="0"/>
              <a:t>збудження</a:t>
            </a:r>
            <a:r>
              <a:rPr lang="ru-RU" i="1" dirty="0" smtClean="0"/>
              <a:t> тканиною </a:t>
            </a:r>
            <a:r>
              <a:rPr lang="ru-RU" i="1" dirty="0" err="1" smtClean="0"/>
              <a:t>шлуночків</a:t>
            </a:r>
            <a:r>
              <a:rPr lang="ru-RU" i="1" dirty="0" smtClean="0"/>
              <a:t>.</a:t>
            </a:r>
          </a:p>
          <a:p>
            <a:r>
              <a:rPr lang="en-US" i="1" dirty="0" smtClean="0">
                <a:latin typeface="Bernard MT Condensed" pitchFamily="18" charset="0"/>
              </a:rPr>
              <a:t>Q — </a:t>
            </a:r>
            <a:r>
              <a:rPr lang="ru-RU" i="1" dirty="0" smtClean="0"/>
              <a:t>перше </a:t>
            </a:r>
            <a:r>
              <a:rPr lang="ru-RU" i="1" dirty="0" err="1" smtClean="0"/>
              <a:t>негативне</a:t>
            </a:r>
            <a:r>
              <a:rPr lang="ru-RU" i="1" dirty="0" smtClean="0"/>
              <a:t> </a:t>
            </a:r>
            <a:r>
              <a:rPr lang="ru-RU" i="1" dirty="0" err="1" smtClean="0"/>
              <a:t>відхилення</a:t>
            </a:r>
            <a:r>
              <a:rPr lang="ru-RU" i="1" dirty="0" smtClean="0"/>
              <a:t> </a:t>
            </a:r>
            <a:r>
              <a:rPr lang="ru-RU" i="1" dirty="0" err="1" smtClean="0"/>
              <a:t>від</a:t>
            </a:r>
            <a:r>
              <a:rPr lang="ru-RU" i="1" dirty="0" smtClean="0"/>
              <a:t> </a:t>
            </a:r>
            <a:r>
              <a:rPr lang="ru-RU" i="1" dirty="0" err="1" smtClean="0"/>
              <a:t>ізоелектричної</a:t>
            </a:r>
            <a:r>
              <a:rPr lang="ru-RU" i="1" dirty="0" smtClean="0"/>
              <a:t> </a:t>
            </a:r>
            <a:r>
              <a:rPr lang="ru-RU" i="1" dirty="0" err="1" smtClean="0"/>
              <a:t>лінії</a:t>
            </a:r>
            <a:endParaRPr lang="ru-RU" i="1" dirty="0" smtClean="0"/>
          </a:p>
          <a:p>
            <a:r>
              <a:rPr lang="en-US" i="1" dirty="0" smtClean="0">
                <a:latin typeface="Bernard MT Condensed" pitchFamily="18" charset="0"/>
              </a:rPr>
              <a:t>R — </a:t>
            </a:r>
            <a:r>
              <a:rPr lang="ru-RU" i="1" dirty="0" smtClean="0"/>
              <a:t>перше </a:t>
            </a:r>
            <a:r>
              <a:rPr lang="ru-RU" i="1" dirty="0" err="1" smtClean="0"/>
              <a:t>позитивне</a:t>
            </a:r>
            <a:r>
              <a:rPr lang="ru-RU" i="1" dirty="0" smtClean="0"/>
              <a:t> </a:t>
            </a:r>
            <a:r>
              <a:rPr lang="ru-RU" i="1" dirty="0" err="1" smtClean="0"/>
              <a:t>відхилення</a:t>
            </a:r>
            <a:endParaRPr lang="ru-RU" i="1" dirty="0" smtClean="0"/>
          </a:p>
          <a:p>
            <a:r>
              <a:rPr lang="en-US" i="1" dirty="0" smtClean="0">
                <a:latin typeface="Bernard MT Condensed" pitchFamily="18" charset="0"/>
              </a:rPr>
              <a:t>S — </a:t>
            </a:r>
            <a:r>
              <a:rPr lang="ru-RU" i="1" dirty="0" err="1" smtClean="0"/>
              <a:t>негативне</a:t>
            </a:r>
            <a:r>
              <a:rPr lang="ru-RU" i="1" dirty="0" smtClean="0"/>
              <a:t> </a:t>
            </a:r>
            <a:r>
              <a:rPr lang="ru-RU" i="1" dirty="0" err="1" smtClean="0"/>
              <a:t>відхилення</a:t>
            </a:r>
            <a:r>
              <a:rPr lang="ru-RU" i="1" dirty="0" smtClean="0"/>
              <a:t> </a:t>
            </a:r>
            <a:r>
              <a:rPr lang="ru-RU" i="1" dirty="0" err="1" smtClean="0"/>
              <a:t>після</a:t>
            </a:r>
            <a:r>
              <a:rPr lang="ru-RU" i="1" dirty="0" smtClean="0"/>
              <a:t> </a:t>
            </a:r>
            <a:r>
              <a:rPr lang="en-US" i="1" dirty="0" smtClean="0">
                <a:latin typeface="Bernard MT Condensed" pitchFamily="18" charset="0"/>
              </a:rPr>
              <a:t>R </a:t>
            </a:r>
            <a:r>
              <a:rPr lang="ru-RU" i="1" dirty="0" err="1" smtClean="0"/>
              <a:t>зубця</a:t>
            </a:r>
            <a:endParaRPr lang="ru-RU" i="1" dirty="0" smtClean="0"/>
          </a:p>
          <a:p>
            <a:r>
              <a:rPr lang="ru-RU" i="1" dirty="0" smtClean="0"/>
              <a:t>Сегмент </a:t>
            </a:r>
            <a:r>
              <a:rPr lang="en-US" i="1" dirty="0" smtClean="0">
                <a:latin typeface="Bernard MT Condensed" pitchFamily="18" charset="0"/>
              </a:rPr>
              <a:t>S-T</a:t>
            </a:r>
            <a:r>
              <a:rPr lang="ru-RU" i="1" dirty="0" smtClean="0"/>
              <a:t>-</a:t>
            </a:r>
            <a:r>
              <a:rPr lang="ru-RU" i="1" dirty="0" err="1" smtClean="0"/>
              <a:t>повна</a:t>
            </a:r>
            <a:r>
              <a:rPr lang="ru-RU" i="1" dirty="0" smtClean="0"/>
              <a:t> </a:t>
            </a:r>
            <a:r>
              <a:rPr lang="ru-RU" i="1" dirty="0" err="1" smtClean="0"/>
              <a:t>деполяризація</a:t>
            </a:r>
            <a:r>
              <a:rPr lang="ru-RU" i="1" dirty="0" smtClean="0"/>
              <a:t> волокон </a:t>
            </a:r>
            <a:r>
              <a:rPr lang="ru-RU" i="1" dirty="0" err="1" smtClean="0"/>
              <a:t>міокарда</a:t>
            </a:r>
            <a:r>
              <a:rPr lang="ru-RU" i="1" dirty="0" smtClean="0"/>
              <a:t> </a:t>
            </a:r>
            <a:r>
              <a:rPr lang="ru-RU" i="1" dirty="0" err="1" smtClean="0"/>
              <a:t>шлуночків</a:t>
            </a:r>
            <a:r>
              <a:rPr lang="ru-RU" i="1" dirty="0" smtClean="0"/>
              <a:t>(тому </a:t>
            </a:r>
            <a:r>
              <a:rPr lang="ru-RU" i="1" dirty="0" err="1" smtClean="0"/>
              <a:t>різниця</a:t>
            </a:r>
            <a:r>
              <a:rPr lang="ru-RU" i="1" dirty="0" smtClean="0"/>
              <a:t> </a:t>
            </a:r>
            <a:r>
              <a:rPr lang="ru-RU" i="1" dirty="0" err="1" smtClean="0"/>
              <a:t>потенціалів</a:t>
            </a:r>
            <a:r>
              <a:rPr lang="ru-RU" i="1" dirty="0" smtClean="0"/>
              <a:t> не </a:t>
            </a:r>
            <a:r>
              <a:rPr lang="ru-RU" i="1" dirty="0" err="1" smtClean="0"/>
              <a:t>виявляється</a:t>
            </a:r>
            <a:r>
              <a:rPr lang="ru-RU" i="1" dirty="0" smtClean="0"/>
              <a:t>)</a:t>
            </a:r>
          </a:p>
          <a:p>
            <a:r>
              <a:rPr lang="ru-RU" i="1" dirty="0" err="1" smtClean="0"/>
              <a:t>Зубець</a:t>
            </a:r>
            <a:r>
              <a:rPr lang="ru-RU" i="1" dirty="0" smtClean="0"/>
              <a:t> Т — </a:t>
            </a:r>
            <a:r>
              <a:rPr lang="ru-RU" i="1" dirty="0" err="1" smtClean="0"/>
              <a:t>хвиля</a:t>
            </a:r>
            <a:r>
              <a:rPr lang="ru-RU" i="1" dirty="0" smtClean="0"/>
              <a:t> </a:t>
            </a:r>
            <a:r>
              <a:rPr lang="ru-RU" i="1" dirty="0" err="1" smtClean="0"/>
              <a:t>реполяризації</a:t>
            </a:r>
            <a:r>
              <a:rPr lang="ru-RU" i="1" dirty="0" smtClean="0"/>
              <a:t> </a:t>
            </a:r>
            <a:r>
              <a:rPr lang="ru-RU" i="1" dirty="0" err="1" smtClean="0"/>
              <a:t>шлуночків</a:t>
            </a:r>
            <a:endParaRPr lang="ru-RU" i="1" dirty="0" smtClean="0"/>
          </a:p>
          <a:p>
            <a:r>
              <a:rPr lang="en-US" i="1" dirty="0" smtClean="0">
                <a:latin typeface="Bernard MT Condensed" pitchFamily="18" charset="0"/>
              </a:rPr>
              <a:t>U </a:t>
            </a:r>
            <a:r>
              <a:rPr lang="ru-RU" i="1" dirty="0" err="1" smtClean="0"/>
              <a:t>хвиля</a:t>
            </a:r>
            <a:r>
              <a:rPr lang="ru-RU" i="1" dirty="0" smtClean="0"/>
              <a:t> </a:t>
            </a:r>
            <a:r>
              <a:rPr lang="ru-RU" i="1" dirty="0" err="1" smtClean="0"/>
              <a:t>є</a:t>
            </a:r>
            <a:r>
              <a:rPr lang="ru-RU" i="1" dirty="0" smtClean="0"/>
              <a:t> </a:t>
            </a:r>
            <a:r>
              <a:rPr lang="ru-RU" i="1" dirty="0" err="1" smtClean="0"/>
              <a:t>непостійним</a:t>
            </a:r>
            <a:r>
              <a:rPr lang="ru-RU" i="1" dirty="0" smtClean="0"/>
              <a:t> компонентом і </a:t>
            </a:r>
            <a:r>
              <a:rPr lang="ru-RU" i="1" dirty="0" err="1" smtClean="0"/>
              <a:t>може</a:t>
            </a:r>
            <a:r>
              <a:rPr lang="ru-RU" i="1" dirty="0" smtClean="0"/>
              <a:t> </a:t>
            </a:r>
            <a:r>
              <a:rPr lang="ru-RU" i="1" dirty="0" err="1" smtClean="0"/>
              <a:t>з'являтися</a:t>
            </a:r>
            <a:r>
              <a:rPr lang="ru-RU" i="1" dirty="0" smtClean="0"/>
              <a:t> при </a:t>
            </a:r>
            <a:r>
              <a:rPr lang="ru-RU" i="1" dirty="0" err="1" smtClean="0"/>
              <a:t>електролітних</a:t>
            </a:r>
            <a:r>
              <a:rPr lang="ru-RU" i="1" dirty="0" smtClean="0"/>
              <a:t> </a:t>
            </a:r>
            <a:r>
              <a:rPr lang="ru-RU" i="1" dirty="0" err="1" smtClean="0"/>
              <a:t>порушеннях</a:t>
            </a:r>
            <a:r>
              <a:rPr lang="ru-RU" i="1" dirty="0" smtClean="0"/>
              <a:t> (</a:t>
            </a:r>
            <a:r>
              <a:rPr lang="ru-RU" i="1" dirty="0" err="1" smtClean="0"/>
              <a:t>наприклад</a:t>
            </a:r>
            <a:r>
              <a:rPr lang="ru-RU" i="1" dirty="0" smtClean="0"/>
              <a:t>, </a:t>
            </a:r>
            <a:r>
              <a:rPr lang="ru-RU" i="1" dirty="0" err="1" smtClean="0"/>
              <a:t>гіпокаліємії</a:t>
            </a:r>
            <a:r>
              <a:rPr lang="ru-RU" i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ЕКГ</a:t>
            </a:r>
            <a:endParaRPr lang="ru-RU" sz="3200" dirty="0"/>
          </a:p>
        </p:txBody>
      </p:sp>
      <p:pic>
        <p:nvPicPr>
          <p:cNvPr id="5" name="Рисунок 4" descr="page1-767px-ЕКГ-схема.pd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937" r="1093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b="1" dirty="0" err="1" smtClean="0"/>
              <a:t>Зубці</a:t>
            </a:r>
            <a:r>
              <a:rPr lang="ru-RU" sz="1800" b="1" dirty="0" smtClean="0"/>
              <a:t>: </a:t>
            </a:r>
            <a:r>
              <a:rPr lang="en-US" sz="1800" b="1" dirty="0" smtClean="0">
                <a:hlinkClick r:id="rId3" tooltip="Зубець P"/>
              </a:rPr>
              <a:t>P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4" tooltip="Зубець Q (ще не написана)"/>
              </a:rPr>
              <a:t>Q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5" tooltip="Зубець R (ще не написана)"/>
              </a:rPr>
              <a:t>R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6" tooltip="Зубець S (ще не написана)"/>
              </a:rPr>
              <a:t>S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7" tooltip="Зубець T (ще не написана)"/>
              </a:rPr>
              <a:t>T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8" tooltip="Зубець U"/>
              </a:rPr>
              <a:t>U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smtClean="0"/>
              <a:t>Комплекс: </a:t>
            </a:r>
            <a:r>
              <a:rPr lang="en-US" sz="1800" b="1" dirty="0" smtClean="0">
                <a:hlinkClick r:id="rId9" tooltip="Комплекс QRS (ще не написана)"/>
              </a:rPr>
              <a:t>QRS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err="1" smtClean="0"/>
              <a:t>Інтервали</a:t>
            </a:r>
            <a:r>
              <a:rPr lang="ru-RU" sz="1800" b="1" dirty="0" smtClean="0"/>
              <a:t>: </a:t>
            </a:r>
            <a:r>
              <a:rPr lang="en-US" sz="1800" b="1" dirty="0" smtClean="0">
                <a:hlinkClick r:id="rId10" tooltip="Інтервал PQ"/>
              </a:rPr>
              <a:t>PQ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11" tooltip="Інтервал QT"/>
              </a:rPr>
              <a:t>QT</a:t>
            </a: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ru-RU" sz="1800" b="1" dirty="0" err="1" smtClean="0"/>
              <a:t>Сегменти</a:t>
            </a:r>
            <a:r>
              <a:rPr lang="ru-RU" sz="1800" b="1" dirty="0" smtClean="0"/>
              <a:t>: </a:t>
            </a:r>
            <a:r>
              <a:rPr lang="en-US" sz="1800" b="1" dirty="0" smtClean="0">
                <a:hlinkClick r:id="rId12" tooltip="Сегмент PQ (ще не написана)"/>
              </a:rPr>
              <a:t>PQ</a:t>
            </a:r>
            <a:r>
              <a:rPr lang="en-US" sz="1800" b="1" dirty="0" smtClean="0"/>
              <a:t> • </a:t>
            </a:r>
            <a:r>
              <a:rPr lang="en-US" sz="1800" b="1" dirty="0" smtClean="0">
                <a:hlinkClick r:id="rId13" tooltip="Сегмент ST (ще не написана)"/>
              </a:rPr>
              <a:t>ST</a:t>
            </a:r>
            <a:endParaRPr lang="ru-RU" sz="1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190</TotalTime>
  <Words>793</Words>
  <Application>Microsoft Office PowerPoint</Application>
  <PresentationFormat>Экран (4:3)</PresentationFormat>
  <Paragraphs>180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Arno Pro Smbd SmText</vt:lpstr>
      <vt:lpstr>Bernard MT Condensed</vt:lpstr>
      <vt:lpstr>Trebuchet MS</vt:lpstr>
      <vt:lpstr>Wingdings</vt:lpstr>
      <vt:lpstr>Wingdings 2</vt:lpstr>
      <vt:lpstr>Изящная</vt:lpstr>
      <vt:lpstr>електрокардіографія</vt:lpstr>
      <vt:lpstr>План </vt:lpstr>
      <vt:lpstr>Презентация PowerPoint</vt:lpstr>
      <vt:lpstr>Провідна система серця </vt:lpstr>
      <vt:lpstr>Презентация PowerPoint</vt:lpstr>
      <vt:lpstr>Презентация PowerPoint</vt:lpstr>
      <vt:lpstr>Презентация PowerPoint</vt:lpstr>
      <vt:lpstr>Структура серцевого циклу </vt:lpstr>
      <vt:lpstr>ЕКГ</vt:lpstr>
      <vt:lpstr>Схема підключення електродів у 12 відведеннях МКХ-10 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Показання для проведення електрокардіографії </vt:lpstr>
      <vt:lpstr>Підготовка до електрокардіографії: </vt:lpstr>
      <vt:lpstr>Діагностика на електрокардіографі: </vt:lpstr>
      <vt:lpstr>Діагностичні можливості електрокардіографа:  </vt:lpstr>
      <vt:lpstr>алгоритм оцінки ЕКГ</vt:lpstr>
      <vt:lpstr>Презентация PowerPoint</vt:lpstr>
      <vt:lpstr>ПАТОЛОГІЯ ЗА ДАННИМИ ЕКГ-діагностики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 Холтерівського моніторування ЕКГ</vt:lpstr>
      <vt:lpstr>Презентация PowerPoint</vt:lpstr>
      <vt:lpstr>хОЛТЕР</vt:lpstr>
      <vt:lpstr>Холтеровський моніторинг може бути показаний пацієнтові, якщо:</vt:lpstr>
      <vt:lpstr>Велоергометрія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електрокардіографія</dc:title>
  <dc:creator>Admin</dc:creator>
  <cp:lastModifiedBy>Христина данилишин</cp:lastModifiedBy>
  <cp:revision>22</cp:revision>
  <dcterms:created xsi:type="dcterms:W3CDTF">2017-10-28T08:01:17Z</dcterms:created>
  <dcterms:modified xsi:type="dcterms:W3CDTF">2017-11-20T17:00:19Z</dcterms:modified>
</cp:coreProperties>
</file>