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8"/>
  </p:notesMasterIdLst>
  <p:sldIdLst>
    <p:sldId id="258" r:id="rId3"/>
    <p:sldId id="304" r:id="rId4"/>
    <p:sldId id="274" r:id="rId5"/>
    <p:sldId id="305" r:id="rId6"/>
    <p:sldId id="306" r:id="rId7"/>
    <p:sldId id="307" r:id="rId8"/>
    <p:sldId id="310" r:id="rId9"/>
    <p:sldId id="311" r:id="rId10"/>
    <p:sldId id="312" r:id="rId11"/>
    <p:sldId id="314" r:id="rId12"/>
    <p:sldId id="316" r:id="rId13"/>
    <p:sldId id="303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" id="{9520F5A1-4513-4332-AA71-045A6A7BCE03}">
          <p14:sldIdLst>
            <p14:sldId id="258"/>
            <p14:sldId id="304"/>
            <p14:sldId id="274"/>
            <p14:sldId id="305"/>
            <p14:sldId id="306"/>
            <p14:sldId id="307"/>
            <p14:sldId id="310"/>
            <p14:sldId id="311"/>
            <p14:sldId id="312"/>
            <p14:sldId id="314"/>
            <p14:sldId id="316"/>
            <p14:sldId id="303"/>
            <p14:sldId id="317"/>
            <p14:sldId id="318"/>
            <p14:sldId id="319"/>
          </p14:sldIdLst>
        </p14:section>
        <p14:section name="Team" id="{DF55028D-641F-42E7-8BD1-7EDCC58917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336"/>
    <a:srgbClr val="FFFFFF"/>
    <a:srgbClr val="ED1D0D"/>
    <a:srgbClr val="05050F"/>
    <a:srgbClr val="AD329E"/>
    <a:srgbClr val="039BDF"/>
    <a:srgbClr val="03A9F4"/>
    <a:srgbClr val="A02FB2"/>
    <a:srgbClr val="D1862E"/>
    <a:srgbClr val="646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62" y="60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834F-76F6-46C3-88EB-019D4215A18A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567C-B9E0-4979-A31A-8B1E36BE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032D030-31C0-4D7E-A65B-AC5D90755872}"/>
              </a:ext>
            </a:extLst>
          </p:cNvPr>
          <p:cNvSpPr/>
          <p:nvPr userDrawn="1"/>
        </p:nvSpPr>
        <p:spPr>
          <a:xfrm>
            <a:off x="2395109" y="4387820"/>
            <a:ext cx="6800578" cy="2470181"/>
          </a:xfrm>
          <a:custGeom>
            <a:avLst/>
            <a:gdLst>
              <a:gd name="connsiteX0" fmla="*/ 3758495 w 6800578"/>
              <a:gd name="connsiteY0" fmla="*/ 0 h 2470181"/>
              <a:gd name="connsiteX1" fmla="*/ 5957781 w 6800578"/>
              <a:gd name="connsiteY1" fmla="*/ 910974 h 2470181"/>
              <a:gd name="connsiteX2" fmla="*/ 6740649 w 6800578"/>
              <a:gd name="connsiteY2" fmla="*/ 2224727 h 2470181"/>
              <a:gd name="connsiteX3" fmla="*/ 6800578 w 6800578"/>
              <a:gd name="connsiteY3" fmla="*/ 2470181 h 2470181"/>
              <a:gd name="connsiteX4" fmla="*/ 0 w 6800578"/>
              <a:gd name="connsiteY4" fmla="*/ 2470181 h 2470181"/>
              <a:gd name="connsiteX5" fmla="*/ 1559208 w 6800578"/>
              <a:gd name="connsiteY5" fmla="*/ 910974 h 2470181"/>
              <a:gd name="connsiteX6" fmla="*/ 3758495 w 6800578"/>
              <a:gd name="connsiteY6" fmla="*/ 0 h 247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0578" h="2470181">
                <a:moveTo>
                  <a:pt x="3758495" y="0"/>
                </a:moveTo>
                <a:cubicBezTo>
                  <a:pt x="4554479" y="0"/>
                  <a:pt x="5350464" y="303658"/>
                  <a:pt x="5957781" y="910974"/>
                </a:cubicBezTo>
                <a:cubicBezTo>
                  <a:pt x="6337353" y="1290547"/>
                  <a:pt x="6598309" y="1743818"/>
                  <a:pt x="6740649" y="2224727"/>
                </a:cubicBezTo>
                <a:lnTo>
                  <a:pt x="6800578" y="2470181"/>
                </a:lnTo>
                <a:lnTo>
                  <a:pt x="0" y="2470181"/>
                </a:lnTo>
                <a:lnTo>
                  <a:pt x="1559208" y="910974"/>
                </a:lnTo>
                <a:cubicBezTo>
                  <a:pt x="2166524" y="303658"/>
                  <a:pt x="2962509" y="0"/>
                  <a:pt x="375849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29358E-49A2-4E97-A5F1-2A1A1FDD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468559"/>
            <a:ext cx="10134601" cy="175810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1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19 0.37153 L -6.25E-7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3A2-367D-49A0-B746-5038CF8F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808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3A2-367D-49A0-B746-5038CF8F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B5CFFB-1C1D-4062-B82C-9B62D0B118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7453" y="1562100"/>
            <a:ext cx="3087757" cy="5295900"/>
          </a:xfrm>
          <a:custGeom>
            <a:avLst/>
            <a:gdLst>
              <a:gd name="connsiteX0" fmla="*/ 224974 w 3087757"/>
              <a:gd name="connsiteY0" fmla="*/ 0 h 5295900"/>
              <a:gd name="connsiteX1" fmla="*/ 3087757 w 3087757"/>
              <a:gd name="connsiteY1" fmla="*/ 0 h 5295900"/>
              <a:gd name="connsiteX2" fmla="*/ 3087757 w 3087757"/>
              <a:gd name="connsiteY2" fmla="*/ 5295900 h 5295900"/>
              <a:gd name="connsiteX3" fmla="*/ 0 w 3087757"/>
              <a:gd name="connsiteY3" fmla="*/ 5295900 h 5295900"/>
              <a:gd name="connsiteX4" fmla="*/ 0 w 3087757"/>
              <a:gd name="connsiteY4" fmla="*/ 224974 h 5295900"/>
              <a:gd name="connsiteX5" fmla="*/ 224974 w 3087757"/>
              <a:gd name="connsiteY5" fmla="*/ 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7757" h="5295900">
                <a:moveTo>
                  <a:pt x="224974" y="0"/>
                </a:moveTo>
                <a:lnTo>
                  <a:pt x="3087757" y="0"/>
                </a:lnTo>
                <a:lnTo>
                  <a:pt x="3087757" y="5295900"/>
                </a:lnTo>
                <a:lnTo>
                  <a:pt x="0" y="5295900"/>
                </a:lnTo>
                <a:lnTo>
                  <a:pt x="0" y="224974"/>
                </a:lnTo>
                <a:cubicBezTo>
                  <a:pt x="0" y="100724"/>
                  <a:pt x="100724" y="0"/>
                  <a:pt x="22497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4EE4-DEA0-40ED-9EBF-6FB50F61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97484E3-B20B-4569-B14E-8E995BF4BE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1892" y="1795565"/>
            <a:ext cx="1408079" cy="1399971"/>
          </a:xfrm>
          <a:prstGeom prst="roundRect">
            <a:avLst>
              <a:gd name="adj" fmla="val 10413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  <a:effectLst/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EEE8106-DD7C-44B6-81A2-00EFCB836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6735" y="1795565"/>
            <a:ext cx="1408079" cy="1399971"/>
          </a:xfrm>
          <a:prstGeom prst="roundRect">
            <a:avLst>
              <a:gd name="adj" fmla="val 10413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  <a:effectLst/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4EE4-DEA0-40ED-9EBF-6FB50F61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97484E3-B20B-4569-B14E-8E995BF4BE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1892" y="1795565"/>
            <a:ext cx="1408079" cy="1399971"/>
          </a:xfrm>
          <a:prstGeom prst="roundRect">
            <a:avLst>
              <a:gd name="adj" fmla="val 10413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  <a:effectLst/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EEE8106-DD7C-44B6-81A2-00EFCB836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6735" y="1795565"/>
            <a:ext cx="1408079" cy="1399971"/>
          </a:xfrm>
          <a:prstGeom prst="roundRect">
            <a:avLst>
              <a:gd name="adj" fmla="val 10413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  <a:effectLst/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3D90-0CE4-49F6-B493-9AD83267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533400"/>
            <a:ext cx="3781584" cy="154724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A3B7430-24BB-4190-A1C2-AD10B3DC9E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699" y="2080647"/>
            <a:ext cx="1828800" cy="1828800"/>
          </a:xfrm>
          <a:prstGeom prst="roundRect">
            <a:avLst>
              <a:gd name="adj" fmla="val 13701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8F65F93-E388-4E93-90D9-3548F1552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1485" y="2080647"/>
            <a:ext cx="1828800" cy="2601132"/>
          </a:xfrm>
          <a:prstGeom prst="roundRect">
            <a:avLst>
              <a:gd name="adj" fmla="val 14125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FABAE3D-61F4-46A0-8222-345BCB7D6C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34271" y="2080647"/>
            <a:ext cx="2606040" cy="2601132"/>
          </a:xfrm>
          <a:prstGeom prst="roundRect">
            <a:avLst>
              <a:gd name="adj" fmla="val 10858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B6FD721E-420B-418A-8AB8-3DC9B9FFD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4297" y="2080647"/>
            <a:ext cx="1322522" cy="1322522"/>
          </a:xfrm>
          <a:prstGeom prst="roundRect">
            <a:avLst>
              <a:gd name="adj" fmla="val 20476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7EAB9196-7EBB-434E-A616-F8FDD71628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0805" y="2080647"/>
            <a:ext cx="2052494" cy="2601132"/>
          </a:xfrm>
          <a:prstGeom prst="roundRect">
            <a:avLst>
              <a:gd name="adj" fmla="val 13835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itle with 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F3A2-367D-49A0-B746-5038CF8F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D0011C-CA70-416B-8E56-543BC1F6B5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04242" y="0"/>
            <a:ext cx="3087757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73F36-8DCF-44D1-AAC1-8C35AB78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33400"/>
            <a:ext cx="10134601" cy="10286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7FFB-2B49-4290-BE12-0770B59C3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699" y="1562100"/>
            <a:ext cx="10134601" cy="472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AA74D3-E2FB-432A-B0D7-30229C880941}"/>
              </a:ext>
            </a:extLst>
          </p:cNvPr>
          <p:cNvCxnSpPr>
            <a:cxnSpLocks/>
          </p:cNvCxnSpPr>
          <p:nvPr userDrawn="1"/>
        </p:nvCxnSpPr>
        <p:spPr>
          <a:xfrm>
            <a:off x="1042347" y="22747"/>
            <a:ext cx="1565841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84119B5-58B1-4925-9E4F-6F6870001A19}"/>
              </a:ext>
            </a:extLst>
          </p:cNvPr>
          <p:cNvSpPr/>
          <p:nvPr userDrawn="1"/>
        </p:nvSpPr>
        <p:spPr>
          <a:xfrm>
            <a:off x="796567" y="-351367"/>
            <a:ext cx="2057399" cy="225535"/>
          </a:xfrm>
          <a:prstGeom prst="rect">
            <a:avLst/>
          </a:prstGeom>
          <a:ln>
            <a:noFill/>
          </a:ln>
          <a:effectLst>
            <a:outerShdw blurRad="508000" dist="3810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2" r:id="rId3"/>
    <p:sldLayoutId id="2147483653" r:id="rId4"/>
    <p:sldLayoutId id="2147483714" r:id="rId5"/>
    <p:sldLayoutId id="2147483661" r:id="rId6"/>
    <p:sldLayoutId id="2147483681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2.22222E-6 L 4.16667E-7 -0.05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648" userDrawn="1">
          <p15:clr>
            <a:srgbClr val="F26B43"/>
          </p15:clr>
        </p15:guide>
        <p15:guide id="3" pos="7032" userDrawn="1">
          <p15:clr>
            <a:srgbClr val="F26B43"/>
          </p15:clr>
        </p15:guide>
        <p15:guide id="4" orient="horz" pos="3960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73F36-8DCF-44D1-AAC1-8C35AB78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33400"/>
            <a:ext cx="10134601" cy="10286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D7FFB-2B49-4290-BE12-0770B59C3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699" y="1562100"/>
            <a:ext cx="10134601" cy="472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AA74D3-E2FB-432A-B0D7-30229C880941}"/>
              </a:ext>
            </a:extLst>
          </p:cNvPr>
          <p:cNvCxnSpPr>
            <a:cxnSpLocks/>
          </p:cNvCxnSpPr>
          <p:nvPr userDrawn="1"/>
        </p:nvCxnSpPr>
        <p:spPr>
          <a:xfrm>
            <a:off x="5313080" y="22747"/>
            <a:ext cx="1565841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84119B5-58B1-4925-9E4F-6F6870001A19}"/>
              </a:ext>
            </a:extLst>
          </p:cNvPr>
          <p:cNvSpPr/>
          <p:nvPr userDrawn="1"/>
        </p:nvSpPr>
        <p:spPr>
          <a:xfrm>
            <a:off x="5067300" y="-351367"/>
            <a:ext cx="2057399" cy="225535"/>
          </a:xfrm>
          <a:prstGeom prst="rect">
            <a:avLst/>
          </a:prstGeom>
          <a:ln>
            <a:noFill/>
          </a:ln>
          <a:effectLst>
            <a:outerShdw blurRad="508000" dist="381000" dir="540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1907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2.22222E-6 L 0 -0.05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>
          <p15:clr>
            <a:srgbClr val="F26B43"/>
          </p15:clr>
        </p15:guide>
        <p15:guide id="2" pos="648">
          <p15:clr>
            <a:srgbClr val="F26B43"/>
          </p15:clr>
        </p15:guide>
        <p15:guide id="3" pos="7032">
          <p15:clr>
            <a:srgbClr val="F26B43"/>
          </p15:clr>
        </p15:guide>
        <p15:guide id="4" orient="horz" pos="3960">
          <p15:clr>
            <a:srgbClr val="F26B43"/>
          </p15:clr>
        </p15:guide>
        <p15:guide id="5" orient="horz" pos="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14D11B6-97AE-43D3-A4C1-9FCF7593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210981"/>
            <a:ext cx="10134601" cy="1758109"/>
          </a:xfrm>
        </p:spPr>
        <p:txBody>
          <a:bodyPr/>
          <a:lstStyle/>
          <a:p>
            <a:r>
              <a:rPr lang="uk-UA" sz="54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e-Ukraine Head NAME" panose="00000605000000000000" pitchFamily="50" charset="-52"/>
              </a:rPr>
              <a:t>Метод проєктів</a:t>
            </a:r>
            <a:br>
              <a:rPr lang="uk-UA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  <a:tileRect/>
                </a:gradFill>
              </a:rPr>
            </a:br>
            <a:r>
              <a:rPr lang="uk-UA" sz="3200" dirty="0"/>
              <a:t>Переваги та недоліки</a:t>
            </a:r>
            <a:endParaRPr lang="en-US" dirty="0">
              <a:gradFill flip="none" rotWithShape="1"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0" scaled="0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927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C831163-C225-4A0F-9906-E72F2E591148}"/>
              </a:ext>
            </a:extLst>
          </p:cNvPr>
          <p:cNvSpPr txBox="1">
            <a:spLocks/>
          </p:cNvSpPr>
          <p:nvPr/>
        </p:nvSpPr>
        <p:spPr>
          <a:xfrm rot="16200000">
            <a:off x="-838736" y="2655376"/>
            <a:ext cx="5372099" cy="1547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7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e-Ukraine Head NAME" panose="00000605000000000000" pitchFamily="50" charset="-52"/>
              </a:rPr>
              <a:t>переваги</a:t>
            </a:r>
            <a:endParaRPr lang="ru-RU" dirty="0">
              <a:latin typeface="e-Ukraine Head NAME" panose="00000605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FD706-A3D7-493C-AAB2-CEFC50660A22}"/>
              </a:ext>
            </a:extLst>
          </p:cNvPr>
          <p:cNvSpPr txBox="1"/>
          <p:nvPr/>
        </p:nvSpPr>
        <p:spPr>
          <a:xfrm>
            <a:off x="3815990" y="1691477"/>
            <a:ext cx="7302321" cy="3680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 </a:t>
            </a:r>
            <a:r>
              <a:rPr lang="ru-RU" sz="2400" dirty="0" err="1"/>
              <a:t>самоосвіти</a:t>
            </a:r>
            <a:r>
              <a:rPr lang="ru-RU" sz="2400" dirty="0"/>
              <a:t> і самоконтролю;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 </a:t>
            </a:r>
            <a:r>
              <a:rPr lang="ru-RU" sz="2400" dirty="0" err="1"/>
              <a:t>групової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інформаційної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, </a:t>
            </a:r>
            <a:r>
              <a:rPr lang="ru-RU" sz="2400" dirty="0" err="1"/>
              <a:t>збору</a:t>
            </a:r>
            <a:r>
              <a:rPr lang="ru-RU" sz="2400" dirty="0"/>
              <a:t>, </a:t>
            </a:r>
            <a:r>
              <a:rPr lang="ru-RU" sz="2400" dirty="0" err="1"/>
              <a:t>презентації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творчих</a:t>
            </a:r>
            <a:r>
              <a:rPr lang="ru-RU" sz="2400" dirty="0"/>
              <a:t> </a:t>
            </a:r>
            <a:r>
              <a:rPr lang="ru-RU" sz="2400" dirty="0" err="1"/>
              <a:t>здібностей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інтеграція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предметів</a:t>
            </a:r>
            <a:r>
              <a:rPr lang="ru-RU" sz="2400" dirty="0"/>
              <a:t>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ru-RU" sz="1200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8DE12D-586D-46A8-918C-A8128302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00" y="570042"/>
            <a:ext cx="687899" cy="6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50FF54-8E23-406D-B418-458D3EA9CCEA}"/>
              </a:ext>
            </a:extLst>
          </p:cNvPr>
          <p:cNvSpPr txBox="1">
            <a:spLocks/>
          </p:cNvSpPr>
          <p:nvPr/>
        </p:nvSpPr>
        <p:spPr>
          <a:xfrm rot="16200000">
            <a:off x="-632674" y="2565224"/>
            <a:ext cx="5372099" cy="1547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dirty="0">
                <a:gradFill flip="none" rotWithShape="1">
                  <a:gsLst>
                    <a:gs pos="0">
                      <a:srgbClr val="ED1D0D">
                        <a:shade val="30000"/>
                        <a:satMod val="115000"/>
                      </a:srgbClr>
                    </a:gs>
                    <a:gs pos="50000">
                      <a:srgbClr val="ED1D0D">
                        <a:shade val="67500"/>
                        <a:satMod val="115000"/>
                      </a:srgbClr>
                    </a:gs>
                    <a:gs pos="100000">
                      <a:srgbClr val="ED1D0D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e-Ukraine Head NAME" panose="00000605000000000000" pitchFamily="50" charset="-52"/>
              </a:rPr>
              <a:t>недоліки</a:t>
            </a:r>
            <a:endParaRPr lang="ru-RU" dirty="0">
              <a:gradFill flip="none" rotWithShape="1">
                <a:gsLst>
                  <a:gs pos="0">
                    <a:srgbClr val="ED1D0D">
                      <a:shade val="30000"/>
                      <a:satMod val="115000"/>
                    </a:srgbClr>
                  </a:gs>
                  <a:gs pos="50000">
                    <a:srgbClr val="ED1D0D">
                      <a:shade val="67500"/>
                      <a:satMod val="115000"/>
                    </a:srgbClr>
                  </a:gs>
                  <a:gs pos="100000">
                    <a:srgbClr val="ED1D0D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e-Ukraine Head NAME" panose="00000605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93ECE-6E61-4AD3-A01C-96A97C850337}"/>
              </a:ext>
            </a:extLst>
          </p:cNvPr>
          <p:cNvSpPr txBox="1"/>
          <p:nvPr/>
        </p:nvSpPr>
        <p:spPr>
          <a:xfrm>
            <a:off x="3670480" y="2472744"/>
            <a:ext cx="7134895" cy="2203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/>
              <a:t>проблема </a:t>
            </a:r>
            <a:r>
              <a:rPr lang="ru-RU" sz="2400" dirty="0" err="1"/>
              <a:t>суб’єктивної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творчої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err="1"/>
              <a:t>технічні</a:t>
            </a:r>
            <a:r>
              <a:rPr lang="ru-RU" sz="2400" dirty="0"/>
              <a:t> накладки,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вплинути</a:t>
            </a:r>
            <a:r>
              <a:rPr lang="ru-RU" sz="2400" dirty="0"/>
              <a:t> як на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, так і на </a:t>
            </a:r>
            <a:r>
              <a:rPr lang="ru-RU" sz="2400" dirty="0" err="1"/>
              <a:t>кінцевий</a:t>
            </a:r>
            <a:r>
              <a:rPr lang="ru-RU" sz="2400" dirty="0"/>
              <a:t> результат;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2400" dirty="0"/>
              <a:t>складнощі з організацією діяльності;</a:t>
            </a:r>
            <a:endParaRPr lang="ru-RU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/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ru-RU" sz="12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9F3AC-3080-4B17-97E0-FE7A5A6A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50" y="921912"/>
            <a:ext cx="976553" cy="9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DA4EB98-AD03-4BDE-A80F-051447B4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295226"/>
            <a:ext cx="7342568" cy="1028691"/>
          </a:xfrm>
        </p:spPr>
        <p:txBody>
          <a:bodyPr/>
          <a:lstStyle/>
          <a:p>
            <a:r>
              <a:rPr lang="uk-UA" dirty="0"/>
              <a:t>Необхідно організувати роботу таким чином, щоб учні навчилися:</a:t>
            </a:r>
            <a:endParaRPr lang="en-US" dirty="0"/>
          </a:p>
        </p:txBody>
      </p:sp>
      <p:grpSp>
        <p:nvGrpSpPr>
          <p:cNvPr id="5" name="List"/>
          <p:cNvGrpSpPr/>
          <p:nvPr/>
        </p:nvGrpSpPr>
        <p:grpSpPr>
          <a:xfrm>
            <a:off x="951490" y="992247"/>
            <a:ext cx="7496990" cy="1028691"/>
            <a:chOff x="1028701" y="1562101"/>
            <a:chExt cx="7496990" cy="102869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ED83063-9AA8-4C1F-82D8-70B5A8D1DB33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визначати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основні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і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поточні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(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проміжні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) мету і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завдання</a:t>
              </a: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6D8574-2932-4CFD-86C7-59C8D8440A59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01</a:t>
              </a:r>
            </a:p>
          </p:txBody>
        </p:sp>
      </p:grp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6CD471B-FED5-45DA-915F-51963AFE65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16246"/>
          <a:stretch>
            <a:fillRect/>
          </a:stretch>
        </p:blipFill>
        <p:spPr/>
      </p:pic>
      <p:grpSp>
        <p:nvGrpSpPr>
          <p:cNvPr id="18" name="List">
            <a:extLst>
              <a:ext uri="{FF2B5EF4-FFF2-40B4-BE49-F238E27FC236}">
                <a16:creationId xmlns:a16="http://schemas.microsoft.com/office/drawing/2014/main" id="{EC55FE0B-DB58-418F-9B66-FDE9BB922EAE}"/>
              </a:ext>
            </a:extLst>
          </p:cNvPr>
          <p:cNvGrpSpPr/>
          <p:nvPr/>
        </p:nvGrpSpPr>
        <p:grpSpPr>
          <a:xfrm>
            <a:off x="948382" y="2217969"/>
            <a:ext cx="7496990" cy="1028691"/>
            <a:chOff x="1028701" y="1562101"/>
            <a:chExt cx="7496990" cy="102869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6CFBDEA-CF81-4666-9905-84A7282F978B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шукати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шляхи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їх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вирішення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,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обираючи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оптимальні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;</a:t>
              </a:r>
            </a:p>
            <a:p>
              <a:pPr>
                <a:lnSpc>
                  <a:spcPct val="120000"/>
                </a:lnSpc>
                <a:spcBef>
                  <a:spcPts val="1200"/>
                </a:spcBef>
              </a:pP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81EFC4B-341F-4FED-90DC-91FFB43D2A42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uk-UA" sz="1400" dirty="0">
                  <a:solidFill>
                    <a:srgbClr val="FFFFFF"/>
                  </a:solidFill>
                  <a:latin typeface="+mj-lt"/>
                </a:rPr>
                <a:t>2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1" name="List">
            <a:extLst>
              <a:ext uri="{FF2B5EF4-FFF2-40B4-BE49-F238E27FC236}">
                <a16:creationId xmlns:a16="http://schemas.microsoft.com/office/drawing/2014/main" id="{3755AD65-F518-4036-96AD-A74BA71FBFA0}"/>
              </a:ext>
            </a:extLst>
          </p:cNvPr>
          <p:cNvGrpSpPr/>
          <p:nvPr/>
        </p:nvGrpSpPr>
        <p:grpSpPr>
          <a:xfrm>
            <a:off x="948382" y="3443691"/>
            <a:ext cx="7496990" cy="1028691"/>
            <a:chOff x="1028701" y="1562101"/>
            <a:chExt cx="7496990" cy="10286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196B7AE-80C4-4BA1-A476-D26A32ED896E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здійснювати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і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аргументувати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вибір</a:t>
              </a: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6F8C8DD-EC5D-4510-B4ED-379424A750CC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uk-UA" sz="1400" dirty="0">
                  <a:solidFill>
                    <a:srgbClr val="FFFFFF"/>
                  </a:solidFill>
                  <a:latin typeface="+mj-lt"/>
                </a:rPr>
                <a:t>3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4" name="List">
            <a:extLst>
              <a:ext uri="{FF2B5EF4-FFF2-40B4-BE49-F238E27FC236}">
                <a16:creationId xmlns:a16="http://schemas.microsoft.com/office/drawing/2014/main" id="{60EB3B2A-55B5-4E8F-B748-F702A66FA6F2}"/>
              </a:ext>
            </a:extLst>
          </p:cNvPr>
          <p:cNvGrpSpPr/>
          <p:nvPr/>
        </p:nvGrpSpPr>
        <p:grpSpPr>
          <a:xfrm>
            <a:off x="948382" y="4640031"/>
            <a:ext cx="7496990" cy="1028691"/>
            <a:chOff x="1028701" y="1562101"/>
            <a:chExt cx="7496990" cy="102869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DF39E45-97EF-423F-BD5B-B360F84D2683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передбачати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наслідки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вибору</a:t>
              </a: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2ED8E5D-92C0-4C35-9F2C-E6D5CDEC55A3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uk-UA" sz="1400" dirty="0">
                  <a:solidFill>
                    <a:srgbClr val="FFFFFF"/>
                  </a:solidFill>
                  <a:latin typeface="+mj-lt"/>
                </a:rPr>
                <a:t>4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DA4EB98-AD03-4BDE-A80F-051447B4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295226"/>
            <a:ext cx="7342568" cy="1028691"/>
          </a:xfrm>
        </p:spPr>
        <p:txBody>
          <a:bodyPr/>
          <a:lstStyle/>
          <a:p>
            <a:r>
              <a:rPr lang="uk-UA" dirty="0"/>
              <a:t>Необхідно організувати роботу таким чином, щоб учні навчилися:</a:t>
            </a:r>
            <a:endParaRPr lang="en-US" dirty="0"/>
          </a:p>
        </p:txBody>
      </p:sp>
      <p:grpSp>
        <p:nvGrpSpPr>
          <p:cNvPr id="5" name="List"/>
          <p:cNvGrpSpPr/>
          <p:nvPr/>
        </p:nvGrpSpPr>
        <p:grpSpPr>
          <a:xfrm>
            <a:off x="1028701" y="1816494"/>
            <a:ext cx="7496990" cy="1028691"/>
            <a:chOff x="1028701" y="1562101"/>
            <a:chExt cx="7496990" cy="102869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ED83063-9AA8-4C1F-82D8-70B5A8D1DB33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діяти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самостійно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(без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підказки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)</a:t>
              </a: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6D8574-2932-4CFD-86C7-59C8D8440A59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uk-UA" sz="1400" dirty="0">
                  <a:solidFill>
                    <a:srgbClr val="FFFFFF"/>
                  </a:solidFill>
                  <a:latin typeface="+mj-lt"/>
                </a:rPr>
                <a:t>5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6CD471B-FED5-45DA-915F-51963AFE65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16246"/>
          <a:stretch>
            <a:fillRect/>
          </a:stretch>
        </p:blipFill>
        <p:spPr/>
      </p:pic>
      <p:grpSp>
        <p:nvGrpSpPr>
          <p:cNvPr id="18" name="List">
            <a:extLst>
              <a:ext uri="{FF2B5EF4-FFF2-40B4-BE49-F238E27FC236}">
                <a16:creationId xmlns:a16="http://schemas.microsoft.com/office/drawing/2014/main" id="{EC55FE0B-DB58-418F-9B66-FDE9BB922EAE}"/>
              </a:ext>
            </a:extLst>
          </p:cNvPr>
          <p:cNvGrpSpPr/>
          <p:nvPr/>
        </p:nvGrpSpPr>
        <p:grpSpPr>
          <a:xfrm>
            <a:off x="1025593" y="3042216"/>
            <a:ext cx="7496990" cy="1028691"/>
            <a:chOff x="1028701" y="1562101"/>
            <a:chExt cx="7496990" cy="102869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6CFBDEA-CF81-4666-9905-84A7282F978B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порівнювати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отриманий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результат з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тим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,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що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потребується</a:t>
              </a:r>
              <a:endParaRPr lang="ru-RU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  <a:p>
              <a:pPr>
                <a:lnSpc>
                  <a:spcPct val="120000"/>
                </a:lnSpc>
                <a:spcBef>
                  <a:spcPts val="1200"/>
                </a:spcBef>
              </a:pP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81EFC4B-341F-4FED-90DC-91FFB43D2A42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uk-UA" sz="1400" dirty="0">
                  <a:solidFill>
                    <a:srgbClr val="FFFFFF"/>
                  </a:solidFill>
                  <a:latin typeface="+mj-lt"/>
                </a:rPr>
                <a:t>6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7" name="List">
            <a:extLst>
              <a:ext uri="{FF2B5EF4-FFF2-40B4-BE49-F238E27FC236}">
                <a16:creationId xmlns:a16="http://schemas.microsoft.com/office/drawing/2014/main" id="{51FA8B49-EF9E-4812-8F6B-5673A17590E9}"/>
              </a:ext>
            </a:extLst>
          </p:cNvPr>
          <p:cNvGrpSpPr/>
          <p:nvPr/>
        </p:nvGrpSpPr>
        <p:grpSpPr>
          <a:xfrm>
            <a:off x="1025593" y="4267938"/>
            <a:ext cx="7496990" cy="1028691"/>
            <a:chOff x="1028701" y="1562101"/>
            <a:chExt cx="7496990" cy="102869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BAB50BC-1634-4A17-AB1C-CEBB21E3282D}"/>
                </a:ext>
              </a:extLst>
            </p:cNvPr>
            <p:cNvSpPr/>
            <p:nvPr/>
          </p:nvSpPr>
          <p:spPr>
            <a:xfrm>
              <a:off x="1028701" y="1562101"/>
              <a:ext cx="7496990" cy="1028691"/>
            </a:xfrm>
            <a:prstGeom prst="roundRect">
              <a:avLst>
                <a:gd name="adj" fmla="val 1256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0" tIns="182880" rIns="548640" bIns="0" numCol="1" rtlCol="0" anchor="t"/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об'єктивно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оцінювати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процес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 (саму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діяльність</a:t>
              </a:r>
              <a:r>
                <a:rPr lang="ru-RU" dirty="0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) і результат </a:t>
              </a:r>
              <a:r>
                <a:rPr lang="ru-RU" dirty="0" err="1">
                  <a:solidFill>
                    <a:srgbClr val="FFFFFF"/>
                  </a:solidFill>
                  <a:latin typeface="e-Ukraine Head NAME" panose="00000605000000000000" pitchFamily="50" charset="-52"/>
                </a:rPr>
                <a:t>проектування</a:t>
              </a:r>
              <a:endParaRPr lang="en-US" sz="1200" dirty="0">
                <a:solidFill>
                  <a:srgbClr val="FFFFFF"/>
                </a:solidFill>
                <a:latin typeface="e-Ukraine Head NAME" panose="00000605000000000000" pitchFamily="50" charset="-52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6B70495-DE8B-4CE4-9656-6980E065C0A5}"/>
                </a:ext>
              </a:extLst>
            </p:cNvPr>
            <p:cNvSpPr/>
            <p:nvPr/>
          </p:nvSpPr>
          <p:spPr>
            <a:xfrm>
              <a:off x="1254034" y="1759132"/>
              <a:ext cx="400596" cy="400596"/>
            </a:xfrm>
            <a:prstGeom prst="roundRect">
              <a:avLst>
                <a:gd name="adj" fmla="val 25596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4000" dist="635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uk-UA" sz="1400" dirty="0">
                  <a:solidFill>
                    <a:srgbClr val="FFFFFF"/>
                  </a:solidFill>
                  <a:latin typeface="+mj-lt"/>
                </a:rPr>
                <a:t>7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8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125E-6 -0.08078 L 3.125E-6 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A16412-8771-4028-8F08-69AB1548E49C}"/>
              </a:ext>
            </a:extLst>
          </p:cNvPr>
          <p:cNvSpPr/>
          <p:nvPr/>
        </p:nvSpPr>
        <p:spPr>
          <a:xfrm>
            <a:off x="4140977" y="2921168"/>
            <a:ext cx="3910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+mj-lt"/>
              </a:rPr>
              <a:t>Висновок</a:t>
            </a:r>
            <a:endParaRPr lang="ru-RU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35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C80E-99F1-454F-9814-9B81854E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72" y="2962949"/>
            <a:ext cx="8175400" cy="1028691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e-Ukraine Head NAME" panose="00000605000000000000" pitchFamily="50" charset="-52"/>
              </a:rPr>
              <a:t>Дякую </a:t>
            </a:r>
            <a:br>
              <a:rPr lang="uk-UA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</a:rPr>
            </a:br>
            <a:r>
              <a:rPr lang="uk-UA" sz="3600" dirty="0">
                <a:solidFill>
                  <a:srgbClr val="FFFFFF"/>
                </a:solidFill>
              </a:rPr>
              <a:t>за увагу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96731B-B470-4601-9993-33C9E2D3A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65" y="3191544"/>
            <a:ext cx="571500" cy="5715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A73DB1-159D-426F-8D08-012DA94C66D7}"/>
              </a:ext>
            </a:extLst>
          </p:cNvPr>
          <p:cNvCxnSpPr/>
          <p:nvPr/>
        </p:nvCxnSpPr>
        <p:spPr>
          <a:xfrm>
            <a:off x="5460642" y="0"/>
            <a:ext cx="0" cy="6954592"/>
          </a:xfrm>
          <a:prstGeom prst="line">
            <a:avLst/>
          </a:prstGeom>
          <a:ln w="381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6DC1C9-9F92-4790-B318-C6FE936982BD}"/>
              </a:ext>
            </a:extLst>
          </p:cNvPr>
          <p:cNvSpPr txBox="1"/>
          <p:nvPr/>
        </p:nvSpPr>
        <p:spPr>
          <a:xfrm>
            <a:off x="7075601" y="1047745"/>
            <a:ext cx="3766527" cy="6050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1600" dirty="0">
                <a:solidFill>
                  <a:srgbClr val="F44336"/>
                </a:solidFill>
                <a:latin typeface="+mj-lt"/>
              </a:rPr>
              <a:t>Над презентацією працював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uk-UA" sz="1600" dirty="0"/>
              <a:t>(Ваше ім’я)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uk-UA" sz="1600" dirty="0">
                <a:solidFill>
                  <a:srgbClr val="F44336"/>
                </a:solidFill>
                <a:latin typeface="+mj-lt"/>
              </a:rPr>
              <a:t>Джерела та література</a:t>
            </a:r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uk-UA" sz="1600" dirty="0"/>
              <a:t>Ісаєва Г. Метод проектів – ефективна технологія навчання</a:t>
            </a:r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uk-UA" sz="1600" dirty="0" err="1"/>
              <a:t>Мазеина</a:t>
            </a:r>
            <a:r>
              <a:rPr lang="uk-UA" sz="1600" dirty="0"/>
              <a:t> Л. </a:t>
            </a:r>
            <a:r>
              <a:rPr lang="uk-UA" sz="1600" dirty="0" err="1"/>
              <a:t>История</a:t>
            </a:r>
            <a:r>
              <a:rPr lang="uk-UA" sz="1600" dirty="0"/>
              <a:t> </a:t>
            </a:r>
            <a:r>
              <a:rPr lang="uk-UA" sz="1600" dirty="0" err="1"/>
              <a:t>возникновения</a:t>
            </a:r>
            <a:r>
              <a:rPr lang="uk-UA" sz="1600" dirty="0"/>
              <a:t> и </a:t>
            </a:r>
            <a:r>
              <a:rPr lang="uk-UA" sz="1600" dirty="0" err="1"/>
              <a:t>развития</a:t>
            </a:r>
            <a:r>
              <a:rPr lang="uk-UA" sz="1600" dirty="0"/>
              <a:t> метода </a:t>
            </a:r>
            <a:r>
              <a:rPr lang="uk-UA" sz="1600" dirty="0" err="1"/>
              <a:t>проектов</a:t>
            </a:r>
            <a:r>
              <a:rPr lang="uk-UA" sz="1600" dirty="0"/>
              <a:t> в </a:t>
            </a:r>
            <a:r>
              <a:rPr lang="uk-UA" sz="1600" dirty="0" err="1"/>
              <a:t>работе</a:t>
            </a:r>
            <a:r>
              <a:rPr lang="uk-UA" sz="1600" dirty="0"/>
              <a:t> </a:t>
            </a:r>
            <a:r>
              <a:rPr lang="uk-UA" sz="1600" dirty="0" err="1"/>
              <a:t>учителей</a:t>
            </a:r>
            <a:r>
              <a:rPr lang="uk-UA" sz="1600" dirty="0"/>
              <a:t> </a:t>
            </a:r>
            <a:r>
              <a:rPr lang="uk-UA" sz="1600" dirty="0" err="1"/>
              <a:t>начальных</a:t>
            </a:r>
            <a:r>
              <a:rPr lang="uk-UA" sz="1600" dirty="0"/>
              <a:t> </a:t>
            </a:r>
            <a:r>
              <a:rPr lang="uk-UA" sz="1600" dirty="0" err="1"/>
              <a:t>классов</a:t>
            </a:r>
            <a:endParaRPr lang="uk-UA" sz="1600" dirty="0"/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uk-UA" sz="1600" dirty="0">
                <a:solidFill>
                  <a:srgbClr val="F44336"/>
                </a:solidFill>
                <a:latin typeface="+mj-lt"/>
              </a:rPr>
              <a:t>Супровідний текст</a:t>
            </a:r>
            <a:endParaRPr lang="en-GB" sz="1600" dirty="0">
              <a:solidFill>
                <a:srgbClr val="F44336"/>
              </a:solidFill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pl-PL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https://docs.google.com/document/d//edit?usp=sharin1FQ7cTa0mzFd8GAhM3WbbxjdZpx14gkgjJWxbusC3Yswg</a:t>
            </a:r>
            <a:endParaRPr lang="uk-UA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endParaRPr lang="uk-UA" sz="1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228600" indent="-228600" algn="ctr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endParaRPr lang="uk-UA" sz="1200" dirty="0"/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endParaRPr lang="uk-UA" sz="1200" dirty="0">
              <a:latin typeface="+mj-lt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05887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F01E-5656-4602-B12D-641F931A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Нові форми організації </a:t>
            </a:r>
            <a:r>
              <a:rPr lang="uk-UA" sz="28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</a:rPr>
              <a:t>навчально-виховного процесу</a:t>
            </a:r>
            <a:r>
              <a:rPr lang="uk-UA" sz="2800" dirty="0"/>
              <a:t>, які дозволили б: 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027E3-8210-4764-83B7-9BCC38192BF9}"/>
              </a:ext>
            </a:extLst>
          </p:cNvPr>
          <p:cNvSpPr txBox="1"/>
          <p:nvPr/>
        </p:nvSpPr>
        <p:spPr>
          <a:xfrm>
            <a:off x="3153714" y="1803042"/>
            <a:ext cx="6825803" cy="4327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інструментальний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</a:t>
            </a:r>
            <a:r>
              <a:rPr lang="ru-RU" sz="2000" dirty="0" err="1"/>
              <a:t>випускників</a:t>
            </a:r>
            <a:r>
              <a:rPr lang="ru-RU" sz="2000" dirty="0"/>
              <a:t>, </a:t>
            </a:r>
            <a:r>
              <a:rPr lang="ru-RU" sz="2000" dirty="0" err="1"/>
              <a:t>уміння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набувати</a:t>
            </a:r>
            <a:r>
              <a:rPr lang="ru-RU" sz="2000" dirty="0"/>
              <a:t> і </a:t>
            </a:r>
            <a:r>
              <a:rPr lang="ru-RU" sz="2000" dirty="0" err="1"/>
              <a:t>застосовувати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на </a:t>
            </a:r>
            <a:r>
              <a:rPr lang="ru-RU" sz="2000" dirty="0" err="1"/>
              <a:t>практиці</a:t>
            </a:r>
            <a:r>
              <a:rPr lang="ru-RU" sz="20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/>
              <a:t>розвивати</a:t>
            </a:r>
            <a:r>
              <a:rPr lang="ru-RU" sz="2000" dirty="0"/>
              <a:t> кожного </a:t>
            </a:r>
            <a:r>
              <a:rPr lang="ru-RU" sz="2000" dirty="0" err="1"/>
              <a:t>учня</a:t>
            </a:r>
            <a:r>
              <a:rPr lang="ru-RU" sz="2000" dirty="0"/>
              <a:t> як </a:t>
            </a:r>
            <a:r>
              <a:rPr lang="ru-RU" sz="2000" dirty="0" err="1"/>
              <a:t>творчу</a:t>
            </a:r>
            <a:r>
              <a:rPr lang="ru-RU" sz="2000" dirty="0"/>
              <a:t> </a:t>
            </a:r>
            <a:r>
              <a:rPr lang="ru-RU" sz="2000" dirty="0" err="1"/>
              <a:t>особистість</a:t>
            </a:r>
            <a:r>
              <a:rPr lang="ru-RU" sz="2000" dirty="0"/>
              <a:t>, </a:t>
            </a:r>
            <a:r>
              <a:rPr lang="ru-RU" sz="2000" dirty="0" err="1"/>
              <a:t>здатну</a:t>
            </a:r>
            <a:r>
              <a:rPr lang="ru-RU" sz="2000" dirty="0"/>
              <a:t> до </a:t>
            </a:r>
            <a:r>
              <a:rPr lang="ru-RU" sz="2000" dirty="0" err="1"/>
              <a:t>практичної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/>
              <a:t>залучати</a:t>
            </a:r>
            <a:r>
              <a:rPr lang="ru-RU" sz="2000" dirty="0"/>
              <a:t> кожного </a:t>
            </a:r>
            <a:r>
              <a:rPr lang="ru-RU" sz="2000" dirty="0" err="1"/>
              <a:t>учня</a:t>
            </a:r>
            <a:r>
              <a:rPr lang="ru-RU" sz="2000" dirty="0"/>
              <a:t> до </a:t>
            </a:r>
            <a:r>
              <a:rPr lang="ru-RU" sz="2000" dirty="0" err="1"/>
              <a:t>активної</a:t>
            </a:r>
            <a:r>
              <a:rPr lang="ru-RU" sz="2000" dirty="0"/>
              <a:t> </a:t>
            </a:r>
            <a:r>
              <a:rPr lang="ru-RU" sz="2000" dirty="0" err="1"/>
              <a:t>пізнавальної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навички</a:t>
            </a:r>
            <a:r>
              <a:rPr lang="ru-RU" sz="2000" dirty="0"/>
              <a:t> </a:t>
            </a:r>
            <a:r>
              <a:rPr lang="ru-RU" sz="2000" dirty="0" err="1"/>
              <a:t>пізнавальної</a:t>
            </a:r>
            <a:r>
              <a:rPr lang="ru-RU" sz="2000" dirty="0"/>
              <a:t> і </a:t>
            </a:r>
            <a:r>
              <a:rPr lang="ru-RU" sz="2000" dirty="0" err="1"/>
              <a:t>дослідницької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критичне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/>
              <a:t>формувати</a:t>
            </a:r>
            <a:r>
              <a:rPr lang="ru-RU" sz="2000" dirty="0"/>
              <a:t> в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цілісну</a:t>
            </a:r>
            <a:r>
              <a:rPr lang="ru-RU" sz="2000" dirty="0"/>
              <a:t> картину </a:t>
            </a:r>
            <a:r>
              <a:rPr lang="ru-RU" sz="2000" dirty="0" err="1"/>
              <a:t>світу</a:t>
            </a:r>
            <a:r>
              <a:rPr lang="ru-RU" sz="20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/>
              <a:t>спілкуватися</a:t>
            </a:r>
            <a:r>
              <a:rPr lang="ru-RU" sz="2000" dirty="0"/>
              <a:t> з </a:t>
            </a:r>
            <a:r>
              <a:rPr lang="ru-RU" sz="2000" dirty="0" err="1"/>
              <a:t>однолітками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, </a:t>
            </a:r>
            <a:r>
              <a:rPr lang="ru-RU" sz="2000" dirty="0" err="1"/>
              <a:t>міста</a:t>
            </a:r>
            <a:r>
              <a:rPr lang="ru-RU" sz="2000" dirty="0"/>
              <a:t>, але й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грамотно </a:t>
            </a:r>
            <a:r>
              <a:rPr lang="ru-RU" sz="2000" dirty="0" err="1"/>
              <a:t>працювати</a:t>
            </a:r>
            <a:r>
              <a:rPr lang="ru-RU" sz="2000" dirty="0"/>
              <a:t> з </a:t>
            </a:r>
            <a:r>
              <a:rPr lang="ru-RU" sz="2000" dirty="0" err="1"/>
              <a:t>інформацією</a:t>
            </a:r>
            <a:r>
              <a:rPr lang="ru-RU" sz="2000" dirty="0"/>
              <a:t> і т. д.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03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32A4D7-0432-4BFB-9460-4A9B6FA33267}"/>
              </a:ext>
            </a:extLst>
          </p:cNvPr>
          <p:cNvCxnSpPr/>
          <p:nvPr/>
        </p:nvCxnSpPr>
        <p:spPr>
          <a:xfrm flipV="1">
            <a:off x="0" y="0"/>
            <a:ext cx="12192000" cy="6858000"/>
          </a:xfrm>
          <a:prstGeom prst="line">
            <a:avLst/>
          </a:prstGeom>
          <a:ln w="76200" cap="rnd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5656CE9F-809D-445E-BE47-6EA42012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33400"/>
            <a:ext cx="6312257" cy="1547247"/>
          </a:xfrm>
        </p:spPr>
        <p:txBody>
          <a:bodyPr/>
          <a:lstStyle/>
          <a:p>
            <a:r>
              <a:rPr lang="uk-UA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</a:rPr>
              <a:t>Історія </a:t>
            </a:r>
            <a:r>
              <a:rPr lang="uk-UA" dirty="0" err="1"/>
              <a:t>проєктного</a:t>
            </a:r>
            <a:r>
              <a:rPr lang="uk-UA" dirty="0"/>
              <a:t> методу</a:t>
            </a:r>
            <a:endParaRPr lang="en-US" dirty="0"/>
          </a:p>
        </p:txBody>
      </p:sp>
      <p:sp>
        <p:nvSpPr>
          <p:cNvPr id="36" name="Promoted background">
            <a:extLst>
              <a:ext uri="{FF2B5EF4-FFF2-40B4-BE49-F238E27FC236}">
                <a16:creationId xmlns:a16="http://schemas.microsoft.com/office/drawing/2014/main" id="{BF0D981E-E268-4F0A-B000-1596651DEAB5}"/>
              </a:ext>
            </a:extLst>
          </p:cNvPr>
          <p:cNvSpPr/>
          <p:nvPr/>
        </p:nvSpPr>
        <p:spPr>
          <a:xfrm>
            <a:off x="255444" y="4628527"/>
            <a:ext cx="3788522" cy="1825215"/>
          </a:xfrm>
          <a:prstGeom prst="roundRect">
            <a:avLst>
              <a:gd name="adj" fmla="val 27824"/>
            </a:avLst>
          </a:prstGeom>
          <a:solidFill>
            <a:schemeClr val="accent1"/>
          </a:solidFill>
          <a:ln>
            <a:noFill/>
          </a:ln>
          <a:effectLst>
            <a:outerShdw blurRad="508000" dist="1270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FFFFFF">
                    <a:alpha val="70000"/>
                  </a:srgbClr>
                </a:solidFill>
              </a:rPr>
              <a:t>1590 – 1765 рр.</a:t>
            </a:r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	</a:t>
            </a:r>
            <a:endParaRPr lang="uk-UA" sz="2400" dirty="0">
              <a:solidFill>
                <a:srgbClr val="FFFFFF">
                  <a:alpha val="70000"/>
                </a:srgbClr>
              </a:solidFill>
            </a:endParaRPr>
          </a:p>
          <a:p>
            <a:pPr>
              <a:lnSpc>
                <a:spcPct val="130000"/>
              </a:lnSpc>
            </a:pPr>
            <a:r>
              <a:rPr lang="uk-UA" sz="1600" dirty="0">
                <a:solidFill>
                  <a:srgbClr val="FFFFFF"/>
                </a:solidFill>
                <a:latin typeface="+mj-lt"/>
              </a:rPr>
              <a:t>Початок проектної діяльності в архітектурних школах (майстернях) Європи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Promoted background">
            <a:extLst>
              <a:ext uri="{FF2B5EF4-FFF2-40B4-BE49-F238E27FC236}">
                <a16:creationId xmlns:a16="http://schemas.microsoft.com/office/drawing/2014/main" id="{27E7823D-F960-479C-95F2-AA7D2BF1DC8A}"/>
              </a:ext>
            </a:extLst>
          </p:cNvPr>
          <p:cNvSpPr/>
          <p:nvPr/>
        </p:nvSpPr>
        <p:spPr>
          <a:xfrm>
            <a:off x="3908754" y="2080647"/>
            <a:ext cx="3788522" cy="2952116"/>
          </a:xfrm>
          <a:prstGeom prst="roundRect">
            <a:avLst>
              <a:gd name="adj" fmla="val 27824"/>
            </a:avLst>
          </a:prstGeom>
          <a:solidFill>
            <a:schemeClr val="accent1"/>
          </a:solidFill>
          <a:ln>
            <a:noFill/>
          </a:ln>
          <a:effectLst>
            <a:outerShdw blurRad="508000" dist="1270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FFFFFF">
                    <a:alpha val="70000"/>
                  </a:srgbClr>
                </a:solidFill>
              </a:rPr>
              <a:t>1765 – 1880 рр.</a:t>
            </a:r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	</a:t>
            </a:r>
            <a:endParaRPr lang="uk-UA" sz="2400" dirty="0">
              <a:solidFill>
                <a:srgbClr val="FFFFFF">
                  <a:alpha val="70000"/>
                </a:srgbClr>
              </a:solidFill>
            </a:endParaRPr>
          </a:p>
          <a:p>
            <a:pPr>
              <a:lnSpc>
                <a:spcPct val="130000"/>
              </a:lnSpc>
            </a:pPr>
            <a:r>
              <a:rPr lang="uk-UA" sz="1600" dirty="0">
                <a:solidFill>
                  <a:srgbClr val="FFFFFF"/>
                </a:solidFill>
                <a:latin typeface="+mj-lt"/>
              </a:rPr>
              <a:t>Використання методу проектів в якості методу навчання в систематичній педагогічній практиці та його «переселення» на американський континент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Promoted background">
            <a:extLst>
              <a:ext uri="{FF2B5EF4-FFF2-40B4-BE49-F238E27FC236}">
                <a16:creationId xmlns:a16="http://schemas.microsoft.com/office/drawing/2014/main" id="{F050157A-E71F-4464-9CFC-3E85DC405F2B}"/>
              </a:ext>
            </a:extLst>
          </p:cNvPr>
          <p:cNvSpPr/>
          <p:nvPr/>
        </p:nvSpPr>
        <p:spPr>
          <a:xfrm>
            <a:off x="7993501" y="607797"/>
            <a:ext cx="3788522" cy="1955099"/>
          </a:xfrm>
          <a:prstGeom prst="roundRect">
            <a:avLst>
              <a:gd name="adj" fmla="val 27824"/>
            </a:avLst>
          </a:prstGeom>
          <a:solidFill>
            <a:schemeClr val="accent1"/>
          </a:solidFill>
          <a:ln>
            <a:noFill/>
          </a:ln>
          <a:effectLst>
            <a:outerShdw blurRad="508000" dist="1270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FFFFFF">
                    <a:alpha val="70000"/>
                  </a:srgbClr>
                </a:solidFill>
              </a:rPr>
              <a:t>1880 – 1915 рр.</a:t>
            </a:r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uk-UA" sz="1600" dirty="0">
                <a:solidFill>
                  <a:srgbClr val="FFFFFF"/>
                </a:solidFill>
                <a:latin typeface="+mj-lt"/>
              </a:rPr>
              <a:t>Використання методу проектів у виробничому навчанні та в загальноосвітніх школах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2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66259A-FB3E-4854-9E43-02678EF60A7A}"/>
              </a:ext>
            </a:extLst>
          </p:cNvPr>
          <p:cNvSpPr/>
          <p:nvPr/>
        </p:nvSpPr>
        <p:spPr>
          <a:xfrm>
            <a:off x="1060699" y="539771"/>
            <a:ext cx="5777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+mj-lt"/>
              </a:rPr>
              <a:t>Історія </a:t>
            </a:r>
            <a:r>
              <a:rPr lang="uk-UA" sz="3200" dirty="0" err="1">
                <a:latin typeface="+mj-lt"/>
              </a:rPr>
              <a:t>проєктного</a:t>
            </a:r>
            <a:r>
              <a:rPr lang="uk-UA" sz="3200" dirty="0">
                <a:latin typeface="+mj-lt"/>
              </a:rPr>
              <a:t> методу</a:t>
            </a:r>
            <a:endParaRPr lang="ru-RU" sz="32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316D7C-9C68-4272-BEB1-2B60A028E5AA}"/>
              </a:ext>
            </a:extLst>
          </p:cNvPr>
          <p:cNvCxnSpPr/>
          <p:nvPr/>
        </p:nvCxnSpPr>
        <p:spPr>
          <a:xfrm flipV="1">
            <a:off x="0" y="0"/>
            <a:ext cx="12192000" cy="6858000"/>
          </a:xfrm>
          <a:prstGeom prst="line">
            <a:avLst/>
          </a:prstGeom>
          <a:ln w="76200" cap="rnd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moted background">
            <a:extLst>
              <a:ext uri="{FF2B5EF4-FFF2-40B4-BE49-F238E27FC236}">
                <a16:creationId xmlns:a16="http://schemas.microsoft.com/office/drawing/2014/main" id="{7EDCD153-3F6B-45DA-99E2-CCF4285F6EEF}"/>
              </a:ext>
            </a:extLst>
          </p:cNvPr>
          <p:cNvSpPr/>
          <p:nvPr/>
        </p:nvSpPr>
        <p:spPr>
          <a:xfrm>
            <a:off x="1684998" y="4048977"/>
            <a:ext cx="3788522" cy="1825215"/>
          </a:xfrm>
          <a:prstGeom prst="roundRect">
            <a:avLst>
              <a:gd name="adj" fmla="val 27824"/>
            </a:avLst>
          </a:prstGeom>
          <a:solidFill>
            <a:schemeClr val="accent1"/>
          </a:solidFill>
          <a:ln>
            <a:noFill/>
          </a:ln>
          <a:effectLst>
            <a:outerShdw blurRad="508000" dist="1270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FFFFFF">
                    <a:alpha val="70000"/>
                  </a:srgbClr>
                </a:solidFill>
              </a:rPr>
              <a:t>1915 – 1965 рр.</a:t>
            </a:r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	</a:t>
            </a:r>
            <a:endParaRPr lang="uk-UA" sz="2400" dirty="0">
              <a:solidFill>
                <a:srgbClr val="FFFFFF">
                  <a:alpha val="70000"/>
                </a:srgbClr>
              </a:solidFill>
            </a:endParaRPr>
          </a:p>
          <a:p>
            <a:pPr>
              <a:lnSpc>
                <a:spcPct val="130000"/>
              </a:lnSpc>
            </a:pPr>
            <a:r>
              <a:rPr lang="uk-UA" sz="1600" dirty="0">
                <a:solidFill>
                  <a:srgbClr val="FFFFFF"/>
                </a:solidFill>
                <a:latin typeface="+mj-lt"/>
              </a:rPr>
              <a:t>Переосмислення методу проектів та поширене використання його в школах країн Європи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Promoted background">
            <a:extLst>
              <a:ext uri="{FF2B5EF4-FFF2-40B4-BE49-F238E27FC236}">
                <a16:creationId xmlns:a16="http://schemas.microsoft.com/office/drawing/2014/main" id="{AC0C4A86-B6A6-49AF-8714-B7DFF6A585C1}"/>
              </a:ext>
            </a:extLst>
          </p:cNvPr>
          <p:cNvSpPr/>
          <p:nvPr/>
        </p:nvSpPr>
        <p:spPr>
          <a:xfrm>
            <a:off x="5772962" y="1609212"/>
            <a:ext cx="3788522" cy="1955099"/>
          </a:xfrm>
          <a:prstGeom prst="roundRect">
            <a:avLst>
              <a:gd name="adj" fmla="val 27824"/>
            </a:avLst>
          </a:prstGeom>
          <a:solidFill>
            <a:schemeClr val="accent1"/>
          </a:solidFill>
          <a:ln>
            <a:noFill/>
          </a:ln>
          <a:effectLst>
            <a:outerShdw blurRad="508000" dist="1270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FFFFFF">
                    <a:alpha val="70000"/>
                  </a:srgbClr>
                </a:solidFill>
              </a:rPr>
              <a:t>1965 р. – наші дні</a:t>
            </a:r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uk-UA" sz="1600" dirty="0">
                <a:solidFill>
                  <a:srgbClr val="FFFFFF"/>
                </a:solidFill>
                <a:latin typeface="+mj-lt"/>
              </a:rPr>
              <a:t>Нове «відкриття» методу проектів, третя хвиля його розповсюдження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E41593-6956-428A-88DA-01C5B3FBC016}"/>
              </a:ext>
            </a:extLst>
          </p:cNvPr>
          <p:cNvSpPr/>
          <p:nvPr/>
        </p:nvSpPr>
        <p:spPr>
          <a:xfrm rot="16200000">
            <a:off x="-1088564" y="2806453"/>
            <a:ext cx="5803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 err="1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e-Ukraine Head NAME" panose="00000605000000000000" pitchFamily="50" charset="-52"/>
              </a:rPr>
              <a:t>Проєктування</a:t>
            </a:r>
            <a:endParaRPr lang="ru-RU" sz="5400" dirty="0">
              <a:latin typeface="e-Ukraine Head NAME" panose="00000605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2EA53-1BDC-42E1-91A8-6BE274E728D3}"/>
              </a:ext>
            </a:extLst>
          </p:cNvPr>
          <p:cNvSpPr txBox="1"/>
          <p:nvPr/>
        </p:nvSpPr>
        <p:spPr>
          <a:xfrm>
            <a:off x="2717443" y="356103"/>
            <a:ext cx="4108360" cy="6266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200" dirty="0" err="1"/>
              <a:t>особливий</a:t>
            </a:r>
            <a:r>
              <a:rPr lang="ru-RU" sz="3200" dirty="0"/>
              <a:t> тип </a:t>
            </a:r>
            <a:r>
              <a:rPr lang="ru-RU" sz="3200" dirty="0" err="1"/>
              <a:t>інтелектуальної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, </a:t>
            </a:r>
            <a:r>
              <a:rPr lang="ru-RU" sz="3200" dirty="0" err="1"/>
              <a:t>відмінною</a:t>
            </a:r>
            <a:r>
              <a:rPr lang="ru-RU" sz="3200" dirty="0"/>
              <a:t> </a:t>
            </a:r>
            <a:r>
              <a:rPr lang="ru-RU" sz="3200" dirty="0" err="1"/>
              <a:t>особливістю</a:t>
            </a:r>
            <a:r>
              <a:rPr lang="ru-RU" sz="3200" dirty="0"/>
              <a:t> </a:t>
            </a:r>
            <a:r>
              <a:rPr lang="ru-RU" sz="3200" dirty="0" err="1"/>
              <a:t>якої</a:t>
            </a:r>
            <a:r>
              <a:rPr lang="ru-RU" sz="3200" dirty="0"/>
              <a:t> є перспективна </a:t>
            </a:r>
            <a:r>
              <a:rPr lang="ru-RU" sz="3200" dirty="0" err="1"/>
              <a:t>орієнтація</a:t>
            </a:r>
            <a:r>
              <a:rPr lang="ru-RU" sz="3200" dirty="0"/>
              <a:t>, практично </a:t>
            </a:r>
            <a:r>
              <a:rPr lang="ru-RU" sz="3200" dirty="0" err="1"/>
              <a:t>спрямоване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.</a:t>
            </a:r>
            <a:endParaRPr lang="ru-RU" sz="2000" dirty="0"/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31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0590-22B3-4FBC-AAA1-6F512B17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99" y="2375076"/>
            <a:ext cx="6041801" cy="1547247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de-DE" dirty="0"/>
              <a:t>Lernen mit Kopf, Herz und Hand</a:t>
            </a:r>
            <a:r>
              <a:rPr lang="ru-RU" dirty="0"/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C3330-D455-466E-9664-72590FCDEAD8}"/>
              </a:ext>
            </a:extLst>
          </p:cNvPr>
          <p:cNvSpPr txBox="1"/>
          <p:nvPr/>
        </p:nvSpPr>
        <p:spPr>
          <a:xfrm>
            <a:off x="3572412" y="2996415"/>
            <a:ext cx="5047176" cy="304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uk-UA" dirty="0">
                <a:latin typeface="+mj-lt"/>
              </a:rPr>
              <a:t>«Навчання головою, серцем і рукою»</a:t>
            </a:r>
            <a:endParaRPr lang="ru-RU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06E982-9D1B-4DE5-A1BA-7E98428DA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69" y="3661494"/>
            <a:ext cx="571499" cy="571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CC86F-FE55-4745-81EE-6E67DED5D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17" y="3661493"/>
            <a:ext cx="571500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B2A224-17BA-4206-9CDC-9AD882625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22" y="3661494"/>
            <a:ext cx="571499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9987-B747-4A9E-A8D3-BC4B200F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435" y="636431"/>
            <a:ext cx="5475130" cy="1547247"/>
          </a:xfrm>
        </p:spPr>
        <p:txBody>
          <a:bodyPr/>
          <a:lstStyle/>
          <a:p>
            <a:pPr algn="ctr"/>
            <a:r>
              <a:rPr lang="uk-UA" dirty="0"/>
              <a:t>Що таке </a:t>
            </a:r>
            <a:r>
              <a:rPr lang="uk-UA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</a:rPr>
              <a:t>метод проєктів?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A5C5E-656C-4F42-BC90-A27651BF80E0}"/>
              </a:ext>
            </a:extLst>
          </p:cNvPr>
          <p:cNvSpPr txBox="1"/>
          <p:nvPr/>
        </p:nvSpPr>
        <p:spPr>
          <a:xfrm>
            <a:off x="3017949" y="1790163"/>
            <a:ext cx="6156101" cy="3293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sz="2000" dirty="0" err="1"/>
              <a:t>педагогічна</a:t>
            </a:r>
            <a:r>
              <a:rPr lang="ru-RU" sz="2000" dirty="0"/>
              <a:t> </a:t>
            </a:r>
            <a:r>
              <a:rPr lang="ru-RU" sz="2000" dirty="0" err="1"/>
              <a:t>технологія</a:t>
            </a:r>
            <a:r>
              <a:rPr lang="ru-RU" sz="2000" dirty="0"/>
              <a:t>, </a:t>
            </a:r>
            <a:r>
              <a:rPr lang="ru-RU" sz="2000" dirty="0" err="1"/>
              <a:t>зорієнтована</a:t>
            </a:r>
            <a:r>
              <a:rPr lang="ru-RU" sz="2000" dirty="0"/>
              <a:t> не на </a:t>
            </a:r>
            <a:r>
              <a:rPr lang="ru-RU" sz="2000" dirty="0" err="1"/>
              <a:t>інтеграцію</a:t>
            </a:r>
            <a:r>
              <a:rPr lang="ru-RU" sz="2000" dirty="0"/>
              <a:t> </a:t>
            </a:r>
            <a:r>
              <a:rPr lang="ru-RU" sz="2000" dirty="0" err="1"/>
              <a:t>фактичних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, а на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і </a:t>
            </a:r>
            <a:r>
              <a:rPr lang="ru-RU" sz="2000" dirty="0" err="1"/>
              <a:t>набуття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(часто шляхом </a:t>
            </a:r>
            <a:r>
              <a:rPr lang="ru-RU" sz="2000" dirty="0" err="1"/>
              <a:t>самоосвіти</a:t>
            </a:r>
            <a:r>
              <a:rPr lang="ru-RU" sz="2000" dirty="0"/>
              <a:t>). </a:t>
            </a:r>
            <a:r>
              <a:rPr lang="ru-RU" sz="2000" dirty="0" err="1"/>
              <a:t>Активне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у </a:t>
            </a:r>
            <a:r>
              <a:rPr lang="ru-RU" sz="2000" dirty="0" err="1"/>
              <a:t>зміст</a:t>
            </a:r>
            <a:r>
              <a:rPr lang="ru-RU" sz="2000" dirty="0"/>
              <a:t> тих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проектів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засвоїти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способи</a:t>
            </a:r>
            <a:r>
              <a:rPr lang="ru-RU" sz="2000" dirty="0"/>
              <a:t> </a:t>
            </a:r>
            <a:r>
              <a:rPr lang="ru-RU" sz="2000" dirty="0" err="1"/>
              <a:t>людської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в </a:t>
            </a:r>
            <a:r>
              <a:rPr lang="ru-RU" sz="2000" dirty="0" err="1"/>
              <a:t>соціокультурному</a:t>
            </a:r>
            <a:r>
              <a:rPr lang="ru-RU" sz="2000" dirty="0"/>
              <a:t> </a:t>
            </a:r>
            <a:r>
              <a:rPr lang="ru-RU" sz="2000" dirty="0" err="1"/>
              <a:t>середовищі</a:t>
            </a:r>
            <a:r>
              <a:rPr lang="ru-RU" sz="2000" dirty="0"/>
              <a:t>.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звернемо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читача</a:t>
            </a:r>
            <a:r>
              <a:rPr lang="ru-RU" sz="2000" dirty="0"/>
              <a:t> на видах </a:t>
            </a:r>
            <a:r>
              <a:rPr lang="ru-RU" sz="2000" dirty="0" err="1"/>
              <a:t>дослідницьких</a:t>
            </a:r>
            <a:r>
              <a:rPr lang="ru-RU" sz="2000" dirty="0"/>
              <a:t> </a:t>
            </a:r>
            <a:r>
              <a:rPr lang="ru-RU" sz="2000" dirty="0" err="1"/>
              <a:t>проектів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організацію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51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268D21-3FA0-4EA3-BA25-DE343EEA4F5A}"/>
              </a:ext>
            </a:extLst>
          </p:cNvPr>
          <p:cNvSpPr/>
          <p:nvPr/>
        </p:nvSpPr>
        <p:spPr>
          <a:xfrm>
            <a:off x="3064935" y="1970468"/>
            <a:ext cx="5976034" cy="4842456"/>
          </a:xfrm>
          <a:custGeom>
            <a:avLst/>
            <a:gdLst>
              <a:gd name="connsiteX0" fmla="*/ 5628304 w 5976034"/>
              <a:gd name="connsiteY0" fmla="*/ 0 h 4842456"/>
              <a:gd name="connsiteX1" fmla="*/ 237 w 5976034"/>
              <a:gd name="connsiteY1" fmla="*/ 978794 h 4842456"/>
              <a:gd name="connsiteX2" fmla="*/ 5808609 w 5976034"/>
              <a:gd name="connsiteY2" fmla="*/ 2575774 h 4842456"/>
              <a:gd name="connsiteX3" fmla="*/ 116147 w 5976034"/>
              <a:gd name="connsiteY3" fmla="*/ 3709115 h 4842456"/>
              <a:gd name="connsiteX4" fmla="*/ 5976034 w 5976034"/>
              <a:gd name="connsiteY4" fmla="*/ 4842456 h 484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034" h="4842456">
                <a:moveTo>
                  <a:pt x="5628304" y="0"/>
                </a:moveTo>
                <a:cubicBezTo>
                  <a:pt x="2799245" y="274749"/>
                  <a:pt x="-29814" y="549498"/>
                  <a:pt x="237" y="978794"/>
                </a:cubicBezTo>
                <a:cubicBezTo>
                  <a:pt x="30288" y="1408090"/>
                  <a:pt x="5789291" y="2120721"/>
                  <a:pt x="5808609" y="2575774"/>
                </a:cubicBezTo>
                <a:cubicBezTo>
                  <a:pt x="5827927" y="3030828"/>
                  <a:pt x="88243" y="3331335"/>
                  <a:pt x="116147" y="3709115"/>
                </a:cubicBezTo>
                <a:cubicBezTo>
                  <a:pt x="144051" y="4086895"/>
                  <a:pt x="3060042" y="4464675"/>
                  <a:pt x="5976034" y="4842456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4867-B976-4FB6-8DD2-D6DD2F81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33400"/>
            <a:ext cx="7110748" cy="1547247"/>
          </a:xfrm>
        </p:spPr>
        <p:txBody>
          <a:bodyPr/>
          <a:lstStyle/>
          <a:p>
            <a:r>
              <a:rPr lang="ru-RU" dirty="0" err="1">
                <a:latin typeface="e-Ukraine Head NAME" panose="00000605000000000000" pitchFamily="50" charset="-52"/>
              </a:rPr>
              <a:t>Типи</a:t>
            </a:r>
            <a:r>
              <a:rPr lang="ru-RU" dirty="0">
                <a:latin typeface="e-Ukraine Head NAME" panose="00000605000000000000" pitchFamily="50" charset="-52"/>
              </a:rPr>
              <a:t> </a:t>
            </a:r>
            <a:r>
              <a:rPr lang="ru-RU" dirty="0" err="1">
                <a:latin typeface="e-Ukraine Head NAME" panose="00000605000000000000" pitchFamily="50" charset="-52"/>
              </a:rPr>
              <a:t>дослідницьких</a:t>
            </a:r>
            <a:r>
              <a:rPr lang="ru-RU" dirty="0">
                <a:latin typeface="e-Ukraine Head NAME" panose="00000605000000000000" pitchFamily="50" charset="-52"/>
              </a:rPr>
              <a:t> проєктів:</a:t>
            </a:r>
          </a:p>
        </p:txBody>
      </p:sp>
      <p:sp>
        <p:nvSpPr>
          <p:cNvPr id="8" name="List background 1">
            <a:extLst>
              <a:ext uri="{FF2B5EF4-FFF2-40B4-BE49-F238E27FC236}">
                <a16:creationId xmlns:a16="http://schemas.microsoft.com/office/drawing/2014/main" id="{5EE95949-4B00-4740-87BE-57D30A2205B7}"/>
              </a:ext>
            </a:extLst>
          </p:cNvPr>
          <p:cNvSpPr/>
          <p:nvPr/>
        </p:nvSpPr>
        <p:spPr>
          <a:xfrm>
            <a:off x="6579495" y="1523466"/>
            <a:ext cx="4174364" cy="829075"/>
          </a:xfrm>
          <a:prstGeom prst="roundRect">
            <a:avLst>
              <a:gd name="adj" fmla="val 278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>
              <a:lnSpc>
                <a:spcPct val="130000"/>
              </a:lnSpc>
            </a:pPr>
            <a:r>
              <a:rPr lang="uk-UA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Монопредметний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9" name="List background 1">
            <a:extLst>
              <a:ext uri="{FF2B5EF4-FFF2-40B4-BE49-F238E27FC236}">
                <a16:creationId xmlns:a16="http://schemas.microsoft.com/office/drawing/2014/main" id="{D0818019-8B0D-43F9-99AD-3B4C00CE2A82}"/>
              </a:ext>
            </a:extLst>
          </p:cNvPr>
          <p:cNvSpPr/>
          <p:nvPr/>
        </p:nvSpPr>
        <p:spPr>
          <a:xfrm>
            <a:off x="1028701" y="2599925"/>
            <a:ext cx="4174364" cy="829075"/>
          </a:xfrm>
          <a:prstGeom prst="roundRect">
            <a:avLst>
              <a:gd name="adj" fmla="val 278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 algn="ctr">
              <a:lnSpc>
                <a:spcPct val="130000"/>
              </a:lnSpc>
            </a:pPr>
            <a:r>
              <a:rPr lang="uk-UA" sz="3200" b="1" dirty="0">
                <a:solidFill>
                  <a:schemeClr val="accent2"/>
                </a:solidFill>
              </a:rPr>
              <a:t>Міжпредметний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List background 1">
            <a:extLst>
              <a:ext uri="{FF2B5EF4-FFF2-40B4-BE49-F238E27FC236}">
                <a16:creationId xmlns:a16="http://schemas.microsoft.com/office/drawing/2014/main" id="{BF2E73EF-1802-4720-8C75-A28F05D1A0B4}"/>
              </a:ext>
            </a:extLst>
          </p:cNvPr>
          <p:cNvSpPr/>
          <p:nvPr/>
        </p:nvSpPr>
        <p:spPr>
          <a:xfrm>
            <a:off x="6579495" y="4090922"/>
            <a:ext cx="4174364" cy="829075"/>
          </a:xfrm>
          <a:prstGeom prst="roundRect">
            <a:avLst>
              <a:gd name="adj" fmla="val 278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 algn="ctr">
              <a:lnSpc>
                <a:spcPct val="130000"/>
              </a:lnSpc>
            </a:pPr>
            <a:r>
              <a:rPr lang="uk-UA" sz="3200" b="1" dirty="0">
                <a:solidFill>
                  <a:srgbClr val="F44336"/>
                </a:solidFill>
                <a:latin typeface="+mj-lt"/>
              </a:rPr>
              <a:t>Підсумковий</a:t>
            </a:r>
            <a:endParaRPr lang="en-US" sz="3200" b="1" dirty="0">
              <a:solidFill>
                <a:srgbClr val="F44336"/>
              </a:solidFill>
              <a:latin typeface="+mj-lt"/>
            </a:endParaRPr>
          </a:p>
        </p:txBody>
      </p:sp>
      <p:sp>
        <p:nvSpPr>
          <p:cNvPr id="11" name="List background 1">
            <a:extLst>
              <a:ext uri="{FF2B5EF4-FFF2-40B4-BE49-F238E27FC236}">
                <a16:creationId xmlns:a16="http://schemas.microsoft.com/office/drawing/2014/main" id="{D7C1F784-C08A-474C-A848-D7D4E1530D95}"/>
              </a:ext>
            </a:extLst>
          </p:cNvPr>
          <p:cNvSpPr/>
          <p:nvPr/>
        </p:nvSpPr>
        <p:spPr>
          <a:xfrm>
            <a:off x="1028701" y="5225069"/>
            <a:ext cx="4174364" cy="829075"/>
          </a:xfrm>
          <a:prstGeom prst="roundRect">
            <a:avLst>
              <a:gd name="adj" fmla="val 278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45720" numCol="1" rtlCol="0" anchor="ctr"/>
          <a:lstStyle/>
          <a:p>
            <a:pPr algn="ctr">
              <a:lnSpc>
                <a:spcPct val="130000"/>
              </a:lnSpc>
            </a:pPr>
            <a:r>
              <a:rPr lang="uk-UA" sz="3200" b="1" dirty="0">
                <a:solidFill>
                  <a:srgbClr val="ED1D0D"/>
                </a:solidFill>
                <a:latin typeface="+mj-lt"/>
              </a:rPr>
              <a:t>Поточний</a:t>
            </a:r>
            <a:endParaRPr lang="en-US" sz="3200" b="1" dirty="0">
              <a:solidFill>
                <a:srgbClr val="ED1D0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67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6041 L -8.33333E-7 -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6041 L -8.33333E-7 -4.4444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6041 L -8.33333E-7 -4.44444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6041 L -8.33333E-7 -4.44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880C-93B7-4EAA-83E4-C5C353DD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38736" y="2655376"/>
            <a:ext cx="5372099" cy="1547247"/>
          </a:xfrm>
        </p:spPr>
        <p:txBody>
          <a:bodyPr>
            <a:normAutofit/>
          </a:bodyPr>
          <a:lstStyle/>
          <a:p>
            <a:pPr algn="ctr"/>
            <a:r>
              <a:rPr lang="uk-UA" sz="67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0" scaled="0"/>
                </a:gradFill>
                <a:latin typeface="e-Ukraine Head NAME" panose="00000605000000000000" pitchFamily="50" charset="-52"/>
              </a:rPr>
              <a:t>переваги</a:t>
            </a:r>
            <a:endParaRPr lang="ru-RU" dirty="0">
              <a:latin typeface="e-Ukraine Head NAME" panose="00000605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6DCC2-7021-4105-BE27-5202C03D7B9C}"/>
              </a:ext>
            </a:extLst>
          </p:cNvPr>
          <p:cNvSpPr txBox="1"/>
          <p:nvPr/>
        </p:nvSpPr>
        <p:spPr>
          <a:xfrm>
            <a:off x="4460745" y="506058"/>
            <a:ext cx="5576552" cy="473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uk-UA" sz="2800" dirty="0">
                <a:latin typeface="+mj-lt"/>
              </a:rPr>
              <a:t>Вміння, які набувають учні:</a:t>
            </a:r>
            <a:endParaRPr lang="ru-RU" sz="2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4C224-41B4-4626-A9EE-648A3E667349}"/>
              </a:ext>
            </a:extLst>
          </p:cNvPr>
          <p:cNvSpPr txBox="1"/>
          <p:nvPr/>
        </p:nvSpPr>
        <p:spPr>
          <a:xfrm>
            <a:off x="3528811" y="1339403"/>
            <a:ext cx="8075054" cy="4511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планувати</a:t>
            </a:r>
            <a:r>
              <a:rPr lang="ru-RU" dirty="0"/>
              <a:t> свою роботу,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прораховуючи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і </a:t>
            </a:r>
            <a:r>
              <a:rPr lang="ru-RU" dirty="0" err="1"/>
              <a:t>накопичувати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аналізувати</a:t>
            </a:r>
            <a:r>
              <a:rPr lang="ru-RU" dirty="0"/>
              <a:t>, </a:t>
            </a:r>
            <a:r>
              <a:rPr lang="ru-RU" dirty="0" err="1"/>
              <a:t>співставляти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аргументувати</a:t>
            </a:r>
            <a:r>
              <a:rPr lang="ru-RU" dirty="0"/>
              <a:t> свою думку;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установлювати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(</a:t>
            </a:r>
            <a:r>
              <a:rPr lang="ru-RU" dirty="0" err="1"/>
              <a:t>розподіляти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, </a:t>
            </a:r>
            <a:r>
              <a:rPr lang="ru-RU" dirty="0" err="1"/>
              <a:t>взаємодіяти</a:t>
            </a:r>
            <a:r>
              <a:rPr lang="ru-RU" dirty="0"/>
              <a:t> один з одним);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створювати</a:t>
            </a:r>
            <a:r>
              <a:rPr lang="ru-RU" dirty="0"/>
              <a:t> "</a:t>
            </a:r>
            <a:r>
              <a:rPr lang="ru-RU" dirty="0" err="1"/>
              <a:t>кінцевий</a:t>
            </a:r>
            <a:r>
              <a:rPr lang="ru-RU" dirty="0"/>
              <a:t> продукт" - </a:t>
            </a:r>
            <a:r>
              <a:rPr lang="ru-RU" dirty="0" err="1"/>
              <a:t>матеріальний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доповідь</a:t>
            </a:r>
            <a:r>
              <a:rPr lang="ru-RU" dirty="0"/>
              <a:t>, реферат, </a:t>
            </a:r>
            <a:r>
              <a:rPr lang="ru-RU" dirty="0" err="1"/>
              <a:t>фільм</a:t>
            </a:r>
            <a:r>
              <a:rPr lang="ru-RU" dirty="0"/>
              <a:t>, </a:t>
            </a:r>
            <a:r>
              <a:rPr lang="ru-RU" dirty="0" err="1"/>
              <a:t>календар</a:t>
            </a:r>
            <a:r>
              <a:rPr lang="ru-RU" dirty="0"/>
              <a:t>, журнал, проспект, </a:t>
            </a:r>
            <a:r>
              <a:rPr lang="ru-RU" dirty="0" err="1"/>
              <a:t>сценарій</a:t>
            </a:r>
            <a:r>
              <a:rPr lang="ru-RU" dirty="0"/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підготувати</a:t>
            </a:r>
            <a:r>
              <a:rPr lang="ru-RU" dirty="0"/>
              <a:t> цикл занять з тем,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зацікавили</a:t>
            </a:r>
            <a:r>
              <a:rPr lang="ru-RU" dirty="0"/>
              <a:t> б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створене</a:t>
            </a:r>
            <a:r>
              <a:rPr lang="ru-RU" dirty="0"/>
              <a:t> перед </a:t>
            </a:r>
            <a:r>
              <a:rPr lang="ru-RU" dirty="0" err="1"/>
              <a:t>аудиторією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оцінювати</a:t>
            </a:r>
            <a:r>
              <a:rPr lang="ru-RU" dirty="0"/>
              <a:t> себе та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ru-RU" sz="12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D11722-3302-4268-80C6-580B7106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506621"/>
            <a:ext cx="500035" cy="5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4704"/>
      </p:ext>
    </p:extLst>
  </p:cSld>
  <p:clrMapOvr>
    <a:masterClrMapping/>
  </p:clrMapOvr>
</p:sld>
</file>

<file path=ppt/theme/theme1.xml><?xml version="1.0" encoding="utf-8"?>
<a:theme xmlns:a="http://schemas.openxmlformats.org/drawingml/2006/main" name="Left title - MasterSlide">
  <a:themeElements>
    <a:clrScheme name="X Theme - Dark">
      <a:dk1>
        <a:srgbClr val="FFFFFF"/>
      </a:dk1>
      <a:lt1>
        <a:srgbClr val="05050F"/>
      </a:lt1>
      <a:dk2>
        <a:srgbClr val="FFFFFF"/>
      </a:dk2>
      <a:lt2>
        <a:srgbClr val="11112F"/>
      </a:lt2>
      <a:accent1>
        <a:srgbClr val="0056FB"/>
      </a:accent1>
      <a:accent2>
        <a:srgbClr val="3CD278"/>
      </a:accent2>
      <a:accent3>
        <a:srgbClr val="FF784B"/>
      </a:accent3>
      <a:accent4>
        <a:srgbClr val="FFC837"/>
      </a:accent4>
      <a:accent5>
        <a:srgbClr val="F0323C"/>
      </a:accent5>
      <a:accent6>
        <a:srgbClr val="D250E6"/>
      </a:accent6>
      <a:hlink>
        <a:srgbClr val="0563C1"/>
      </a:hlink>
      <a:folHlink>
        <a:srgbClr val="954F72"/>
      </a:folHlink>
    </a:clrScheme>
    <a:fontScheme name="X Theme - Fonts">
      <a:majorFont>
        <a:latin typeface="Inter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spcBef>
            <a:spcPts val="1200"/>
          </a:spcBef>
          <a:defRPr sz="12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nter title - MasterSlide">
  <a:themeElements>
    <a:clrScheme name="X Theme Light Color">
      <a:dk1>
        <a:srgbClr val="05050F"/>
      </a:dk1>
      <a:lt1>
        <a:srgbClr val="FFFFFF"/>
      </a:lt1>
      <a:dk2>
        <a:srgbClr val="05050F"/>
      </a:dk2>
      <a:lt2>
        <a:srgbClr val="EFEFF5"/>
      </a:lt2>
      <a:accent1>
        <a:srgbClr val="0056FB"/>
      </a:accent1>
      <a:accent2>
        <a:srgbClr val="3CD278"/>
      </a:accent2>
      <a:accent3>
        <a:srgbClr val="FF784B"/>
      </a:accent3>
      <a:accent4>
        <a:srgbClr val="FFC837"/>
      </a:accent4>
      <a:accent5>
        <a:srgbClr val="F0323C"/>
      </a:accent5>
      <a:accent6>
        <a:srgbClr val="D250E6"/>
      </a:accent6>
      <a:hlink>
        <a:srgbClr val="0563C1"/>
      </a:hlink>
      <a:folHlink>
        <a:srgbClr val="954F72"/>
      </a:folHlink>
    </a:clrScheme>
    <a:fontScheme name="X Theme - Fonts">
      <a:majorFont>
        <a:latin typeface="Inter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 cap="rnd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508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spcBef>
            <a:spcPts val="1200"/>
          </a:spcBef>
          <a:defRPr sz="12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599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e-Ukraine Head NAME</vt:lpstr>
      <vt:lpstr>Inter</vt:lpstr>
      <vt:lpstr>Inter Bold</vt:lpstr>
      <vt:lpstr>Left title - MasterSlide</vt:lpstr>
      <vt:lpstr>Center title - MasterSlide</vt:lpstr>
      <vt:lpstr>Метод проєктів Переваги та недоліки</vt:lpstr>
      <vt:lpstr>Нові форми організації навчально-виховного процесу, які дозволили б: </vt:lpstr>
      <vt:lpstr>Історія проєктного методу</vt:lpstr>
      <vt:lpstr>PowerPoint Presentation</vt:lpstr>
      <vt:lpstr>PowerPoint Presentation</vt:lpstr>
      <vt:lpstr>«Lernen mit Kopf, Herz und Hand»</vt:lpstr>
      <vt:lpstr>Що таке метод проєктів?</vt:lpstr>
      <vt:lpstr>Типи дослідницьких проєктів:</vt:lpstr>
      <vt:lpstr>переваги</vt:lpstr>
      <vt:lpstr>PowerPoint Presentation</vt:lpstr>
      <vt:lpstr>PowerPoint Presentation</vt:lpstr>
      <vt:lpstr>Необхідно організувати роботу таким чином, щоб учні навчилися:</vt:lpstr>
      <vt:lpstr>Необхідно організувати роботу таким чином, щоб учні навчилися:</vt:lpstr>
      <vt:lpstr>PowerPoint Presentation</vt:lpstr>
      <vt:lpstr>Дякую 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TemplateZuu Team</dc:creator>
  <cp:lastModifiedBy>1ngv4r</cp:lastModifiedBy>
  <cp:revision>499</cp:revision>
  <dcterms:created xsi:type="dcterms:W3CDTF">2020-09-21T02:31:11Z</dcterms:created>
  <dcterms:modified xsi:type="dcterms:W3CDTF">2021-10-10T10:28:51Z</dcterms:modified>
</cp:coreProperties>
</file>