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08C583E-BD88-462D-A68C-8AAC4141E979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4707025-6114-4186-B250-B16998B350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5753" y="1643050"/>
            <a:ext cx="8072494" cy="282324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Презентація на тему:</a:t>
            </a:r>
            <a:br>
              <a:rPr lang="uk-UA" dirty="0" smtClean="0"/>
            </a:br>
            <a:r>
              <a:rPr lang="uk-UA" dirty="0" err="1" smtClean="0"/>
              <a:t>“Європейський</a:t>
            </a:r>
            <a:r>
              <a:rPr lang="uk-UA" dirty="0" smtClean="0"/>
              <a:t> суд </a:t>
            </a:r>
            <a:br>
              <a:rPr lang="uk-UA" dirty="0" smtClean="0"/>
            </a:br>
            <a:r>
              <a:rPr lang="uk-UA" dirty="0" smtClean="0"/>
              <a:t>з прав </a:t>
            </a:r>
            <a:r>
              <a:rPr lang="uk-UA" dirty="0" err="1" smtClean="0"/>
              <a:t>людини”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357826"/>
            <a:ext cx="8643998" cy="1285884"/>
          </a:xfrm>
        </p:spPr>
        <p:txBody>
          <a:bodyPr>
            <a:noAutofit/>
          </a:bodyPr>
          <a:lstStyle/>
          <a:p>
            <a:pPr algn="ctr"/>
            <a:r>
              <a:rPr lang="vi-VN" sz="2000" dirty="0" smtClean="0"/>
              <a:t>Європе́йський Суд з прав люди́н</a:t>
            </a:r>
            <a:r>
              <a:rPr lang="uk-UA" sz="2000" dirty="0" smtClean="0"/>
              <a:t>и </a:t>
            </a:r>
            <a:r>
              <a:rPr lang="en-US" sz="2000" dirty="0" smtClean="0"/>
              <a:t>— </a:t>
            </a:r>
            <a:r>
              <a:rPr lang="vi-VN" sz="2000" dirty="0" smtClean="0"/>
              <a:t>міжнародний  судовий  орган,  юрисдикція  якого  поширюється  на  всі  держави-​​члени  Ради  Європи, що  ратифікували Конвенцію про  захист  прав  людини  і основоположних  свобод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Новая папка\5799224C-BBA8-4DC2-A518-C50467B7493A_w1023_r1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26331" cy="468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643578"/>
            <a:ext cx="8183880" cy="1000132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 smtClean="0"/>
              <a:t>Судова</a:t>
            </a:r>
            <a:r>
              <a:rPr lang="ru-RU" sz="2800" dirty="0" smtClean="0"/>
              <a:t> зала </a:t>
            </a:r>
            <a:r>
              <a:rPr lang="ru-RU" sz="2800" dirty="0" err="1" smtClean="0"/>
              <a:t>Європейського</a:t>
            </a:r>
            <a:r>
              <a:rPr lang="ru-RU" sz="2800" dirty="0" smtClean="0"/>
              <a:t> суду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err="1" smtClean="0"/>
              <a:t>з</a:t>
            </a:r>
            <a:r>
              <a:rPr lang="ru-RU" sz="2800" dirty="0" smtClean="0"/>
              <a:t> прав </a:t>
            </a:r>
            <a:r>
              <a:rPr lang="ru-RU" sz="2800" dirty="0" err="1" smtClean="0"/>
              <a:t>людини</a:t>
            </a:r>
            <a:r>
              <a:rPr lang="ru-RU" sz="2800" dirty="0" smtClean="0"/>
              <a:t> у </a:t>
            </a:r>
            <a:r>
              <a:rPr lang="ru-RU" sz="2800" dirty="0" err="1" smtClean="0"/>
              <a:t>Страсбурзі</a:t>
            </a:r>
            <a:endParaRPr lang="ru-RU" sz="2800" dirty="0"/>
          </a:p>
        </p:txBody>
      </p:sp>
      <p:pic>
        <p:nvPicPr>
          <p:cNvPr id="2050" name="Picture 2" descr="C:\Users\Admin\Desktop\Новая папка\800px-European_Court_of_Human_Rights,_courtroom,_2014_(cropped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7620000" cy="5400675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5016"/>
            <a:ext cx="8183880" cy="642942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Зала засідань ЄСПЛ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Новая папка\800px-Strasbourg-_European_Court_of_Human_Righ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0000" cy="540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643438" cy="5929354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200" dirty="0" smtClean="0">
              <a:latin typeface="Arial"/>
            </a:endParaRPr>
          </a:p>
          <a:p>
            <a:pPr algn="ctr">
              <a:buNone/>
            </a:pPr>
            <a:r>
              <a:rPr lang="ru-RU" sz="3200" dirty="0" smtClean="0">
                <a:latin typeface="Arial"/>
              </a:rPr>
              <a:t>Почавши свою </a:t>
            </a:r>
          </a:p>
          <a:p>
            <a:pPr algn="ctr">
              <a:buNone/>
            </a:pPr>
            <a:r>
              <a:rPr lang="ru-RU" sz="3200" dirty="0" err="1" smtClean="0">
                <a:latin typeface="Arial"/>
              </a:rPr>
              <a:t>діяльність</a:t>
            </a:r>
            <a:r>
              <a:rPr lang="ru-RU" sz="3200" dirty="0" smtClean="0">
                <a:latin typeface="Arial"/>
              </a:rPr>
              <a:t> в 1959 </a:t>
            </a:r>
            <a:r>
              <a:rPr lang="ru-RU" sz="3200" dirty="0" err="1" smtClean="0">
                <a:latin typeface="Arial"/>
              </a:rPr>
              <a:t>році</a:t>
            </a:r>
            <a:r>
              <a:rPr lang="ru-RU" sz="3200" dirty="0" smtClean="0">
                <a:latin typeface="Arial"/>
              </a:rPr>
              <a:t> , </a:t>
            </a:r>
            <a:r>
              <a:rPr lang="ru-RU" sz="3200" dirty="0" err="1" smtClean="0">
                <a:latin typeface="Arial"/>
              </a:rPr>
              <a:t>Європейський</a:t>
            </a:r>
            <a:r>
              <a:rPr lang="ru-RU" sz="3200" dirty="0" smtClean="0">
                <a:latin typeface="Arial"/>
              </a:rPr>
              <a:t> </a:t>
            </a:r>
          </a:p>
          <a:p>
            <a:pPr algn="ctr">
              <a:buNone/>
            </a:pPr>
            <a:r>
              <a:rPr lang="ru-RU" sz="3200" dirty="0" smtClean="0">
                <a:latin typeface="Arial"/>
              </a:rPr>
              <a:t>суд до </a:t>
            </a:r>
            <a:r>
              <a:rPr lang="ru-RU" sz="3200" dirty="0" err="1" smtClean="0">
                <a:latin typeface="Arial"/>
              </a:rPr>
              <a:t>кінця</a:t>
            </a:r>
            <a:r>
              <a:rPr lang="ru-RU" sz="3200" dirty="0" smtClean="0">
                <a:latin typeface="Arial"/>
              </a:rPr>
              <a:t> </a:t>
            </a:r>
          </a:p>
          <a:p>
            <a:pPr algn="ctr">
              <a:buNone/>
            </a:pPr>
            <a:r>
              <a:rPr lang="ru-RU" sz="3200" dirty="0" smtClean="0">
                <a:latin typeface="Arial"/>
              </a:rPr>
              <a:t>1998 р.(коли </a:t>
            </a:r>
            <a:r>
              <a:rPr lang="ru-RU" sz="3200" dirty="0" err="1" smtClean="0">
                <a:latin typeface="Arial"/>
              </a:rPr>
              <a:t>він</a:t>
            </a:r>
            <a:r>
              <a:rPr lang="ru-RU" sz="3200" dirty="0" smtClean="0">
                <a:latin typeface="Arial"/>
              </a:rPr>
              <a:t> </a:t>
            </a:r>
          </a:p>
          <a:p>
            <a:pPr algn="ctr">
              <a:buNone/>
            </a:pPr>
            <a:r>
              <a:rPr lang="ru-RU" sz="3200" dirty="0" err="1" smtClean="0">
                <a:latin typeface="Arial"/>
              </a:rPr>
              <a:t>був</a:t>
            </a:r>
            <a:r>
              <a:rPr lang="ru-RU" sz="3200" dirty="0" smtClean="0">
                <a:latin typeface="Arial"/>
              </a:rPr>
              <a:t> </a:t>
            </a:r>
            <a:r>
              <a:rPr lang="ru-RU" sz="3200" dirty="0" err="1" smtClean="0">
                <a:latin typeface="Arial"/>
              </a:rPr>
              <a:t>реформований</a:t>
            </a:r>
            <a:r>
              <a:rPr lang="ru-RU" sz="3200" dirty="0" smtClean="0">
                <a:latin typeface="Arial"/>
              </a:rPr>
              <a:t> ) </a:t>
            </a:r>
          </a:p>
          <a:p>
            <a:pPr algn="ctr">
              <a:buNone/>
            </a:pPr>
            <a:r>
              <a:rPr lang="ru-RU" sz="3200" dirty="0" err="1" smtClean="0">
                <a:latin typeface="Arial"/>
              </a:rPr>
              <a:t>прийняв</a:t>
            </a:r>
            <a:r>
              <a:rPr lang="ru-RU" sz="3200" dirty="0" smtClean="0">
                <a:latin typeface="Arial"/>
              </a:rPr>
              <a:t> </a:t>
            </a:r>
            <a:r>
              <a:rPr lang="ru-RU" sz="3200" dirty="0" err="1" smtClean="0">
                <a:latin typeface="Arial"/>
              </a:rPr>
              <a:t>рішення</a:t>
            </a:r>
            <a:r>
              <a:rPr lang="ru-RU" sz="3200" dirty="0" smtClean="0">
                <a:latin typeface="Arial"/>
              </a:rPr>
              <a:t> </a:t>
            </a:r>
          </a:p>
          <a:p>
            <a:pPr algn="ctr">
              <a:buNone/>
            </a:pPr>
            <a:r>
              <a:rPr lang="ru-RU" sz="3200" dirty="0" smtClean="0">
                <a:latin typeface="Arial"/>
              </a:rPr>
              <a:t>по </a:t>
            </a:r>
            <a:r>
              <a:rPr lang="ru-RU" sz="3200" dirty="0" err="1" smtClean="0">
                <a:latin typeface="Arial"/>
              </a:rPr>
              <a:t>суті</a:t>
            </a:r>
            <a:r>
              <a:rPr lang="ru-RU" sz="3200" dirty="0" smtClean="0">
                <a:latin typeface="Arial"/>
              </a:rPr>
              <a:t>  в 837 справах,  </a:t>
            </a:r>
            <a:r>
              <a:rPr lang="ru-RU" sz="3200" dirty="0" err="1" smtClean="0">
                <a:latin typeface="Arial"/>
              </a:rPr>
              <a:t>переважна</a:t>
            </a:r>
            <a:r>
              <a:rPr lang="ru-RU" sz="3200" dirty="0" smtClean="0">
                <a:latin typeface="Arial"/>
              </a:rPr>
              <a:t> </a:t>
            </a:r>
            <a:r>
              <a:rPr lang="ru-RU" sz="3200" dirty="0" err="1" smtClean="0">
                <a:latin typeface="Arial"/>
              </a:rPr>
              <a:t>більшість</a:t>
            </a:r>
            <a:r>
              <a:rPr lang="ru-RU" sz="3200" dirty="0" smtClean="0">
                <a:latin typeface="Arial"/>
              </a:rPr>
              <a:t> </a:t>
            </a:r>
            <a:r>
              <a:rPr lang="ru-RU" sz="3200" dirty="0" err="1" smtClean="0">
                <a:latin typeface="Arial"/>
              </a:rPr>
              <a:t>з</a:t>
            </a:r>
            <a:r>
              <a:rPr lang="ru-RU" sz="3200" dirty="0" smtClean="0">
                <a:latin typeface="Arial"/>
              </a:rPr>
              <a:t> </a:t>
            </a:r>
            <a:r>
              <a:rPr lang="ru-RU" sz="3200" dirty="0" err="1" smtClean="0">
                <a:latin typeface="Arial"/>
              </a:rPr>
              <a:t>яких</a:t>
            </a:r>
            <a:r>
              <a:rPr lang="ru-RU" sz="3200" dirty="0" smtClean="0">
                <a:latin typeface="Arial"/>
              </a:rPr>
              <a:t> - за </a:t>
            </a:r>
            <a:r>
              <a:rPr lang="ru-RU" sz="3200" dirty="0" err="1" smtClean="0">
                <a:latin typeface="Arial"/>
              </a:rPr>
              <a:t>скаргами</a:t>
            </a:r>
            <a:r>
              <a:rPr lang="ru-RU" sz="3200" dirty="0" smtClean="0">
                <a:latin typeface="Arial"/>
              </a:rPr>
              <a:t> </a:t>
            </a:r>
            <a:r>
              <a:rPr lang="ru-RU" sz="3200" dirty="0" err="1" smtClean="0">
                <a:latin typeface="Arial"/>
              </a:rPr>
              <a:t>громадян</a:t>
            </a:r>
            <a:r>
              <a:rPr lang="ru-RU" sz="3200" dirty="0" smtClean="0">
                <a:latin typeface="Arial"/>
              </a:rPr>
              <a:t>. </a:t>
            </a:r>
            <a:endParaRPr lang="ru-RU" sz="3200" dirty="0"/>
          </a:p>
        </p:txBody>
      </p:sp>
      <p:pic>
        <p:nvPicPr>
          <p:cNvPr id="4098" name="Picture 2" descr="C:\Users\Admin\Desktop\Новая папка\Безымянный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00042"/>
            <a:ext cx="4324350" cy="5716587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642918"/>
            <a:ext cx="4857784" cy="60008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err="1" smtClean="0"/>
              <a:t>Європейський</a:t>
            </a:r>
            <a:r>
              <a:rPr lang="ru-RU" sz="3600" dirty="0" smtClean="0"/>
              <a:t> суд </a:t>
            </a:r>
            <a:r>
              <a:rPr lang="ru-RU" sz="3600" dirty="0" err="1" smtClean="0"/>
              <a:t>складається</a:t>
            </a:r>
            <a:r>
              <a:rPr lang="ru-RU" sz="3600" dirty="0" smtClean="0"/>
              <a:t> </a:t>
            </a:r>
            <a:r>
              <a:rPr lang="ru-RU" sz="3600" dirty="0" err="1" smtClean="0"/>
              <a:t>із</a:t>
            </a:r>
            <a:r>
              <a:rPr lang="ru-RU" sz="3600" dirty="0" smtClean="0"/>
              <a:t> сорока семи </a:t>
            </a:r>
            <a:r>
              <a:rPr lang="ru-RU" sz="3600" dirty="0" err="1" smtClean="0"/>
              <a:t>суддів</a:t>
            </a:r>
            <a:r>
              <a:rPr lang="ru-RU" sz="3600" dirty="0" smtClean="0"/>
              <a:t>, </a:t>
            </a:r>
            <a:r>
              <a:rPr lang="ru-RU" sz="3600" dirty="0" err="1" smtClean="0"/>
              <a:t>відповідно</a:t>
            </a:r>
            <a:r>
              <a:rPr lang="ru-RU" sz="3600" dirty="0" smtClean="0"/>
              <a:t> до числа </a:t>
            </a:r>
            <a:r>
              <a:rPr lang="ru-RU" sz="3600" dirty="0" err="1" smtClean="0"/>
              <a:t>держав-членів</a:t>
            </a:r>
            <a:r>
              <a:rPr lang="ru-RU" sz="3600" dirty="0" smtClean="0"/>
              <a:t>  Ради </a:t>
            </a:r>
            <a:r>
              <a:rPr lang="ru-RU" sz="3600" dirty="0" err="1" smtClean="0"/>
              <a:t>Європи</a:t>
            </a:r>
            <a:r>
              <a:rPr lang="ru-RU" sz="3600" dirty="0" smtClean="0"/>
              <a:t>,            </a:t>
            </a:r>
            <a:r>
              <a:rPr lang="ru-RU" sz="3600" dirty="0" err="1" smtClean="0"/>
              <a:t>які</a:t>
            </a:r>
            <a:r>
              <a:rPr lang="ru-RU" sz="3600" dirty="0" smtClean="0"/>
              <a:t> </a:t>
            </a:r>
            <a:r>
              <a:rPr lang="ru-RU" sz="3600" dirty="0" err="1" smtClean="0"/>
              <a:t>ратифікували</a:t>
            </a:r>
            <a:r>
              <a:rPr lang="ru-RU" sz="3600" dirty="0" smtClean="0"/>
              <a:t> </a:t>
            </a:r>
            <a:r>
              <a:rPr lang="ru-RU" sz="3600" dirty="0" err="1" smtClean="0"/>
              <a:t>Конвенцію</a:t>
            </a:r>
            <a:r>
              <a:rPr lang="ru-RU" sz="3600" dirty="0" smtClean="0"/>
              <a:t> про </a:t>
            </a:r>
            <a:r>
              <a:rPr lang="ru-RU" sz="3600" dirty="0" err="1" smtClean="0"/>
              <a:t>захист</a:t>
            </a:r>
            <a:r>
              <a:rPr lang="ru-RU" sz="3600" dirty="0" smtClean="0"/>
              <a:t> прав </a:t>
            </a:r>
            <a:r>
              <a:rPr lang="ru-RU" sz="3600" dirty="0" err="1" smtClean="0"/>
              <a:t>людини</a:t>
            </a:r>
            <a:r>
              <a:rPr lang="ru-RU" sz="3600" dirty="0" smtClean="0"/>
              <a:t> та </a:t>
            </a:r>
            <a:r>
              <a:rPr lang="ru-RU" sz="3600" dirty="0" err="1" smtClean="0"/>
              <a:t>основних</a:t>
            </a:r>
            <a:r>
              <a:rPr lang="ru-RU" sz="3600" dirty="0" smtClean="0"/>
              <a:t> свобод. </a:t>
            </a:r>
            <a:endParaRPr lang="ru-RU" sz="3600" dirty="0"/>
          </a:p>
        </p:txBody>
      </p:sp>
      <p:pic>
        <p:nvPicPr>
          <p:cNvPr id="5122" name="Picture 2" descr="C:\Users\Admin\Desktop\Новая папка\Безымянный4.png"/>
          <p:cNvPicPr>
            <a:picLocks noChangeAspect="1" noChangeArrowheads="1"/>
          </p:cNvPicPr>
          <p:nvPr/>
        </p:nvPicPr>
        <p:blipFill>
          <a:blip r:embed="rId2"/>
          <a:srcRect l="11495" r="10916" b="9600"/>
          <a:stretch>
            <a:fillRect/>
          </a:stretch>
        </p:blipFill>
        <p:spPr bwMode="auto">
          <a:xfrm>
            <a:off x="214282" y="428604"/>
            <a:ext cx="3857652" cy="585791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2206"/>
            <a:ext cx="8329642" cy="571504"/>
          </a:xfrm>
        </p:spPr>
        <p:txBody>
          <a:bodyPr>
            <a:normAutofit/>
          </a:bodyPr>
          <a:lstStyle/>
          <a:p>
            <a:pPr marL="3175" indent="-3175" algn="ctr">
              <a:buNone/>
            </a:pPr>
            <a:r>
              <a:rPr lang="ru-RU" sz="2800" b="1" dirty="0" err="1" smtClean="0"/>
              <a:t>Золоті</a:t>
            </a:r>
            <a:r>
              <a:rPr lang="ru-RU" sz="2800" b="1" dirty="0" smtClean="0"/>
              <a:t>: </a:t>
            </a:r>
            <a:r>
              <a:rPr lang="ru-RU" sz="2800" b="1" dirty="0" err="1" smtClean="0"/>
              <a:t>засновники</a:t>
            </a:r>
            <a:r>
              <a:rPr lang="ru-RU" sz="2800" b="1" dirty="0" smtClean="0"/>
              <a:t>. </a:t>
            </a:r>
            <a:r>
              <a:rPr lang="ru-RU" sz="2800" b="1" dirty="0" err="1" smtClean="0"/>
              <a:t>Сині</a:t>
            </a:r>
            <a:r>
              <a:rPr lang="ru-RU" sz="2800" b="1" dirty="0" smtClean="0"/>
              <a:t>: </a:t>
            </a:r>
            <a:r>
              <a:rPr lang="ru-RU" sz="2800" b="1" dirty="0" err="1" smtClean="0"/>
              <a:t>пізніші</a:t>
            </a:r>
            <a:r>
              <a:rPr lang="ru-RU" sz="2800" b="1" dirty="0" smtClean="0"/>
              <a:t> члени</a:t>
            </a:r>
          </a:p>
        </p:txBody>
      </p:sp>
      <p:pic>
        <p:nvPicPr>
          <p:cNvPr id="6146" name="Picture 2" descr="C:\Users\Admin\Desktop\Новая папка\800px-Carte_du_Conseil_de_l'Europ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7257" y="214290"/>
            <a:ext cx="6929486" cy="5777459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Новая папка\1024px-Courts_of_Human_Righ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038" y="857232"/>
            <a:ext cx="8711925" cy="4500594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500034" y="5715016"/>
            <a:ext cx="8329642" cy="928694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3175" lvl="0" indent="-3175" algn="ctr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ru-RU" sz="2800" b="1" dirty="0" err="1" smtClean="0"/>
              <a:t>Держави</a:t>
            </a:r>
            <a:r>
              <a:rPr lang="ru-RU" sz="2800" b="1" dirty="0" smtClean="0"/>
              <a:t> (</a:t>
            </a:r>
            <a:r>
              <a:rPr lang="ru-RU" sz="2800" b="1" dirty="0" err="1" smtClean="0"/>
              <a:t>синій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колір</a:t>
            </a:r>
            <a:r>
              <a:rPr lang="ru-RU" sz="2800" b="1" dirty="0" smtClean="0"/>
              <a:t>), </a:t>
            </a:r>
            <a:r>
              <a:rPr lang="ru-RU" sz="2800" b="1" dirty="0" err="1" smtClean="0"/>
              <a:t>які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визнають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регіональні</a:t>
            </a:r>
            <a:r>
              <a:rPr lang="ru-RU" sz="2800" b="1" dirty="0" smtClean="0"/>
              <a:t> суди </a:t>
            </a:r>
            <a:r>
              <a:rPr lang="ru-RU" sz="2800" b="1" dirty="0" err="1" smtClean="0"/>
              <a:t>з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питань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юрисдикції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</a:t>
            </a:r>
            <a:r>
              <a:rPr lang="ru-RU" sz="2800" b="1" dirty="0" smtClean="0"/>
              <a:t> прав </a:t>
            </a:r>
            <a:r>
              <a:rPr lang="ru-RU" sz="2800" b="1" dirty="0" err="1" smtClean="0"/>
              <a:t>людини</a:t>
            </a:r>
            <a:r>
              <a:rPr lang="ru-RU" sz="2800" b="1" dirty="0" smtClean="0"/>
              <a:t>.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Admin\Desktop\Новая папка\800px-Compliance_with_all_compliance-relevant_judgments_of_the_European_Court_of_Human_Rights_as_of_10_March_20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943" y="214290"/>
            <a:ext cx="7358114" cy="5463399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07179" y="5929306"/>
            <a:ext cx="8329642" cy="9286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175" lvl="0" indent="-3175" algn="ctr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ru-RU" sz="3600" b="1" dirty="0" err="1" smtClean="0"/>
              <a:t>Дотримання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всіх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рішень</a:t>
            </a:r>
            <a:r>
              <a:rPr lang="ru-RU" sz="3600" b="1" dirty="0" smtClean="0"/>
              <a:t> ЄСПЛ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</TotalTime>
  <Words>74</Words>
  <Application>Microsoft Office PowerPoint</Application>
  <PresentationFormat>Экран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Презентація на тему: “Європейський суд  з прав людини”</vt:lpstr>
      <vt:lpstr>Європе́йський Суд з прав люди́ни — міжнародний  судовий  орган,  юрисдикція  якого  поширюється  на  всі  держави-​​члени  Ради  Європи, що  ратифікували Конвенцію про  захист  прав  людини  і основоположних  свобод.</vt:lpstr>
      <vt:lpstr>Судова зала Європейського суду  з прав людини у Страсбурзі</vt:lpstr>
      <vt:lpstr>Зала засідань ЄСПЛ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2020-12-03T09:56:54Z</dcterms:created>
  <dcterms:modified xsi:type="dcterms:W3CDTF">2020-12-09T07:11:02Z</dcterms:modified>
</cp:coreProperties>
</file>