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812" r:id="rId1"/>
  </p:sldMasterIdLst>
  <p:sldIdLst>
    <p:sldId id="256" r:id="rId2"/>
    <p:sldId id="257" r:id="rId3"/>
    <p:sldId id="258" r:id="rId4"/>
    <p:sldId id="259" r:id="rId5"/>
    <p:sldId id="264" r:id="rId6"/>
    <p:sldId id="260" r:id="rId7"/>
    <p:sldId id="265" r:id="rId8"/>
    <p:sldId id="266" r:id="rId9"/>
    <p:sldId id="268" r:id="rId10"/>
    <p:sldId id="267" r:id="rId11"/>
    <p:sldId id="261" r:id="rId12"/>
    <p:sldId id="262" r:id="rId13"/>
    <p:sldId id="269" r:id="rId14"/>
    <p:sldId id="270" r:id="rId15"/>
    <p:sldId id="263" r:id="rId16"/>
    <p:sldId id="280" r:id="rId17"/>
    <p:sldId id="277" r:id="rId18"/>
    <p:sldId id="271" r:id="rId19"/>
    <p:sldId id="272" r:id="rId20"/>
    <p:sldId id="273" r:id="rId21"/>
    <p:sldId id="274" r:id="rId22"/>
    <p:sldId id="286" r:id="rId23"/>
    <p:sldId id="287" r:id="rId24"/>
    <p:sldId id="288" r:id="rId25"/>
    <p:sldId id="289" r:id="rId26"/>
    <p:sldId id="290" r:id="rId27"/>
    <p:sldId id="291" r:id="rId28"/>
    <p:sldId id="285" r:id="rId29"/>
    <p:sldId id="293" r:id="rId30"/>
    <p:sldId id="292" r:id="rId31"/>
    <p:sldId id="296" r:id="rId32"/>
    <p:sldId id="297" r:id="rId33"/>
    <p:sldId id="299" r:id="rId34"/>
    <p:sldId id="300" r:id="rId35"/>
    <p:sldId id="298" r:id="rId36"/>
    <p:sldId id="294" r:id="rId37"/>
    <p:sldId id="304" r:id="rId38"/>
    <p:sldId id="305" r:id="rId39"/>
    <p:sldId id="306" r:id="rId40"/>
    <p:sldId id="301" r:id="rId41"/>
    <p:sldId id="302" r:id="rId42"/>
    <p:sldId id="347" r:id="rId43"/>
    <p:sldId id="311" r:id="rId44"/>
    <p:sldId id="307" r:id="rId45"/>
    <p:sldId id="310" r:id="rId46"/>
    <p:sldId id="312" r:id="rId47"/>
    <p:sldId id="313" r:id="rId48"/>
    <p:sldId id="314" r:id="rId49"/>
    <p:sldId id="315" r:id="rId50"/>
    <p:sldId id="316" r:id="rId51"/>
    <p:sldId id="317" r:id="rId52"/>
    <p:sldId id="318" r:id="rId53"/>
    <p:sldId id="309" r:id="rId54"/>
    <p:sldId id="319" r:id="rId55"/>
    <p:sldId id="320" r:id="rId56"/>
    <p:sldId id="332" r:id="rId57"/>
    <p:sldId id="333" r:id="rId58"/>
    <p:sldId id="321" r:id="rId59"/>
    <p:sldId id="323" r:id="rId60"/>
    <p:sldId id="325" r:id="rId61"/>
    <p:sldId id="326" r:id="rId62"/>
    <p:sldId id="324" r:id="rId63"/>
    <p:sldId id="327" r:id="rId64"/>
    <p:sldId id="322" r:id="rId65"/>
    <p:sldId id="329" r:id="rId66"/>
    <p:sldId id="330" r:id="rId67"/>
    <p:sldId id="334" r:id="rId68"/>
    <p:sldId id="335" r:id="rId69"/>
    <p:sldId id="331" r:id="rId70"/>
    <p:sldId id="338" r:id="rId71"/>
    <p:sldId id="328" r:id="rId72"/>
    <p:sldId id="336" r:id="rId73"/>
    <p:sldId id="337" r:id="rId74"/>
    <p:sldId id="339" r:id="rId75"/>
    <p:sldId id="340" r:id="rId76"/>
    <p:sldId id="276" r:id="rId77"/>
    <p:sldId id="281" r:id="rId78"/>
    <p:sldId id="282" r:id="rId79"/>
    <p:sldId id="341" r:id="rId80"/>
    <p:sldId id="283" r:id="rId81"/>
    <p:sldId id="284" r:id="rId82"/>
    <p:sldId id="342" r:id="rId83"/>
    <p:sldId id="344" r:id="rId84"/>
    <p:sldId id="343" r:id="rId85"/>
    <p:sldId id="346" r:id="rId8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01"/>
  </p:normalViewPr>
  <p:slideViewPr>
    <p:cSldViewPr>
      <p:cViewPr varScale="1">
        <p:scale>
          <a:sx n="104" d="100"/>
          <a:sy n="104" d="100"/>
        </p:scale>
        <p:origin x="896" y="20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_rels/data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svg"/><Relationship Id="rId1" Type="http://schemas.openxmlformats.org/officeDocument/2006/relationships/image" Target="../media/image58.png"/><Relationship Id="rId4" Type="http://schemas.openxmlformats.org/officeDocument/2006/relationships/image" Target="../media/image61.svg"/></Relationships>
</file>

<file path=ppt/diagrams/_rels/data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_rels/data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ata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4" Type="http://schemas.openxmlformats.org/officeDocument/2006/relationships/image" Target="../media/image4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svg"/><Relationship Id="rId1" Type="http://schemas.openxmlformats.org/officeDocument/2006/relationships/image" Target="../media/image58.png"/><Relationship Id="rId4" Type="http://schemas.openxmlformats.org/officeDocument/2006/relationships/image" Target="../media/image61.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_rels/drawing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rawing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0CAC413E-03DE-49A0-8928-717AD9104A88}"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6163382C-253D-4BF2-A212-7AD596CEC222}">
      <dgm:prSet custT="1"/>
      <dgm:spPr/>
      <dgm:t>
        <a:bodyPr/>
        <a:lstStyle/>
        <a:p>
          <a:pPr>
            <a:lnSpc>
              <a:spcPct val="100000"/>
            </a:lnSpc>
          </a:pPr>
          <a:r>
            <a:rPr lang="ru-RU" sz="1400" dirty="0"/>
            <a:t>Растёт на простых питательных средах с добавлением </a:t>
          </a:r>
          <a:r>
            <a:rPr lang="ru-RU" sz="1400" dirty="0" err="1"/>
            <a:t>гемолизированной</a:t>
          </a:r>
          <a:r>
            <a:rPr lang="ru-RU" sz="1400" dirty="0"/>
            <a:t> крови или натрия сульфата, оптимальная температура для роста 28 °С. </a:t>
          </a:r>
          <a:endParaRPr lang="en-US" sz="1400" dirty="0"/>
        </a:p>
      </dgm:t>
    </dgm:pt>
    <dgm:pt modelId="{BF13BCB1-51EE-4D78-957C-1D268F44FDC8}" type="parTrans" cxnId="{2F80CAA1-4E85-4053-A517-4F07C347C340}">
      <dgm:prSet/>
      <dgm:spPr/>
      <dgm:t>
        <a:bodyPr/>
        <a:lstStyle/>
        <a:p>
          <a:endParaRPr lang="en-US"/>
        </a:p>
      </dgm:t>
    </dgm:pt>
    <dgm:pt modelId="{8E3EB579-0EDD-4FB3-B7BA-9418FDD46D1E}" type="sibTrans" cxnId="{2F80CAA1-4E85-4053-A517-4F07C347C340}">
      <dgm:prSet/>
      <dgm:spPr/>
      <dgm:t>
        <a:bodyPr/>
        <a:lstStyle/>
        <a:p>
          <a:pPr>
            <a:lnSpc>
              <a:spcPct val="100000"/>
            </a:lnSpc>
          </a:pPr>
          <a:endParaRPr lang="en-US"/>
        </a:p>
      </dgm:t>
    </dgm:pt>
    <dgm:pt modelId="{4AF66C18-A8F2-44E9-93AA-A4738D11EDB3}">
      <dgm:prSet/>
      <dgm:spPr/>
      <dgm:t>
        <a:bodyPr/>
        <a:lstStyle/>
        <a:p>
          <a:pPr>
            <a:lnSpc>
              <a:spcPct val="100000"/>
            </a:lnSpc>
          </a:pPr>
          <a:r>
            <a:rPr lang="ru-RU" dirty="0"/>
            <a:t>Встречается в виде вирулентных (</a:t>
          </a:r>
          <a:r>
            <a:rPr lang="en-US" dirty="0"/>
            <a:t>R</a:t>
          </a:r>
          <a:r>
            <a:rPr lang="ru-RU" dirty="0"/>
            <a:t>-форм) и </a:t>
          </a:r>
          <a:r>
            <a:rPr lang="ru-RU" dirty="0" err="1"/>
            <a:t>авирулентных</a:t>
          </a:r>
          <a:r>
            <a:rPr lang="ru-RU" dirty="0"/>
            <a:t> (</a:t>
          </a:r>
          <a:r>
            <a:rPr lang="en-US" dirty="0"/>
            <a:t>S</a:t>
          </a:r>
          <a:r>
            <a:rPr lang="ru-RU" dirty="0"/>
            <a:t>-форм) штаммов.</a:t>
          </a:r>
          <a:endParaRPr lang="en-US" dirty="0"/>
        </a:p>
      </dgm:t>
    </dgm:pt>
    <dgm:pt modelId="{D40274E0-438B-4DA3-962A-96A517B44681}" type="parTrans" cxnId="{9F47F5D7-3086-4043-AB10-CB4970518DA0}">
      <dgm:prSet/>
      <dgm:spPr/>
      <dgm:t>
        <a:bodyPr/>
        <a:lstStyle/>
        <a:p>
          <a:endParaRPr lang="en-US"/>
        </a:p>
      </dgm:t>
    </dgm:pt>
    <dgm:pt modelId="{C08EA1D9-67A2-46F0-A687-09087E89630A}" type="sibTrans" cxnId="{9F47F5D7-3086-4043-AB10-CB4970518DA0}">
      <dgm:prSet/>
      <dgm:spPr/>
      <dgm:t>
        <a:bodyPr/>
        <a:lstStyle/>
        <a:p>
          <a:pPr>
            <a:lnSpc>
              <a:spcPct val="100000"/>
            </a:lnSpc>
          </a:pPr>
          <a:endParaRPr lang="en-US"/>
        </a:p>
      </dgm:t>
    </dgm:pt>
    <dgm:pt modelId="{A441FC66-2A72-482E-97BF-FCCD40E6BD48}">
      <dgm:prSet custT="1"/>
      <dgm:spPr/>
      <dgm:t>
        <a:bodyPr/>
        <a:lstStyle/>
        <a:p>
          <a:pPr>
            <a:lnSpc>
              <a:spcPct val="100000"/>
            </a:lnSpc>
          </a:pPr>
          <a:r>
            <a:rPr lang="en-US" sz="1400" dirty="0"/>
            <a:t>Yersinia pestis </a:t>
          </a:r>
          <a:r>
            <a:rPr lang="ru-RU" sz="1400" dirty="0"/>
            <a:t>имеет более 20 антигенов, в том числе термолабильный капсульный, который защищает возбудителя от фагоцитоза полиморфно-ядерными лейкоцитами, термостабильный соматический, к которому относятся V- и </a:t>
          </a:r>
          <a:r>
            <a:rPr lang="en-US" sz="1400" dirty="0"/>
            <a:t>W</a:t>
          </a:r>
          <a:r>
            <a:rPr lang="ru-RU" sz="1400" dirty="0"/>
            <a:t>-антигены, которые предохраняют микроб от лизиса в цитоплазме </a:t>
          </a:r>
          <a:r>
            <a:rPr lang="ru-RU" sz="1400" dirty="0" err="1"/>
            <a:t>мононуклеаров</a:t>
          </a:r>
          <a:r>
            <a:rPr lang="ru-RU" sz="1400" dirty="0"/>
            <a:t>, обеспечивая внутриклеточное размножение, ЛПС и </a:t>
          </a:r>
          <a:r>
            <a:rPr lang="ru-RU" sz="1400" dirty="0" err="1"/>
            <a:t>т.д</a:t>
          </a:r>
          <a:endParaRPr lang="en-US" sz="1400" dirty="0"/>
        </a:p>
      </dgm:t>
    </dgm:pt>
    <dgm:pt modelId="{7597594C-1211-4A90-A7CD-1A0B2C9D92B1}" type="parTrans" cxnId="{B685ACD5-C5E3-44DB-BF34-8A35CDAF88E8}">
      <dgm:prSet/>
      <dgm:spPr/>
      <dgm:t>
        <a:bodyPr/>
        <a:lstStyle/>
        <a:p>
          <a:endParaRPr lang="en-US"/>
        </a:p>
      </dgm:t>
    </dgm:pt>
    <dgm:pt modelId="{B71E04C4-7A77-4614-BB5E-323EB48379C9}" type="sibTrans" cxnId="{B685ACD5-C5E3-44DB-BF34-8A35CDAF88E8}">
      <dgm:prSet/>
      <dgm:spPr/>
      <dgm:t>
        <a:bodyPr/>
        <a:lstStyle/>
        <a:p>
          <a:pPr>
            <a:lnSpc>
              <a:spcPct val="100000"/>
            </a:lnSpc>
          </a:pPr>
          <a:endParaRPr lang="en-US"/>
        </a:p>
      </dgm:t>
    </dgm:pt>
    <dgm:pt modelId="{CC719144-63AD-432F-8B05-7B26D30F0FA2}">
      <dgm:prSet/>
      <dgm:spPr/>
      <dgm:t>
        <a:bodyPr/>
        <a:lstStyle/>
        <a:p>
          <a:pPr>
            <a:lnSpc>
              <a:spcPct val="100000"/>
            </a:lnSpc>
          </a:pPr>
          <a:r>
            <a:rPr lang="ru-RU" dirty="0"/>
            <a:t>Факторы патогенности возбудителя — экзо- и эндотоксин, а также ферменты агрессии: </a:t>
          </a:r>
          <a:r>
            <a:rPr lang="ru-RU" dirty="0" err="1"/>
            <a:t>коагулаза</a:t>
          </a:r>
          <a:r>
            <a:rPr lang="ru-RU" dirty="0"/>
            <a:t>, фибринолизин и </a:t>
          </a:r>
          <a:r>
            <a:rPr lang="ru-RU" dirty="0" err="1"/>
            <a:t>пестицины</a:t>
          </a:r>
          <a:r>
            <a:rPr lang="ru-RU" dirty="0"/>
            <a:t>.</a:t>
          </a:r>
          <a:endParaRPr lang="en-US" dirty="0"/>
        </a:p>
      </dgm:t>
    </dgm:pt>
    <dgm:pt modelId="{9531F7CF-DAE7-47DF-B444-ED7DEC56BC8B}" type="parTrans" cxnId="{C972DB73-6E03-44D4-B4C5-2CA7D78CC9E1}">
      <dgm:prSet/>
      <dgm:spPr/>
      <dgm:t>
        <a:bodyPr/>
        <a:lstStyle/>
        <a:p>
          <a:endParaRPr lang="en-US"/>
        </a:p>
      </dgm:t>
    </dgm:pt>
    <dgm:pt modelId="{E09436B7-A884-4511-A968-B35E4E6F00FA}" type="sibTrans" cxnId="{C972DB73-6E03-44D4-B4C5-2CA7D78CC9E1}">
      <dgm:prSet/>
      <dgm:spPr/>
      <dgm:t>
        <a:bodyPr/>
        <a:lstStyle/>
        <a:p>
          <a:endParaRPr lang="en-US"/>
        </a:p>
      </dgm:t>
    </dgm:pt>
    <dgm:pt modelId="{2D8B3401-0701-4E80-BFE8-8D64F7448E3D}" type="pres">
      <dgm:prSet presAssocID="{0CAC413E-03DE-49A0-8928-717AD9104A88}" presName="root" presStyleCnt="0">
        <dgm:presLayoutVars>
          <dgm:dir/>
          <dgm:resizeHandles val="exact"/>
        </dgm:presLayoutVars>
      </dgm:prSet>
      <dgm:spPr/>
    </dgm:pt>
    <dgm:pt modelId="{36F494F3-AAD6-4A3F-9854-D65B6D3675A6}" type="pres">
      <dgm:prSet presAssocID="{0CAC413E-03DE-49A0-8928-717AD9104A88}" presName="container" presStyleCnt="0">
        <dgm:presLayoutVars>
          <dgm:dir/>
          <dgm:resizeHandles val="exact"/>
        </dgm:presLayoutVars>
      </dgm:prSet>
      <dgm:spPr/>
    </dgm:pt>
    <dgm:pt modelId="{AD076E18-D328-4DDE-BE72-559D3CA43B7A}" type="pres">
      <dgm:prSet presAssocID="{6163382C-253D-4BF2-A212-7AD596CEC222}" presName="compNode" presStyleCnt="0"/>
      <dgm:spPr/>
    </dgm:pt>
    <dgm:pt modelId="{1A805826-0606-4830-8DC2-D8F2E6798111}" type="pres">
      <dgm:prSet presAssocID="{6163382C-253D-4BF2-A212-7AD596CEC222}" presName="iconBgRect" presStyleLbl="bgShp" presStyleIdx="0" presStyleCnt="4"/>
      <dgm:spPr/>
    </dgm:pt>
    <dgm:pt modelId="{369B9AD7-DC17-4598-A3AE-DB3FB7AC05B8}" type="pres">
      <dgm:prSet presAssocID="{6163382C-253D-4BF2-A212-7AD596CEC22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Колба"/>
        </a:ext>
      </dgm:extLst>
    </dgm:pt>
    <dgm:pt modelId="{184364DD-00CD-438A-BF29-C067C6DB22DC}" type="pres">
      <dgm:prSet presAssocID="{6163382C-253D-4BF2-A212-7AD596CEC222}" presName="spaceRect" presStyleCnt="0"/>
      <dgm:spPr/>
    </dgm:pt>
    <dgm:pt modelId="{CAD7E8E8-8E52-433F-8323-775B1804D778}" type="pres">
      <dgm:prSet presAssocID="{6163382C-253D-4BF2-A212-7AD596CEC222}" presName="textRect" presStyleLbl="revTx" presStyleIdx="0" presStyleCnt="4">
        <dgm:presLayoutVars>
          <dgm:chMax val="1"/>
          <dgm:chPref val="1"/>
        </dgm:presLayoutVars>
      </dgm:prSet>
      <dgm:spPr/>
    </dgm:pt>
    <dgm:pt modelId="{19252348-CF50-4D96-97EB-32C371A5AE01}" type="pres">
      <dgm:prSet presAssocID="{8E3EB579-0EDD-4FB3-B7BA-9418FDD46D1E}" presName="sibTrans" presStyleLbl="sibTrans2D1" presStyleIdx="0" presStyleCnt="0"/>
      <dgm:spPr/>
    </dgm:pt>
    <dgm:pt modelId="{1CD1CA51-D446-4FD3-9E0F-7405A6C4ACF2}" type="pres">
      <dgm:prSet presAssocID="{4AF66C18-A8F2-44E9-93AA-A4738D11EDB3}" presName="compNode" presStyleCnt="0"/>
      <dgm:spPr/>
    </dgm:pt>
    <dgm:pt modelId="{DFE99DA7-9C4A-4644-8BFA-170B46B4015B}" type="pres">
      <dgm:prSet presAssocID="{4AF66C18-A8F2-44E9-93AA-A4738D11EDB3}" presName="iconBgRect" presStyleLbl="bgShp" presStyleIdx="1" presStyleCnt="4"/>
      <dgm:spPr/>
    </dgm:pt>
    <dgm:pt modelId="{178B5BD0-6EC7-4442-AC1A-7C3B6F47E84A}" type="pres">
      <dgm:prSet presAssocID="{4AF66C18-A8F2-44E9-93AA-A4738D11EDB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Атом"/>
        </a:ext>
      </dgm:extLst>
    </dgm:pt>
    <dgm:pt modelId="{8728BF43-C579-48C8-AB01-01512DECF6D2}" type="pres">
      <dgm:prSet presAssocID="{4AF66C18-A8F2-44E9-93AA-A4738D11EDB3}" presName="spaceRect" presStyleCnt="0"/>
      <dgm:spPr/>
    </dgm:pt>
    <dgm:pt modelId="{7CF8AC03-D334-48F3-BC72-597131EBF29A}" type="pres">
      <dgm:prSet presAssocID="{4AF66C18-A8F2-44E9-93AA-A4738D11EDB3}" presName="textRect" presStyleLbl="revTx" presStyleIdx="1" presStyleCnt="4">
        <dgm:presLayoutVars>
          <dgm:chMax val="1"/>
          <dgm:chPref val="1"/>
        </dgm:presLayoutVars>
      </dgm:prSet>
      <dgm:spPr/>
    </dgm:pt>
    <dgm:pt modelId="{E73B6C2E-7BF9-461B-BA6E-750C441C1E6A}" type="pres">
      <dgm:prSet presAssocID="{C08EA1D9-67A2-46F0-A687-09087E89630A}" presName="sibTrans" presStyleLbl="sibTrans2D1" presStyleIdx="0" presStyleCnt="0"/>
      <dgm:spPr/>
    </dgm:pt>
    <dgm:pt modelId="{5E4D4B38-9F02-4E6C-B2DF-E1F9C7885128}" type="pres">
      <dgm:prSet presAssocID="{A441FC66-2A72-482E-97BF-FCCD40E6BD48}" presName="compNode" presStyleCnt="0"/>
      <dgm:spPr/>
    </dgm:pt>
    <dgm:pt modelId="{D09B4617-1DE7-4557-9571-10A83335BE4F}" type="pres">
      <dgm:prSet presAssocID="{A441FC66-2A72-482E-97BF-FCCD40E6BD48}" presName="iconBgRect" presStyleLbl="bgShp" presStyleIdx="2" presStyleCnt="4"/>
      <dgm:spPr/>
    </dgm:pt>
    <dgm:pt modelId="{01B696F0-A2B7-48E4-8BB0-605EB849272B}" type="pres">
      <dgm:prSet presAssocID="{A441FC66-2A72-482E-97BF-FCCD40E6BD4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ady bug"/>
        </a:ext>
      </dgm:extLst>
    </dgm:pt>
    <dgm:pt modelId="{6D8085F1-3E19-4860-9622-889102437F17}" type="pres">
      <dgm:prSet presAssocID="{A441FC66-2A72-482E-97BF-FCCD40E6BD48}" presName="spaceRect" presStyleCnt="0"/>
      <dgm:spPr/>
    </dgm:pt>
    <dgm:pt modelId="{DB27871D-3BAC-4FA2-A9A7-856B48CD1B59}" type="pres">
      <dgm:prSet presAssocID="{A441FC66-2A72-482E-97BF-FCCD40E6BD48}" presName="textRect" presStyleLbl="revTx" presStyleIdx="2" presStyleCnt="4" custScaleX="104882" custScaleY="150346">
        <dgm:presLayoutVars>
          <dgm:chMax val="1"/>
          <dgm:chPref val="1"/>
        </dgm:presLayoutVars>
      </dgm:prSet>
      <dgm:spPr/>
    </dgm:pt>
    <dgm:pt modelId="{F5D69FE9-2AF3-40A5-942D-CDFF8AE639F7}" type="pres">
      <dgm:prSet presAssocID="{B71E04C4-7A77-4614-BB5E-323EB48379C9}" presName="sibTrans" presStyleLbl="sibTrans2D1" presStyleIdx="0" presStyleCnt="0"/>
      <dgm:spPr/>
    </dgm:pt>
    <dgm:pt modelId="{28D571A2-63FD-4080-ADC5-7BC1D4FA8B8A}" type="pres">
      <dgm:prSet presAssocID="{CC719144-63AD-432F-8B05-7B26D30F0FA2}" presName="compNode" presStyleCnt="0"/>
      <dgm:spPr/>
    </dgm:pt>
    <dgm:pt modelId="{F4E25258-06A8-4085-A0CA-80DF16DCBE1E}" type="pres">
      <dgm:prSet presAssocID="{CC719144-63AD-432F-8B05-7B26D30F0FA2}" presName="iconBgRect" presStyleLbl="bgShp" presStyleIdx="3" presStyleCnt="4"/>
      <dgm:spPr/>
    </dgm:pt>
    <dgm:pt modelId="{85FE6E62-31B3-4FDF-BDB5-DBF9BE96B82F}" type="pres">
      <dgm:prSet presAssocID="{CC719144-63AD-432F-8B05-7B26D30F0FA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ow Temperature"/>
        </a:ext>
      </dgm:extLst>
    </dgm:pt>
    <dgm:pt modelId="{BC619218-CA9C-4BDA-910B-309C52637E02}" type="pres">
      <dgm:prSet presAssocID="{CC719144-63AD-432F-8B05-7B26D30F0FA2}" presName="spaceRect" presStyleCnt="0"/>
      <dgm:spPr/>
    </dgm:pt>
    <dgm:pt modelId="{6FABAF17-B2A6-4501-9017-434E56696917}" type="pres">
      <dgm:prSet presAssocID="{CC719144-63AD-432F-8B05-7B26D30F0FA2}" presName="textRect" presStyleLbl="revTx" presStyleIdx="3" presStyleCnt="4">
        <dgm:presLayoutVars>
          <dgm:chMax val="1"/>
          <dgm:chPref val="1"/>
        </dgm:presLayoutVars>
      </dgm:prSet>
      <dgm:spPr/>
    </dgm:pt>
  </dgm:ptLst>
  <dgm:cxnLst>
    <dgm:cxn modelId="{46039F2F-E793-4AB6-B883-73360DA2D427}" type="presOf" srcId="{0CAC413E-03DE-49A0-8928-717AD9104A88}" destId="{2D8B3401-0701-4E80-BFE8-8D64F7448E3D}" srcOrd="0" destOrd="0" presId="urn:microsoft.com/office/officeart/2018/2/layout/IconCircleList"/>
    <dgm:cxn modelId="{8934C864-3F45-4C04-ACF8-53C292E12CE8}" type="presOf" srcId="{C08EA1D9-67A2-46F0-A687-09087E89630A}" destId="{E73B6C2E-7BF9-461B-BA6E-750C441C1E6A}" srcOrd="0" destOrd="0" presId="urn:microsoft.com/office/officeart/2018/2/layout/IconCircleList"/>
    <dgm:cxn modelId="{C972DB73-6E03-44D4-B4C5-2CA7D78CC9E1}" srcId="{0CAC413E-03DE-49A0-8928-717AD9104A88}" destId="{CC719144-63AD-432F-8B05-7B26D30F0FA2}" srcOrd="3" destOrd="0" parTransId="{9531F7CF-DAE7-47DF-B444-ED7DEC56BC8B}" sibTransId="{E09436B7-A884-4511-A968-B35E4E6F00FA}"/>
    <dgm:cxn modelId="{28D69D78-8D2D-4892-8088-6913720869C0}" type="presOf" srcId="{CC719144-63AD-432F-8B05-7B26D30F0FA2}" destId="{6FABAF17-B2A6-4501-9017-434E56696917}" srcOrd="0" destOrd="0" presId="urn:microsoft.com/office/officeart/2018/2/layout/IconCircleList"/>
    <dgm:cxn modelId="{D1844E89-DC68-41D3-BF8E-8A4AD13FF925}" type="presOf" srcId="{6163382C-253D-4BF2-A212-7AD596CEC222}" destId="{CAD7E8E8-8E52-433F-8323-775B1804D778}" srcOrd="0" destOrd="0" presId="urn:microsoft.com/office/officeart/2018/2/layout/IconCircleList"/>
    <dgm:cxn modelId="{2F80CAA1-4E85-4053-A517-4F07C347C340}" srcId="{0CAC413E-03DE-49A0-8928-717AD9104A88}" destId="{6163382C-253D-4BF2-A212-7AD596CEC222}" srcOrd="0" destOrd="0" parTransId="{BF13BCB1-51EE-4D78-957C-1D268F44FDC8}" sibTransId="{8E3EB579-0EDD-4FB3-B7BA-9418FDD46D1E}"/>
    <dgm:cxn modelId="{CD72E4B6-052D-4F54-B45F-25F4DA897788}" type="presOf" srcId="{B71E04C4-7A77-4614-BB5E-323EB48379C9}" destId="{F5D69FE9-2AF3-40A5-942D-CDFF8AE639F7}" srcOrd="0" destOrd="0" presId="urn:microsoft.com/office/officeart/2018/2/layout/IconCircleList"/>
    <dgm:cxn modelId="{3B9D00CC-05D2-45C9-AF41-0BEFC29E0925}" type="presOf" srcId="{8E3EB579-0EDD-4FB3-B7BA-9418FDD46D1E}" destId="{19252348-CF50-4D96-97EB-32C371A5AE01}" srcOrd="0" destOrd="0" presId="urn:microsoft.com/office/officeart/2018/2/layout/IconCircleList"/>
    <dgm:cxn modelId="{B685ACD5-C5E3-44DB-BF34-8A35CDAF88E8}" srcId="{0CAC413E-03DE-49A0-8928-717AD9104A88}" destId="{A441FC66-2A72-482E-97BF-FCCD40E6BD48}" srcOrd="2" destOrd="0" parTransId="{7597594C-1211-4A90-A7CD-1A0B2C9D92B1}" sibTransId="{B71E04C4-7A77-4614-BB5E-323EB48379C9}"/>
    <dgm:cxn modelId="{9F47F5D7-3086-4043-AB10-CB4970518DA0}" srcId="{0CAC413E-03DE-49A0-8928-717AD9104A88}" destId="{4AF66C18-A8F2-44E9-93AA-A4738D11EDB3}" srcOrd="1" destOrd="0" parTransId="{D40274E0-438B-4DA3-962A-96A517B44681}" sibTransId="{C08EA1D9-67A2-46F0-A687-09087E89630A}"/>
    <dgm:cxn modelId="{F0FC83E4-E94E-4EE9-8601-1D3AA61F1EC9}" type="presOf" srcId="{4AF66C18-A8F2-44E9-93AA-A4738D11EDB3}" destId="{7CF8AC03-D334-48F3-BC72-597131EBF29A}" srcOrd="0" destOrd="0" presId="urn:microsoft.com/office/officeart/2018/2/layout/IconCircleList"/>
    <dgm:cxn modelId="{9496B6F3-EC0C-4426-BDC5-29BDA975F06D}" type="presOf" srcId="{A441FC66-2A72-482E-97BF-FCCD40E6BD48}" destId="{DB27871D-3BAC-4FA2-A9A7-856B48CD1B59}" srcOrd="0" destOrd="0" presId="urn:microsoft.com/office/officeart/2018/2/layout/IconCircleList"/>
    <dgm:cxn modelId="{7C5A82C4-39D0-4551-9766-4EF11CAC6B19}" type="presParOf" srcId="{2D8B3401-0701-4E80-BFE8-8D64F7448E3D}" destId="{36F494F3-AAD6-4A3F-9854-D65B6D3675A6}" srcOrd="0" destOrd="0" presId="urn:microsoft.com/office/officeart/2018/2/layout/IconCircleList"/>
    <dgm:cxn modelId="{CE9A503E-174D-4125-84AF-93C433E182D9}" type="presParOf" srcId="{36F494F3-AAD6-4A3F-9854-D65B6D3675A6}" destId="{AD076E18-D328-4DDE-BE72-559D3CA43B7A}" srcOrd="0" destOrd="0" presId="urn:microsoft.com/office/officeart/2018/2/layout/IconCircleList"/>
    <dgm:cxn modelId="{3C645732-6B2A-4D60-B77E-BAEAC01AC7C1}" type="presParOf" srcId="{AD076E18-D328-4DDE-BE72-559D3CA43B7A}" destId="{1A805826-0606-4830-8DC2-D8F2E6798111}" srcOrd="0" destOrd="0" presId="urn:microsoft.com/office/officeart/2018/2/layout/IconCircleList"/>
    <dgm:cxn modelId="{3634D963-AB74-4435-9637-0675802BB4C1}" type="presParOf" srcId="{AD076E18-D328-4DDE-BE72-559D3CA43B7A}" destId="{369B9AD7-DC17-4598-A3AE-DB3FB7AC05B8}" srcOrd="1" destOrd="0" presId="urn:microsoft.com/office/officeart/2018/2/layout/IconCircleList"/>
    <dgm:cxn modelId="{97CDA572-27DE-4E81-B5A1-7AC4801BBEB5}" type="presParOf" srcId="{AD076E18-D328-4DDE-BE72-559D3CA43B7A}" destId="{184364DD-00CD-438A-BF29-C067C6DB22DC}" srcOrd="2" destOrd="0" presId="urn:microsoft.com/office/officeart/2018/2/layout/IconCircleList"/>
    <dgm:cxn modelId="{D9BC1BB2-8C66-43EA-8A0A-B48251FEDEAF}" type="presParOf" srcId="{AD076E18-D328-4DDE-BE72-559D3CA43B7A}" destId="{CAD7E8E8-8E52-433F-8323-775B1804D778}" srcOrd="3" destOrd="0" presId="urn:microsoft.com/office/officeart/2018/2/layout/IconCircleList"/>
    <dgm:cxn modelId="{FD97EA80-5E2F-4DC3-A751-7D1C846FB660}" type="presParOf" srcId="{36F494F3-AAD6-4A3F-9854-D65B6D3675A6}" destId="{19252348-CF50-4D96-97EB-32C371A5AE01}" srcOrd="1" destOrd="0" presId="urn:microsoft.com/office/officeart/2018/2/layout/IconCircleList"/>
    <dgm:cxn modelId="{F0A9AAEC-F334-44F5-B648-E02D418D3429}" type="presParOf" srcId="{36F494F3-AAD6-4A3F-9854-D65B6D3675A6}" destId="{1CD1CA51-D446-4FD3-9E0F-7405A6C4ACF2}" srcOrd="2" destOrd="0" presId="urn:microsoft.com/office/officeart/2018/2/layout/IconCircleList"/>
    <dgm:cxn modelId="{DF48A4DF-848D-4787-8DF0-F09096285DE1}" type="presParOf" srcId="{1CD1CA51-D446-4FD3-9E0F-7405A6C4ACF2}" destId="{DFE99DA7-9C4A-4644-8BFA-170B46B4015B}" srcOrd="0" destOrd="0" presId="urn:microsoft.com/office/officeart/2018/2/layout/IconCircleList"/>
    <dgm:cxn modelId="{C9B8859B-A040-4DE2-8003-F105A7A63168}" type="presParOf" srcId="{1CD1CA51-D446-4FD3-9E0F-7405A6C4ACF2}" destId="{178B5BD0-6EC7-4442-AC1A-7C3B6F47E84A}" srcOrd="1" destOrd="0" presId="urn:microsoft.com/office/officeart/2018/2/layout/IconCircleList"/>
    <dgm:cxn modelId="{5DCB45A1-9E39-4EB4-BC93-D632093E703E}" type="presParOf" srcId="{1CD1CA51-D446-4FD3-9E0F-7405A6C4ACF2}" destId="{8728BF43-C579-48C8-AB01-01512DECF6D2}" srcOrd="2" destOrd="0" presId="urn:microsoft.com/office/officeart/2018/2/layout/IconCircleList"/>
    <dgm:cxn modelId="{4E759C6A-D65C-4A34-B294-B109803EC0A4}" type="presParOf" srcId="{1CD1CA51-D446-4FD3-9E0F-7405A6C4ACF2}" destId="{7CF8AC03-D334-48F3-BC72-597131EBF29A}" srcOrd="3" destOrd="0" presId="urn:microsoft.com/office/officeart/2018/2/layout/IconCircleList"/>
    <dgm:cxn modelId="{FF200ACA-C61C-4DAF-A3CA-86E0DD9CCA94}" type="presParOf" srcId="{36F494F3-AAD6-4A3F-9854-D65B6D3675A6}" destId="{E73B6C2E-7BF9-461B-BA6E-750C441C1E6A}" srcOrd="3" destOrd="0" presId="urn:microsoft.com/office/officeart/2018/2/layout/IconCircleList"/>
    <dgm:cxn modelId="{9BF29844-DBA2-4F9A-8BDC-0D8D1A8E4BED}" type="presParOf" srcId="{36F494F3-AAD6-4A3F-9854-D65B6D3675A6}" destId="{5E4D4B38-9F02-4E6C-B2DF-E1F9C7885128}" srcOrd="4" destOrd="0" presId="urn:microsoft.com/office/officeart/2018/2/layout/IconCircleList"/>
    <dgm:cxn modelId="{50C37AF5-E2AA-4BD4-921B-EEC6F0D93005}" type="presParOf" srcId="{5E4D4B38-9F02-4E6C-B2DF-E1F9C7885128}" destId="{D09B4617-1DE7-4557-9571-10A83335BE4F}" srcOrd="0" destOrd="0" presId="urn:microsoft.com/office/officeart/2018/2/layout/IconCircleList"/>
    <dgm:cxn modelId="{165DAF77-8CF5-4700-B57D-6B2C00561CC3}" type="presParOf" srcId="{5E4D4B38-9F02-4E6C-B2DF-E1F9C7885128}" destId="{01B696F0-A2B7-48E4-8BB0-605EB849272B}" srcOrd="1" destOrd="0" presId="urn:microsoft.com/office/officeart/2018/2/layout/IconCircleList"/>
    <dgm:cxn modelId="{872D80B5-E59F-4FB4-890C-CF5789104E59}" type="presParOf" srcId="{5E4D4B38-9F02-4E6C-B2DF-E1F9C7885128}" destId="{6D8085F1-3E19-4860-9622-889102437F17}" srcOrd="2" destOrd="0" presId="urn:microsoft.com/office/officeart/2018/2/layout/IconCircleList"/>
    <dgm:cxn modelId="{C3A5DD8B-2544-4599-881D-6C53120C78AA}" type="presParOf" srcId="{5E4D4B38-9F02-4E6C-B2DF-E1F9C7885128}" destId="{DB27871D-3BAC-4FA2-A9A7-856B48CD1B59}" srcOrd="3" destOrd="0" presId="urn:microsoft.com/office/officeart/2018/2/layout/IconCircleList"/>
    <dgm:cxn modelId="{20FEC4FA-7AFC-4F50-9968-42BA1D6AD3B1}" type="presParOf" srcId="{36F494F3-AAD6-4A3F-9854-D65B6D3675A6}" destId="{F5D69FE9-2AF3-40A5-942D-CDFF8AE639F7}" srcOrd="5" destOrd="0" presId="urn:microsoft.com/office/officeart/2018/2/layout/IconCircleList"/>
    <dgm:cxn modelId="{DE119AB8-277F-4989-84F4-F8D8B3835588}" type="presParOf" srcId="{36F494F3-AAD6-4A3F-9854-D65B6D3675A6}" destId="{28D571A2-63FD-4080-ADC5-7BC1D4FA8B8A}" srcOrd="6" destOrd="0" presId="urn:microsoft.com/office/officeart/2018/2/layout/IconCircleList"/>
    <dgm:cxn modelId="{33182D2E-643B-4FB3-91CC-5B57F388A7B4}" type="presParOf" srcId="{28D571A2-63FD-4080-ADC5-7BC1D4FA8B8A}" destId="{F4E25258-06A8-4085-A0CA-80DF16DCBE1E}" srcOrd="0" destOrd="0" presId="urn:microsoft.com/office/officeart/2018/2/layout/IconCircleList"/>
    <dgm:cxn modelId="{4A40B1E7-7F1A-434C-8608-5C53C7B2D0FA}" type="presParOf" srcId="{28D571A2-63FD-4080-ADC5-7BC1D4FA8B8A}" destId="{85FE6E62-31B3-4FDF-BDB5-DBF9BE96B82F}" srcOrd="1" destOrd="0" presId="urn:microsoft.com/office/officeart/2018/2/layout/IconCircleList"/>
    <dgm:cxn modelId="{D9CD690C-3A77-48DA-B348-645F6A1DCF77}" type="presParOf" srcId="{28D571A2-63FD-4080-ADC5-7BC1D4FA8B8A}" destId="{BC619218-CA9C-4BDA-910B-309C52637E02}" srcOrd="2" destOrd="0" presId="urn:microsoft.com/office/officeart/2018/2/layout/IconCircleList"/>
    <dgm:cxn modelId="{D1FD72B8-1E8C-4269-AC73-C893F9D23B4B}" type="presParOf" srcId="{28D571A2-63FD-4080-ADC5-7BC1D4FA8B8A}" destId="{6FABAF17-B2A6-4501-9017-434E56696917}"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7F55493-E538-4EB4-80A8-A8294F712732}" type="doc">
      <dgm:prSet loTypeId="urn:microsoft.com/office/officeart/2005/8/layout/hierarchy1" loCatId="hierarchy" qsTypeId="urn:microsoft.com/office/officeart/2005/8/quickstyle/simple4" qsCatId="simple" csTypeId="urn:microsoft.com/office/officeart/2005/8/colors/accent1_2" csCatId="accent1"/>
      <dgm:spPr/>
      <dgm:t>
        <a:bodyPr/>
        <a:lstStyle/>
        <a:p>
          <a:endParaRPr lang="en-US"/>
        </a:p>
      </dgm:t>
    </dgm:pt>
    <dgm:pt modelId="{9122430B-2073-4182-84AE-59920A82153A}">
      <dgm:prSet/>
      <dgm:spPr/>
      <dgm:t>
        <a:bodyPr/>
        <a:lstStyle/>
        <a:p>
          <a:r>
            <a:rPr lang="ru-RU"/>
            <a:t>Специфические осложнения: ИТШ, сердечно-лёгочную недостаточность, менингит, тромбогеморрагический синдром, которые и приводят к смерти больных, </a:t>
          </a:r>
          <a:endParaRPr lang="en-US"/>
        </a:p>
      </dgm:t>
    </dgm:pt>
    <dgm:pt modelId="{6CA4B88D-5DA8-41C3-AEFD-8AC29E770245}" type="parTrans" cxnId="{6167552C-75C1-4CEB-A0CE-5A8412373CE1}">
      <dgm:prSet/>
      <dgm:spPr/>
      <dgm:t>
        <a:bodyPr/>
        <a:lstStyle/>
        <a:p>
          <a:endParaRPr lang="en-US"/>
        </a:p>
      </dgm:t>
    </dgm:pt>
    <dgm:pt modelId="{15E64D5E-9786-4794-86A5-90F970B194CB}" type="sibTrans" cxnId="{6167552C-75C1-4CEB-A0CE-5A8412373CE1}">
      <dgm:prSet/>
      <dgm:spPr/>
      <dgm:t>
        <a:bodyPr/>
        <a:lstStyle/>
        <a:p>
          <a:endParaRPr lang="en-US"/>
        </a:p>
      </dgm:t>
    </dgm:pt>
    <dgm:pt modelId="{A64FC810-3D84-4E35-B834-86624D6BDD4E}">
      <dgm:prSet/>
      <dgm:spPr/>
      <dgm:t>
        <a:bodyPr/>
        <a:lstStyle/>
        <a:p>
          <a:r>
            <a:rPr lang="ru-RU"/>
            <a:t>Неспецифические, вызванные эндогенной флорой (флегмона, рожа, фарингит и др.), что нередко наблюдают на фоне улучшения состояния.</a:t>
          </a:r>
          <a:endParaRPr lang="en-US"/>
        </a:p>
      </dgm:t>
    </dgm:pt>
    <dgm:pt modelId="{2D9191B9-DFD4-4B30-81A0-E71CD3413A4B}" type="parTrans" cxnId="{7F8D1914-9EA0-4EA0-BFAD-B5D8BD5F829C}">
      <dgm:prSet/>
      <dgm:spPr/>
      <dgm:t>
        <a:bodyPr/>
        <a:lstStyle/>
        <a:p>
          <a:endParaRPr lang="en-US"/>
        </a:p>
      </dgm:t>
    </dgm:pt>
    <dgm:pt modelId="{6352396E-DCE3-4C26-9B81-88CD54E1C387}" type="sibTrans" cxnId="{7F8D1914-9EA0-4EA0-BFAD-B5D8BD5F829C}">
      <dgm:prSet/>
      <dgm:spPr/>
      <dgm:t>
        <a:bodyPr/>
        <a:lstStyle/>
        <a:p>
          <a:endParaRPr lang="en-US"/>
        </a:p>
      </dgm:t>
    </dgm:pt>
    <dgm:pt modelId="{DDCB36DA-E22A-7549-A52F-E341B314E989}" type="pres">
      <dgm:prSet presAssocID="{97F55493-E538-4EB4-80A8-A8294F712732}" presName="hierChild1" presStyleCnt="0">
        <dgm:presLayoutVars>
          <dgm:chPref val="1"/>
          <dgm:dir/>
          <dgm:animOne val="branch"/>
          <dgm:animLvl val="lvl"/>
          <dgm:resizeHandles/>
        </dgm:presLayoutVars>
      </dgm:prSet>
      <dgm:spPr/>
    </dgm:pt>
    <dgm:pt modelId="{66A73E00-14DD-7347-8BDE-3450AB551D40}" type="pres">
      <dgm:prSet presAssocID="{9122430B-2073-4182-84AE-59920A82153A}" presName="hierRoot1" presStyleCnt="0"/>
      <dgm:spPr/>
    </dgm:pt>
    <dgm:pt modelId="{155976CE-3DE0-AA47-9E1F-28E816A7B206}" type="pres">
      <dgm:prSet presAssocID="{9122430B-2073-4182-84AE-59920A82153A}" presName="composite" presStyleCnt="0"/>
      <dgm:spPr/>
    </dgm:pt>
    <dgm:pt modelId="{4C056C7E-7AF0-7F41-9EFB-8E51A4E9E2CF}" type="pres">
      <dgm:prSet presAssocID="{9122430B-2073-4182-84AE-59920A82153A}" presName="background" presStyleLbl="node0" presStyleIdx="0" presStyleCnt="2"/>
      <dgm:spPr/>
    </dgm:pt>
    <dgm:pt modelId="{9A1FB5AE-6EDF-F844-BF85-F2F015BD6D1C}" type="pres">
      <dgm:prSet presAssocID="{9122430B-2073-4182-84AE-59920A82153A}" presName="text" presStyleLbl="fgAcc0" presStyleIdx="0" presStyleCnt="2">
        <dgm:presLayoutVars>
          <dgm:chPref val="3"/>
        </dgm:presLayoutVars>
      </dgm:prSet>
      <dgm:spPr/>
    </dgm:pt>
    <dgm:pt modelId="{75E36E92-6DCD-E742-B56B-B60704FDD1F8}" type="pres">
      <dgm:prSet presAssocID="{9122430B-2073-4182-84AE-59920A82153A}" presName="hierChild2" presStyleCnt="0"/>
      <dgm:spPr/>
    </dgm:pt>
    <dgm:pt modelId="{37F501DE-493F-4A4F-8EFF-F58EAF0401CB}" type="pres">
      <dgm:prSet presAssocID="{A64FC810-3D84-4E35-B834-86624D6BDD4E}" presName="hierRoot1" presStyleCnt="0"/>
      <dgm:spPr/>
    </dgm:pt>
    <dgm:pt modelId="{01BFFEF3-C93B-124C-B12A-A0E080C3F9DC}" type="pres">
      <dgm:prSet presAssocID="{A64FC810-3D84-4E35-B834-86624D6BDD4E}" presName="composite" presStyleCnt="0"/>
      <dgm:spPr/>
    </dgm:pt>
    <dgm:pt modelId="{D1CD62C2-C5E3-DD43-80FF-CA81C4F1A74D}" type="pres">
      <dgm:prSet presAssocID="{A64FC810-3D84-4E35-B834-86624D6BDD4E}" presName="background" presStyleLbl="node0" presStyleIdx="1" presStyleCnt="2"/>
      <dgm:spPr/>
    </dgm:pt>
    <dgm:pt modelId="{41692D83-38D6-5B4A-9C65-ED2C3F994B0B}" type="pres">
      <dgm:prSet presAssocID="{A64FC810-3D84-4E35-B834-86624D6BDD4E}" presName="text" presStyleLbl="fgAcc0" presStyleIdx="1" presStyleCnt="2">
        <dgm:presLayoutVars>
          <dgm:chPref val="3"/>
        </dgm:presLayoutVars>
      </dgm:prSet>
      <dgm:spPr/>
    </dgm:pt>
    <dgm:pt modelId="{93211745-95C4-7D45-8D3A-DACCF654A72C}" type="pres">
      <dgm:prSet presAssocID="{A64FC810-3D84-4E35-B834-86624D6BDD4E}" presName="hierChild2" presStyleCnt="0"/>
      <dgm:spPr/>
    </dgm:pt>
  </dgm:ptLst>
  <dgm:cxnLst>
    <dgm:cxn modelId="{B6E86208-A810-1C41-9DCE-E7A16CC160A7}" type="presOf" srcId="{97F55493-E538-4EB4-80A8-A8294F712732}" destId="{DDCB36DA-E22A-7549-A52F-E341B314E989}" srcOrd="0" destOrd="0" presId="urn:microsoft.com/office/officeart/2005/8/layout/hierarchy1"/>
    <dgm:cxn modelId="{7F8D1914-9EA0-4EA0-BFAD-B5D8BD5F829C}" srcId="{97F55493-E538-4EB4-80A8-A8294F712732}" destId="{A64FC810-3D84-4E35-B834-86624D6BDD4E}" srcOrd="1" destOrd="0" parTransId="{2D9191B9-DFD4-4B30-81A0-E71CD3413A4B}" sibTransId="{6352396E-DCE3-4C26-9B81-88CD54E1C387}"/>
    <dgm:cxn modelId="{6167552C-75C1-4CEB-A0CE-5A8412373CE1}" srcId="{97F55493-E538-4EB4-80A8-A8294F712732}" destId="{9122430B-2073-4182-84AE-59920A82153A}" srcOrd="0" destOrd="0" parTransId="{6CA4B88D-5DA8-41C3-AEFD-8AC29E770245}" sibTransId="{15E64D5E-9786-4794-86A5-90F970B194CB}"/>
    <dgm:cxn modelId="{807700C2-AB92-694D-A84E-178F25CE3FB3}" type="presOf" srcId="{9122430B-2073-4182-84AE-59920A82153A}" destId="{9A1FB5AE-6EDF-F844-BF85-F2F015BD6D1C}" srcOrd="0" destOrd="0" presId="urn:microsoft.com/office/officeart/2005/8/layout/hierarchy1"/>
    <dgm:cxn modelId="{948504DD-B753-D841-9253-590AE7946B77}" type="presOf" srcId="{A64FC810-3D84-4E35-B834-86624D6BDD4E}" destId="{41692D83-38D6-5B4A-9C65-ED2C3F994B0B}" srcOrd="0" destOrd="0" presId="urn:microsoft.com/office/officeart/2005/8/layout/hierarchy1"/>
    <dgm:cxn modelId="{6540820E-E88B-D44D-A8B7-CB6DF7B37619}" type="presParOf" srcId="{DDCB36DA-E22A-7549-A52F-E341B314E989}" destId="{66A73E00-14DD-7347-8BDE-3450AB551D40}" srcOrd="0" destOrd="0" presId="urn:microsoft.com/office/officeart/2005/8/layout/hierarchy1"/>
    <dgm:cxn modelId="{5EE53016-AC05-4941-96CC-E738285B87D7}" type="presParOf" srcId="{66A73E00-14DD-7347-8BDE-3450AB551D40}" destId="{155976CE-3DE0-AA47-9E1F-28E816A7B206}" srcOrd="0" destOrd="0" presId="urn:microsoft.com/office/officeart/2005/8/layout/hierarchy1"/>
    <dgm:cxn modelId="{9C11205E-27A2-1247-A2ED-E71BE5BBF2AF}" type="presParOf" srcId="{155976CE-3DE0-AA47-9E1F-28E816A7B206}" destId="{4C056C7E-7AF0-7F41-9EFB-8E51A4E9E2CF}" srcOrd="0" destOrd="0" presId="urn:microsoft.com/office/officeart/2005/8/layout/hierarchy1"/>
    <dgm:cxn modelId="{5251F1DC-A50A-6D40-8172-22260F83533D}" type="presParOf" srcId="{155976CE-3DE0-AA47-9E1F-28E816A7B206}" destId="{9A1FB5AE-6EDF-F844-BF85-F2F015BD6D1C}" srcOrd="1" destOrd="0" presId="urn:microsoft.com/office/officeart/2005/8/layout/hierarchy1"/>
    <dgm:cxn modelId="{31B774A5-BF4A-024D-987C-4468931E8C6B}" type="presParOf" srcId="{66A73E00-14DD-7347-8BDE-3450AB551D40}" destId="{75E36E92-6DCD-E742-B56B-B60704FDD1F8}" srcOrd="1" destOrd="0" presId="urn:microsoft.com/office/officeart/2005/8/layout/hierarchy1"/>
    <dgm:cxn modelId="{5331B301-9963-254B-AFD7-315CF4B3F9C6}" type="presParOf" srcId="{DDCB36DA-E22A-7549-A52F-E341B314E989}" destId="{37F501DE-493F-4A4F-8EFF-F58EAF0401CB}" srcOrd="1" destOrd="0" presId="urn:microsoft.com/office/officeart/2005/8/layout/hierarchy1"/>
    <dgm:cxn modelId="{C8FF85AA-E520-D64E-8F0E-163AEEC63091}" type="presParOf" srcId="{37F501DE-493F-4A4F-8EFF-F58EAF0401CB}" destId="{01BFFEF3-C93B-124C-B12A-A0E080C3F9DC}" srcOrd="0" destOrd="0" presId="urn:microsoft.com/office/officeart/2005/8/layout/hierarchy1"/>
    <dgm:cxn modelId="{9CCD315F-3F1F-BD4D-8594-41612AD8DDE9}" type="presParOf" srcId="{01BFFEF3-C93B-124C-B12A-A0E080C3F9DC}" destId="{D1CD62C2-C5E3-DD43-80FF-CA81C4F1A74D}" srcOrd="0" destOrd="0" presId="urn:microsoft.com/office/officeart/2005/8/layout/hierarchy1"/>
    <dgm:cxn modelId="{C65A7C23-DA9A-1E4D-9FE5-3BFDA2C4D7FC}" type="presParOf" srcId="{01BFFEF3-C93B-124C-B12A-A0E080C3F9DC}" destId="{41692D83-38D6-5B4A-9C65-ED2C3F994B0B}" srcOrd="1" destOrd="0" presId="urn:microsoft.com/office/officeart/2005/8/layout/hierarchy1"/>
    <dgm:cxn modelId="{A37E8AB1-E48C-C44A-9EC9-097B53E24DB7}" type="presParOf" srcId="{37F501DE-493F-4A4F-8EFF-F58EAF0401CB}" destId="{93211745-95C4-7D45-8D3A-DACCF654A72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210E327-0941-46B2-95B7-C0E1149E2A61}"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21B6ED86-7497-44A4-BFFD-260CED198A15}">
      <dgm:prSet/>
      <dgm:spPr/>
      <dgm:t>
        <a:bodyPr/>
        <a:lstStyle/>
        <a:p>
          <a:r>
            <a:rPr lang="ru-RU"/>
            <a:t>При первично-лёгочной и первично-септической форме без лечения летальность достигает 100%, чаще к 5-му дню болезни. </a:t>
          </a:r>
          <a:endParaRPr lang="en-US"/>
        </a:p>
      </dgm:t>
    </dgm:pt>
    <dgm:pt modelId="{254DF32B-4D1C-423B-A285-D0A828ABDAAC}" type="parTrans" cxnId="{85227C61-A366-4B59-962C-CE23D61B7742}">
      <dgm:prSet/>
      <dgm:spPr/>
      <dgm:t>
        <a:bodyPr/>
        <a:lstStyle/>
        <a:p>
          <a:endParaRPr lang="en-US"/>
        </a:p>
      </dgm:t>
    </dgm:pt>
    <dgm:pt modelId="{0C83A7E7-F253-4E75-B6BB-7E5CC7CC96A9}" type="sibTrans" cxnId="{85227C61-A366-4B59-962C-CE23D61B7742}">
      <dgm:prSet/>
      <dgm:spPr/>
      <dgm:t>
        <a:bodyPr/>
        <a:lstStyle/>
        <a:p>
          <a:endParaRPr lang="en-US"/>
        </a:p>
      </dgm:t>
    </dgm:pt>
    <dgm:pt modelId="{8346488F-FB7A-4E72-BA76-306A90560737}">
      <dgm:prSet/>
      <dgm:spPr/>
      <dgm:t>
        <a:bodyPr/>
        <a:lstStyle/>
        <a:p>
          <a:r>
            <a:rPr lang="ru-RU"/>
            <a:t>При бубонной форме чумы летальность без лечения составляет 20-40%, что обусловлено развитием вторично-лёгочной или вторично-септической формы болезни.</a:t>
          </a:r>
          <a:endParaRPr lang="en-US"/>
        </a:p>
      </dgm:t>
    </dgm:pt>
    <dgm:pt modelId="{D0B71B87-F278-4B1A-B0D9-F87EABF1D32F}" type="parTrans" cxnId="{C9A02D4B-F122-4AA9-8F13-30A9FA29FD2A}">
      <dgm:prSet/>
      <dgm:spPr/>
      <dgm:t>
        <a:bodyPr/>
        <a:lstStyle/>
        <a:p>
          <a:endParaRPr lang="en-US"/>
        </a:p>
      </dgm:t>
    </dgm:pt>
    <dgm:pt modelId="{8DEA938B-41F2-4B1E-BBA8-3E895F4F8F95}" type="sibTrans" cxnId="{C9A02D4B-F122-4AA9-8F13-30A9FA29FD2A}">
      <dgm:prSet/>
      <dgm:spPr/>
      <dgm:t>
        <a:bodyPr/>
        <a:lstStyle/>
        <a:p>
          <a:endParaRPr lang="en-US"/>
        </a:p>
      </dgm:t>
    </dgm:pt>
    <dgm:pt modelId="{838A6954-1BE4-3B48-9809-492AFB020F28}" type="pres">
      <dgm:prSet presAssocID="{A210E327-0941-46B2-95B7-C0E1149E2A61}" presName="linear" presStyleCnt="0">
        <dgm:presLayoutVars>
          <dgm:animLvl val="lvl"/>
          <dgm:resizeHandles val="exact"/>
        </dgm:presLayoutVars>
      </dgm:prSet>
      <dgm:spPr/>
    </dgm:pt>
    <dgm:pt modelId="{E4F1FA6D-8CB5-FB4F-8F86-CC01F3A7917C}" type="pres">
      <dgm:prSet presAssocID="{21B6ED86-7497-44A4-BFFD-260CED198A15}" presName="parentText" presStyleLbl="node1" presStyleIdx="0" presStyleCnt="2">
        <dgm:presLayoutVars>
          <dgm:chMax val="0"/>
          <dgm:bulletEnabled val="1"/>
        </dgm:presLayoutVars>
      </dgm:prSet>
      <dgm:spPr/>
    </dgm:pt>
    <dgm:pt modelId="{F2B0A2A9-CF27-6941-A465-476A7B88792C}" type="pres">
      <dgm:prSet presAssocID="{0C83A7E7-F253-4E75-B6BB-7E5CC7CC96A9}" presName="spacer" presStyleCnt="0"/>
      <dgm:spPr/>
    </dgm:pt>
    <dgm:pt modelId="{CFCF921C-261C-0647-A4C6-F6E00A64BB68}" type="pres">
      <dgm:prSet presAssocID="{8346488F-FB7A-4E72-BA76-306A90560737}" presName="parentText" presStyleLbl="node1" presStyleIdx="1" presStyleCnt="2">
        <dgm:presLayoutVars>
          <dgm:chMax val="0"/>
          <dgm:bulletEnabled val="1"/>
        </dgm:presLayoutVars>
      </dgm:prSet>
      <dgm:spPr/>
    </dgm:pt>
  </dgm:ptLst>
  <dgm:cxnLst>
    <dgm:cxn modelId="{58B62A18-DD35-524B-8DD1-8D4C6600381C}" type="presOf" srcId="{21B6ED86-7497-44A4-BFFD-260CED198A15}" destId="{E4F1FA6D-8CB5-FB4F-8F86-CC01F3A7917C}" srcOrd="0" destOrd="0" presId="urn:microsoft.com/office/officeart/2005/8/layout/vList2"/>
    <dgm:cxn modelId="{C9A02D4B-F122-4AA9-8F13-30A9FA29FD2A}" srcId="{A210E327-0941-46B2-95B7-C0E1149E2A61}" destId="{8346488F-FB7A-4E72-BA76-306A90560737}" srcOrd="1" destOrd="0" parTransId="{D0B71B87-F278-4B1A-B0D9-F87EABF1D32F}" sibTransId="{8DEA938B-41F2-4B1E-BBA8-3E895F4F8F95}"/>
    <dgm:cxn modelId="{2C29155F-4FD7-0447-8245-CAA8399F2372}" type="presOf" srcId="{8346488F-FB7A-4E72-BA76-306A90560737}" destId="{CFCF921C-261C-0647-A4C6-F6E00A64BB68}" srcOrd="0" destOrd="0" presId="urn:microsoft.com/office/officeart/2005/8/layout/vList2"/>
    <dgm:cxn modelId="{85227C61-A366-4B59-962C-CE23D61B7742}" srcId="{A210E327-0941-46B2-95B7-C0E1149E2A61}" destId="{21B6ED86-7497-44A4-BFFD-260CED198A15}" srcOrd="0" destOrd="0" parTransId="{254DF32B-4D1C-423B-A285-D0A828ABDAAC}" sibTransId="{0C83A7E7-F253-4E75-B6BB-7E5CC7CC96A9}"/>
    <dgm:cxn modelId="{E7A991CF-0E8F-E84C-897F-7EFFB45F147A}" type="presOf" srcId="{A210E327-0941-46B2-95B7-C0E1149E2A61}" destId="{838A6954-1BE4-3B48-9809-492AFB020F28}" srcOrd="0" destOrd="0" presId="urn:microsoft.com/office/officeart/2005/8/layout/vList2"/>
    <dgm:cxn modelId="{B71547FF-9840-A346-BB2B-42EEECE3DD57}" type="presParOf" srcId="{838A6954-1BE4-3B48-9809-492AFB020F28}" destId="{E4F1FA6D-8CB5-FB4F-8F86-CC01F3A7917C}" srcOrd="0" destOrd="0" presId="urn:microsoft.com/office/officeart/2005/8/layout/vList2"/>
    <dgm:cxn modelId="{BDE7E199-8CE8-AD4E-8A77-3D8DB1F51A6F}" type="presParOf" srcId="{838A6954-1BE4-3B48-9809-492AFB020F28}" destId="{F2B0A2A9-CF27-6941-A465-476A7B88792C}" srcOrd="1" destOrd="0" presId="urn:microsoft.com/office/officeart/2005/8/layout/vList2"/>
    <dgm:cxn modelId="{019B900F-5CC6-D34D-9251-444CB4DA6CD6}" type="presParOf" srcId="{838A6954-1BE4-3B48-9809-492AFB020F28}" destId="{CFCF921C-261C-0647-A4C6-F6E00A64BB6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5195A74-9E3B-4749-AAA9-1FAC441E1C3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A8C1651-C020-4CD3-AF9D-AA4F3FE406AB}">
      <dgm:prSet/>
      <dgm:spPr/>
      <dgm:t>
        <a:bodyPr/>
        <a:lstStyle/>
        <a:p>
          <a:r>
            <a:rPr lang="ru-RU"/>
            <a:t>Срочная госпитализация!</a:t>
          </a:r>
          <a:endParaRPr lang="en-US"/>
        </a:p>
      </dgm:t>
    </dgm:pt>
    <dgm:pt modelId="{6393EE4D-5E35-4359-95EE-87F12C9BF882}" type="parTrans" cxnId="{AA6AF025-E596-4A2F-9AEC-3E1C2DF971B1}">
      <dgm:prSet/>
      <dgm:spPr/>
      <dgm:t>
        <a:bodyPr/>
        <a:lstStyle/>
        <a:p>
          <a:endParaRPr lang="en-US"/>
        </a:p>
      </dgm:t>
    </dgm:pt>
    <dgm:pt modelId="{5B8BAB9C-51A2-45D4-8485-7F419E288C06}" type="sibTrans" cxnId="{AA6AF025-E596-4A2F-9AEC-3E1C2DF971B1}">
      <dgm:prSet/>
      <dgm:spPr/>
      <dgm:t>
        <a:bodyPr/>
        <a:lstStyle/>
        <a:p>
          <a:endParaRPr lang="en-US"/>
        </a:p>
      </dgm:t>
    </dgm:pt>
    <dgm:pt modelId="{16225665-D2FD-4951-82B8-E7EDD010D927}">
      <dgm:prSet/>
      <dgm:spPr/>
      <dgm:t>
        <a:bodyPr/>
        <a:lstStyle/>
        <a:p>
          <a:r>
            <a:rPr lang="ru-RU"/>
            <a:t>Больного и лиц, общавшихся с ним, помещают в специализированные инфекционные лечебные учреждения.</a:t>
          </a:r>
          <a:endParaRPr lang="en-US"/>
        </a:p>
      </dgm:t>
    </dgm:pt>
    <dgm:pt modelId="{95B3F3E2-648B-44FB-ACBA-4D06EC000179}" type="parTrans" cxnId="{0BAE9678-9400-46AD-A90B-ED86C24D7111}">
      <dgm:prSet/>
      <dgm:spPr/>
      <dgm:t>
        <a:bodyPr/>
        <a:lstStyle/>
        <a:p>
          <a:endParaRPr lang="en-US"/>
        </a:p>
      </dgm:t>
    </dgm:pt>
    <dgm:pt modelId="{2498C2C2-2BB1-46F0-BD12-0BDD42A84B6F}" type="sibTrans" cxnId="{0BAE9678-9400-46AD-A90B-ED86C24D7111}">
      <dgm:prSet/>
      <dgm:spPr/>
      <dgm:t>
        <a:bodyPr/>
        <a:lstStyle/>
        <a:p>
          <a:endParaRPr lang="en-US"/>
        </a:p>
      </dgm:t>
    </dgm:pt>
    <dgm:pt modelId="{03092FFF-E6F4-4928-91BD-548AA3E2673D}">
      <dgm:prSet/>
      <dgm:spPr/>
      <dgm:t>
        <a:bodyPr/>
        <a:lstStyle/>
        <a:p>
          <a:r>
            <a:rPr lang="ru-RU"/>
            <a:t>При своевременно начатом лечении (в первые 15 ч) прогноз благоприятный.</a:t>
          </a:r>
          <a:endParaRPr lang="en-US"/>
        </a:p>
      </dgm:t>
    </dgm:pt>
    <dgm:pt modelId="{74834D08-E0EC-47C0-9711-998A177A4340}" type="parTrans" cxnId="{9CF37A05-F62C-4CF1-8774-9AAF6A9DF9A4}">
      <dgm:prSet/>
      <dgm:spPr/>
      <dgm:t>
        <a:bodyPr/>
        <a:lstStyle/>
        <a:p>
          <a:endParaRPr lang="en-US"/>
        </a:p>
      </dgm:t>
    </dgm:pt>
    <dgm:pt modelId="{0EF819FC-5A0B-4CE9-AB7D-E7CA48F768DE}" type="sibTrans" cxnId="{9CF37A05-F62C-4CF1-8774-9AAF6A9DF9A4}">
      <dgm:prSet/>
      <dgm:spPr/>
      <dgm:t>
        <a:bodyPr/>
        <a:lstStyle/>
        <a:p>
          <a:endParaRPr lang="en-US"/>
        </a:p>
      </dgm:t>
    </dgm:pt>
    <dgm:pt modelId="{05E6090D-9BA8-419C-8DA7-701BFDABF9D5}" type="pres">
      <dgm:prSet presAssocID="{C5195A74-9E3B-4749-AAA9-1FAC441E1C39}" presName="root" presStyleCnt="0">
        <dgm:presLayoutVars>
          <dgm:dir/>
          <dgm:resizeHandles val="exact"/>
        </dgm:presLayoutVars>
      </dgm:prSet>
      <dgm:spPr/>
    </dgm:pt>
    <dgm:pt modelId="{309CE7FC-77C1-45BE-8112-C699228839E0}" type="pres">
      <dgm:prSet presAssocID="{9A8C1651-C020-4CD3-AF9D-AA4F3FE406AB}" presName="compNode" presStyleCnt="0"/>
      <dgm:spPr/>
    </dgm:pt>
    <dgm:pt modelId="{C55C44EE-2C94-48E2-BCF4-E966D3E5A461}" type="pres">
      <dgm:prSet presAssocID="{9A8C1651-C020-4CD3-AF9D-AA4F3FE406AB}" presName="bgRect" presStyleLbl="bgShp" presStyleIdx="0" presStyleCnt="3"/>
      <dgm:spPr/>
    </dgm:pt>
    <dgm:pt modelId="{02ECCBD3-5FFC-45A9-8672-77FE4CA5DB07}" type="pres">
      <dgm:prSet presAssocID="{9A8C1651-C020-4CD3-AF9D-AA4F3FE406A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Секундомер"/>
        </a:ext>
      </dgm:extLst>
    </dgm:pt>
    <dgm:pt modelId="{CAB3727B-7C30-41D5-BC84-804BC7B5F4C6}" type="pres">
      <dgm:prSet presAssocID="{9A8C1651-C020-4CD3-AF9D-AA4F3FE406AB}" presName="spaceRect" presStyleCnt="0"/>
      <dgm:spPr/>
    </dgm:pt>
    <dgm:pt modelId="{A81279DF-8829-4DD7-A185-AF64ED4E3488}" type="pres">
      <dgm:prSet presAssocID="{9A8C1651-C020-4CD3-AF9D-AA4F3FE406AB}" presName="parTx" presStyleLbl="revTx" presStyleIdx="0" presStyleCnt="3">
        <dgm:presLayoutVars>
          <dgm:chMax val="0"/>
          <dgm:chPref val="0"/>
        </dgm:presLayoutVars>
      </dgm:prSet>
      <dgm:spPr/>
    </dgm:pt>
    <dgm:pt modelId="{97865CE3-3688-4D30-9144-9203AF337CB4}" type="pres">
      <dgm:prSet presAssocID="{5B8BAB9C-51A2-45D4-8485-7F419E288C06}" presName="sibTrans" presStyleCnt="0"/>
      <dgm:spPr/>
    </dgm:pt>
    <dgm:pt modelId="{CC68A98E-8D3F-4429-B5F5-425267303601}" type="pres">
      <dgm:prSet presAssocID="{16225665-D2FD-4951-82B8-E7EDD010D927}" presName="compNode" presStyleCnt="0"/>
      <dgm:spPr/>
    </dgm:pt>
    <dgm:pt modelId="{290B9604-C0AB-4FEE-8DD0-D33182CF1F23}" type="pres">
      <dgm:prSet presAssocID="{16225665-D2FD-4951-82B8-E7EDD010D927}" presName="bgRect" presStyleLbl="bgShp" presStyleIdx="1" presStyleCnt="3"/>
      <dgm:spPr/>
    </dgm:pt>
    <dgm:pt modelId="{5116695F-27AF-4FEA-B90C-7C504140F97D}" type="pres">
      <dgm:prSet presAssocID="{16225665-D2FD-4951-82B8-E7EDD010D92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Банк"/>
        </a:ext>
      </dgm:extLst>
    </dgm:pt>
    <dgm:pt modelId="{E21BE347-92AE-414A-B2B9-01A04FCAE03E}" type="pres">
      <dgm:prSet presAssocID="{16225665-D2FD-4951-82B8-E7EDD010D927}" presName="spaceRect" presStyleCnt="0"/>
      <dgm:spPr/>
    </dgm:pt>
    <dgm:pt modelId="{6A9A5152-E553-47C0-AF88-9A21D666C4CA}" type="pres">
      <dgm:prSet presAssocID="{16225665-D2FD-4951-82B8-E7EDD010D927}" presName="parTx" presStyleLbl="revTx" presStyleIdx="1" presStyleCnt="3">
        <dgm:presLayoutVars>
          <dgm:chMax val="0"/>
          <dgm:chPref val="0"/>
        </dgm:presLayoutVars>
      </dgm:prSet>
      <dgm:spPr/>
    </dgm:pt>
    <dgm:pt modelId="{3F8B5AA1-411A-4D30-AE48-010340179832}" type="pres">
      <dgm:prSet presAssocID="{2498C2C2-2BB1-46F0-BD12-0BDD42A84B6F}" presName="sibTrans" presStyleCnt="0"/>
      <dgm:spPr/>
    </dgm:pt>
    <dgm:pt modelId="{8C2C686D-DC28-4EFD-9EAB-D4B5D6C9AA02}" type="pres">
      <dgm:prSet presAssocID="{03092FFF-E6F4-4928-91BD-548AA3E2673D}" presName="compNode" presStyleCnt="0"/>
      <dgm:spPr/>
    </dgm:pt>
    <dgm:pt modelId="{0D28DB2F-3827-4070-9BD8-D6ACF92E58D8}" type="pres">
      <dgm:prSet presAssocID="{03092FFF-E6F4-4928-91BD-548AA3E2673D}" presName="bgRect" presStyleLbl="bgShp" presStyleIdx="2" presStyleCnt="3"/>
      <dgm:spPr/>
    </dgm:pt>
    <dgm:pt modelId="{C5F9388B-B1C8-4E6B-80D2-DDC04ABE9D1E}" type="pres">
      <dgm:prSet presAssocID="{03092FFF-E6F4-4928-91BD-548AA3E2673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Флажок"/>
        </a:ext>
      </dgm:extLst>
    </dgm:pt>
    <dgm:pt modelId="{CCA51D38-CFA8-41B1-87CA-586BA82E025B}" type="pres">
      <dgm:prSet presAssocID="{03092FFF-E6F4-4928-91BD-548AA3E2673D}" presName="spaceRect" presStyleCnt="0"/>
      <dgm:spPr/>
    </dgm:pt>
    <dgm:pt modelId="{31D5D97E-8362-4EC0-921D-6CCD43D5CDA2}" type="pres">
      <dgm:prSet presAssocID="{03092FFF-E6F4-4928-91BD-548AA3E2673D}" presName="parTx" presStyleLbl="revTx" presStyleIdx="2" presStyleCnt="3">
        <dgm:presLayoutVars>
          <dgm:chMax val="0"/>
          <dgm:chPref val="0"/>
        </dgm:presLayoutVars>
      </dgm:prSet>
      <dgm:spPr/>
    </dgm:pt>
  </dgm:ptLst>
  <dgm:cxnLst>
    <dgm:cxn modelId="{9CF37A05-F62C-4CF1-8774-9AAF6A9DF9A4}" srcId="{C5195A74-9E3B-4749-AAA9-1FAC441E1C39}" destId="{03092FFF-E6F4-4928-91BD-548AA3E2673D}" srcOrd="2" destOrd="0" parTransId="{74834D08-E0EC-47C0-9711-998A177A4340}" sibTransId="{0EF819FC-5A0B-4CE9-AB7D-E7CA48F768DE}"/>
    <dgm:cxn modelId="{AA6AF025-E596-4A2F-9AEC-3E1C2DF971B1}" srcId="{C5195A74-9E3B-4749-AAA9-1FAC441E1C39}" destId="{9A8C1651-C020-4CD3-AF9D-AA4F3FE406AB}" srcOrd="0" destOrd="0" parTransId="{6393EE4D-5E35-4359-95EE-87F12C9BF882}" sibTransId="{5B8BAB9C-51A2-45D4-8485-7F419E288C06}"/>
    <dgm:cxn modelId="{0BAE9678-9400-46AD-A90B-ED86C24D7111}" srcId="{C5195A74-9E3B-4749-AAA9-1FAC441E1C39}" destId="{16225665-D2FD-4951-82B8-E7EDD010D927}" srcOrd="1" destOrd="0" parTransId="{95B3F3E2-648B-44FB-ACBA-4D06EC000179}" sibTransId="{2498C2C2-2BB1-46F0-BD12-0BDD42A84B6F}"/>
    <dgm:cxn modelId="{37A58681-C777-4E59-8F2B-2E142011BDB7}" type="presOf" srcId="{16225665-D2FD-4951-82B8-E7EDD010D927}" destId="{6A9A5152-E553-47C0-AF88-9A21D666C4CA}" srcOrd="0" destOrd="0" presId="urn:microsoft.com/office/officeart/2018/2/layout/IconVerticalSolidList"/>
    <dgm:cxn modelId="{EBE72598-C872-406D-B467-0E73FE588B7D}" type="presOf" srcId="{C5195A74-9E3B-4749-AAA9-1FAC441E1C39}" destId="{05E6090D-9BA8-419C-8DA7-701BFDABF9D5}" srcOrd="0" destOrd="0" presId="urn:microsoft.com/office/officeart/2018/2/layout/IconVerticalSolidList"/>
    <dgm:cxn modelId="{E89224BB-9443-48FA-928E-45468B5D2519}" type="presOf" srcId="{03092FFF-E6F4-4928-91BD-548AA3E2673D}" destId="{31D5D97E-8362-4EC0-921D-6CCD43D5CDA2}" srcOrd="0" destOrd="0" presId="urn:microsoft.com/office/officeart/2018/2/layout/IconVerticalSolidList"/>
    <dgm:cxn modelId="{DDFF38EF-588F-4500-9D22-85D879CD29E9}" type="presOf" srcId="{9A8C1651-C020-4CD3-AF9D-AA4F3FE406AB}" destId="{A81279DF-8829-4DD7-A185-AF64ED4E3488}" srcOrd="0" destOrd="0" presId="urn:microsoft.com/office/officeart/2018/2/layout/IconVerticalSolidList"/>
    <dgm:cxn modelId="{E5630663-2E7B-47C8-BA9F-87B3530E0A3D}" type="presParOf" srcId="{05E6090D-9BA8-419C-8DA7-701BFDABF9D5}" destId="{309CE7FC-77C1-45BE-8112-C699228839E0}" srcOrd="0" destOrd="0" presId="urn:microsoft.com/office/officeart/2018/2/layout/IconVerticalSolidList"/>
    <dgm:cxn modelId="{8D526990-C4C1-4EC5-8577-F572A86A0564}" type="presParOf" srcId="{309CE7FC-77C1-45BE-8112-C699228839E0}" destId="{C55C44EE-2C94-48E2-BCF4-E966D3E5A461}" srcOrd="0" destOrd="0" presId="urn:microsoft.com/office/officeart/2018/2/layout/IconVerticalSolidList"/>
    <dgm:cxn modelId="{BC110E0D-8865-45A3-97F5-8BDC62F10577}" type="presParOf" srcId="{309CE7FC-77C1-45BE-8112-C699228839E0}" destId="{02ECCBD3-5FFC-45A9-8672-77FE4CA5DB07}" srcOrd="1" destOrd="0" presId="urn:microsoft.com/office/officeart/2018/2/layout/IconVerticalSolidList"/>
    <dgm:cxn modelId="{10518B18-C6CB-45C4-8758-25EE310FC2EC}" type="presParOf" srcId="{309CE7FC-77C1-45BE-8112-C699228839E0}" destId="{CAB3727B-7C30-41D5-BC84-804BC7B5F4C6}" srcOrd="2" destOrd="0" presId="urn:microsoft.com/office/officeart/2018/2/layout/IconVerticalSolidList"/>
    <dgm:cxn modelId="{3A48082F-26A6-4309-AE52-6CC74225FF62}" type="presParOf" srcId="{309CE7FC-77C1-45BE-8112-C699228839E0}" destId="{A81279DF-8829-4DD7-A185-AF64ED4E3488}" srcOrd="3" destOrd="0" presId="urn:microsoft.com/office/officeart/2018/2/layout/IconVerticalSolidList"/>
    <dgm:cxn modelId="{6AE332D4-8CF2-40B4-B972-FBE820B9F558}" type="presParOf" srcId="{05E6090D-9BA8-419C-8DA7-701BFDABF9D5}" destId="{97865CE3-3688-4D30-9144-9203AF337CB4}" srcOrd="1" destOrd="0" presId="urn:microsoft.com/office/officeart/2018/2/layout/IconVerticalSolidList"/>
    <dgm:cxn modelId="{08FE2599-1A59-48E4-B43A-7DD97569BA54}" type="presParOf" srcId="{05E6090D-9BA8-419C-8DA7-701BFDABF9D5}" destId="{CC68A98E-8D3F-4429-B5F5-425267303601}" srcOrd="2" destOrd="0" presId="urn:microsoft.com/office/officeart/2018/2/layout/IconVerticalSolidList"/>
    <dgm:cxn modelId="{4419FA26-CC77-4BB1-8FC4-1748E2833B29}" type="presParOf" srcId="{CC68A98E-8D3F-4429-B5F5-425267303601}" destId="{290B9604-C0AB-4FEE-8DD0-D33182CF1F23}" srcOrd="0" destOrd="0" presId="urn:microsoft.com/office/officeart/2018/2/layout/IconVerticalSolidList"/>
    <dgm:cxn modelId="{30007C1A-8F39-411E-AB79-4C8AE492BE7D}" type="presParOf" srcId="{CC68A98E-8D3F-4429-B5F5-425267303601}" destId="{5116695F-27AF-4FEA-B90C-7C504140F97D}" srcOrd="1" destOrd="0" presId="urn:microsoft.com/office/officeart/2018/2/layout/IconVerticalSolidList"/>
    <dgm:cxn modelId="{449CD276-DC95-425D-B31B-055C4BDF2FD9}" type="presParOf" srcId="{CC68A98E-8D3F-4429-B5F5-425267303601}" destId="{E21BE347-92AE-414A-B2B9-01A04FCAE03E}" srcOrd="2" destOrd="0" presId="urn:microsoft.com/office/officeart/2018/2/layout/IconVerticalSolidList"/>
    <dgm:cxn modelId="{AEB37A0A-B240-431A-B8B4-9473CB0EC155}" type="presParOf" srcId="{CC68A98E-8D3F-4429-B5F5-425267303601}" destId="{6A9A5152-E553-47C0-AF88-9A21D666C4CA}" srcOrd="3" destOrd="0" presId="urn:microsoft.com/office/officeart/2018/2/layout/IconVerticalSolidList"/>
    <dgm:cxn modelId="{607C6850-1E48-4DAC-A2F0-7BD24D928BAB}" type="presParOf" srcId="{05E6090D-9BA8-419C-8DA7-701BFDABF9D5}" destId="{3F8B5AA1-411A-4D30-AE48-010340179832}" srcOrd="3" destOrd="0" presId="urn:microsoft.com/office/officeart/2018/2/layout/IconVerticalSolidList"/>
    <dgm:cxn modelId="{E65A77F6-54E4-40F8-9D97-1F50309864BC}" type="presParOf" srcId="{05E6090D-9BA8-419C-8DA7-701BFDABF9D5}" destId="{8C2C686D-DC28-4EFD-9EAB-D4B5D6C9AA02}" srcOrd="4" destOrd="0" presId="urn:microsoft.com/office/officeart/2018/2/layout/IconVerticalSolidList"/>
    <dgm:cxn modelId="{C794CB85-7D33-4373-8113-19313624F27D}" type="presParOf" srcId="{8C2C686D-DC28-4EFD-9EAB-D4B5D6C9AA02}" destId="{0D28DB2F-3827-4070-9BD8-D6ACF92E58D8}" srcOrd="0" destOrd="0" presId="urn:microsoft.com/office/officeart/2018/2/layout/IconVerticalSolidList"/>
    <dgm:cxn modelId="{41F935BB-136F-4DE7-8A29-CD43F0963009}" type="presParOf" srcId="{8C2C686D-DC28-4EFD-9EAB-D4B5D6C9AA02}" destId="{C5F9388B-B1C8-4E6B-80D2-DDC04ABE9D1E}" srcOrd="1" destOrd="0" presId="urn:microsoft.com/office/officeart/2018/2/layout/IconVerticalSolidList"/>
    <dgm:cxn modelId="{CFBD7696-3400-4BC2-AC46-928871E6E3A9}" type="presParOf" srcId="{8C2C686D-DC28-4EFD-9EAB-D4B5D6C9AA02}" destId="{CCA51D38-CFA8-41B1-87CA-586BA82E025B}" srcOrd="2" destOrd="0" presId="urn:microsoft.com/office/officeart/2018/2/layout/IconVerticalSolidList"/>
    <dgm:cxn modelId="{EE9A0021-4822-4F84-9BBE-609DBF42C6F6}" type="presParOf" srcId="{8C2C686D-DC28-4EFD-9EAB-D4B5D6C9AA02}" destId="{31D5D97E-8362-4EC0-921D-6CCD43D5CDA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89BCBE6-A4B2-414C-9E4E-5345CB59CF3E}"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3030C607-8328-4C10-8D64-4493F8EABF55}">
      <dgm:prSet/>
      <dgm:spPr/>
      <dgm:t>
        <a:bodyPr/>
        <a:lstStyle/>
        <a:p>
          <a:r>
            <a:rPr lang="ru-RU"/>
            <a:t>Основным препаратом для лечения всех форм чумы еще с 1948 г. Остается стрептомицин. </a:t>
          </a:r>
          <a:endParaRPr lang="en-US"/>
        </a:p>
      </dgm:t>
    </dgm:pt>
    <dgm:pt modelId="{76A70426-F4BC-4511-89C3-F17DE9DFD4E2}" type="parTrans" cxnId="{3EF4E771-BB73-4D5D-BFF2-200F309FA770}">
      <dgm:prSet/>
      <dgm:spPr/>
      <dgm:t>
        <a:bodyPr/>
        <a:lstStyle/>
        <a:p>
          <a:endParaRPr lang="en-US"/>
        </a:p>
      </dgm:t>
    </dgm:pt>
    <dgm:pt modelId="{9A07F06E-70EA-4677-A450-BA0AEBCA7E38}" type="sibTrans" cxnId="{3EF4E771-BB73-4D5D-BFF2-200F309FA770}">
      <dgm:prSet/>
      <dgm:spPr/>
      <dgm:t>
        <a:bodyPr/>
        <a:lstStyle/>
        <a:p>
          <a:endParaRPr lang="en-US"/>
        </a:p>
      </dgm:t>
    </dgm:pt>
    <dgm:pt modelId="{2D4BA636-7945-4F51-BFA2-CACF65772206}">
      <dgm:prSet/>
      <dgm:spPr/>
      <dgm:t>
        <a:bodyPr/>
        <a:lstStyle/>
        <a:p>
          <a:r>
            <a:rPr lang="ru-RU"/>
            <a:t>Необходимость назначения других препаратов  бывает обусловлена чаще всего индивидуальной непереносимостью стрептомицина, вестибулярными нарушениями, беременностью. </a:t>
          </a:r>
          <a:endParaRPr lang="en-US"/>
        </a:p>
      </dgm:t>
    </dgm:pt>
    <dgm:pt modelId="{3707CB7C-2899-4A90-8C8C-BACD99BC670A}" type="parTrans" cxnId="{07C3EF68-28C4-4E63-8D40-924754649D14}">
      <dgm:prSet/>
      <dgm:spPr/>
      <dgm:t>
        <a:bodyPr/>
        <a:lstStyle/>
        <a:p>
          <a:endParaRPr lang="en-US"/>
        </a:p>
      </dgm:t>
    </dgm:pt>
    <dgm:pt modelId="{28B9E0CF-9760-42F4-8F31-365F1BCE5475}" type="sibTrans" cxnId="{07C3EF68-28C4-4E63-8D40-924754649D14}">
      <dgm:prSet/>
      <dgm:spPr/>
      <dgm:t>
        <a:bodyPr/>
        <a:lstStyle/>
        <a:p>
          <a:endParaRPr lang="en-US"/>
        </a:p>
      </dgm:t>
    </dgm:pt>
    <dgm:pt modelId="{55D74ED4-4B62-474E-9BAE-E5E9D6A561A0}">
      <dgm:prSet/>
      <dgm:spPr/>
      <dgm:t>
        <a:bodyPr/>
        <a:lstStyle/>
        <a:p>
          <a:r>
            <a:rPr lang="ru-RU"/>
            <a:t>Имеются лишь единичные сообщения о формировании резистентности к стрептомицину.</a:t>
          </a:r>
          <a:endParaRPr lang="en-US"/>
        </a:p>
      </dgm:t>
    </dgm:pt>
    <dgm:pt modelId="{C72203FC-925D-432A-99D2-916A40139510}" type="parTrans" cxnId="{F38DDC2C-9DD5-4654-A57F-96F592AEF455}">
      <dgm:prSet/>
      <dgm:spPr/>
      <dgm:t>
        <a:bodyPr/>
        <a:lstStyle/>
        <a:p>
          <a:endParaRPr lang="en-US"/>
        </a:p>
      </dgm:t>
    </dgm:pt>
    <dgm:pt modelId="{FF404FC6-0BDB-436B-8475-823BBF1D7E01}" type="sibTrans" cxnId="{F38DDC2C-9DD5-4654-A57F-96F592AEF455}">
      <dgm:prSet/>
      <dgm:spPr/>
      <dgm:t>
        <a:bodyPr/>
        <a:lstStyle/>
        <a:p>
          <a:endParaRPr lang="en-US"/>
        </a:p>
      </dgm:t>
    </dgm:pt>
    <dgm:pt modelId="{45E31415-22C1-1446-985F-31F96DBF80AB}" type="pres">
      <dgm:prSet presAssocID="{689BCBE6-A4B2-414C-9E4E-5345CB59CF3E}" presName="outerComposite" presStyleCnt="0">
        <dgm:presLayoutVars>
          <dgm:chMax val="5"/>
          <dgm:dir/>
          <dgm:resizeHandles val="exact"/>
        </dgm:presLayoutVars>
      </dgm:prSet>
      <dgm:spPr/>
    </dgm:pt>
    <dgm:pt modelId="{33C91D19-E9E0-C048-AA8D-E16152793637}" type="pres">
      <dgm:prSet presAssocID="{689BCBE6-A4B2-414C-9E4E-5345CB59CF3E}" presName="dummyMaxCanvas" presStyleCnt="0">
        <dgm:presLayoutVars/>
      </dgm:prSet>
      <dgm:spPr/>
    </dgm:pt>
    <dgm:pt modelId="{7287B0A9-4FCB-914D-B53B-E629669553A8}" type="pres">
      <dgm:prSet presAssocID="{689BCBE6-A4B2-414C-9E4E-5345CB59CF3E}" presName="ThreeNodes_1" presStyleLbl="node1" presStyleIdx="0" presStyleCnt="3">
        <dgm:presLayoutVars>
          <dgm:bulletEnabled val="1"/>
        </dgm:presLayoutVars>
      </dgm:prSet>
      <dgm:spPr/>
    </dgm:pt>
    <dgm:pt modelId="{BADF4CAA-5C28-D946-9E56-BE72A6CC2BB6}" type="pres">
      <dgm:prSet presAssocID="{689BCBE6-A4B2-414C-9E4E-5345CB59CF3E}" presName="ThreeNodes_2" presStyleLbl="node1" presStyleIdx="1" presStyleCnt="3">
        <dgm:presLayoutVars>
          <dgm:bulletEnabled val="1"/>
        </dgm:presLayoutVars>
      </dgm:prSet>
      <dgm:spPr/>
    </dgm:pt>
    <dgm:pt modelId="{7D7BD7E1-6B2B-5844-AEE8-70B14F6B36CC}" type="pres">
      <dgm:prSet presAssocID="{689BCBE6-A4B2-414C-9E4E-5345CB59CF3E}" presName="ThreeNodes_3" presStyleLbl="node1" presStyleIdx="2" presStyleCnt="3">
        <dgm:presLayoutVars>
          <dgm:bulletEnabled val="1"/>
        </dgm:presLayoutVars>
      </dgm:prSet>
      <dgm:spPr/>
    </dgm:pt>
    <dgm:pt modelId="{82E556CA-09B7-B44E-9F74-43EFEE0A1805}" type="pres">
      <dgm:prSet presAssocID="{689BCBE6-A4B2-414C-9E4E-5345CB59CF3E}" presName="ThreeConn_1-2" presStyleLbl="fgAccFollowNode1" presStyleIdx="0" presStyleCnt="2">
        <dgm:presLayoutVars>
          <dgm:bulletEnabled val="1"/>
        </dgm:presLayoutVars>
      </dgm:prSet>
      <dgm:spPr/>
    </dgm:pt>
    <dgm:pt modelId="{D08ACE2B-5F5C-DC4F-8CD3-323C6193D974}" type="pres">
      <dgm:prSet presAssocID="{689BCBE6-A4B2-414C-9E4E-5345CB59CF3E}" presName="ThreeConn_2-3" presStyleLbl="fgAccFollowNode1" presStyleIdx="1" presStyleCnt="2">
        <dgm:presLayoutVars>
          <dgm:bulletEnabled val="1"/>
        </dgm:presLayoutVars>
      </dgm:prSet>
      <dgm:spPr/>
    </dgm:pt>
    <dgm:pt modelId="{B30522AF-47BE-5642-8056-73B8E6B98CA2}" type="pres">
      <dgm:prSet presAssocID="{689BCBE6-A4B2-414C-9E4E-5345CB59CF3E}" presName="ThreeNodes_1_text" presStyleLbl="node1" presStyleIdx="2" presStyleCnt="3">
        <dgm:presLayoutVars>
          <dgm:bulletEnabled val="1"/>
        </dgm:presLayoutVars>
      </dgm:prSet>
      <dgm:spPr/>
    </dgm:pt>
    <dgm:pt modelId="{CC215351-0B5F-784C-B5D1-3B6438DD8EDE}" type="pres">
      <dgm:prSet presAssocID="{689BCBE6-A4B2-414C-9E4E-5345CB59CF3E}" presName="ThreeNodes_2_text" presStyleLbl="node1" presStyleIdx="2" presStyleCnt="3">
        <dgm:presLayoutVars>
          <dgm:bulletEnabled val="1"/>
        </dgm:presLayoutVars>
      </dgm:prSet>
      <dgm:spPr/>
    </dgm:pt>
    <dgm:pt modelId="{F24DD3CD-0C33-DC46-973C-DFEE7A7CED01}" type="pres">
      <dgm:prSet presAssocID="{689BCBE6-A4B2-414C-9E4E-5345CB59CF3E}" presName="ThreeNodes_3_text" presStyleLbl="node1" presStyleIdx="2" presStyleCnt="3">
        <dgm:presLayoutVars>
          <dgm:bulletEnabled val="1"/>
        </dgm:presLayoutVars>
      </dgm:prSet>
      <dgm:spPr/>
    </dgm:pt>
  </dgm:ptLst>
  <dgm:cxnLst>
    <dgm:cxn modelId="{40C0F806-85ED-2146-9692-3E4038B9DF7B}" type="presOf" srcId="{689BCBE6-A4B2-414C-9E4E-5345CB59CF3E}" destId="{45E31415-22C1-1446-985F-31F96DBF80AB}" srcOrd="0" destOrd="0" presId="urn:microsoft.com/office/officeart/2005/8/layout/vProcess5"/>
    <dgm:cxn modelId="{F38DDC2C-9DD5-4654-A57F-96F592AEF455}" srcId="{689BCBE6-A4B2-414C-9E4E-5345CB59CF3E}" destId="{55D74ED4-4B62-474E-9BAE-E5E9D6A561A0}" srcOrd="2" destOrd="0" parTransId="{C72203FC-925D-432A-99D2-916A40139510}" sibTransId="{FF404FC6-0BDB-436B-8475-823BBF1D7E01}"/>
    <dgm:cxn modelId="{6081C340-7F8E-6946-9880-ED19BCD67BA9}" type="presOf" srcId="{55D74ED4-4B62-474E-9BAE-E5E9D6A561A0}" destId="{7D7BD7E1-6B2B-5844-AEE8-70B14F6B36CC}" srcOrd="0" destOrd="0" presId="urn:microsoft.com/office/officeart/2005/8/layout/vProcess5"/>
    <dgm:cxn modelId="{07C3EF68-28C4-4E63-8D40-924754649D14}" srcId="{689BCBE6-A4B2-414C-9E4E-5345CB59CF3E}" destId="{2D4BA636-7945-4F51-BFA2-CACF65772206}" srcOrd="1" destOrd="0" parTransId="{3707CB7C-2899-4A90-8C8C-BACD99BC670A}" sibTransId="{28B9E0CF-9760-42F4-8F31-365F1BCE5475}"/>
    <dgm:cxn modelId="{3EF4E771-BB73-4D5D-BFF2-200F309FA770}" srcId="{689BCBE6-A4B2-414C-9E4E-5345CB59CF3E}" destId="{3030C607-8328-4C10-8D64-4493F8EABF55}" srcOrd="0" destOrd="0" parTransId="{76A70426-F4BC-4511-89C3-F17DE9DFD4E2}" sibTransId="{9A07F06E-70EA-4677-A450-BA0AEBCA7E38}"/>
    <dgm:cxn modelId="{09A09982-DDA4-5543-9E87-70F22FC4E4D7}" type="presOf" srcId="{2D4BA636-7945-4F51-BFA2-CACF65772206}" destId="{CC215351-0B5F-784C-B5D1-3B6438DD8EDE}" srcOrd="1" destOrd="0" presId="urn:microsoft.com/office/officeart/2005/8/layout/vProcess5"/>
    <dgm:cxn modelId="{E5E9AD86-597E-0F4D-BE79-BBFE5F69661F}" type="presOf" srcId="{55D74ED4-4B62-474E-9BAE-E5E9D6A561A0}" destId="{F24DD3CD-0C33-DC46-973C-DFEE7A7CED01}" srcOrd="1" destOrd="0" presId="urn:microsoft.com/office/officeart/2005/8/layout/vProcess5"/>
    <dgm:cxn modelId="{6D3550AE-CFB5-154C-B693-A6727E4928F1}" type="presOf" srcId="{28B9E0CF-9760-42F4-8F31-365F1BCE5475}" destId="{D08ACE2B-5F5C-DC4F-8CD3-323C6193D974}" srcOrd="0" destOrd="0" presId="urn:microsoft.com/office/officeart/2005/8/layout/vProcess5"/>
    <dgm:cxn modelId="{3327F7C2-92A3-CF40-864B-268F6C6068F7}" type="presOf" srcId="{9A07F06E-70EA-4677-A450-BA0AEBCA7E38}" destId="{82E556CA-09B7-B44E-9F74-43EFEE0A1805}" srcOrd="0" destOrd="0" presId="urn:microsoft.com/office/officeart/2005/8/layout/vProcess5"/>
    <dgm:cxn modelId="{F5E573D0-5D9E-1748-904B-2B9EB34925BB}" type="presOf" srcId="{3030C607-8328-4C10-8D64-4493F8EABF55}" destId="{B30522AF-47BE-5642-8056-73B8E6B98CA2}" srcOrd="1" destOrd="0" presId="urn:microsoft.com/office/officeart/2005/8/layout/vProcess5"/>
    <dgm:cxn modelId="{D89624D2-4FC8-5846-A6EC-9B2850E734CA}" type="presOf" srcId="{3030C607-8328-4C10-8D64-4493F8EABF55}" destId="{7287B0A9-4FCB-914D-B53B-E629669553A8}" srcOrd="0" destOrd="0" presId="urn:microsoft.com/office/officeart/2005/8/layout/vProcess5"/>
    <dgm:cxn modelId="{89B5E8E5-2356-CA48-8F24-96DD8D1131E3}" type="presOf" srcId="{2D4BA636-7945-4F51-BFA2-CACF65772206}" destId="{BADF4CAA-5C28-D946-9E56-BE72A6CC2BB6}" srcOrd="0" destOrd="0" presId="urn:microsoft.com/office/officeart/2005/8/layout/vProcess5"/>
    <dgm:cxn modelId="{440D3CFB-F2FA-CE4E-99EE-9904930C3AD8}" type="presParOf" srcId="{45E31415-22C1-1446-985F-31F96DBF80AB}" destId="{33C91D19-E9E0-C048-AA8D-E16152793637}" srcOrd="0" destOrd="0" presId="urn:microsoft.com/office/officeart/2005/8/layout/vProcess5"/>
    <dgm:cxn modelId="{1921CEF3-FB6E-0746-85F1-D6355A31DE5F}" type="presParOf" srcId="{45E31415-22C1-1446-985F-31F96DBF80AB}" destId="{7287B0A9-4FCB-914D-B53B-E629669553A8}" srcOrd="1" destOrd="0" presId="urn:microsoft.com/office/officeart/2005/8/layout/vProcess5"/>
    <dgm:cxn modelId="{7F29505A-EB34-974E-A6C0-20EDD9AD6CA2}" type="presParOf" srcId="{45E31415-22C1-1446-985F-31F96DBF80AB}" destId="{BADF4CAA-5C28-D946-9E56-BE72A6CC2BB6}" srcOrd="2" destOrd="0" presId="urn:microsoft.com/office/officeart/2005/8/layout/vProcess5"/>
    <dgm:cxn modelId="{75F9008F-0F2E-4A48-A1D7-87150DA57389}" type="presParOf" srcId="{45E31415-22C1-1446-985F-31F96DBF80AB}" destId="{7D7BD7E1-6B2B-5844-AEE8-70B14F6B36CC}" srcOrd="3" destOrd="0" presId="urn:microsoft.com/office/officeart/2005/8/layout/vProcess5"/>
    <dgm:cxn modelId="{9B477C45-1720-C34F-8967-21E1C12BDAB7}" type="presParOf" srcId="{45E31415-22C1-1446-985F-31F96DBF80AB}" destId="{82E556CA-09B7-B44E-9F74-43EFEE0A1805}" srcOrd="4" destOrd="0" presId="urn:microsoft.com/office/officeart/2005/8/layout/vProcess5"/>
    <dgm:cxn modelId="{962504A2-73FB-CD41-8FB4-250541960839}" type="presParOf" srcId="{45E31415-22C1-1446-985F-31F96DBF80AB}" destId="{D08ACE2B-5F5C-DC4F-8CD3-323C6193D974}" srcOrd="5" destOrd="0" presId="urn:microsoft.com/office/officeart/2005/8/layout/vProcess5"/>
    <dgm:cxn modelId="{AACA1F60-F0FC-FD4D-9833-518659035D89}" type="presParOf" srcId="{45E31415-22C1-1446-985F-31F96DBF80AB}" destId="{B30522AF-47BE-5642-8056-73B8E6B98CA2}" srcOrd="6" destOrd="0" presId="urn:microsoft.com/office/officeart/2005/8/layout/vProcess5"/>
    <dgm:cxn modelId="{EAC4E1D2-CC25-3B44-9D85-4FD7786E9A8F}" type="presParOf" srcId="{45E31415-22C1-1446-985F-31F96DBF80AB}" destId="{CC215351-0B5F-784C-B5D1-3B6438DD8EDE}" srcOrd="7" destOrd="0" presId="urn:microsoft.com/office/officeart/2005/8/layout/vProcess5"/>
    <dgm:cxn modelId="{E3F17C14-058C-F94F-9BF7-4411A7CF44B6}" type="presParOf" srcId="{45E31415-22C1-1446-985F-31F96DBF80AB}" destId="{F24DD3CD-0C33-DC46-973C-DFEE7A7CED01}"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2F63EB2-3152-49ED-A22B-A537111A7D2A}" type="doc">
      <dgm:prSet loTypeId="urn:microsoft.com/office/officeart/2005/8/layout/hierarchy1" loCatId="hierarchy" qsTypeId="urn:microsoft.com/office/officeart/2005/8/quickstyle/simple4" qsCatId="simple" csTypeId="urn:microsoft.com/office/officeart/2005/8/colors/accent1_2" csCatId="accent1"/>
      <dgm:spPr/>
      <dgm:t>
        <a:bodyPr/>
        <a:lstStyle/>
        <a:p>
          <a:endParaRPr lang="en-US"/>
        </a:p>
      </dgm:t>
    </dgm:pt>
    <dgm:pt modelId="{F951CD80-E758-4D67-9332-F8C4D5A13223}">
      <dgm:prSet/>
      <dgm:spPr/>
      <dgm:t>
        <a:bodyPr/>
        <a:lstStyle/>
        <a:p>
          <a:r>
            <a:rPr lang="ru-RU"/>
            <a:t>О каждом случае заболевания человека необходимо сообщать в территориальный центр Роспотребнадзора в виде экстренного извещения с последующим объявлением карантина!</a:t>
          </a:r>
          <a:endParaRPr lang="en-US"/>
        </a:p>
      </dgm:t>
    </dgm:pt>
    <dgm:pt modelId="{3B050D63-AC1B-46B3-9F7E-32BC095D0D22}" type="parTrans" cxnId="{CEE038E3-D23B-4FF3-996E-BD0CCAECD0CE}">
      <dgm:prSet/>
      <dgm:spPr/>
      <dgm:t>
        <a:bodyPr/>
        <a:lstStyle/>
        <a:p>
          <a:endParaRPr lang="en-US"/>
        </a:p>
      </dgm:t>
    </dgm:pt>
    <dgm:pt modelId="{7A1EF672-8F2E-44C6-97B8-567184456C34}" type="sibTrans" cxnId="{CEE038E3-D23B-4FF3-996E-BD0CCAECD0CE}">
      <dgm:prSet/>
      <dgm:spPr/>
      <dgm:t>
        <a:bodyPr/>
        <a:lstStyle/>
        <a:p>
          <a:endParaRPr lang="en-US"/>
        </a:p>
      </dgm:t>
    </dgm:pt>
    <dgm:pt modelId="{9E764902-99E7-4CC3-ACCD-0C86AB82820A}">
      <dgm:prSet/>
      <dgm:spPr/>
      <dgm:t>
        <a:bodyPr/>
        <a:lstStyle/>
        <a:p>
          <a:r>
            <a:rPr lang="ru-RU"/>
            <a:t>Международными правилами определён карантин длительностью 6 сут, обсервация контактных с чумой лиц составляет 9 дней.</a:t>
          </a:r>
          <a:endParaRPr lang="en-US"/>
        </a:p>
      </dgm:t>
    </dgm:pt>
    <dgm:pt modelId="{AD9E1AA5-D7C2-4021-AB82-B8FF75D34B1B}" type="parTrans" cxnId="{8E742BB0-C055-4E81-A835-45094F5D1A20}">
      <dgm:prSet/>
      <dgm:spPr/>
      <dgm:t>
        <a:bodyPr/>
        <a:lstStyle/>
        <a:p>
          <a:endParaRPr lang="en-US"/>
        </a:p>
      </dgm:t>
    </dgm:pt>
    <dgm:pt modelId="{76C6BF3E-4085-48BB-8879-90F831E62DA0}" type="sibTrans" cxnId="{8E742BB0-C055-4E81-A835-45094F5D1A20}">
      <dgm:prSet/>
      <dgm:spPr/>
      <dgm:t>
        <a:bodyPr/>
        <a:lstStyle/>
        <a:p>
          <a:endParaRPr lang="en-US"/>
        </a:p>
      </dgm:t>
    </dgm:pt>
    <dgm:pt modelId="{EF98BCC7-893F-0544-A4F8-974D2B6865DD}" type="pres">
      <dgm:prSet presAssocID="{12F63EB2-3152-49ED-A22B-A537111A7D2A}" presName="hierChild1" presStyleCnt="0">
        <dgm:presLayoutVars>
          <dgm:chPref val="1"/>
          <dgm:dir/>
          <dgm:animOne val="branch"/>
          <dgm:animLvl val="lvl"/>
          <dgm:resizeHandles/>
        </dgm:presLayoutVars>
      </dgm:prSet>
      <dgm:spPr/>
    </dgm:pt>
    <dgm:pt modelId="{D24A194B-2115-CC4A-98E3-D6A75C412AC1}" type="pres">
      <dgm:prSet presAssocID="{F951CD80-E758-4D67-9332-F8C4D5A13223}" presName="hierRoot1" presStyleCnt="0"/>
      <dgm:spPr/>
    </dgm:pt>
    <dgm:pt modelId="{940FDECD-4B96-3948-A698-55CAEB9CADD1}" type="pres">
      <dgm:prSet presAssocID="{F951CD80-E758-4D67-9332-F8C4D5A13223}" presName="composite" presStyleCnt="0"/>
      <dgm:spPr/>
    </dgm:pt>
    <dgm:pt modelId="{39E880D0-0C86-8544-BE75-B6A02F060AFF}" type="pres">
      <dgm:prSet presAssocID="{F951CD80-E758-4D67-9332-F8C4D5A13223}" presName="background" presStyleLbl="node0" presStyleIdx="0" presStyleCnt="2"/>
      <dgm:spPr/>
    </dgm:pt>
    <dgm:pt modelId="{6A0F4EC7-0C03-6141-8B03-D2EF515D07EE}" type="pres">
      <dgm:prSet presAssocID="{F951CD80-E758-4D67-9332-F8C4D5A13223}" presName="text" presStyleLbl="fgAcc0" presStyleIdx="0" presStyleCnt="2">
        <dgm:presLayoutVars>
          <dgm:chPref val="3"/>
        </dgm:presLayoutVars>
      </dgm:prSet>
      <dgm:spPr/>
    </dgm:pt>
    <dgm:pt modelId="{BE53B20A-7A1E-0441-82C1-F92A7A1E78CF}" type="pres">
      <dgm:prSet presAssocID="{F951CD80-E758-4D67-9332-F8C4D5A13223}" presName="hierChild2" presStyleCnt="0"/>
      <dgm:spPr/>
    </dgm:pt>
    <dgm:pt modelId="{6F3705CE-5309-5F4B-849B-F34B3337E551}" type="pres">
      <dgm:prSet presAssocID="{9E764902-99E7-4CC3-ACCD-0C86AB82820A}" presName="hierRoot1" presStyleCnt="0"/>
      <dgm:spPr/>
    </dgm:pt>
    <dgm:pt modelId="{014C56DB-A261-384E-BE2E-5EB7CD9348D4}" type="pres">
      <dgm:prSet presAssocID="{9E764902-99E7-4CC3-ACCD-0C86AB82820A}" presName="composite" presStyleCnt="0"/>
      <dgm:spPr/>
    </dgm:pt>
    <dgm:pt modelId="{609F273E-F8E5-2348-BABE-FB23B7DA2ABA}" type="pres">
      <dgm:prSet presAssocID="{9E764902-99E7-4CC3-ACCD-0C86AB82820A}" presName="background" presStyleLbl="node0" presStyleIdx="1" presStyleCnt="2"/>
      <dgm:spPr/>
    </dgm:pt>
    <dgm:pt modelId="{5451E6CB-BEA1-AF49-9452-AAE87579B841}" type="pres">
      <dgm:prSet presAssocID="{9E764902-99E7-4CC3-ACCD-0C86AB82820A}" presName="text" presStyleLbl="fgAcc0" presStyleIdx="1" presStyleCnt="2">
        <dgm:presLayoutVars>
          <dgm:chPref val="3"/>
        </dgm:presLayoutVars>
      </dgm:prSet>
      <dgm:spPr/>
    </dgm:pt>
    <dgm:pt modelId="{A9399822-BDC5-A34C-B5F1-4EC5CDD1C65F}" type="pres">
      <dgm:prSet presAssocID="{9E764902-99E7-4CC3-ACCD-0C86AB82820A}" presName="hierChild2" presStyleCnt="0"/>
      <dgm:spPr/>
    </dgm:pt>
  </dgm:ptLst>
  <dgm:cxnLst>
    <dgm:cxn modelId="{60EC2610-ADF7-564C-9D10-7D5D308819D7}" type="presOf" srcId="{F951CD80-E758-4D67-9332-F8C4D5A13223}" destId="{6A0F4EC7-0C03-6141-8B03-D2EF515D07EE}" srcOrd="0" destOrd="0" presId="urn:microsoft.com/office/officeart/2005/8/layout/hierarchy1"/>
    <dgm:cxn modelId="{BEE2A929-AF66-AD4F-89E5-7095BF90D75C}" type="presOf" srcId="{9E764902-99E7-4CC3-ACCD-0C86AB82820A}" destId="{5451E6CB-BEA1-AF49-9452-AAE87579B841}" srcOrd="0" destOrd="0" presId="urn:microsoft.com/office/officeart/2005/8/layout/hierarchy1"/>
    <dgm:cxn modelId="{F4355869-AAAB-834F-8E0F-FE4A444039A4}" type="presOf" srcId="{12F63EB2-3152-49ED-A22B-A537111A7D2A}" destId="{EF98BCC7-893F-0544-A4F8-974D2B6865DD}" srcOrd="0" destOrd="0" presId="urn:microsoft.com/office/officeart/2005/8/layout/hierarchy1"/>
    <dgm:cxn modelId="{8E742BB0-C055-4E81-A835-45094F5D1A20}" srcId="{12F63EB2-3152-49ED-A22B-A537111A7D2A}" destId="{9E764902-99E7-4CC3-ACCD-0C86AB82820A}" srcOrd="1" destOrd="0" parTransId="{AD9E1AA5-D7C2-4021-AB82-B8FF75D34B1B}" sibTransId="{76C6BF3E-4085-48BB-8879-90F831E62DA0}"/>
    <dgm:cxn modelId="{CEE038E3-D23B-4FF3-996E-BD0CCAECD0CE}" srcId="{12F63EB2-3152-49ED-A22B-A537111A7D2A}" destId="{F951CD80-E758-4D67-9332-F8C4D5A13223}" srcOrd="0" destOrd="0" parTransId="{3B050D63-AC1B-46B3-9F7E-32BC095D0D22}" sibTransId="{7A1EF672-8F2E-44C6-97B8-567184456C34}"/>
    <dgm:cxn modelId="{A5107D97-4273-234A-8D48-B9D97CF99E1D}" type="presParOf" srcId="{EF98BCC7-893F-0544-A4F8-974D2B6865DD}" destId="{D24A194B-2115-CC4A-98E3-D6A75C412AC1}" srcOrd="0" destOrd="0" presId="urn:microsoft.com/office/officeart/2005/8/layout/hierarchy1"/>
    <dgm:cxn modelId="{73EF1D70-A60E-5445-8E3D-F69D3DD9286A}" type="presParOf" srcId="{D24A194B-2115-CC4A-98E3-D6A75C412AC1}" destId="{940FDECD-4B96-3948-A698-55CAEB9CADD1}" srcOrd="0" destOrd="0" presId="urn:microsoft.com/office/officeart/2005/8/layout/hierarchy1"/>
    <dgm:cxn modelId="{6CC7FF0D-B8ED-C54F-9EC8-F6793FFB6614}" type="presParOf" srcId="{940FDECD-4B96-3948-A698-55CAEB9CADD1}" destId="{39E880D0-0C86-8544-BE75-B6A02F060AFF}" srcOrd="0" destOrd="0" presId="urn:microsoft.com/office/officeart/2005/8/layout/hierarchy1"/>
    <dgm:cxn modelId="{C82646F1-C8BC-CA4B-97CB-A569F517E17A}" type="presParOf" srcId="{940FDECD-4B96-3948-A698-55CAEB9CADD1}" destId="{6A0F4EC7-0C03-6141-8B03-D2EF515D07EE}" srcOrd="1" destOrd="0" presId="urn:microsoft.com/office/officeart/2005/8/layout/hierarchy1"/>
    <dgm:cxn modelId="{55C6338E-450D-F14B-83EA-B144E233008C}" type="presParOf" srcId="{D24A194B-2115-CC4A-98E3-D6A75C412AC1}" destId="{BE53B20A-7A1E-0441-82C1-F92A7A1E78CF}" srcOrd="1" destOrd="0" presId="urn:microsoft.com/office/officeart/2005/8/layout/hierarchy1"/>
    <dgm:cxn modelId="{3076AEE8-45FD-2248-8D4E-7E6ED5A6F89F}" type="presParOf" srcId="{EF98BCC7-893F-0544-A4F8-974D2B6865DD}" destId="{6F3705CE-5309-5F4B-849B-F34B3337E551}" srcOrd="1" destOrd="0" presId="urn:microsoft.com/office/officeart/2005/8/layout/hierarchy1"/>
    <dgm:cxn modelId="{2F042CDC-2387-CC4A-AF1F-6B0A6672E99E}" type="presParOf" srcId="{6F3705CE-5309-5F4B-849B-F34B3337E551}" destId="{014C56DB-A261-384E-BE2E-5EB7CD9348D4}" srcOrd="0" destOrd="0" presId="urn:microsoft.com/office/officeart/2005/8/layout/hierarchy1"/>
    <dgm:cxn modelId="{51E6D83E-FF18-0D47-B5D4-C268902A9FE3}" type="presParOf" srcId="{014C56DB-A261-384E-BE2E-5EB7CD9348D4}" destId="{609F273E-F8E5-2348-BABE-FB23B7DA2ABA}" srcOrd="0" destOrd="0" presId="urn:microsoft.com/office/officeart/2005/8/layout/hierarchy1"/>
    <dgm:cxn modelId="{24655D42-C7AF-F34B-998B-D1FC96B9CA32}" type="presParOf" srcId="{014C56DB-A261-384E-BE2E-5EB7CD9348D4}" destId="{5451E6CB-BEA1-AF49-9452-AAE87579B841}" srcOrd="1" destOrd="0" presId="urn:microsoft.com/office/officeart/2005/8/layout/hierarchy1"/>
    <dgm:cxn modelId="{DD2FCF6B-0B6E-934A-9151-DEB3F8B0EFE4}" type="presParOf" srcId="{6F3705CE-5309-5F4B-849B-F34B3337E551}" destId="{A9399822-BDC5-A34C-B5F1-4EC5CDD1C65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9C7A268-FA61-421A-9204-EAAA6511CB6E}"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C671CA6-2F27-42BC-BE0D-275F01EB342E}">
      <dgm:prSet/>
      <dgm:spPr/>
      <dgm:t>
        <a:bodyPr/>
        <a:lstStyle/>
        <a:p>
          <a:r>
            <a:rPr lang="ru-RU"/>
            <a:t>Общее руководство всеми мероприятиями в очаге чумы осуществляет Чрезвычайная противоэпидемическая комиссия (ЧПК). </a:t>
          </a:r>
          <a:endParaRPr lang="en-US"/>
        </a:p>
      </dgm:t>
    </dgm:pt>
    <dgm:pt modelId="{598C113C-82A4-41E3-A99D-F4710D4731BB}" type="parTrans" cxnId="{F14A12D7-BEEA-42D6-B27B-2F7B203CA775}">
      <dgm:prSet/>
      <dgm:spPr/>
      <dgm:t>
        <a:bodyPr/>
        <a:lstStyle/>
        <a:p>
          <a:endParaRPr lang="en-US"/>
        </a:p>
      </dgm:t>
    </dgm:pt>
    <dgm:pt modelId="{82A03125-0E42-47E3-B018-6281ED1C2988}" type="sibTrans" cxnId="{F14A12D7-BEEA-42D6-B27B-2F7B203CA775}">
      <dgm:prSet/>
      <dgm:spPr/>
      <dgm:t>
        <a:bodyPr/>
        <a:lstStyle/>
        <a:p>
          <a:endParaRPr lang="en-US"/>
        </a:p>
      </dgm:t>
    </dgm:pt>
    <dgm:pt modelId="{B77FA653-2CC6-4D47-91CA-A19C5314B355}">
      <dgm:prSet/>
      <dgm:spPr/>
      <dgm:t>
        <a:bodyPr/>
        <a:lstStyle/>
        <a:p>
          <a:r>
            <a:rPr lang="ru-RU"/>
            <a:t>При этом строго соблюдается противоэпидемический режим с использованием противочумных костюмов.</a:t>
          </a:r>
          <a:endParaRPr lang="en-US"/>
        </a:p>
      </dgm:t>
    </dgm:pt>
    <dgm:pt modelId="{9BF0DBBE-0591-4C19-8BE6-ECB87830831C}" type="parTrans" cxnId="{2F5A01F8-7FF9-4FCA-929F-A693FC9096B9}">
      <dgm:prSet/>
      <dgm:spPr/>
      <dgm:t>
        <a:bodyPr/>
        <a:lstStyle/>
        <a:p>
          <a:endParaRPr lang="en-US"/>
        </a:p>
      </dgm:t>
    </dgm:pt>
    <dgm:pt modelId="{206A5492-B464-4210-85FC-E328B0EF92F5}" type="sibTrans" cxnId="{2F5A01F8-7FF9-4FCA-929F-A693FC9096B9}">
      <dgm:prSet/>
      <dgm:spPr/>
      <dgm:t>
        <a:bodyPr/>
        <a:lstStyle/>
        <a:p>
          <a:endParaRPr lang="en-US"/>
        </a:p>
      </dgm:t>
    </dgm:pt>
    <dgm:pt modelId="{13933D5A-E4FC-4F33-8EB3-D136E523EF23}" type="pres">
      <dgm:prSet presAssocID="{99C7A268-FA61-421A-9204-EAAA6511CB6E}" presName="root" presStyleCnt="0">
        <dgm:presLayoutVars>
          <dgm:dir/>
          <dgm:resizeHandles val="exact"/>
        </dgm:presLayoutVars>
      </dgm:prSet>
      <dgm:spPr/>
    </dgm:pt>
    <dgm:pt modelId="{CD702DE1-0A41-44E8-B308-A0C0175C9E5F}" type="pres">
      <dgm:prSet presAssocID="{DC671CA6-2F27-42BC-BE0D-275F01EB342E}" presName="compNode" presStyleCnt="0"/>
      <dgm:spPr/>
    </dgm:pt>
    <dgm:pt modelId="{9B702713-7987-4C6D-B565-590FC7FA56EA}" type="pres">
      <dgm:prSet presAssocID="{DC671CA6-2F27-42BC-BE0D-275F01EB342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Иерархия"/>
        </a:ext>
      </dgm:extLst>
    </dgm:pt>
    <dgm:pt modelId="{1EFE1FE7-463B-41A4-A125-9473AC64D9DD}" type="pres">
      <dgm:prSet presAssocID="{DC671CA6-2F27-42BC-BE0D-275F01EB342E}" presName="spaceRect" presStyleCnt="0"/>
      <dgm:spPr/>
    </dgm:pt>
    <dgm:pt modelId="{014BFEA4-376C-4A79-82E3-00141A3B7BC7}" type="pres">
      <dgm:prSet presAssocID="{DC671CA6-2F27-42BC-BE0D-275F01EB342E}" presName="textRect" presStyleLbl="revTx" presStyleIdx="0" presStyleCnt="2">
        <dgm:presLayoutVars>
          <dgm:chMax val="1"/>
          <dgm:chPref val="1"/>
        </dgm:presLayoutVars>
      </dgm:prSet>
      <dgm:spPr/>
    </dgm:pt>
    <dgm:pt modelId="{12A2E6E0-160A-4E4D-B1BE-F4381F2D8446}" type="pres">
      <dgm:prSet presAssocID="{82A03125-0E42-47E3-B018-6281ED1C2988}" presName="sibTrans" presStyleCnt="0"/>
      <dgm:spPr/>
    </dgm:pt>
    <dgm:pt modelId="{13F45269-D629-4200-98AB-04CF118301B5}" type="pres">
      <dgm:prSet presAssocID="{B77FA653-2CC6-4D47-91CA-A19C5314B355}" presName="compNode" presStyleCnt="0"/>
      <dgm:spPr/>
    </dgm:pt>
    <dgm:pt modelId="{2934DC1E-2C79-4A96-9600-6A01F20525CE}" type="pres">
      <dgm:prSet presAssocID="{B77FA653-2CC6-4D47-91CA-A19C5314B35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Танец"/>
        </a:ext>
      </dgm:extLst>
    </dgm:pt>
    <dgm:pt modelId="{999D0C0A-3337-452B-BE00-E257491AF2FB}" type="pres">
      <dgm:prSet presAssocID="{B77FA653-2CC6-4D47-91CA-A19C5314B355}" presName="spaceRect" presStyleCnt="0"/>
      <dgm:spPr/>
    </dgm:pt>
    <dgm:pt modelId="{7767BC75-CA0A-457C-85D3-B408EDA4C0D4}" type="pres">
      <dgm:prSet presAssocID="{B77FA653-2CC6-4D47-91CA-A19C5314B355}" presName="textRect" presStyleLbl="revTx" presStyleIdx="1" presStyleCnt="2">
        <dgm:presLayoutVars>
          <dgm:chMax val="1"/>
          <dgm:chPref val="1"/>
        </dgm:presLayoutVars>
      </dgm:prSet>
      <dgm:spPr/>
    </dgm:pt>
  </dgm:ptLst>
  <dgm:cxnLst>
    <dgm:cxn modelId="{B39D1E32-A8D9-40CD-BA49-DED4CC99BD7A}" type="presOf" srcId="{B77FA653-2CC6-4D47-91CA-A19C5314B355}" destId="{7767BC75-CA0A-457C-85D3-B408EDA4C0D4}" srcOrd="0" destOrd="0" presId="urn:microsoft.com/office/officeart/2018/2/layout/IconLabelList"/>
    <dgm:cxn modelId="{66AEC341-0598-4B9F-8944-E8F4571A1954}" type="presOf" srcId="{99C7A268-FA61-421A-9204-EAAA6511CB6E}" destId="{13933D5A-E4FC-4F33-8EB3-D136E523EF23}" srcOrd="0" destOrd="0" presId="urn:microsoft.com/office/officeart/2018/2/layout/IconLabelList"/>
    <dgm:cxn modelId="{F14A12D7-BEEA-42D6-B27B-2F7B203CA775}" srcId="{99C7A268-FA61-421A-9204-EAAA6511CB6E}" destId="{DC671CA6-2F27-42BC-BE0D-275F01EB342E}" srcOrd="0" destOrd="0" parTransId="{598C113C-82A4-41E3-A99D-F4710D4731BB}" sibTransId="{82A03125-0E42-47E3-B018-6281ED1C2988}"/>
    <dgm:cxn modelId="{2F5A01F8-7FF9-4FCA-929F-A693FC9096B9}" srcId="{99C7A268-FA61-421A-9204-EAAA6511CB6E}" destId="{B77FA653-2CC6-4D47-91CA-A19C5314B355}" srcOrd="1" destOrd="0" parTransId="{9BF0DBBE-0591-4C19-8BE6-ECB87830831C}" sibTransId="{206A5492-B464-4210-85FC-E328B0EF92F5}"/>
    <dgm:cxn modelId="{036CE3FB-0E8D-4028-98F6-B33A6F776352}" type="presOf" srcId="{DC671CA6-2F27-42BC-BE0D-275F01EB342E}" destId="{014BFEA4-376C-4A79-82E3-00141A3B7BC7}" srcOrd="0" destOrd="0" presId="urn:microsoft.com/office/officeart/2018/2/layout/IconLabelList"/>
    <dgm:cxn modelId="{10DB617B-E61A-4382-A78E-401B4FE4A1B5}" type="presParOf" srcId="{13933D5A-E4FC-4F33-8EB3-D136E523EF23}" destId="{CD702DE1-0A41-44E8-B308-A0C0175C9E5F}" srcOrd="0" destOrd="0" presId="urn:microsoft.com/office/officeart/2018/2/layout/IconLabelList"/>
    <dgm:cxn modelId="{9539B6C0-3293-4814-AA13-104CEC6B637A}" type="presParOf" srcId="{CD702DE1-0A41-44E8-B308-A0C0175C9E5F}" destId="{9B702713-7987-4C6D-B565-590FC7FA56EA}" srcOrd="0" destOrd="0" presId="urn:microsoft.com/office/officeart/2018/2/layout/IconLabelList"/>
    <dgm:cxn modelId="{E66E31F2-6C2E-4B79-BB30-9A738B3AE11C}" type="presParOf" srcId="{CD702DE1-0A41-44E8-B308-A0C0175C9E5F}" destId="{1EFE1FE7-463B-41A4-A125-9473AC64D9DD}" srcOrd="1" destOrd="0" presId="urn:microsoft.com/office/officeart/2018/2/layout/IconLabelList"/>
    <dgm:cxn modelId="{3B2E10F3-DB30-4C90-A0E5-DC962DECC063}" type="presParOf" srcId="{CD702DE1-0A41-44E8-B308-A0C0175C9E5F}" destId="{014BFEA4-376C-4A79-82E3-00141A3B7BC7}" srcOrd="2" destOrd="0" presId="urn:microsoft.com/office/officeart/2018/2/layout/IconLabelList"/>
    <dgm:cxn modelId="{9EF401A0-2EA2-41C0-A3D9-9516B9301A76}" type="presParOf" srcId="{13933D5A-E4FC-4F33-8EB3-D136E523EF23}" destId="{12A2E6E0-160A-4E4D-B1BE-F4381F2D8446}" srcOrd="1" destOrd="0" presId="urn:microsoft.com/office/officeart/2018/2/layout/IconLabelList"/>
    <dgm:cxn modelId="{1FA48CF6-3D55-4E23-AAAB-E93F5A85F77F}" type="presParOf" srcId="{13933D5A-E4FC-4F33-8EB3-D136E523EF23}" destId="{13F45269-D629-4200-98AB-04CF118301B5}" srcOrd="2" destOrd="0" presId="urn:microsoft.com/office/officeart/2018/2/layout/IconLabelList"/>
    <dgm:cxn modelId="{C9351770-529C-492E-827A-181C3459CCF5}" type="presParOf" srcId="{13F45269-D629-4200-98AB-04CF118301B5}" destId="{2934DC1E-2C79-4A96-9600-6A01F20525CE}" srcOrd="0" destOrd="0" presId="urn:microsoft.com/office/officeart/2018/2/layout/IconLabelList"/>
    <dgm:cxn modelId="{0A78F03A-D140-415B-95D3-CC3D3E87AEA1}" type="presParOf" srcId="{13F45269-D629-4200-98AB-04CF118301B5}" destId="{999D0C0A-3337-452B-BE00-E257491AF2FB}" srcOrd="1" destOrd="0" presId="urn:microsoft.com/office/officeart/2018/2/layout/IconLabelList"/>
    <dgm:cxn modelId="{00EF08FE-2B01-41A2-8B57-83960A31B1CC}" type="presParOf" srcId="{13F45269-D629-4200-98AB-04CF118301B5}" destId="{7767BC75-CA0A-457C-85D3-B408EDA4C0D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4E3515F-26EC-407B-AEA7-CA46416885DC}" type="doc">
      <dgm:prSet loTypeId="urn:microsoft.com/office/officeart/2005/8/layout/hierarchy6" loCatId="hierarchy" qsTypeId="urn:microsoft.com/office/officeart/2005/8/quickstyle/simple3" qsCatId="simple" csTypeId="urn:microsoft.com/office/officeart/2005/8/colors/colorful3" csCatId="colorful" phldr="1"/>
      <dgm:spPr/>
      <dgm:t>
        <a:bodyPr/>
        <a:lstStyle/>
        <a:p>
          <a:endParaRPr lang="ru-RU"/>
        </a:p>
      </dgm:t>
    </dgm:pt>
    <dgm:pt modelId="{A16CA511-8ED2-450F-8E72-BF9659EC10BE}">
      <dgm:prSet phldrT="[Текст]" custT="1"/>
      <dgm:spPr/>
      <dgm:t>
        <a:bodyPr/>
        <a:lstStyle/>
        <a:p>
          <a:r>
            <a:rPr lang="ru-RU" sz="2400" b="1" dirty="0"/>
            <a:t>Типы противочумных костюмов</a:t>
          </a:r>
        </a:p>
      </dgm:t>
    </dgm:pt>
    <dgm:pt modelId="{73350AD0-B3CB-4441-A544-C0BBD58F1C7E}" type="parTrans" cxnId="{8EB61D22-AA12-4BA9-BCC4-D653F4E24D50}">
      <dgm:prSet/>
      <dgm:spPr/>
      <dgm:t>
        <a:bodyPr/>
        <a:lstStyle/>
        <a:p>
          <a:endParaRPr lang="ru-RU"/>
        </a:p>
      </dgm:t>
    </dgm:pt>
    <dgm:pt modelId="{D2474AF3-53F1-4218-AE94-CA4222498350}" type="sibTrans" cxnId="{8EB61D22-AA12-4BA9-BCC4-D653F4E24D50}">
      <dgm:prSet/>
      <dgm:spPr/>
      <dgm:t>
        <a:bodyPr/>
        <a:lstStyle/>
        <a:p>
          <a:endParaRPr lang="ru-RU"/>
        </a:p>
      </dgm:t>
    </dgm:pt>
    <dgm:pt modelId="{3DD3FA90-0CF3-4E84-A978-5758D78ABBD2}">
      <dgm:prSet phldrT="[Текст]" custT="1"/>
      <dgm:spPr/>
      <dgm:t>
        <a:bodyPr/>
        <a:lstStyle/>
        <a:p>
          <a:r>
            <a:rPr lang="ru-RU" sz="1800" dirty="0"/>
            <a:t>Полный костюм, или костюм первого типа</a:t>
          </a:r>
        </a:p>
      </dgm:t>
    </dgm:pt>
    <dgm:pt modelId="{B81F6286-4281-425D-ACD1-D61BDAAC1539}" type="parTrans" cxnId="{6C1AF906-2B47-403F-8835-0B8BC5B7AC5F}">
      <dgm:prSet/>
      <dgm:spPr/>
      <dgm:t>
        <a:bodyPr/>
        <a:lstStyle/>
        <a:p>
          <a:endParaRPr lang="ru-RU"/>
        </a:p>
      </dgm:t>
    </dgm:pt>
    <dgm:pt modelId="{AB31A8D2-FE9A-4B2E-9CA5-29D40928E4B4}" type="sibTrans" cxnId="{6C1AF906-2B47-403F-8835-0B8BC5B7AC5F}">
      <dgm:prSet/>
      <dgm:spPr/>
      <dgm:t>
        <a:bodyPr/>
        <a:lstStyle/>
        <a:p>
          <a:endParaRPr lang="ru-RU"/>
        </a:p>
      </dgm:t>
    </dgm:pt>
    <dgm:pt modelId="{89CE8D4E-D427-45A2-926F-111BF0AF9E63}">
      <dgm:prSet phldrT="[Текст]" custT="1"/>
      <dgm:spPr/>
      <dgm:t>
        <a:bodyPr/>
        <a:lstStyle/>
        <a:p>
          <a:r>
            <a:rPr lang="ru-RU" sz="1800" dirty="0"/>
            <a:t>Костюм второго типа (облегченный)</a:t>
          </a:r>
        </a:p>
      </dgm:t>
    </dgm:pt>
    <dgm:pt modelId="{685BEA6C-7653-47E1-BDC7-8B8BE1A94BCE}" type="parTrans" cxnId="{247C9909-E7B8-479E-83C1-DDD8AE649F68}">
      <dgm:prSet/>
      <dgm:spPr/>
      <dgm:t>
        <a:bodyPr/>
        <a:lstStyle/>
        <a:p>
          <a:endParaRPr lang="ru-RU"/>
        </a:p>
      </dgm:t>
    </dgm:pt>
    <dgm:pt modelId="{F76727E9-83A4-4376-854F-C07F7671FCA2}" type="sibTrans" cxnId="{247C9909-E7B8-479E-83C1-DDD8AE649F68}">
      <dgm:prSet/>
      <dgm:spPr/>
      <dgm:t>
        <a:bodyPr/>
        <a:lstStyle/>
        <a:p>
          <a:endParaRPr lang="ru-RU"/>
        </a:p>
      </dgm:t>
    </dgm:pt>
    <dgm:pt modelId="{619AB795-3C08-47F0-87BA-4ED166B04D66}">
      <dgm:prSet phldrT="[Текст]" custT="1"/>
      <dgm:spPr/>
      <dgm:t>
        <a:bodyPr/>
        <a:lstStyle/>
        <a:p>
          <a:r>
            <a:rPr lang="ru-RU" sz="1800" dirty="0"/>
            <a:t>Костюм третьего типа</a:t>
          </a:r>
        </a:p>
      </dgm:t>
    </dgm:pt>
    <dgm:pt modelId="{DE10B0A9-5539-4B2B-9783-68B3C3C509A2}" type="parTrans" cxnId="{6C21B9F0-F850-4F5C-8C8F-637CBC8E3F95}">
      <dgm:prSet/>
      <dgm:spPr/>
      <dgm:t>
        <a:bodyPr/>
        <a:lstStyle/>
        <a:p>
          <a:endParaRPr lang="ru-RU"/>
        </a:p>
      </dgm:t>
    </dgm:pt>
    <dgm:pt modelId="{3BA93344-C016-4E09-9B9A-25EA8706024A}" type="sibTrans" cxnId="{6C21B9F0-F850-4F5C-8C8F-637CBC8E3F95}">
      <dgm:prSet/>
      <dgm:spPr/>
      <dgm:t>
        <a:bodyPr/>
        <a:lstStyle/>
        <a:p>
          <a:endParaRPr lang="ru-RU"/>
        </a:p>
      </dgm:t>
    </dgm:pt>
    <dgm:pt modelId="{D5DC4DAF-EE9C-4FFF-BA33-2A8BF391903B}">
      <dgm:prSet/>
      <dgm:spPr/>
      <dgm:t>
        <a:bodyPr/>
        <a:lstStyle/>
        <a:p>
          <a:r>
            <a:rPr lang="ru-RU" dirty="0"/>
            <a:t>Специальный комбинезон, капюшон или косынка, сапоги, ватно-марлевые маски, очки, резиновые перчатки, противочумный халат, клеёнчатый фартук, полотенце, клеёнчатые нарукавники</a:t>
          </a:r>
        </a:p>
      </dgm:t>
    </dgm:pt>
    <dgm:pt modelId="{53C68666-76AC-4F80-93BD-D5BF6A9DA390}" type="parTrans" cxnId="{A4C92898-ACD2-4DBD-A7D3-19F308DAE5CB}">
      <dgm:prSet/>
      <dgm:spPr/>
      <dgm:t>
        <a:bodyPr/>
        <a:lstStyle/>
        <a:p>
          <a:endParaRPr lang="ru-RU"/>
        </a:p>
      </dgm:t>
    </dgm:pt>
    <dgm:pt modelId="{4D840091-6A4B-44B5-BAC6-1EF83DA317D7}" type="sibTrans" cxnId="{A4C92898-ACD2-4DBD-A7D3-19F308DAE5CB}">
      <dgm:prSet/>
      <dgm:spPr/>
      <dgm:t>
        <a:bodyPr/>
        <a:lstStyle/>
        <a:p>
          <a:endParaRPr lang="ru-RU"/>
        </a:p>
      </dgm:t>
    </dgm:pt>
    <dgm:pt modelId="{717C0725-F291-4520-88C8-EF1B1097BC12}">
      <dgm:prSet custT="1"/>
      <dgm:spPr/>
      <dgm:t>
        <a:bodyPr/>
        <a:lstStyle/>
        <a:p>
          <a:r>
            <a:rPr lang="ru-RU" sz="1600" dirty="0"/>
            <a:t>Комбинезон или пижама, противочумный халат, шапочка или косынка, резиновые перчатки и полотенце</a:t>
          </a:r>
        </a:p>
      </dgm:t>
    </dgm:pt>
    <dgm:pt modelId="{B4170C68-1C73-4EBE-856D-1800A3EFC2B5}" type="parTrans" cxnId="{1AB02D3B-A9EF-4618-9ADE-A8D54256B2BB}">
      <dgm:prSet/>
      <dgm:spPr/>
      <dgm:t>
        <a:bodyPr/>
        <a:lstStyle/>
        <a:p>
          <a:endParaRPr lang="ru-RU"/>
        </a:p>
      </dgm:t>
    </dgm:pt>
    <dgm:pt modelId="{9DFA558B-7C65-4CA7-9230-8231EF1BCE23}" type="sibTrans" cxnId="{1AB02D3B-A9EF-4618-9ADE-A8D54256B2BB}">
      <dgm:prSet/>
      <dgm:spPr/>
      <dgm:t>
        <a:bodyPr/>
        <a:lstStyle/>
        <a:p>
          <a:endParaRPr lang="ru-RU"/>
        </a:p>
      </dgm:t>
    </dgm:pt>
    <dgm:pt modelId="{49FCC0E6-C80C-4DCD-AF78-ABC93976296C}">
      <dgm:prSet custT="1"/>
      <dgm:spPr/>
      <dgm:t>
        <a:bodyPr/>
        <a:lstStyle/>
        <a:p>
          <a:r>
            <a:rPr lang="ru-RU" sz="1600" dirty="0"/>
            <a:t>Пижама, противочумный халат, шапочка или косынка, резиновые перчатки и глубокие калоши</a:t>
          </a:r>
        </a:p>
      </dgm:t>
    </dgm:pt>
    <dgm:pt modelId="{AF4111E8-1B5A-478D-ABE3-F2C59936DFA4}" type="parTrans" cxnId="{C0517798-8C55-43C6-991A-C66A69DE35AA}">
      <dgm:prSet/>
      <dgm:spPr/>
      <dgm:t>
        <a:bodyPr/>
        <a:lstStyle/>
        <a:p>
          <a:endParaRPr lang="ru-RU"/>
        </a:p>
      </dgm:t>
    </dgm:pt>
    <dgm:pt modelId="{D3B2CEDE-D57D-45E4-940B-59C71D123171}" type="sibTrans" cxnId="{C0517798-8C55-43C6-991A-C66A69DE35AA}">
      <dgm:prSet/>
      <dgm:spPr/>
      <dgm:t>
        <a:bodyPr/>
        <a:lstStyle/>
        <a:p>
          <a:endParaRPr lang="ru-RU"/>
        </a:p>
      </dgm:t>
    </dgm:pt>
    <dgm:pt modelId="{9378DD54-004D-4788-9674-741C6D8C23F1}">
      <dgm:prSet custT="1"/>
      <dgm:spPr/>
      <dgm:t>
        <a:bodyPr/>
        <a:lstStyle/>
        <a:p>
          <a:r>
            <a:rPr lang="ru-RU" sz="1800" dirty="0"/>
            <a:t>Костюм четвёртого типа</a:t>
          </a:r>
        </a:p>
      </dgm:t>
    </dgm:pt>
    <dgm:pt modelId="{6E089EA5-7728-4D5E-9AAC-757752AF7CB6}" type="parTrans" cxnId="{AE3E6396-A8D8-4470-82A0-806E22BBA510}">
      <dgm:prSet/>
      <dgm:spPr/>
      <dgm:t>
        <a:bodyPr/>
        <a:lstStyle/>
        <a:p>
          <a:endParaRPr lang="ru-RU"/>
        </a:p>
      </dgm:t>
    </dgm:pt>
    <dgm:pt modelId="{809D7A0C-B9A9-49CF-B85D-01C9134F59B7}" type="sibTrans" cxnId="{AE3E6396-A8D8-4470-82A0-806E22BBA510}">
      <dgm:prSet/>
      <dgm:spPr/>
      <dgm:t>
        <a:bodyPr/>
        <a:lstStyle/>
        <a:p>
          <a:endParaRPr lang="ru-RU"/>
        </a:p>
      </dgm:t>
    </dgm:pt>
    <dgm:pt modelId="{04AF2A93-CED0-48DE-A5F3-1AAE0EEA07DA}">
      <dgm:prSet custT="1"/>
      <dgm:spPr/>
      <dgm:t>
        <a:bodyPr/>
        <a:lstStyle/>
        <a:p>
          <a:r>
            <a:rPr lang="ru-RU" sz="1600" dirty="0"/>
            <a:t>Пижама, медицинский халат, шапочка или косынка, тапочки или другая лёгкая обувь</a:t>
          </a:r>
        </a:p>
      </dgm:t>
    </dgm:pt>
    <dgm:pt modelId="{A1417D27-5901-420E-89DC-636036B0BB77}" type="parTrans" cxnId="{B3D130D4-471B-4D5F-BD97-DC79B2727815}">
      <dgm:prSet/>
      <dgm:spPr/>
      <dgm:t>
        <a:bodyPr/>
        <a:lstStyle/>
        <a:p>
          <a:endParaRPr lang="ru-RU"/>
        </a:p>
      </dgm:t>
    </dgm:pt>
    <dgm:pt modelId="{CAF687A0-124E-41AC-9B17-A5E33E87F5EB}" type="sibTrans" cxnId="{B3D130D4-471B-4D5F-BD97-DC79B2727815}">
      <dgm:prSet/>
      <dgm:spPr/>
      <dgm:t>
        <a:bodyPr/>
        <a:lstStyle/>
        <a:p>
          <a:endParaRPr lang="ru-RU"/>
        </a:p>
      </dgm:t>
    </dgm:pt>
    <dgm:pt modelId="{77BB329A-8223-4B45-B7CE-06D6ACFA720C}" type="pres">
      <dgm:prSet presAssocID="{C4E3515F-26EC-407B-AEA7-CA46416885DC}" presName="mainComposite" presStyleCnt="0">
        <dgm:presLayoutVars>
          <dgm:chPref val="1"/>
          <dgm:dir/>
          <dgm:animOne val="branch"/>
          <dgm:animLvl val="lvl"/>
          <dgm:resizeHandles val="exact"/>
        </dgm:presLayoutVars>
      </dgm:prSet>
      <dgm:spPr/>
    </dgm:pt>
    <dgm:pt modelId="{07A6A7E0-075D-4FEA-B7D0-97B388613E29}" type="pres">
      <dgm:prSet presAssocID="{C4E3515F-26EC-407B-AEA7-CA46416885DC}" presName="hierFlow" presStyleCnt="0"/>
      <dgm:spPr/>
    </dgm:pt>
    <dgm:pt modelId="{315F4665-953C-4416-B0A6-EB8CF12D1ABF}" type="pres">
      <dgm:prSet presAssocID="{C4E3515F-26EC-407B-AEA7-CA46416885DC}" presName="hierChild1" presStyleCnt="0">
        <dgm:presLayoutVars>
          <dgm:chPref val="1"/>
          <dgm:animOne val="branch"/>
          <dgm:animLvl val="lvl"/>
        </dgm:presLayoutVars>
      </dgm:prSet>
      <dgm:spPr/>
    </dgm:pt>
    <dgm:pt modelId="{32B76A45-BBE0-43F8-8DDF-D873F662505B}" type="pres">
      <dgm:prSet presAssocID="{A16CA511-8ED2-450F-8E72-BF9659EC10BE}" presName="Name14" presStyleCnt="0"/>
      <dgm:spPr/>
    </dgm:pt>
    <dgm:pt modelId="{D13F7885-8F43-4C3A-B200-2ACAFF99669E}" type="pres">
      <dgm:prSet presAssocID="{A16CA511-8ED2-450F-8E72-BF9659EC10BE}" presName="level1Shape" presStyleLbl="node0" presStyleIdx="0" presStyleCnt="1" custScaleX="282049" custScaleY="61902">
        <dgm:presLayoutVars>
          <dgm:chPref val="3"/>
        </dgm:presLayoutVars>
      </dgm:prSet>
      <dgm:spPr/>
    </dgm:pt>
    <dgm:pt modelId="{CE0FE4DB-50BA-4135-B470-9A5623C4FC53}" type="pres">
      <dgm:prSet presAssocID="{A16CA511-8ED2-450F-8E72-BF9659EC10BE}" presName="hierChild2" presStyleCnt="0"/>
      <dgm:spPr/>
    </dgm:pt>
    <dgm:pt modelId="{FB4C02A7-F079-4A06-9476-C98073DA1594}" type="pres">
      <dgm:prSet presAssocID="{B81F6286-4281-425D-ACD1-D61BDAAC1539}" presName="Name19" presStyleLbl="parChTrans1D2" presStyleIdx="0" presStyleCnt="4"/>
      <dgm:spPr/>
    </dgm:pt>
    <dgm:pt modelId="{D38170DA-2AC3-4C5E-9894-25753F955B65}" type="pres">
      <dgm:prSet presAssocID="{3DD3FA90-0CF3-4E84-A978-5758D78ABBD2}" presName="Name21" presStyleCnt="0"/>
      <dgm:spPr/>
    </dgm:pt>
    <dgm:pt modelId="{FE877EC1-304B-4D38-92C5-3647BF74AB1E}" type="pres">
      <dgm:prSet presAssocID="{3DD3FA90-0CF3-4E84-A978-5758D78ABBD2}" presName="level2Shape" presStyleLbl="node2" presStyleIdx="0" presStyleCnt="4"/>
      <dgm:spPr/>
    </dgm:pt>
    <dgm:pt modelId="{0985251F-9ACE-4BDA-9F7E-0DB8A0653F77}" type="pres">
      <dgm:prSet presAssocID="{3DD3FA90-0CF3-4E84-A978-5758D78ABBD2}" presName="hierChild3" presStyleCnt="0"/>
      <dgm:spPr/>
    </dgm:pt>
    <dgm:pt modelId="{CF76AF17-DFAD-4B65-9C9C-FC3FB8FC605A}" type="pres">
      <dgm:prSet presAssocID="{53C68666-76AC-4F80-93BD-D5BF6A9DA390}" presName="Name19" presStyleLbl="parChTrans1D3" presStyleIdx="0" presStyleCnt="4"/>
      <dgm:spPr/>
    </dgm:pt>
    <dgm:pt modelId="{D942C341-E970-4AE0-A6AD-230B54DB0C8A}" type="pres">
      <dgm:prSet presAssocID="{D5DC4DAF-EE9C-4FFF-BA33-2A8BF391903B}" presName="Name21" presStyleCnt="0"/>
      <dgm:spPr/>
    </dgm:pt>
    <dgm:pt modelId="{0FFB6349-8BCD-4AD9-A547-FA00D1FF00B1}" type="pres">
      <dgm:prSet presAssocID="{D5DC4DAF-EE9C-4FFF-BA33-2A8BF391903B}" presName="level2Shape" presStyleLbl="node3" presStyleIdx="0" presStyleCnt="4" custScaleY="233613" custLinFactNeighborY="-26487"/>
      <dgm:spPr/>
    </dgm:pt>
    <dgm:pt modelId="{095C30CF-DD6C-4DE3-B82B-ECBF3DD27411}" type="pres">
      <dgm:prSet presAssocID="{D5DC4DAF-EE9C-4FFF-BA33-2A8BF391903B}" presName="hierChild3" presStyleCnt="0"/>
      <dgm:spPr/>
    </dgm:pt>
    <dgm:pt modelId="{3426EE3B-39F0-43FD-88E8-181FFAEEE1E4}" type="pres">
      <dgm:prSet presAssocID="{685BEA6C-7653-47E1-BDC7-8B8BE1A94BCE}" presName="Name19" presStyleLbl="parChTrans1D2" presStyleIdx="1" presStyleCnt="4"/>
      <dgm:spPr/>
    </dgm:pt>
    <dgm:pt modelId="{35C2FE65-2217-4C33-9109-5B4C18467633}" type="pres">
      <dgm:prSet presAssocID="{89CE8D4E-D427-45A2-926F-111BF0AF9E63}" presName="Name21" presStyleCnt="0"/>
      <dgm:spPr/>
    </dgm:pt>
    <dgm:pt modelId="{007B2C9F-1D08-43CC-9AEB-9976234FB2A8}" type="pres">
      <dgm:prSet presAssocID="{89CE8D4E-D427-45A2-926F-111BF0AF9E63}" presName="level2Shape" presStyleLbl="node2" presStyleIdx="1" presStyleCnt="4"/>
      <dgm:spPr/>
    </dgm:pt>
    <dgm:pt modelId="{EE723CEC-C6C9-4A07-8B76-31B61A65AD10}" type="pres">
      <dgm:prSet presAssocID="{89CE8D4E-D427-45A2-926F-111BF0AF9E63}" presName="hierChild3" presStyleCnt="0"/>
      <dgm:spPr/>
    </dgm:pt>
    <dgm:pt modelId="{ED554F5D-D0EB-4485-9E28-6802C6DABD60}" type="pres">
      <dgm:prSet presAssocID="{B4170C68-1C73-4EBE-856D-1800A3EFC2B5}" presName="Name19" presStyleLbl="parChTrans1D3" presStyleIdx="1" presStyleCnt="4"/>
      <dgm:spPr/>
    </dgm:pt>
    <dgm:pt modelId="{6C9D0A80-B00F-4916-B55A-707531FBC98F}" type="pres">
      <dgm:prSet presAssocID="{717C0725-F291-4520-88C8-EF1B1097BC12}" presName="Name21" presStyleCnt="0"/>
      <dgm:spPr/>
    </dgm:pt>
    <dgm:pt modelId="{849432BF-EAB7-44F5-8E06-7004BC062BA1}" type="pres">
      <dgm:prSet presAssocID="{717C0725-F291-4520-88C8-EF1B1097BC12}" presName="level2Shape" presStyleLbl="node3" presStyleIdx="1" presStyleCnt="4" custScaleY="233613" custLinFactNeighborY="-26487"/>
      <dgm:spPr/>
    </dgm:pt>
    <dgm:pt modelId="{22938F90-E42E-47EF-9816-B28EB5E8AC1D}" type="pres">
      <dgm:prSet presAssocID="{717C0725-F291-4520-88C8-EF1B1097BC12}" presName="hierChild3" presStyleCnt="0"/>
      <dgm:spPr/>
    </dgm:pt>
    <dgm:pt modelId="{C56A515C-BEB3-4D22-910E-772ACCD7C074}" type="pres">
      <dgm:prSet presAssocID="{DE10B0A9-5539-4B2B-9783-68B3C3C509A2}" presName="Name19" presStyleLbl="parChTrans1D2" presStyleIdx="2" presStyleCnt="4"/>
      <dgm:spPr/>
    </dgm:pt>
    <dgm:pt modelId="{F3B105E8-F2BD-46E0-B233-9E2D364909C0}" type="pres">
      <dgm:prSet presAssocID="{619AB795-3C08-47F0-87BA-4ED166B04D66}" presName="Name21" presStyleCnt="0"/>
      <dgm:spPr/>
    </dgm:pt>
    <dgm:pt modelId="{21FB130E-E6EE-49E6-B124-360235CDAF32}" type="pres">
      <dgm:prSet presAssocID="{619AB795-3C08-47F0-87BA-4ED166B04D66}" presName="level2Shape" presStyleLbl="node2" presStyleIdx="2" presStyleCnt="4"/>
      <dgm:spPr/>
    </dgm:pt>
    <dgm:pt modelId="{6C5EFD4D-17C8-4323-B0BB-31EDFAEC3F19}" type="pres">
      <dgm:prSet presAssocID="{619AB795-3C08-47F0-87BA-4ED166B04D66}" presName="hierChild3" presStyleCnt="0"/>
      <dgm:spPr/>
    </dgm:pt>
    <dgm:pt modelId="{62F10564-82C7-4891-9CAB-732AFDB909AD}" type="pres">
      <dgm:prSet presAssocID="{AF4111E8-1B5A-478D-ABE3-F2C59936DFA4}" presName="Name19" presStyleLbl="parChTrans1D3" presStyleIdx="2" presStyleCnt="4"/>
      <dgm:spPr/>
    </dgm:pt>
    <dgm:pt modelId="{9F9D146B-23DE-413B-A6EA-CC01D7E9087A}" type="pres">
      <dgm:prSet presAssocID="{49FCC0E6-C80C-4DCD-AF78-ABC93976296C}" presName="Name21" presStyleCnt="0"/>
      <dgm:spPr/>
    </dgm:pt>
    <dgm:pt modelId="{24BE0FBF-CABE-497B-AC79-B9563FAF97F9}" type="pres">
      <dgm:prSet presAssocID="{49FCC0E6-C80C-4DCD-AF78-ABC93976296C}" presName="level2Shape" presStyleLbl="node3" presStyleIdx="2" presStyleCnt="4" custScaleY="233613" custLinFactNeighborY="-26487"/>
      <dgm:spPr/>
    </dgm:pt>
    <dgm:pt modelId="{F6712AC8-F70E-4335-BA74-E4860F01EBB5}" type="pres">
      <dgm:prSet presAssocID="{49FCC0E6-C80C-4DCD-AF78-ABC93976296C}" presName="hierChild3" presStyleCnt="0"/>
      <dgm:spPr/>
    </dgm:pt>
    <dgm:pt modelId="{10101E3A-689F-47E1-A832-2A8BF9052A37}" type="pres">
      <dgm:prSet presAssocID="{6E089EA5-7728-4D5E-9AAC-757752AF7CB6}" presName="Name19" presStyleLbl="parChTrans1D2" presStyleIdx="3" presStyleCnt="4"/>
      <dgm:spPr/>
    </dgm:pt>
    <dgm:pt modelId="{85397EF2-9407-44E4-914F-0777DB48DCAD}" type="pres">
      <dgm:prSet presAssocID="{9378DD54-004D-4788-9674-741C6D8C23F1}" presName="Name21" presStyleCnt="0"/>
      <dgm:spPr/>
    </dgm:pt>
    <dgm:pt modelId="{1356294A-7048-4790-B6F9-43824650E3BC}" type="pres">
      <dgm:prSet presAssocID="{9378DD54-004D-4788-9674-741C6D8C23F1}" presName="level2Shape" presStyleLbl="node2" presStyleIdx="3" presStyleCnt="4"/>
      <dgm:spPr/>
    </dgm:pt>
    <dgm:pt modelId="{93392FA2-CE40-4489-AC36-448D56F663DF}" type="pres">
      <dgm:prSet presAssocID="{9378DD54-004D-4788-9674-741C6D8C23F1}" presName="hierChild3" presStyleCnt="0"/>
      <dgm:spPr/>
    </dgm:pt>
    <dgm:pt modelId="{9EDF1E78-26FE-4F1F-B618-D09696AEF84B}" type="pres">
      <dgm:prSet presAssocID="{A1417D27-5901-420E-89DC-636036B0BB77}" presName="Name19" presStyleLbl="parChTrans1D3" presStyleIdx="3" presStyleCnt="4"/>
      <dgm:spPr/>
    </dgm:pt>
    <dgm:pt modelId="{409DF5E6-4E70-4B4C-A0E3-A37DA94D8DA9}" type="pres">
      <dgm:prSet presAssocID="{04AF2A93-CED0-48DE-A5F3-1AAE0EEA07DA}" presName="Name21" presStyleCnt="0"/>
      <dgm:spPr/>
    </dgm:pt>
    <dgm:pt modelId="{D3FA2605-E004-4108-9F85-548171415996}" type="pres">
      <dgm:prSet presAssocID="{04AF2A93-CED0-48DE-A5F3-1AAE0EEA07DA}" presName="level2Shape" presStyleLbl="node3" presStyleIdx="3" presStyleCnt="4" custScaleY="233613" custLinFactNeighborY="-26487"/>
      <dgm:spPr/>
    </dgm:pt>
    <dgm:pt modelId="{EFB19F8B-AF19-402D-9F8D-1FA9EF1298EE}" type="pres">
      <dgm:prSet presAssocID="{04AF2A93-CED0-48DE-A5F3-1AAE0EEA07DA}" presName="hierChild3" presStyleCnt="0"/>
      <dgm:spPr/>
    </dgm:pt>
    <dgm:pt modelId="{337D57E4-F86F-4FE5-B339-D320A91C442B}" type="pres">
      <dgm:prSet presAssocID="{C4E3515F-26EC-407B-AEA7-CA46416885DC}" presName="bgShapesFlow" presStyleCnt="0"/>
      <dgm:spPr/>
    </dgm:pt>
  </dgm:ptLst>
  <dgm:cxnLst>
    <dgm:cxn modelId="{6C1AF906-2B47-403F-8835-0B8BC5B7AC5F}" srcId="{A16CA511-8ED2-450F-8E72-BF9659EC10BE}" destId="{3DD3FA90-0CF3-4E84-A978-5758D78ABBD2}" srcOrd="0" destOrd="0" parTransId="{B81F6286-4281-425D-ACD1-D61BDAAC1539}" sibTransId="{AB31A8D2-FE9A-4B2E-9CA5-29D40928E4B4}"/>
    <dgm:cxn modelId="{E9DDDF08-3AEA-43D4-B198-39DA58E7AE90}" type="presOf" srcId="{717C0725-F291-4520-88C8-EF1B1097BC12}" destId="{849432BF-EAB7-44F5-8E06-7004BC062BA1}" srcOrd="0" destOrd="0" presId="urn:microsoft.com/office/officeart/2005/8/layout/hierarchy6"/>
    <dgm:cxn modelId="{A2952809-7FC2-4A7E-8D9F-DE5A73726FB6}" type="presOf" srcId="{C4E3515F-26EC-407B-AEA7-CA46416885DC}" destId="{77BB329A-8223-4B45-B7CE-06D6ACFA720C}" srcOrd="0" destOrd="0" presId="urn:microsoft.com/office/officeart/2005/8/layout/hierarchy6"/>
    <dgm:cxn modelId="{247C9909-E7B8-479E-83C1-DDD8AE649F68}" srcId="{A16CA511-8ED2-450F-8E72-BF9659EC10BE}" destId="{89CE8D4E-D427-45A2-926F-111BF0AF9E63}" srcOrd="1" destOrd="0" parTransId="{685BEA6C-7653-47E1-BDC7-8B8BE1A94BCE}" sibTransId="{F76727E9-83A4-4376-854F-C07F7671FCA2}"/>
    <dgm:cxn modelId="{B4949D1A-655F-4FC4-8756-4D3878B9EBB2}" type="presOf" srcId="{6E089EA5-7728-4D5E-9AAC-757752AF7CB6}" destId="{10101E3A-689F-47E1-A832-2A8BF9052A37}" srcOrd="0" destOrd="0" presId="urn:microsoft.com/office/officeart/2005/8/layout/hierarchy6"/>
    <dgm:cxn modelId="{1ABCB51B-80F2-4E56-A89F-44068BFF7130}" type="presOf" srcId="{B4170C68-1C73-4EBE-856D-1800A3EFC2B5}" destId="{ED554F5D-D0EB-4485-9E28-6802C6DABD60}" srcOrd="0" destOrd="0" presId="urn:microsoft.com/office/officeart/2005/8/layout/hierarchy6"/>
    <dgm:cxn modelId="{3547AB1D-DC92-4B11-BD0B-B36C3ADD1B4F}" type="presOf" srcId="{DE10B0A9-5539-4B2B-9783-68B3C3C509A2}" destId="{C56A515C-BEB3-4D22-910E-772ACCD7C074}" srcOrd="0" destOrd="0" presId="urn:microsoft.com/office/officeart/2005/8/layout/hierarchy6"/>
    <dgm:cxn modelId="{8EB61D22-AA12-4BA9-BCC4-D653F4E24D50}" srcId="{C4E3515F-26EC-407B-AEA7-CA46416885DC}" destId="{A16CA511-8ED2-450F-8E72-BF9659EC10BE}" srcOrd="0" destOrd="0" parTransId="{73350AD0-B3CB-4441-A544-C0BBD58F1C7E}" sibTransId="{D2474AF3-53F1-4218-AE94-CA4222498350}"/>
    <dgm:cxn modelId="{3E3DAB35-DA9B-4ADB-9042-9EB481FF9ABA}" type="presOf" srcId="{89CE8D4E-D427-45A2-926F-111BF0AF9E63}" destId="{007B2C9F-1D08-43CC-9AEB-9976234FB2A8}" srcOrd="0" destOrd="0" presId="urn:microsoft.com/office/officeart/2005/8/layout/hierarchy6"/>
    <dgm:cxn modelId="{1AB02D3B-A9EF-4618-9ADE-A8D54256B2BB}" srcId="{89CE8D4E-D427-45A2-926F-111BF0AF9E63}" destId="{717C0725-F291-4520-88C8-EF1B1097BC12}" srcOrd="0" destOrd="0" parTransId="{B4170C68-1C73-4EBE-856D-1800A3EFC2B5}" sibTransId="{9DFA558B-7C65-4CA7-9230-8231EF1BCE23}"/>
    <dgm:cxn modelId="{1830F340-D293-416E-A4A8-D057F317EBAA}" type="presOf" srcId="{A1417D27-5901-420E-89DC-636036B0BB77}" destId="{9EDF1E78-26FE-4F1F-B618-D09696AEF84B}" srcOrd="0" destOrd="0" presId="urn:microsoft.com/office/officeart/2005/8/layout/hierarchy6"/>
    <dgm:cxn modelId="{B42C8246-8B24-4E79-8624-505C334068B3}" type="presOf" srcId="{04AF2A93-CED0-48DE-A5F3-1AAE0EEA07DA}" destId="{D3FA2605-E004-4108-9F85-548171415996}" srcOrd="0" destOrd="0" presId="urn:microsoft.com/office/officeart/2005/8/layout/hierarchy6"/>
    <dgm:cxn modelId="{EA1DC049-64A0-468E-A253-6E1B5B08814B}" type="presOf" srcId="{B81F6286-4281-425D-ACD1-D61BDAAC1539}" destId="{FB4C02A7-F079-4A06-9476-C98073DA1594}" srcOrd="0" destOrd="0" presId="urn:microsoft.com/office/officeart/2005/8/layout/hierarchy6"/>
    <dgm:cxn modelId="{A5BDE05B-3807-4A74-B7A9-4A4DFDA2BBB7}" type="presOf" srcId="{49FCC0E6-C80C-4DCD-AF78-ABC93976296C}" destId="{24BE0FBF-CABE-497B-AC79-B9563FAF97F9}" srcOrd="0" destOrd="0" presId="urn:microsoft.com/office/officeart/2005/8/layout/hierarchy6"/>
    <dgm:cxn modelId="{47016566-007D-4F3E-903E-B20710726CBB}" type="presOf" srcId="{3DD3FA90-0CF3-4E84-A978-5758D78ABBD2}" destId="{FE877EC1-304B-4D38-92C5-3647BF74AB1E}" srcOrd="0" destOrd="0" presId="urn:microsoft.com/office/officeart/2005/8/layout/hierarchy6"/>
    <dgm:cxn modelId="{BEB82177-482D-444E-AA1E-09F2F1A9F91F}" type="presOf" srcId="{685BEA6C-7653-47E1-BDC7-8B8BE1A94BCE}" destId="{3426EE3B-39F0-43FD-88E8-181FFAEEE1E4}" srcOrd="0" destOrd="0" presId="urn:microsoft.com/office/officeart/2005/8/layout/hierarchy6"/>
    <dgm:cxn modelId="{7016CF77-DAD8-4B19-9D68-352BCEC9C4BB}" type="presOf" srcId="{619AB795-3C08-47F0-87BA-4ED166B04D66}" destId="{21FB130E-E6EE-49E6-B124-360235CDAF32}" srcOrd="0" destOrd="0" presId="urn:microsoft.com/office/officeart/2005/8/layout/hierarchy6"/>
    <dgm:cxn modelId="{5CBB818A-B118-4407-9B01-C090331388D8}" type="presOf" srcId="{AF4111E8-1B5A-478D-ABE3-F2C59936DFA4}" destId="{62F10564-82C7-4891-9CAB-732AFDB909AD}" srcOrd="0" destOrd="0" presId="urn:microsoft.com/office/officeart/2005/8/layout/hierarchy6"/>
    <dgm:cxn modelId="{44060B8B-F931-4AEA-9FEF-6888996CD3E1}" type="presOf" srcId="{D5DC4DAF-EE9C-4FFF-BA33-2A8BF391903B}" destId="{0FFB6349-8BCD-4AD9-A547-FA00D1FF00B1}" srcOrd="0" destOrd="0" presId="urn:microsoft.com/office/officeart/2005/8/layout/hierarchy6"/>
    <dgm:cxn modelId="{AE3E6396-A8D8-4470-82A0-806E22BBA510}" srcId="{A16CA511-8ED2-450F-8E72-BF9659EC10BE}" destId="{9378DD54-004D-4788-9674-741C6D8C23F1}" srcOrd="3" destOrd="0" parTransId="{6E089EA5-7728-4D5E-9AAC-757752AF7CB6}" sibTransId="{809D7A0C-B9A9-49CF-B85D-01C9134F59B7}"/>
    <dgm:cxn modelId="{A4C92898-ACD2-4DBD-A7D3-19F308DAE5CB}" srcId="{3DD3FA90-0CF3-4E84-A978-5758D78ABBD2}" destId="{D5DC4DAF-EE9C-4FFF-BA33-2A8BF391903B}" srcOrd="0" destOrd="0" parTransId="{53C68666-76AC-4F80-93BD-D5BF6A9DA390}" sibTransId="{4D840091-6A4B-44B5-BAC6-1EF83DA317D7}"/>
    <dgm:cxn modelId="{C0517798-8C55-43C6-991A-C66A69DE35AA}" srcId="{619AB795-3C08-47F0-87BA-4ED166B04D66}" destId="{49FCC0E6-C80C-4DCD-AF78-ABC93976296C}" srcOrd="0" destOrd="0" parTransId="{AF4111E8-1B5A-478D-ABE3-F2C59936DFA4}" sibTransId="{D3B2CEDE-D57D-45E4-940B-59C71D123171}"/>
    <dgm:cxn modelId="{F00D91A8-0F4A-4583-AAC6-2A9BC4D115A7}" type="presOf" srcId="{A16CA511-8ED2-450F-8E72-BF9659EC10BE}" destId="{D13F7885-8F43-4C3A-B200-2ACAFF99669E}" srcOrd="0" destOrd="0" presId="urn:microsoft.com/office/officeart/2005/8/layout/hierarchy6"/>
    <dgm:cxn modelId="{4DD06CB6-381F-463C-8CB4-9663B8F47317}" type="presOf" srcId="{9378DD54-004D-4788-9674-741C6D8C23F1}" destId="{1356294A-7048-4790-B6F9-43824650E3BC}" srcOrd="0" destOrd="0" presId="urn:microsoft.com/office/officeart/2005/8/layout/hierarchy6"/>
    <dgm:cxn modelId="{12B70AD3-548B-459B-A747-256A84E328B7}" type="presOf" srcId="{53C68666-76AC-4F80-93BD-D5BF6A9DA390}" destId="{CF76AF17-DFAD-4B65-9C9C-FC3FB8FC605A}" srcOrd="0" destOrd="0" presId="urn:microsoft.com/office/officeart/2005/8/layout/hierarchy6"/>
    <dgm:cxn modelId="{B3D130D4-471B-4D5F-BD97-DC79B2727815}" srcId="{9378DD54-004D-4788-9674-741C6D8C23F1}" destId="{04AF2A93-CED0-48DE-A5F3-1AAE0EEA07DA}" srcOrd="0" destOrd="0" parTransId="{A1417D27-5901-420E-89DC-636036B0BB77}" sibTransId="{CAF687A0-124E-41AC-9B17-A5E33E87F5EB}"/>
    <dgm:cxn modelId="{6C21B9F0-F850-4F5C-8C8F-637CBC8E3F95}" srcId="{A16CA511-8ED2-450F-8E72-BF9659EC10BE}" destId="{619AB795-3C08-47F0-87BA-4ED166B04D66}" srcOrd="2" destOrd="0" parTransId="{DE10B0A9-5539-4B2B-9783-68B3C3C509A2}" sibTransId="{3BA93344-C016-4E09-9B9A-25EA8706024A}"/>
    <dgm:cxn modelId="{833BE54B-F34C-4773-AB1A-3496ED67C467}" type="presParOf" srcId="{77BB329A-8223-4B45-B7CE-06D6ACFA720C}" destId="{07A6A7E0-075D-4FEA-B7D0-97B388613E29}" srcOrd="0" destOrd="0" presId="urn:microsoft.com/office/officeart/2005/8/layout/hierarchy6"/>
    <dgm:cxn modelId="{D333CC65-C0C3-4CC8-8F37-4042B246D50E}" type="presParOf" srcId="{07A6A7E0-075D-4FEA-B7D0-97B388613E29}" destId="{315F4665-953C-4416-B0A6-EB8CF12D1ABF}" srcOrd="0" destOrd="0" presId="urn:microsoft.com/office/officeart/2005/8/layout/hierarchy6"/>
    <dgm:cxn modelId="{185FAF82-0E04-4C5D-A5F2-E7DB9450C585}" type="presParOf" srcId="{315F4665-953C-4416-B0A6-EB8CF12D1ABF}" destId="{32B76A45-BBE0-43F8-8DDF-D873F662505B}" srcOrd="0" destOrd="0" presId="urn:microsoft.com/office/officeart/2005/8/layout/hierarchy6"/>
    <dgm:cxn modelId="{84E94DDC-BD6D-4FC9-A0F8-96611DB2BC72}" type="presParOf" srcId="{32B76A45-BBE0-43F8-8DDF-D873F662505B}" destId="{D13F7885-8F43-4C3A-B200-2ACAFF99669E}" srcOrd="0" destOrd="0" presId="urn:microsoft.com/office/officeart/2005/8/layout/hierarchy6"/>
    <dgm:cxn modelId="{F943E4AC-153D-472B-AA15-59CEE62C4597}" type="presParOf" srcId="{32B76A45-BBE0-43F8-8DDF-D873F662505B}" destId="{CE0FE4DB-50BA-4135-B470-9A5623C4FC53}" srcOrd="1" destOrd="0" presId="urn:microsoft.com/office/officeart/2005/8/layout/hierarchy6"/>
    <dgm:cxn modelId="{4E1248A6-A1D6-419A-AB2D-702EF167DADA}" type="presParOf" srcId="{CE0FE4DB-50BA-4135-B470-9A5623C4FC53}" destId="{FB4C02A7-F079-4A06-9476-C98073DA1594}" srcOrd="0" destOrd="0" presId="urn:microsoft.com/office/officeart/2005/8/layout/hierarchy6"/>
    <dgm:cxn modelId="{EAC59500-A84E-4EE2-B11A-AB1A4B40BBBC}" type="presParOf" srcId="{CE0FE4DB-50BA-4135-B470-9A5623C4FC53}" destId="{D38170DA-2AC3-4C5E-9894-25753F955B65}" srcOrd="1" destOrd="0" presId="urn:microsoft.com/office/officeart/2005/8/layout/hierarchy6"/>
    <dgm:cxn modelId="{2BC02334-E8AC-49BA-B454-4F46E93FCE7A}" type="presParOf" srcId="{D38170DA-2AC3-4C5E-9894-25753F955B65}" destId="{FE877EC1-304B-4D38-92C5-3647BF74AB1E}" srcOrd="0" destOrd="0" presId="urn:microsoft.com/office/officeart/2005/8/layout/hierarchy6"/>
    <dgm:cxn modelId="{95FFC93E-36A4-4D6A-8634-E7FBF1C82894}" type="presParOf" srcId="{D38170DA-2AC3-4C5E-9894-25753F955B65}" destId="{0985251F-9ACE-4BDA-9F7E-0DB8A0653F77}" srcOrd="1" destOrd="0" presId="urn:microsoft.com/office/officeart/2005/8/layout/hierarchy6"/>
    <dgm:cxn modelId="{0DE2C8B8-D391-4250-83DB-AB1CD3DF121C}" type="presParOf" srcId="{0985251F-9ACE-4BDA-9F7E-0DB8A0653F77}" destId="{CF76AF17-DFAD-4B65-9C9C-FC3FB8FC605A}" srcOrd="0" destOrd="0" presId="urn:microsoft.com/office/officeart/2005/8/layout/hierarchy6"/>
    <dgm:cxn modelId="{BA9661ED-4B11-465B-83B3-69C4A87BBE19}" type="presParOf" srcId="{0985251F-9ACE-4BDA-9F7E-0DB8A0653F77}" destId="{D942C341-E970-4AE0-A6AD-230B54DB0C8A}" srcOrd="1" destOrd="0" presId="urn:microsoft.com/office/officeart/2005/8/layout/hierarchy6"/>
    <dgm:cxn modelId="{E3F3552F-8281-4A28-B975-C6A0CF67716F}" type="presParOf" srcId="{D942C341-E970-4AE0-A6AD-230B54DB0C8A}" destId="{0FFB6349-8BCD-4AD9-A547-FA00D1FF00B1}" srcOrd="0" destOrd="0" presId="urn:microsoft.com/office/officeart/2005/8/layout/hierarchy6"/>
    <dgm:cxn modelId="{333E8BA0-1DE7-491C-A2EC-E087BC714FCE}" type="presParOf" srcId="{D942C341-E970-4AE0-A6AD-230B54DB0C8A}" destId="{095C30CF-DD6C-4DE3-B82B-ECBF3DD27411}" srcOrd="1" destOrd="0" presId="urn:microsoft.com/office/officeart/2005/8/layout/hierarchy6"/>
    <dgm:cxn modelId="{FE3A1702-8A89-4653-8A88-1945DFE619B2}" type="presParOf" srcId="{CE0FE4DB-50BA-4135-B470-9A5623C4FC53}" destId="{3426EE3B-39F0-43FD-88E8-181FFAEEE1E4}" srcOrd="2" destOrd="0" presId="urn:microsoft.com/office/officeart/2005/8/layout/hierarchy6"/>
    <dgm:cxn modelId="{2FA61466-7F7B-4B1A-A16E-84D4CB6D7790}" type="presParOf" srcId="{CE0FE4DB-50BA-4135-B470-9A5623C4FC53}" destId="{35C2FE65-2217-4C33-9109-5B4C18467633}" srcOrd="3" destOrd="0" presId="urn:microsoft.com/office/officeart/2005/8/layout/hierarchy6"/>
    <dgm:cxn modelId="{CCA9CEA2-8F23-45E1-ADE0-A2DA9EDFCFF0}" type="presParOf" srcId="{35C2FE65-2217-4C33-9109-5B4C18467633}" destId="{007B2C9F-1D08-43CC-9AEB-9976234FB2A8}" srcOrd="0" destOrd="0" presId="urn:microsoft.com/office/officeart/2005/8/layout/hierarchy6"/>
    <dgm:cxn modelId="{F089BB33-41BE-4B9A-80BE-17FC56B6403B}" type="presParOf" srcId="{35C2FE65-2217-4C33-9109-5B4C18467633}" destId="{EE723CEC-C6C9-4A07-8B76-31B61A65AD10}" srcOrd="1" destOrd="0" presId="urn:microsoft.com/office/officeart/2005/8/layout/hierarchy6"/>
    <dgm:cxn modelId="{CB031A84-B093-4EFA-B148-6B21E9B50411}" type="presParOf" srcId="{EE723CEC-C6C9-4A07-8B76-31B61A65AD10}" destId="{ED554F5D-D0EB-4485-9E28-6802C6DABD60}" srcOrd="0" destOrd="0" presId="urn:microsoft.com/office/officeart/2005/8/layout/hierarchy6"/>
    <dgm:cxn modelId="{A85B4EE1-1442-4B31-92AC-9BF224F75BD7}" type="presParOf" srcId="{EE723CEC-C6C9-4A07-8B76-31B61A65AD10}" destId="{6C9D0A80-B00F-4916-B55A-707531FBC98F}" srcOrd="1" destOrd="0" presId="urn:microsoft.com/office/officeart/2005/8/layout/hierarchy6"/>
    <dgm:cxn modelId="{87548D88-5117-4BE2-928E-73CDD629DB45}" type="presParOf" srcId="{6C9D0A80-B00F-4916-B55A-707531FBC98F}" destId="{849432BF-EAB7-44F5-8E06-7004BC062BA1}" srcOrd="0" destOrd="0" presId="urn:microsoft.com/office/officeart/2005/8/layout/hierarchy6"/>
    <dgm:cxn modelId="{30170972-1BC2-4577-8C48-62DC3BA8FF69}" type="presParOf" srcId="{6C9D0A80-B00F-4916-B55A-707531FBC98F}" destId="{22938F90-E42E-47EF-9816-B28EB5E8AC1D}" srcOrd="1" destOrd="0" presId="urn:microsoft.com/office/officeart/2005/8/layout/hierarchy6"/>
    <dgm:cxn modelId="{34652C27-ECA3-40BD-A6B6-6C6FC74CB298}" type="presParOf" srcId="{CE0FE4DB-50BA-4135-B470-9A5623C4FC53}" destId="{C56A515C-BEB3-4D22-910E-772ACCD7C074}" srcOrd="4" destOrd="0" presId="urn:microsoft.com/office/officeart/2005/8/layout/hierarchy6"/>
    <dgm:cxn modelId="{C63D8690-826B-42E5-AD5B-9C0DFC267297}" type="presParOf" srcId="{CE0FE4DB-50BA-4135-B470-9A5623C4FC53}" destId="{F3B105E8-F2BD-46E0-B233-9E2D364909C0}" srcOrd="5" destOrd="0" presId="urn:microsoft.com/office/officeart/2005/8/layout/hierarchy6"/>
    <dgm:cxn modelId="{8F3478B8-1D30-4346-82DB-CB8A0F750BA1}" type="presParOf" srcId="{F3B105E8-F2BD-46E0-B233-9E2D364909C0}" destId="{21FB130E-E6EE-49E6-B124-360235CDAF32}" srcOrd="0" destOrd="0" presId="urn:microsoft.com/office/officeart/2005/8/layout/hierarchy6"/>
    <dgm:cxn modelId="{729E10D6-E659-462D-8B41-8E70E675ADEE}" type="presParOf" srcId="{F3B105E8-F2BD-46E0-B233-9E2D364909C0}" destId="{6C5EFD4D-17C8-4323-B0BB-31EDFAEC3F19}" srcOrd="1" destOrd="0" presId="urn:microsoft.com/office/officeart/2005/8/layout/hierarchy6"/>
    <dgm:cxn modelId="{17DCF570-9BEF-46C1-B147-6D317C59CFC5}" type="presParOf" srcId="{6C5EFD4D-17C8-4323-B0BB-31EDFAEC3F19}" destId="{62F10564-82C7-4891-9CAB-732AFDB909AD}" srcOrd="0" destOrd="0" presId="urn:microsoft.com/office/officeart/2005/8/layout/hierarchy6"/>
    <dgm:cxn modelId="{8B62CA98-113E-41BB-A1D7-705C16EAF0D1}" type="presParOf" srcId="{6C5EFD4D-17C8-4323-B0BB-31EDFAEC3F19}" destId="{9F9D146B-23DE-413B-A6EA-CC01D7E9087A}" srcOrd="1" destOrd="0" presId="urn:microsoft.com/office/officeart/2005/8/layout/hierarchy6"/>
    <dgm:cxn modelId="{24163A92-52A0-4227-984C-204C2E8C9D0A}" type="presParOf" srcId="{9F9D146B-23DE-413B-A6EA-CC01D7E9087A}" destId="{24BE0FBF-CABE-497B-AC79-B9563FAF97F9}" srcOrd="0" destOrd="0" presId="urn:microsoft.com/office/officeart/2005/8/layout/hierarchy6"/>
    <dgm:cxn modelId="{7A00EEF0-D927-4343-9A46-4F9920C79F91}" type="presParOf" srcId="{9F9D146B-23DE-413B-A6EA-CC01D7E9087A}" destId="{F6712AC8-F70E-4335-BA74-E4860F01EBB5}" srcOrd="1" destOrd="0" presId="urn:microsoft.com/office/officeart/2005/8/layout/hierarchy6"/>
    <dgm:cxn modelId="{8E03E536-522E-4E5A-B8A8-79FC6D24D775}" type="presParOf" srcId="{CE0FE4DB-50BA-4135-B470-9A5623C4FC53}" destId="{10101E3A-689F-47E1-A832-2A8BF9052A37}" srcOrd="6" destOrd="0" presId="urn:microsoft.com/office/officeart/2005/8/layout/hierarchy6"/>
    <dgm:cxn modelId="{0A5D7334-0807-4DD6-9AA0-8EC34401EBC9}" type="presParOf" srcId="{CE0FE4DB-50BA-4135-B470-9A5623C4FC53}" destId="{85397EF2-9407-44E4-914F-0777DB48DCAD}" srcOrd="7" destOrd="0" presId="urn:microsoft.com/office/officeart/2005/8/layout/hierarchy6"/>
    <dgm:cxn modelId="{04B1DAC6-2A86-42DB-A180-DD2092BEB895}" type="presParOf" srcId="{85397EF2-9407-44E4-914F-0777DB48DCAD}" destId="{1356294A-7048-4790-B6F9-43824650E3BC}" srcOrd="0" destOrd="0" presId="urn:microsoft.com/office/officeart/2005/8/layout/hierarchy6"/>
    <dgm:cxn modelId="{6698D556-B70F-4B8D-A654-805527D7F517}" type="presParOf" srcId="{85397EF2-9407-44E4-914F-0777DB48DCAD}" destId="{93392FA2-CE40-4489-AC36-448D56F663DF}" srcOrd="1" destOrd="0" presId="urn:microsoft.com/office/officeart/2005/8/layout/hierarchy6"/>
    <dgm:cxn modelId="{1711B4CD-4D61-46E0-9BC2-E80A0860D826}" type="presParOf" srcId="{93392FA2-CE40-4489-AC36-448D56F663DF}" destId="{9EDF1E78-26FE-4F1F-B618-D09696AEF84B}" srcOrd="0" destOrd="0" presId="urn:microsoft.com/office/officeart/2005/8/layout/hierarchy6"/>
    <dgm:cxn modelId="{6613373A-571F-4424-9257-D38B4587810D}" type="presParOf" srcId="{93392FA2-CE40-4489-AC36-448D56F663DF}" destId="{409DF5E6-4E70-4B4C-A0E3-A37DA94D8DA9}" srcOrd="1" destOrd="0" presId="urn:microsoft.com/office/officeart/2005/8/layout/hierarchy6"/>
    <dgm:cxn modelId="{19F208EB-E3CC-4CD5-8754-7BDDA4A036FA}" type="presParOf" srcId="{409DF5E6-4E70-4B4C-A0E3-A37DA94D8DA9}" destId="{D3FA2605-E004-4108-9F85-548171415996}" srcOrd="0" destOrd="0" presId="urn:microsoft.com/office/officeart/2005/8/layout/hierarchy6"/>
    <dgm:cxn modelId="{F8933DF1-1659-4DE8-BFF5-CD35DB8AFC03}" type="presParOf" srcId="{409DF5E6-4E70-4B4C-A0E3-A37DA94D8DA9}" destId="{EFB19F8B-AF19-402D-9F8D-1FA9EF1298EE}" srcOrd="1" destOrd="0" presId="urn:microsoft.com/office/officeart/2005/8/layout/hierarchy6"/>
    <dgm:cxn modelId="{A6CF0484-69E1-4487-83F9-94BF142BB067}" type="presParOf" srcId="{77BB329A-8223-4B45-B7CE-06D6ACFA720C}" destId="{337D57E4-F86F-4FE5-B339-D320A91C442B}"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37860F-A8DB-4FE3-83FE-747547F2C6A4}" type="doc">
      <dgm:prSet loTypeId="urn:microsoft.com/office/officeart/2005/8/layout/vProcess5" loCatId="process" qsTypeId="urn:microsoft.com/office/officeart/2005/8/quickstyle/simple4" qsCatId="simple" csTypeId="urn:microsoft.com/office/officeart/2005/8/colors/colorful2" csCatId="colorful" phldr="1"/>
      <dgm:spPr/>
      <dgm:t>
        <a:bodyPr/>
        <a:lstStyle/>
        <a:p>
          <a:endParaRPr lang="en-US"/>
        </a:p>
      </dgm:t>
    </dgm:pt>
    <dgm:pt modelId="{4CD781A5-67B9-4C26-9095-B4118FA2F01C}">
      <dgm:prSet/>
      <dgm:spPr/>
      <dgm:t>
        <a:bodyPr/>
        <a:lstStyle/>
        <a:p>
          <a:r>
            <a:rPr lang="ru-RU"/>
            <a:t>Восприимчивость человека абсолютна во всех возрастных группах и при любом механизме заражения. </a:t>
          </a:r>
          <a:endParaRPr lang="en-US"/>
        </a:p>
      </dgm:t>
    </dgm:pt>
    <dgm:pt modelId="{7957F98F-6745-450A-B034-E39F56FC619E}" type="parTrans" cxnId="{D6D167E9-1921-42B2-AE84-D7811EEE2C72}">
      <dgm:prSet/>
      <dgm:spPr/>
      <dgm:t>
        <a:bodyPr/>
        <a:lstStyle/>
        <a:p>
          <a:endParaRPr lang="en-US"/>
        </a:p>
      </dgm:t>
    </dgm:pt>
    <dgm:pt modelId="{F6B35742-7657-4695-8A3C-119627EAE368}" type="sibTrans" cxnId="{D6D167E9-1921-42B2-AE84-D7811EEE2C72}">
      <dgm:prSet/>
      <dgm:spPr/>
      <dgm:t>
        <a:bodyPr/>
        <a:lstStyle/>
        <a:p>
          <a:endParaRPr lang="en-US"/>
        </a:p>
      </dgm:t>
    </dgm:pt>
    <dgm:pt modelId="{F9D20D7E-CA42-4AB1-A1B5-F48ABAACC592}">
      <dgm:prSet/>
      <dgm:spPr/>
      <dgm:t>
        <a:bodyPr/>
        <a:lstStyle/>
        <a:p>
          <a:r>
            <a:rPr lang="ru-RU" dirty="0"/>
            <a:t>Больной бубонной формой чумы до вскрытия бубона не представляет опасности для окружающих, но при переходе её в септическую или лёгочную форму становится </a:t>
          </a:r>
          <a:r>
            <a:rPr lang="ru-RU" dirty="0" err="1"/>
            <a:t>высокозаразным</a:t>
          </a:r>
          <a:r>
            <a:rPr lang="ru-RU" dirty="0"/>
            <a:t>, выделяя возбудитель с мокротой, секретом бубона, мочой, испражнениями. </a:t>
          </a:r>
          <a:endParaRPr lang="en-US" dirty="0"/>
        </a:p>
      </dgm:t>
    </dgm:pt>
    <dgm:pt modelId="{FAF834EB-1ED8-4AF9-9B32-F1010ECF08AF}" type="parTrans" cxnId="{68EB86C5-96EF-4C10-AD24-658FD05C4843}">
      <dgm:prSet/>
      <dgm:spPr/>
      <dgm:t>
        <a:bodyPr/>
        <a:lstStyle/>
        <a:p>
          <a:endParaRPr lang="en-US"/>
        </a:p>
      </dgm:t>
    </dgm:pt>
    <dgm:pt modelId="{FC5FD88E-E1E8-4F3D-BF3F-25A796FF9263}" type="sibTrans" cxnId="{68EB86C5-96EF-4C10-AD24-658FD05C4843}">
      <dgm:prSet/>
      <dgm:spPr/>
      <dgm:t>
        <a:bodyPr/>
        <a:lstStyle/>
        <a:p>
          <a:endParaRPr lang="en-US"/>
        </a:p>
      </dgm:t>
    </dgm:pt>
    <dgm:pt modelId="{8789DF80-B6AB-427E-8500-2FF178418F16}">
      <dgm:prSet/>
      <dgm:spPr/>
      <dgm:t>
        <a:bodyPr/>
        <a:lstStyle/>
        <a:p>
          <a:r>
            <a:rPr lang="ru-RU" dirty="0"/>
            <a:t>Иммунитет нестойкий, описаны повторные случаи заболевания.</a:t>
          </a:r>
          <a:endParaRPr lang="en-US" dirty="0"/>
        </a:p>
      </dgm:t>
    </dgm:pt>
    <dgm:pt modelId="{E732EE8F-33C6-40D6-9F36-CB763A90F7FE}" type="parTrans" cxnId="{492C00A5-7575-465D-B7E4-13812E6A2C95}">
      <dgm:prSet/>
      <dgm:spPr/>
      <dgm:t>
        <a:bodyPr/>
        <a:lstStyle/>
        <a:p>
          <a:endParaRPr lang="en-US"/>
        </a:p>
      </dgm:t>
    </dgm:pt>
    <dgm:pt modelId="{B09E1035-83D2-4FC1-AB42-0D319F8AC3ED}" type="sibTrans" cxnId="{492C00A5-7575-465D-B7E4-13812E6A2C95}">
      <dgm:prSet/>
      <dgm:spPr/>
      <dgm:t>
        <a:bodyPr/>
        <a:lstStyle/>
        <a:p>
          <a:endParaRPr lang="en-US"/>
        </a:p>
      </dgm:t>
    </dgm:pt>
    <dgm:pt modelId="{0E84FF52-BE55-B847-9B35-9DD5C8DCD6FA}" type="pres">
      <dgm:prSet presAssocID="{6537860F-A8DB-4FE3-83FE-747547F2C6A4}" presName="outerComposite" presStyleCnt="0">
        <dgm:presLayoutVars>
          <dgm:chMax val="5"/>
          <dgm:dir/>
          <dgm:resizeHandles val="exact"/>
        </dgm:presLayoutVars>
      </dgm:prSet>
      <dgm:spPr/>
    </dgm:pt>
    <dgm:pt modelId="{011C129C-B228-734B-A638-CD7A4F1AF5DF}" type="pres">
      <dgm:prSet presAssocID="{6537860F-A8DB-4FE3-83FE-747547F2C6A4}" presName="dummyMaxCanvas" presStyleCnt="0">
        <dgm:presLayoutVars/>
      </dgm:prSet>
      <dgm:spPr/>
    </dgm:pt>
    <dgm:pt modelId="{E885BBF6-7C5A-3545-A7CD-BE8BEE672B25}" type="pres">
      <dgm:prSet presAssocID="{6537860F-A8DB-4FE3-83FE-747547F2C6A4}" presName="ThreeNodes_1" presStyleLbl="node1" presStyleIdx="0" presStyleCnt="3" custScaleY="77903">
        <dgm:presLayoutVars>
          <dgm:bulletEnabled val="1"/>
        </dgm:presLayoutVars>
      </dgm:prSet>
      <dgm:spPr/>
    </dgm:pt>
    <dgm:pt modelId="{CDBC81D1-5B9B-5D49-83D0-2E0B3A88FDBA}" type="pres">
      <dgm:prSet presAssocID="{6537860F-A8DB-4FE3-83FE-747547F2C6A4}" presName="ThreeNodes_2" presStyleLbl="node1" presStyleIdx="1" presStyleCnt="3" custScaleY="116106">
        <dgm:presLayoutVars>
          <dgm:bulletEnabled val="1"/>
        </dgm:presLayoutVars>
      </dgm:prSet>
      <dgm:spPr/>
    </dgm:pt>
    <dgm:pt modelId="{A82FF40B-DA6F-B340-BABF-6C4201706336}" type="pres">
      <dgm:prSet presAssocID="{6537860F-A8DB-4FE3-83FE-747547F2C6A4}" presName="ThreeNodes_3" presStyleLbl="node1" presStyleIdx="2" presStyleCnt="3" custScaleY="61047">
        <dgm:presLayoutVars>
          <dgm:bulletEnabled val="1"/>
        </dgm:presLayoutVars>
      </dgm:prSet>
      <dgm:spPr/>
    </dgm:pt>
    <dgm:pt modelId="{A0C19804-B87F-0A47-922F-19F750EBE0C4}" type="pres">
      <dgm:prSet presAssocID="{6537860F-A8DB-4FE3-83FE-747547F2C6A4}" presName="ThreeConn_1-2" presStyleLbl="fgAccFollowNode1" presStyleIdx="0" presStyleCnt="2">
        <dgm:presLayoutVars>
          <dgm:bulletEnabled val="1"/>
        </dgm:presLayoutVars>
      </dgm:prSet>
      <dgm:spPr/>
    </dgm:pt>
    <dgm:pt modelId="{8B1AAE7B-5F0D-CB49-9959-977A3369DAE1}" type="pres">
      <dgm:prSet presAssocID="{6537860F-A8DB-4FE3-83FE-747547F2C6A4}" presName="ThreeConn_2-3" presStyleLbl="fgAccFollowNode1" presStyleIdx="1" presStyleCnt="2">
        <dgm:presLayoutVars>
          <dgm:bulletEnabled val="1"/>
        </dgm:presLayoutVars>
      </dgm:prSet>
      <dgm:spPr/>
    </dgm:pt>
    <dgm:pt modelId="{90B45127-CAA7-8341-8243-D86C6CF699E8}" type="pres">
      <dgm:prSet presAssocID="{6537860F-A8DB-4FE3-83FE-747547F2C6A4}" presName="ThreeNodes_1_text" presStyleLbl="node1" presStyleIdx="2" presStyleCnt="3">
        <dgm:presLayoutVars>
          <dgm:bulletEnabled val="1"/>
        </dgm:presLayoutVars>
      </dgm:prSet>
      <dgm:spPr/>
    </dgm:pt>
    <dgm:pt modelId="{5AA52C7E-8FD7-AE4B-9198-6CF2199629CE}" type="pres">
      <dgm:prSet presAssocID="{6537860F-A8DB-4FE3-83FE-747547F2C6A4}" presName="ThreeNodes_2_text" presStyleLbl="node1" presStyleIdx="2" presStyleCnt="3">
        <dgm:presLayoutVars>
          <dgm:bulletEnabled val="1"/>
        </dgm:presLayoutVars>
      </dgm:prSet>
      <dgm:spPr/>
    </dgm:pt>
    <dgm:pt modelId="{6B962B1E-3DF9-6B44-9E9E-DD3A0FD0CA44}" type="pres">
      <dgm:prSet presAssocID="{6537860F-A8DB-4FE3-83FE-747547F2C6A4}" presName="ThreeNodes_3_text" presStyleLbl="node1" presStyleIdx="2" presStyleCnt="3">
        <dgm:presLayoutVars>
          <dgm:bulletEnabled val="1"/>
        </dgm:presLayoutVars>
      </dgm:prSet>
      <dgm:spPr/>
    </dgm:pt>
  </dgm:ptLst>
  <dgm:cxnLst>
    <dgm:cxn modelId="{81FF4E12-0A98-5148-98D5-A20371556A94}" type="presOf" srcId="{F9D20D7E-CA42-4AB1-A1B5-F48ABAACC592}" destId="{CDBC81D1-5B9B-5D49-83D0-2E0B3A88FDBA}" srcOrd="0" destOrd="0" presId="urn:microsoft.com/office/officeart/2005/8/layout/vProcess5"/>
    <dgm:cxn modelId="{11351F25-C6C4-6349-9815-01CCD8028791}" type="presOf" srcId="{4CD781A5-67B9-4C26-9095-B4118FA2F01C}" destId="{90B45127-CAA7-8341-8243-D86C6CF699E8}" srcOrd="1" destOrd="0" presId="urn:microsoft.com/office/officeart/2005/8/layout/vProcess5"/>
    <dgm:cxn modelId="{CCA8C53A-002A-F84B-A10F-9B8B42B24111}" type="presOf" srcId="{F6B35742-7657-4695-8A3C-119627EAE368}" destId="{A0C19804-B87F-0A47-922F-19F750EBE0C4}" srcOrd="0" destOrd="0" presId="urn:microsoft.com/office/officeart/2005/8/layout/vProcess5"/>
    <dgm:cxn modelId="{D885074F-DA62-8643-A317-11550C3887CC}" type="presOf" srcId="{6537860F-A8DB-4FE3-83FE-747547F2C6A4}" destId="{0E84FF52-BE55-B847-9B35-9DD5C8DCD6FA}" srcOrd="0" destOrd="0" presId="urn:microsoft.com/office/officeart/2005/8/layout/vProcess5"/>
    <dgm:cxn modelId="{66D3C25A-86BD-5249-B166-D5DCF36F76C1}" type="presOf" srcId="{FC5FD88E-E1E8-4F3D-BF3F-25A796FF9263}" destId="{8B1AAE7B-5F0D-CB49-9959-977A3369DAE1}" srcOrd="0" destOrd="0" presId="urn:microsoft.com/office/officeart/2005/8/layout/vProcess5"/>
    <dgm:cxn modelId="{5B902181-81A8-C34E-8CB6-372E0EB2F3B7}" type="presOf" srcId="{8789DF80-B6AB-427E-8500-2FF178418F16}" destId="{A82FF40B-DA6F-B340-BABF-6C4201706336}" srcOrd="0" destOrd="0" presId="urn:microsoft.com/office/officeart/2005/8/layout/vProcess5"/>
    <dgm:cxn modelId="{492C00A5-7575-465D-B7E4-13812E6A2C95}" srcId="{6537860F-A8DB-4FE3-83FE-747547F2C6A4}" destId="{8789DF80-B6AB-427E-8500-2FF178418F16}" srcOrd="2" destOrd="0" parTransId="{E732EE8F-33C6-40D6-9F36-CB763A90F7FE}" sibTransId="{B09E1035-83D2-4FC1-AB42-0D319F8AC3ED}"/>
    <dgm:cxn modelId="{68EB86C5-96EF-4C10-AD24-658FD05C4843}" srcId="{6537860F-A8DB-4FE3-83FE-747547F2C6A4}" destId="{F9D20D7E-CA42-4AB1-A1B5-F48ABAACC592}" srcOrd="1" destOrd="0" parTransId="{FAF834EB-1ED8-4AF9-9B32-F1010ECF08AF}" sibTransId="{FC5FD88E-E1E8-4F3D-BF3F-25A796FF9263}"/>
    <dgm:cxn modelId="{431496E1-A9D0-E547-A8BE-8A913FE7F2E5}" type="presOf" srcId="{8789DF80-B6AB-427E-8500-2FF178418F16}" destId="{6B962B1E-3DF9-6B44-9E9E-DD3A0FD0CA44}" srcOrd="1" destOrd="0" presId="urn:microsoft.com/office/officeart/2005/8/layout/vProcess5"/>
    <dgm:cxn modelId="{178C66E7-C1F2-DF4F-9191-0A1B38999173}" type="presOf" srcId="{4CD781A5-67B9-4C26-9095-B4118FA2F01C}" destId="{E885BBF6-7C5A-3545-A7CD-BE8BEE672B25}" srcOrd="0" destOrd="0" presId="urn:microsoft.com/office/officeart/2005/8/layout/vProcess5"/>
    <dgm:cxn modelId="{D6D167E9-1921-42B2-AE84-D7811EEE2C72}" srcId="{6537860F-A8DB-4FE3-83FE-747547F2C6A4}" destId="{4CD781A5-67B9-4C26-9095-B4118FA2F01C}" srcOrd="0" destOrd="0" parTransId="{7957F98F-6745-450A-B034-E39F56FC619E}" sibTransId="{F6B35742-7657-4695-8A3C-119627EAE368}"/>
    <dgm:cxn modelId="{151019F7-F9F7-3C4F-8723-1CD61B043312}" type="presOf" srcId="{F9D20D7E-CA42-4AB1-A1B5-F48ABAACC592}" destId="{5AA52C7E-8FD7-AE4B-9198-6CF2199629CE}" srcOrd="1" destOrd="0" presId="urn:microsoft.com/office/officeart/2005/8/layout/vProcess5"/>
    <dgm:cxn modelId="{B3E00074-429F-924A-A91C-92A26B22FA64}" type="presParOf" srcId="{0E84FF52-BE55-B847-9B35-9DD5C8DCD6FA}" destId="{011C129C-B228-734B-A638-CD7A4F1AF5DF}" srcOrd="0" destOrd="0" presId="urn:microsoft.com/office/officeart/2005/8/layout/vProcess5"/>
    <dgm:cxn modelId="{0CBC56AD-58AE-4842-AD47-2AFD966E4513}" type="presParOf" srcId="{0E84FF52-BE55-B847-9B35-9DD5C8DCD6FA}" destId="{E885BBF6-7C5A-3545-A7CD-BE8BEE672B25}" srcOrd="1" destOrd="0" presId="urn:microsoft.com/office/officeart/2005/8/layout/vProcess5"/>
    <dgm:cxn modelId="{0B795767-AFD4-2949-A9E5-A9C6CB758136}" type="presParOf" srcId="{0E84FF52-BE55-B847-9B35-9DD5C8DCD6FA}" destId="{CDBC81D1-5B9B-5D49-83D0-2E0B3A88FDBA}" srcOrd="2" destOrd="0" presId="urn:microsoft.com/office/officeart/2005/8/layout/vProcess5"/>
    <dgm:cxn modelId="{423B11AB-4C8B-E144-BBD6-19D5521C9787}" type="presParOf" srcId="{0E84FF52-BE55-B847-9B35-9DD5C8DCD6FA}" destId="{A82FF40B-DA6F-B340-BABF-6C4201706336}" srcOrd="3" destOrd="0" presId="urn:microsoft.com/office/officeart/2005/8/layout/vProcess5"/>
    <dgm:cxn modelId="{3CA9F780-8DF5-D14A-8E76-5D028646BFA3}" type="presParOf" srcId="{0E84FF52-BE55-B847-9B35-9DD5C8DCD6FA}" destId="{A0C19804-B87F-0A47-922F-19F750EBE0C4}" srcOrd="4" destOrd="0" presId="urn:microsoft.com/office/officeart/2005/8/layout/vProcess5"/>
    <dgm:cxn modelId="{572C8043-BFA9-B343-8672-FB2518EB953D}" type="presParOf" srcId="{0E84FF52-BE55-B847-9B35-9DD5C8DCD6FA}" destId="{8B1AAE7B-5F0D-CB49-9959-977A3369DAE1}" srcOrd="5" destOrd="0" presId="urn:microsoft.com/office/officeart/2005/8/layout/vProcess5"/>
    <dgm:cxn modelId="{5C834229-7F03-3347-9DDC-6B5837AD67A4}" type="presParOf" srcId="{0E84FF52-BE55-B847-9B35-9DD5C8DCD6FA}" destId="{90B45127-CAA7-8341-8243-D86C6CF699E8}" srcOrd="6" destOrd="0" presId="urn:microsoft.com/office/officeart/2005/8/layout/vProcess5"/>
    <dgm:cxn modelId="{36CA6540-6E9E-FD47-B210-51F62F087726}" type="presParOf" srcId="{0E84FF52-BE55-B847-9B35-9DD5C8DCD6FA}" destId="{5AA52C7E-8FD7-AE4B-9198-6CF2199629CE}" srcOrd="7" destOrd="0" presId="urn:microsoft.com/office/officeart/2005/8/layout/vProcess5"/>
    <dgm:cxn modelId="{F3B0D2EA-C0FD-9E4B-A863-E2A4BC471DA7}" type="presParOf" srcId="{0E84FF52-BE55-B847-9B35-9DD5C8DCD6FA}" destId="{6B962B1E-3DF9-6B44-9E9E-DD3A0FD0CA44}"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72037F-B59F-4B75-BB0F-9866E4B7A5FA}"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6D0CDBFC-E5E9-4501-9DA9-7AFDBF844A9A}">
      <dgm:prSet/>
      <dgm:spPr/>
      <dgm:t>
        <a:bodyPr/>
        <a:lstStyle/>
        <a:p>
          <a:r>
            <a:rPr lang="ru-RU"/>
            <a:t>а) локальная: кожная, бубонная, кожно-бубонная;                                                                              </a:t>
          </a:r>
          <a:endParaRPr lang="en-US"/>
        </a:p>
      </dgm:t>
    </dgm:pt>
    <dgm:pt modelId="{CC526BE4-E178-4520-AF25-5C39BA1CC092}" type="parTrans" cxnId="{1D7612F9-9D59-4145-B87C-6BB3A2E0592D}">
      <dgm:prSet/>
      <dgm:spPr/>
      <dgm:t>
        <a:bodyPr/>
        <a:lstStyle/>
        <a:p>
          <a:endParaRPr lang="en-US"/>
        </a:p>
      </dgm:t>
    </dgm:pt>
    <dgm:pt modelId="{6CDBD2F2-1935-4031-A00B-4735B556AECF}" type="sibTrans" cxnId="{1D7612F9-9D59-4145-B87C-6BB3A2E0592D}">
      <dgm:prSet/>
      <dgm:spPr/>
      <dgm:t>
        <a:bodyPr/>
        <a:lstStyle/>
        <a:p>
          <a:endParaRPr lang="en-US"/>
        </a:p>
      </dgm:t>
    </dgm:pt>
    <dgm:pt modelId="{D39ED9AD-9A42-44AA-B453-4E171C53B097}">
      <dgm:prSet/>
      <dgm:spPr/>
      <dgm:t>
        <a:bodyPr/>
        <a:lstStyle/>
        <a:p>
          <a:r>
            <a:rPr lang="ru-RU"/>
            <a:t>б) внутридиссеминированная: первично-септическую, вторично-септическую;               </a:t>
          </a:r>
          <a:endParaRPr lang="en-US"/>
        </a:p>
      </dgm:t>
    </dgm:pt>
    <dgm:pt modelId="{B054DCCC-2630-48E4-81C2-354E2C7DFBA2}" type="parTrans" cxnId="{DC25E49B-0A24-4FD3-B732-2B22DF5970B7}">
      <dgm:prSet/>
      <dgm:spPr/>
      <dgm:t>
        <a:bodyPr/>
        <a:lstStyle/>
        <a:p>
          <a:endParaRPr lang="en-US"/>
        </a:p>
      </dgm:t>
    </dgm:pt>
    <dgm:pt modelId="{77562213-DD09-4304-846F-513B0281AE97}" type="sibTrans" cxnId="{DC25E49B-0A24-4FD3-B732-2B22DF5970B7}">
      <dgm:prSet/>
      <dgm:spPr/>
      <dgm:t>
        <a:bodyPr/>
        <a:lstStyle/>
        <a:p>
          <a:endParaRPr lang="en-US"/>
        </a:p>
      </dgm:t>
    </dgm:pt>
    <dgm:pt modelId="{A092CFD7-F6F8-41D3-B1CC-350039DB130B}">
      <dgm:prSet/>
      <dgm:spPr/>
      <dgm:t>
        <a:bodyPr/>
        <a:lstStyle/>
        <a:p>
          <a:r>
            <a:rPr lang="ru-RU"/>
            <a:t>в) внешнедиссеминированная: первично-легочную, вторично-легочную. </a:t>
          </a:r>
          <a:endParaRPr lang="en-US"/>
        </a:p>
      </dgm:t>
    </dgm:pt>
    <dgm:pt modelId="{6E5AC6D8-EDB3-49B3-9B5B-380165DFCA3E}" type="parTrans" cxnId="{33C5732E-AAB7-4282-AA75-60253E494642}">
      <dgm:prSet/>
      <dgm:spPr/>
      <dgm:t>
        <a:bodyPr/>
        <a:lstStyle/>
        <a:p>
          <a:endParaRPr lang="en-US"/>
        </a:p>
      </dgm:t>
    </dgm:pt>
    <dgm:pt modelId="{7FACC6DA-7ACD-465A-AC99-29336431AFD4}" type="sibTrans" cxnId="{33C5732E-AAB7-4282-AA75-60253E494642}">
      <dgm:prSet/>
      <dgm:spPr/>
      <dgm:t>
        <a:bodyPr/>
        <a:lstStyle/>
        <a:p>
          <a:endParaRPr lang="en-US"/>
        </a:p>
      </dgm:t>
    </dgm:pt>
    <dgm:pt modelId="{6C97828C-25FC-4BD4-875B-8F0B67B8EFEF}">
      <dgm:prSet/>
      <dgm:spPr/>
      <dgm:t>
        <a:bodyPr/>
        <a:lstStyle/>
        <a:p>
          <a:r>
            <a:rPr lang="ru-RU"/>
            <a:t>Чаще всего наблюдается бубонная форма чумы (70-80%), реже септическая (15-20%) и легочная (5-10%).</a:t>
          </a:r>
          <a:endParaRPr lang="en-US"/>
        </a:p>
      </dgm:t>
    </dgm:pt>
    <dgm:pt modelId="{F8ABA5EB-BF46-4A58-A935-7D9F3DAA3800}" type="parTrans" cxnId="{43ED49FC-25D6-465B-8F1E-640000A863F9}">
      <dgm:prSet/>
      <dgm:spPr/>
      <dgm:t>
        <a:bodyPr/>
        <a:lstStyle/>
        <a:p>
          <a:endParaRPr lang="en-US"/>
        </a:p>
      </dgm:t>
    </dgm:pt>
    <dgm:pt modelId="{440CB33A-F53A-4B89-9E88-AC5801CB77CE}" type="sibTrans" cxnId="{43ED49FC-25D6-465B-8F1E-640000A863F9}">
      <dgm:prSet/>
      <dgm:spPr/>
      <dgm:t>
        <a:bodyPr/>
        <a:lstStyle/>
        <a:p>
          <a:endParaRPr lang="en-US"/>
        </a:p>
      </dgm:t>
    </dgm:pt>
    <dgm:pt modelId="{6F485CDF-345E-FE4B-8191-97F5B043EF79}" type="pres">
      <dgm:prSet presAssocID="{F172037F-B59F-4B75-BB0F-9866E4B7A5FA}" presName="vert0" presStyleCnt="0">
        <dgm:presLayoutVars>
          <dgm:dir/>
          <dgm:animOne val="branch"/>
          <dgm:animLvl val="lvl"/>
        </dgm:presLayoutVars>
      </dgm:prSet>
      <dgm:spPr/>
    </dgm:pt>
    <dgm:pt modelId="{DD8810AC-52A0-6D43-9117-59E65471D763}" type="pres">
      <dgm:prSet presAssocID="{6D0CDBFC-E5E9-4501-9DA9-7AFDBF844A9A}" presName="thickLine" presStyleLbl="alignNode1" presStyleIdx="0" presStyleCnt="4"/>
      <dgm:spPr/>
    </dgm:pt>
    <dgm:pt modelId="{0823F80B-FA5A-9F4F-A3CF-6A6231E7A372}" type="pres">
      <dgm:prSet presAssocID="{6D0CDBFC-E5E9-4501-9DA9-7AFDBF844A9A}" presName="horz1" presStyleCnt="0"/>
      <dgm:spPr/>
    </dgm:pt>
    <dgm:pt modelId="{1D5A4126-934D-CC4F-966F-201E5032272A}" type="pres">
      <dgm:prSet presAssocID="{6D0CDBFC-E5E9-4501-9DA9-7AFDBF844A9A}" presName="tx1" presStyleLbl="revTx" presStyleIdx="0" presStyleCnt="4"/>
      <dgm:spPr/>
    </dgm:pt>
    <dgm:pt modelId="{BC00A076-2691-9C45-854E-34647EBB044A}" type="pres">
      <dgm:prSet presAssocID="{6D0CDBFC-E5E9-4501-9DA9-7AFDBF844A9A}" presName="vert1" presStyleCnt="0"/>
      <dgm:spPr/>
    </dgm:pt>
    <dgm:pt modelId="{BF513214-049F-8443-A7A3-2B945B6A96D4}" type="pres">
      <dgm:prSet presAssocID="{D39ED9AD-9A42-44AA-B453-4E171C53B097}" presName="thickLine" presStyleLbl="alignNode1" presStyleIdx="1" presStyleCnt="4"/>
      <dgm:spPr/>
    </dgm:pt>
    <dgm:pt modelId="{743C3551-82FF-6144-ACE6-0F789C0007C6}" type="pres">
      <dgm:prSet presAssocID="{D39ED9AD-9A42-44AA-B453-4E171C53B097}" presName="horz1" presStyleCnt="0"/>
      <dgm:spPr/>
    </dgm:pt>
    <dgm:pt modelId="{36EE97EE-7A0D-7E45-9A07-468D997CE39C}" type="pres">
      <dgm:prSet presAssocID="{D39ED9AD-9A42-44AA-B453-4E171C53B097}" presName="tx1" presStyleLbl="revTx" presStyleIdx="1" presStyleCnt="4"/>
      <dgm:spPr/>
    </dgm:pt>
    <dgm:pt modelId="{88F62467-5505-FB46-BA6C-49E7951F70BA}" type="pres">
      <dgm:prSet presAssocID="{D39ED9AD-9A42-44AA-B453-4E171C53B097}" presName="vert1" presStyleCnt="0"/>
      <dgm:spPr/>
    </dgm:pt>
    <dgm:pt modelId="{A9C40F2E-2103-4646-B5B6-6C48FDD8FCEF}" type="pres">
      <dgm:prSet presAssocID="{A092CFD7-F6F8-41D3-B1CC-350039DB130B}" presName="thickLine" presStyleLbl="alignNode1" presStyleIdx="2" presStyleCnt="4"/>
      <dgm:spPr/>
    </dgm:pt>
    <dgm:pt modelId="{FE9DA1A6-CF4E-0040-AFF3-52A85D95558A}" type="pres">
      <dgm:prSet presAssocID="{A092CFD7-F6F8-41D3-B1CC-350039DB130B}" presName="horz1" presStyleCnt="0"/>
      <dgm:spPr/>
    </dgm:pt>
    <dgm:pt modelId="{38B4427D-A153-3C4E-A02A-C9770C612562}" type="pres">
      <dgm:prSet presAssocID="{A092CFD7-F6F8-41D3-B1CC-350039DB130B}" presName="tx1" presStyleLbl="revTx" presStyleIdx="2" presStyleCnt="4"/>
      <dgm:spPr/>
    </dgm:pt>
    <dgm:pt modelId="{BB9556FF-D9AD-D84F-AD45-A0894B09EAF7}" type="pres">
      <dgm:prSet presAssocID="{A092CFD7-F6F8-41D3-B1CC-350039DB130B}" presName="vert1" presStyleCnt="0"/>
      <dgm:spPr/>
    </dgm:pt>
    <dgm:pt modelId="{76F739E0-4EEB-CF4C-B164-7FEB98E24D76}" type="pres">
      <dgm:prSet presAssocID="{6C97828C-25FC-4BD4-875B-8F0B67B8EFEF}" presName="thickLine" presStyleLbl="alignNode1" presStyleIdx="3" presStyleCnt="4"/>
      <dgm:spPr/>
    </dgm:pt>
    <dgm:pt modelId="{79D65B1F-88B5-B047-84F9-69D94B9D9263}" type="pres">
      <dgm:prSet presAssocID="{6C97828C-25FC-4BD4-875B-8F0B67B8EFEF}" presName="horz1" presStyleCnt="0"/>
      <dgm:spPr/>
    </dgm:pt>
    <dgm:pt modelId="{1FB1A17B-F351-3648-8E8B-B08EB0026A63}" type="pres">
      <dgm:prSet presAssocID="{6C97828C-25FC-4BD4-875B-8F0B67B8EFEF}" presName="tx1" presStyleLbl="revTx" presStyleIdx="3" presStyleCnt="4"/>
      <dgm:spPr/>
    </dgm:pt>
    <dgm:pt modelId="{5D24AB9C-38D9-8143-8940-2C048CEBD103}" type="pres">
      <dgm:prSet presAssocID="{6C97828C-25FC-4BD4-875B-8F0B67B8EFEF}" presName="vert1" presStyleCnt="0"/>
      <dgm:spPr/>
    </dgm:pt>
  </dgm:ptLst>
  <dgm:cxnLst>
    <dgm:cxn modelId="{33C5732E-AAB7-4282-AA75-60253E494642}" srcId="{F172037F-B59F-4B75-BB0F-9866E4B7A5FA}" destId="{A092CFD7-F6F8-41D3-B1CC-350039DB130B}" srcOrd="2" destOrd="0" parTransId="{6E5AC6D8-EDB3-49B3-9B5B-380165DFCA3E}" sibTransId="{7FACC6DA-7ACD-465A-AC99-29336431AFD4}"/>
    <dgm:cxn modelId="{8AB85662-54E1-B649-81B8-7D06BA488891}" type="presOf" srcId="{D39ED9AD-9A42-44AA-B453-4E171C53B097}" destId="{36EE97EE-7A0D-7E45-9A07-468D997CE39C}" srcOrd="0" destOrd="0" presId="urn:microsoft.com/office/officeart/2008/layout/LinedList"/>
    <dgm:cxn modelId="{5EFCD57A-76A9-6643-8121-2782A0114ABA}" type="presOf" srcId="{F172037F-B59F-4B75-BB0F-9866E4B7A5FA}" destId="{6F485CDF-345E-FE4B-8191-97F5B043EF79}" srcOrd="0" destOrd="0" presId="urn:microsoft.com/office/officeart/2008/layout/LinedList"/>
    <dgm:cxn modelId="{79529C82-C156-604D-9A17-069489CA02F5}" type="presOf" srcId="{6D0CDBFC-E5E9-4501-9DA9-7AFDBF844A9A}" destId="{1D5A4126-934D-CC4F-966F-201E5032272A}" srcOrd="0" destOrd="0" presId="urn:microsoft.com/office/officeart/2008/layout/LinedList"/>
    <dgm:cxn modelId="{DC25E49B-0A24-4FD3-B732-2B22DF5970B7}" srcId="{F172037F-B59F-4B75-BB0F-9866E4B7A5FA}" destId="{D39ED9AD-9A42-44AA-B453-4E171C53B097}" srcOrd="1" destOrd="0" parTransId="{B054DCCC-2630-48E4-81C2-354E2C7DFBA2}" sibTransId="{77562213-DD09-4304-846F-513B0281AE97}"/>
    <dgm:cxn modelId="{8C3225DB-481D-6143-89F1-656AF718A458}" type="presOf" srcId="{6C97828C-25FC-4BD4-875B-8F0B67B8EFEF}" destId="{1FB1A17B-F351-3648-8E8B-B08EB0026A63}" srcOrd="0" destOrd="0" presId="urn:microsoft.com/office/officeart/2008/layout/LinedList"/>
    <dgm:cxn modelId="{1D7612F9-9D59-4145-B87C-6BB3A2E0592D}" srcId="{F172037F-B59F-4B75-BB0F-9866E4B7A5FA}" destId="{6D0CDBFC-E5E9-4501-9DA9-7AFDBF844A9A}" srcOrd="0" destOrd="0" parTransId="{CC526BE4-E178-4520-AF25-5C39BA1CC092}" sibTransId="{6CDBD2F2-1935-4031-A00B-4735B556AECF}"/>
    <dgm:cxn modelId="{43ED49FC-25D6-465B-8F1E-640000A863F9}" srcId="{F172037F-B59F-4B75-BB0F-9866E4B7A5FA}" destId="{6C97828C-25FC-4BD4-875B-8F0B67B8EFEF}" srcOrd="3" destOrd="0" parTransId="{F8ABA5EB-BF46-4A58-A935-7D9F3DAA3800}" sibTransId="{440CB33A-F53A-4B89-9E88-AC5801CB77CE}"/>
    <dgm:cxn modelId="{E01023FD-FD30-F941-A890-F556F7FFCF14}" type="presOf" srcId="{A092CFD7-F6F8-41D3-B1CC-350039DB130B}" destId="{38B4427D-A153-3C4E-A02A-C9770C612562}" srcOrd="0" destOrd="0" presId="urn:microsoft.com/office/officeart/2008/layout/LinedList"/>
    <dgm:cxn modelId="{51AB799E-636F-AA47-8CCC-9C8E23C8A79E}" type="presParOf" srcId="{6F485CDF-345E-FE4B-8191-97F5B043EF79}" destId="{DD8810AC-52A0-6D43-9117-59E65471D763}" srcOrd="0" destOrd="0" presId="urn:microsoft.com/office/officeart/2008/layout/LinedList"/>
    <dgm:cxn modelId="{F789B100-AB64-714C-8721-4E4B335A1CA1}" type="presParOf" srcId="{6F485CDF-345E-FE4B-8191-97F5B043EF79}" destId="{0823F80B-FA5A-9F4F-A3CF-6A6231E7A372}" srcOrd="1" destOrd="0" presId="urn:microsoft.com/office/officeart/2008/layout/LinedList"/>
    <dgm:cxn modelId="{C3E35CAB-7189-194D-947A-20C6F662043B}" type="presParOf" srcId="{0823F80B-FA5A-9F4F-A3CF-6A6231E7A372}" destId="{1D5A4126-934D-CC4F-966F-201E5032272A}" srcOrd="0" destOrd="0" presId="urn:microsoft.com/office/officeart/2008/layout/LinedList"/>
    <dgm:cxn modelId="{A1261A85-4467-524D-B17B-0948524835C0}" type="presParOf" srcId="{0823F80B-FA5A-9F4F-A3CF-6A6231E7A372}" destId="{BC00A076-2691-9C45-854E-34647EBB044A}" srcOrd="1" destOrd="0" presId="urn:microsoft.com/office/officeart/2008/layout/LinedList"/>
    <dgm:cxn modelId="{0A48F130-A08C-4741-9492-76EB7FA71FCB}" type="presParOf" srcId="{6F485CDF-345E-FE4B-8191-97F5B043EF79}" destId="{BF513214-049F-8443-A7A3-2B945B6A96D4}" srcOrd="2" destOrd="0" presId="urn:microsoft.com/office/officeart/2008/layout/LinedList"/>
    <dgm:cxn modelId="{5592217F-4079-F146-B8BD-4577E6A310BC}" type="presParOf" srcId="{6F485CDF-345E-FE4B-8191-97F5B043EF79}" destId="{743C3551-82FF-6144-ACE6-0F789C0007C6}" srcOrd="3" destOrd="0" presId="urn:microsoft.com/office/officeart/2008/layout/LinedList"/>
    <dgm:cxn modelId="{B371ED46-8C58-DE44-9394-EEC094D0CDDD}" type="presParOf" srcId="{743C3551-82FF-6144-ACE6-0F789C0007C6}" destId="{36EE97EE-7A0D-7E45-9A07-468D997CE39C}" srcOrd="0" destOrd="0" presId="urn:microsoft.com/office/officeart/2008/layout/LinedList"/>
    <dgm:cxn modelId="{55E7F448-6DE8-DE4A-BCCF-85F2D8D703F4}" type="presParOf" srcId="{743C3551-82FF-6144-ACE6-0F789C0007C6}" destId="{88F62467-5505-FB46-BA6C-49E7951F70BA}" srcOrd="1" destOrd="0" presId="urn:microsoft.com/office/officeart/2008/layout/LinedList"/>
    <dgm:cxn modelId="{14F5AFCD-8356-B441-8D33-F98D438F43D0}" type="presParOf" srcId="{6F485CDF-345E-FE4B-8191-97F5B043EF79}" destId="{A9C40F2E-2103-4646-B5B6-6C48FDD8FCEF}" srcOrd="4" destOrd="0" presId="urn:microsoft.com/office/officeart/2008/layout/LinedList"/>
    <dgm:cxn modelId="{E83912E4-D395-934A-9A5D-F3E62CB46458}" type="presParOf" srcId="{6F485CDF-345E-FE4B-8191-97F5B043EF79}" destId="{FE9DA1A6-CF4E-0040-AFF3-52A85D95558A}" srcOrd="5" destOrd="0" presId="urn:microsoft.com/office/officeart/2008/layout/LinedList"/>
    <dgm:cxn modelId="{095CBD26-6851-D442-B226-FB1B725F1468}" type="presParOf" srcId="{FE9DA1A6-CF4E-0040-AFF3-52A85D95558A}" destId="{38B4427D-A153-3C4E-A02A-C9770C612562}" srcOrd="0" destOrd="0" presId="urn:microsoft.com/office/officeart/2008/layout/LinedList"/>
    <dgm:cxn modelId="{22D37DD1-D5B8-C94C-A919-9CA1504237B8}" type="presParOf" srcId="{FE9DA1A6-CF4E-0040-AFF3-52A85D95558A}" destId="{BB9556FF-D9AD-D84F-AD45-A0894B09EAF7}" srcOrd="1" destOrd="0" presId="urn:microsoft.com/office/officeart/2008/layout/LinedList"/>
    <dgm:cxn modelId="{1B8A5EB4-AA18-4E4D-8C40-737B9564DE33}" type="presParOf" srcId="{6F485CDF-345E-FE4B-8191-97F5B043EF79}" destId="{76F739E0-4EEB-CF4C-B164-7FEB98E24D76}" srcOrd="6" destOrd="0" presId="urn:microsoft.com/office/officeart/2008/layout/LinedList"/>
    <dgm:cxn modelId="{4D1CF76C-03DA-824A-8B65-1F6FF1A60977}" type="presParOf" srcId="{6F485CDF-345E-FE4B-8191-97F5B043EF79}" destId="{79D65B1F-88B5-B047-84F9-69D94B9D9263}" srcOrd="7" destOrd="0" presId="urn:microsoft.com/office/officeart/2008/layout/LinedList"/>
    <dgm:cxn modelId="{CB1CE936-D74E-564F-8588-45F5EB4AF50B}" type="presParOf" srcId="{79D65B1F-88B5-B047-84F9-69D94B9D9263}" destId="{1FB1A17B-F351-3648-8E8B-B08EB0026A63}" srcOrd="0" destOrd="0" presId="urn:microsoft.com/office/officeart/2008/layout/LinedList"/>
    <dgm:cxn modelId="{DE6766BA-B29F-AD40-A54A-DFF6F4A1BC92}" type="presParOf" srcId="{79D65B1F-88B5-B047-84F9-69D94B9D9263}" destId="{5D24AB9C-38D9-8143-8940-2C048CEBD10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DB60FC-ABD6-499E-BB47-F5075C321FAE}"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DFCF7B97-4AA2-4128-ABAF-A6BEA4544775}">
      <dgm:prSet/>
      <dgm:spPr/>
      <dgm:t>
        <a:bodyPr/>
        <a:lstStyle/>
        <a:p>
          <a:r>
            <a:rPr lang="ru-RU"/>
            <a:t>Характеризуется появлением лимфаденита (чумного бубона). В том месте, где должен развиться бубон, больной ощущает сильную боль, которая затрудняет движение ногой, рукой, шеей. Позже больные могут принимать из-за болей вынужденные позы (согнутая нога, шея, отведенная в сторону рука).</a:t>
          </a:r>
          <a:endParaRPr lang="en-US"/>
        </a:p>
      </dgm:t>
    </dgm:pt>
    <dgm:pt modelId="{8390D2C3-41A4-4526-9F27-B9F30E1129FF}" type="parTrans" cxnId="{5A0337B9-5C8D-4760-AEBC-8CE2E8D0AFE7}">
      <dgm:prSet/>
      <dgm:spPr/>
      <dgm:t>
        <a:bodyPr/>
        <a:lstStyle/>
        <a:p>
          <a:endParaRPr lang="en-US"/>
        </a:p>
      </dgm:t>
    </dgm:pt>
    <dgm:pt modelId="{7C7D545E-244A-4267-AB44-5F09A9688D6C}" type="sibTrans" cxnId="{5A0337B9-5C8D-4760-AEBC-8CE2E8D0AFE7}">
      <dgm:prSet/>
      <dgm:spPr/>
      <dgm:t>
        <a:bodyPr/>
        <a:lstStyle/>
        <a:p>
          <a:endParaRPr lang="en-US"/>
        </a:p>
      </dgm:t>
    </dgm:pt>
    <dgm:pt modelId="{D069483F-1841-47EE-935F-4B5B3D58B8E1}">
      <dgm:prSet/>
      <dgm:spPr/>
      <dgm:t>
        <a:bodyPr/>
        <a:lstStyle/>
        <a:p>
          <a:r>
            <a:rPr lang="ru-RU"/>
            <a:t>Бубон - болезненный, увеличенный лимфатический узел или конгломерат из нескольких узлов, спаянных с подкожной клетчаткой, имеет диаметр от 1 до 10 см и чаще локализуется в паховой области. Кроме того, бубоны могут развиваться в области подмышечных (15-20%) или шейных (5%) лимфатических узлов или поражать лимфатические узлы нескольких локализаций одновременно. </a:t>
          </a:r>
          <a:endParaRPr lang="en-US"/>
        </a:p>
      </dgm:t>
    </dgm:pt>
    <dgm:pt modelId="{EDE9436A-F129-40C7-84A2-7E2ADEB426E2}" type="parTrans" cxnId="{7B837DA9-3109-41E3-9CB2-BE23B3B11BFE}">
      <dgm:prSet/>
      <dgm:spPr/>
      <dgm:t>
        <a:bodyPr/>
        <a:lstStyle/>
        <a:p>
          <a:endParaRPr lang="en-US"/>
        </a:p>
      </dgm:t>
    </dgm:pt>
    <dgm:pt modelId="{01E00E8B-8AD0-4DBC-8056-882ABE2D6DD6}" type="sibTrans" cxnId="{7B837DA9-3109-41E3-9CB2-BE23B3B11BFE}">
      <dgm:prSet/>
      <dgm:spPr/>
      <dgm:t>
        <a:bodyPr/>
        <a:lstStyle/>
        <a:p>
          <a:endParaRPr lang="en-US"/>
        </a:p>
      </dgm:t>
    </dgm:pt>
    <dgm:pt modelId="{48F26735-D05A-3244-AB94-97552F8D316B}" type="pres">
      <dgm:prSet presAssocID="{C3DB60FC-ABD6-499E-BB47-F5075C321FAE}" presName="linear" presStyleCnt="0">
        <dgm:presLayoutVars>
          <dgm:animLvl val="lvl"/>
          <dgm:resizeHandles val="exact"/>
        </dgm:presLayoutVars>
      </dgm:prSet>
      <dgm:spPr/>
    </dgm:pt>
    <dgm:pt modelId="{6AD3194B-6DFD-C245-AE88-174FD0B51B17}" type="pres">
      <dgm:prSet presAssocID="{DFCF7B97-4AA2-4128-ABAF-A6BEA4544775}" presName="parentText" presStyleLbl="node1" presStyleIdx="0" presStyleCnt="2">
        <dgm:presLayoutVars>
          <dgm:chMax val="0"/>
          <dgm:bulletEnabled val="1"/>
        </dgm:presLayoutVars>
      </dgm:prSet>
      <dgm:spPr/>
    </dgm:pt>
    <dgm:pt modelId="{9AA9DD8D-239F-5F42-A194-4C520BCA193F}" type="pres">
      <dgm:prSet presAssocID="{7C7D545E-244A-4267-AB44-5F09A9688D6C}" presName="spacer" presStyleCnt="0"/>
      <dgm:spPr/>
    </dgm:pt>
    <dgm:pt modelId="{878A8747-12CC-6348-AEE4-AB7CA8B79F17}" type="pres">
      <dgm:prSet presAssocID="{D069483F-1841-47EE-935F-4B5B3D58B8E1}" presName="parentText" presStyleLbl="node1" presStyleIdx="1" presStyleCnt="2">
        <dgm:presLayoutVars>
          <dgm:chMax val="0"/>
          <dgm:bulletEnabled val="1"/>
        </dgm:presLayoutVars>
      </dgm:prSet>
      <dgm:spPr/>
    </dgm:pt>
  </dgm:ptLst>
  <dgm:cxnLst>
    <dgm:cxn modelId="{D1B9AE54-D8C6-2346-8AF4-502FC55B4654}" type="presOf" srcId="{D069483F-1841-47EE-935F-4B5B3D58B8E1}" destId="{878A8747-12CC-6348-AEE4-AB7CA8B79F17}" srcOrd="0" destOrd="0" presId="urn:microsoft.com/office/officeart/2005/8/layout/vList2"/>
    <dgm:cxn modelId="{8E794866-54D6-F442-A7F3-28D0DDA29079}" type="presOf" srcId="{DFCF7B97-4AA2-4128-ABAF-A6BEA4544775}" destId="{6AD3194B-6DFD-C245-AE88-174FD0B51B17}" srcOrd="0" destOrd="0" presId="urn:microsoft.com/office/officeart/2005/8/layout/vList2"/>
    <dgm:cxn modelId="{197B4076-B270-7E40-ACE3-9EBDE8AFA5C3}" type="presOf" srcId="{C3DB60FC-ABD6-499E-BB47-F5075C321FAE}" destId="{48F26735-D05A-3244-AB94-97552F8D316B}" srcOrd="0" destOrd="0" presId="urn:microsoft.com/office/officeart/2005/8/layout/vList2"/>
    <dgm:cxn modelId="{7B837DA9-3109-41E3-9CB2-BE23B3B11BFE}" srcId="{C3DB60FC-ABD6-499E-BB47-F5075C321FAE}" destId="{D069483F-1841-47EE-935F-4B5B3D58B8E1}" srcOrd="1" destOrd="0" parTransId="{EDE9436A-F129-40C7-84A2-7E2ADEB426E2}" sibTransId="{01E00E8B-8AD0-4DBC-8056-882ABE2D6DD6}"/>
    <dgm:cxn modelId="{5A0337B9-5C8D-4760-AEBC-8CE2E8D0AFE7}" srcId="{C3DB60FC-ABD6-499E-BB47-F5075C321FAE}" destId="{DFCF7B97-4AA2-4128-ABAF-A6BEA4544775}" srcOrd="0" destOrd="0" parTransId="{8390D2C3-41A4-4526-9F27-B9F30E1129FF}" sibTransId="{7C7D545E-244A-4267-AB44-5F09A9688D6C}"/>
    <dgm:cxn modelId="{FABAE9F9-D752-C14C-BBB9-C7AFD22396B0}" type="presParOf" srcId="{48F26735-D05A-3244-AB94-97552F8D316B}" destId="{6AD3194B-6DFD-C245-AE88-174FD0B51B17}" srcOrd="0" destOrd="0" presId="urn:microsoft.com/office/officeart/2005/8/layout/vList2"/>
    <dgm:cxn modelId="{FEF344D4-9DD5-B542-BBB4-C4B69603FF2A}" type="presParOf" srcId="{48F26735-D05A-3244-AB94-97552F8D316B}" destId="{9AA9DD8D-239F-5F42-A194-4C520BCA193F}" srcOrd="1" destOrd="0" presId="urn:microsoft.com/office/officeart/2005/8/layout/vList2"/>
    <dgm:cxn modelId="{7AA4A883-0F90-E342-91ED-720004EF4D1A}" type="presParOf" srcId="{48F26735-D05A-3244-AB94-97552F8D316B}" destId="{878A8747-12CC-6348-AEE4-AB7CA8B79F1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E8FF7A-D03F-456F-B149-5A0DDC03E3A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51C7F31-6A45-45B7-AAAF-4139659A4FEE}">
      <dgm:prSet/>
      <dgm:spPr/>
      <dgm:t>
        <a:bodyPr/>
        <a:lstStyle/>
        <a:p>
          <a:r>
            <a:rPr lang="ru-RU" dirty="0"/>
            <a:t>В процесс обычно вовлекается окружающая лимфатические узлы клетчатка, что придает бубону характерные черты: опухолевидное образование плотной консистенции с нечеткими контурами, резко болезненное. </a:t>
          </a:r>
          <a:endParaRPr lang="en-US" dirty="0"/>
        </a:p>
      </dgm:t>
    </dgm:pt>
    <dgm:pt modelId="{77455F28-1D9A-4CB1-BEBC-CD5F4154ED3F}" type="parTrans" cxnId="{FFD219B0-2E7B-41CE-9FD5-FBB92C28D231}">
      <dgm:prSet/>
      <dgm:spPr/>
      <dgm:t>
        <a:bodyPr/>
        <a:lstStyle/>
        <a:p>
          <a:endParaRPr lang="en-US"/>
        </a:p>
      </dgm:t>
    </dgm:pt>
    <dgm:pt modelId="{BC91351B-DE8C-453D-AB24-0F1D0E952F3E}" type="sibTrans" cxnId="{FFD219B0-2E7B-41CE-9FD5-FBB92C28D231}">
      <dgm:prSet/>
      <dgm:spPr/>
      <dgm:t>
        <a:bodyPr/>
        <a:lstStyle/>
        <a:p>
          <a:endParaRPr lang="en-US"/>
        </a:p>
      </dgm:t>
    </dgm:pt>
    <dgm:pt modelId="{92FCAA3B-4FE6-41C2-B88C-D5A4076FCCDD}">
      <dgm:prSet/>
      <dgm:spPr/>
      <dgm:t>
        <a:bodyPr/>
        <a:lstStyle/>
        <a:p>
          <a:r>
            <a:rPr lang="ru-RU"/>
            <a:t>Кожа над бубоном, горячая на ощупь, вначале не изменена, затем становится багрово-красной, синюшной, лоснится. Рядом могут возникать вторичные пузырьки с геморрагическим содержимым (чумные фликтены). Одновременно увеличиваются и другие группы лимфатических узлов - вторичные бубоны. </a:t>
          </a:r>
          <a:endParaRPr lang="en-US"/>
        </a:p>
      </dgm:t>
    </dgm:pt>
    <dgm:pt modelId="{3952F599-0830-4AC4-8193-31D1EA3A40FB}" type="parTrans" cxnId="{0768802D-94EE-425D-ABEC-5FE3D52437FA}">
      <dgm:prSet/>
      <dgm:spPr/>
      <dgm:t>
        <a:bodyPr/>
        <a:lstStyle/>
        <a:p>
          <a:endParaRPr lang="en-US"/>
        </a:p>
      </dgm:t>
    </dgm:pt>
    <dgm:pt modelId="{9B0FC968-6C85-4D0E-BAFD-05EDB27272A5}" type="sibTrans" cxnId="{0768802D-94EE-425D-ABEC-5FE3D52437FA}">
      <dgm:prSet/>
      <dgm:spPr/>
      <dgm:t>
        <a:bodyPr/>
        <a:lstStyle/>
        <a:p>
          <a:endParaRPr lang="en-US"/>
        </a:p>
      </dgm:t>
    </dgm:pt>
    <dgm:pt modelId="{1B94AD19-D16F-4ECC-B192-5853CE1595DE}">
      <dgm:prSet/>
      <dgm:spPr/>
      <dgm:t>
        <a:bodyPr/>
        <a:lstStyle/>
        <a:p>
          <a:r>
            <a:rPr lang="ru-RU"/>
            <a:t>Лимфатические узлы первичного очага подвергаются размягчению, при их пункции получают гнойное или геморрагическое содержимое, микроскопический анализ которого выявляет большое количество Y. pestis . При отсутствии антибактериальной терапии нагноившиеся лимфатические узлы вскрываются. Затем происходит постепенное заживление свищей. </a:t>
          </a:r>
          <a:endParaRPr lang="en-US"/>
        </a:p>
      </dgm:t>
    </dgm:pt>
    <dgm:pt modelId="{5C9A906E-9BE7-4E46-9D07-09932D642DDF}" type="parTrans" cxnId="{7ED58354-1227-4BE6-A2D7-93C7DC6E6906}">
      <dgm:prSet/>
      <dgm:spPr/>
      <dgm:t>
        <a:bodyPr/>
        <a:lstStyle/>
        <a:p>
          <a:endParaRPr lang="en-US"/>
        </a:p>
      </dgm:t>
    </dgm:pt>
    <dgm:pt modelId="{78B8E45B-8641-45A4-8B43-F71161273E89}" type="sibTrans" cxnId="{7ED58354-1227-4BE6-A2D7-93C7DC6E6906}">
      <dgm:prSet/>
      <dgm:spPr/>
      <dgm:t>
        <a:bodyPr/>
        <a:lstStyle/>
        <a:p>
          <a:endParaRPr lang="en-US"/>
        </a:p>
      </dgm:t>
    </dgm:pt>
    <dgm:pt modelId="{DE8EBEB3-51A9-4440-81A3-963C7D0999B2}" type="pres">
      <dgm:prSet presAssocID="{48E8FF7A-D03F-456F-B149-5A0DDC03E3AB}" presName="root" presStyleCnt="0">
        <dgm:presLayoutVars>
          <dgm:dir/>
          <dgm:resizeHandles val="exact"/>
        </dgm:presLayoutVars>
      </dgm:prSet>
      <dgm:spPr/>
    </dgm:pt>
    <dgm:pt modelId="{DA57F56E-4756-4B23-ADCD-FBD0361FC28A}" type="pres">
      <dgm:prSet presAssocID="{F51C7F31-6A45-45B7-AAAF-4139659A4FEE}" presName="compNode" presStyleCnt="0"/>
      <dgm:spPr/>
    </dgm:pt>
    <dgm:pt modelId="{2534055C-0DBC-4BC8-A7E3-E757EB8D0F8C}" type="pres">
      <dgm:prSet presAssocID="{F51C7F31-6A45-45B7-AAAF-4139659A4FEE}" presName="bgRect" presStyleLbl="bgShp" presStyleIdx="0" presStyleCnt="3"/>
      <dgm:spPr/>
    </dgm:pt>
    <dgm:pt modelId="{E4BE99BC-78B1-4F68-AEB7-3AE6B6B6A6DD}" type="pres">
      <dgm:prSet presAssocID="{F51C7F31-6A45-45B7-AAAF-4139659A4FE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Флажок"/>
        </a:ext>
      </dgm:extLst>
    </dgm:pt>
    <dgm:pt modelId="{112E5776-2496-4497-9239-4CBA09ACC05E}" type="pres">
      <dgm:prSet presAssocID="{F51C7F31-6A45-45B7-AAAF-4139659A4FEE}" presName="spaceRect" presStyleCnt="0"/>
      <dgm:spPr/>
    </dgm:pt>
    <dgm:pt modelId="{018D5C16-8A77-4A59-BA07-380C16F2C4E9}" type="pres">
      <dgm:prSet presAssocID="{F51C7F31-6A45-45B7-AAAF-4139659A4FEE}" presName="parTx" presStyleLbl="revTx" presStyleIdx="0" presStyleCnt="3">
        <dgm:presLayoutVars>
          <dgm:chMax val="0"/>
          <dgm:chPref val="0"/>
        </dgm:presLayoutVars>
      </dgm:prSet>
      <dgm:spPr/>
    </dgm:pt>
    <dgm:pt modelId="{EB54FA77-F7AD-4745-981E-A00B703F3A27}" type="pres">
      <dgm:prSet presAssocID="{BC91351B-DE8C-453D-AB24-0F1D0E952F3E}" presName="sibTrans" presStyleCnt="0"/>
      <dgm:spPr/>
    </dgm:pt>
    <dgm:pt modelId="{26C8EA3E-73FE-4A68-8DC8-32E1FFAA68E4}" type="pres">
      <dgm:prSet presAssocID="{92FCAA3B-4FE6-41C2-B88C-D5A4076FCCDD}" presName="compNode" presStyleCnt="0"/>
      <dgm:spPr/>
    </dgm:pt>
    <dgm:pt modelId="{D6E3C4E7-B44C-49E5-8734-0A11007BAD52}" type="pres">
      <dgm:prSet presAssocID="{92FCAA3B-4FE6-41C2-B88C-D5A4076FCCDD}" presName="bgRect" presStyleLbl="bgShp" presStyleIdx="1" presStyleCnt="3"/>
      <dgm:spPr/>
    </dgm:pt>
    <dgm:pt modelId="{E372F69B-8B06-480F-8210-75079085333A}" type="pres">
      <dgm:prSet presAssocID="{92FCAA3B-4FE6-41C2-B88C-D5A4076FCCD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apanese Dolls"/>
        </a:ext>
      </dgm:extLst>
    </dgm:pt>
    <dgm:pt modelId="{C8105E0B-4008-4E13-A8D4-9A4805E2F59B}" type="pres">
      <dgm:prSet presAssocID="{92FCAA3B-4FE6-41C2-B88C-D5A4076FCCDD}" presName="spaceRect" presStyleCnt="0"/>
      <dgm:spPr/>
    </dgm:pt>
    <dgm:pt modelId="{75AE10BF-BF72-4998-AD5F-EF35C80EECAA}" type="pres">
      <dgm:prSet presAssocID="{92FCAA3B-4FE6-41C2-B88C-D5A4076FCCDD}" presName="parTx" presStyleLbl="revTx" presStyleIdx="1" presStyleCnt="3">
        <dgm:presLayoutVars>
          <dgm:chMax val="0"/>
          <dgm:chPref val="0"/>
        </dgm:presLayoutVars>
      </dgm:prSet>
      <dgm:spPr/>
    </dgm:pt>
    <dgm:pt modelId="{0560AF8A-C732-4D06-B548-146D79A45D6D}" type="pres">
      <dgm:prSet presAssocID="{9B0FC968-6C85-4D0E-BAFD-05EDB27272A5}" presName="sibTrans" presStyleCnt="0"/>
      <dgm:spPr/>
    </dgm:pt>
    <dgm:pt modelId="{ADFF9739-0697-4AC8-AE18-08AC2BF9286A}" type="pres">
      <dgm:prSet presAssocID="{1B94AD19-D16F-4ECC-B192-5853CE1595DE}" presName="compNode" presStyleCnt="0"/>
      <dgm:spPr/>
    </dgm:pt>
    <dgm:pt modelId="{8299E089-E85A-4199-9BEC-0CB88E895FA3}" type="pres">
      <dgm:prSet presAssocID="{1B94AD19-D16F-4ECC-B192-5853CE1595DE}" presName="bgRect" presStyleLbl="bgShp" presStyleIdx="2" presStyleCnt="3"/>
      <dgm:spPr/>
    </dgm:pt>
    <dgm:pt modelId="{2B46EF73-99FF-42AF-9C47-559EAAF04888}" type="pres">
      <dgm:prSet presAssocID="{1B94AD19-D16F-4ECC-B192-5853CE1595D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Якорь"/>
        </a:ext>
      </dgm:extLst>
    </dgm:pt>
    <dgm:pt modelId="{5B2ED677-99D8-4778-9573-43C160D10551}" type="pres">
      <dgm:prSet presAssocID="{1B94AD19-D16F-4ECC-B192-5853CE1595DE}" presName="spaceRect" presStyleCnt="0"/>
      <dgm:spPr/>
    </dgm:pt>
    <dgm:pt modelId="{1191B9D1-1548-4B56-BF44-A7FD9341C621}" type="pres">
      <dgm:prSet presAssocID="{1B94AD19-D16F-4ECC-B192-5853CE1595DE}" presName="parTx" presStyleLbl="revTx" presStyleIdx="2" presStyleCnt="3">
        <dgm:presLayoutVars>
          <dgm:chMax val="0"/>
          <dgm:chPref val="0"/>
        </dgm:presLayoutVars>
      </dgm:prSet>
      <dgm:spPr/>
    </dgm:pt>
  </dgm:ptLst>
  <dgm:cxnLst>
    <dgm:cxn modelId="{6E970C27-04A5-4465-AB0D-9312335EACB1}" type="presOf" srcId="{92FCAA3B-4FE6-41C2-B88C-D5A4076FCCDD}" destId="{75AE10BF-BF72-4998-AD5F-EF35C80EECAA}" srcOrd="0" destOrd="0" presId="urn:microsoft.com/office/officeart/2018/2/layout/IconVerticalSolidList"/>
    <dgm:cxn modelId="{0768802D-94EE-425D-ABEC-5FE3D52437FA}" srcId="{48E8FF7A-D03F-456F-B149-5A0DDC03E3AB}" destId="{92FCAA3B-4FE6-41C2-B88C-D5A4076FCCDD}" srcOrd="1" destOrd="0" parTransId="{3952F599-0830-4AC4-8193-31D1EA3A40FB}" sibTransId="{9B0FC968-6C85-4D0E-BAFD-05EDB27272A5}"/>
    <dgm:cxn modelId="{DA5D304B-1014-4394-B62E-97A4CA53B98F}" type="presOf" srcId="{1B94AD19-D16F-4ECC-B192-5853CE1595DE}" destId="{1191B9D1-1548-4B56-BF44-A7FD9341C621}" srcOrd="0" destOrd="0" presId="urn:microsoft.com/office/officeart/2018/2/layout/IconVerticalSolidList"/>
    <dgm:cxn modelId="{7ED58354-1227-4BE6-A2D7-93C7DC6E6906}" srcId="{48E8FF7A-D03F-456F-B149-5A0DDC03E3AB}" destId="{1B94AD19-D16F-4ECC-B192-5853CE1595DE}" srcOrd="2" destOrd="0" parTransId="{5C9A906E-9BE7-4E46-9D07-09932D642DDF}" sibTransId="{78B8E45B-8641-45A4-8B43-F71161273E89}"/>
    <dgm:cxn modelId="{DE8D2C8A-43E2-4B3B-A8EA-B2076F8516C0}" type="presOf" srcId="{48E8FF7A-D03F-456F-B149-5A0DDC03E3AB}" destId="{DE8EBEB3-51A9-4440-81A3-963C7D0999B2}" srcOrd="0" destOrd="0" presId="urn:microsoft.com/office/officeart/2018/2/layout/IconVerticalSolidList"/>
    <dgm:cxn modelId="{FFD219B0-2E7B-41CE-9FD5-FBB92C28D231}" srcId="{48E8FF7A-D03F-456F-B149-5A0DDC03E3AB}" destId="{F51C7F31-6A45-45B7-AAAF-4139659A4FEE}" srcOrd="0" destOrd="0" parTransId="{77455F28-1D9A-4CB1-BEBC-CD5F4154ED3F}" sibTransId="{BC91351B-DE8C-453D-AB24-0F1D0E952F3E}"/>
    <dgm:cxn modelId="{1810DEBA-72C2-4A2D-9800-00FE5B92856F}" type="presOf" srcId="{F51C7F31-6A45-45B7-AAAF-4139659A4FEE}" destId="{018D5C16-8A77-4A59-BA07-380C16F2C4E9}" srcOrd="0" destOrd="0" presId="urn:microsoft.com/office/officeart/2018/2/layout/IconVerticalSolidList"/>
    <dgm:cxn modelId="{25CE0811-77C8-4354-B745-1BA658B51163}" type="presParOf" srcId="{DE8EBEB3-51A9-4440-81A3-963C7D0999B2}" destId="{DA57F56E-4756-4B23-ADCD-FBD0361FC28A}" srcOrd="0" destOrd="0" presId="urn:microsoft.com/office/officeart/2018/2/layout/IconVerticalSolidList"/>
    <dgm:cxn modelId="{5BC23CA1-D66D-4401-BACF-F30B58AB4D22}" type="presParOf" srcId="{DA57F56E-4756-4B23-ADCD-FBD0361FC28A}" destId="{2534055C-0DBC-4BC8-A7E3-E757EB8D0F8C}" srcOrd="0" destOrd="0" presId="urn:microsoft.com/office/officeart/2018/2/layout/IconVerticalSolidList"/>
    <dgm:cxn modelId="{91C8F938-9098-43AA-B83E-C5DA278E8E13}" type="presParOf" srcId="{DA57F56E-4756-4B23-ADCD-FBD0361FC28A}" destId="{E4BE99BC-78B1-4F68-AEB7-3AE6B6B6A6DD}" srcOrd="1" destOrd="0" presId="urn:microsoft.com/office/officeart/2018/2/layout/IconVerticalSolidList"/>
    <dgm:cxn modelId="{CBE0BE09-7C92-4029-96A0-B5DE3DC743B0}" type="presParOf" srcId="{DA57F56E-4756-4B23-ADCD-FBD0361FC28A}" destId="{112E5776-2496-4497-9239-4CBA09ACC05E}" srcOrd="2" destOrd="0" presId="urn:microsoft.com/office/officeart/2018/2/layout/IconVerticalSolidList"/>
    <dgm:cxn modelId="{37770DB4-F887-46BB-8635-2ECBDF874870}" type="presParOf" srcId="{DA57F56E-4756-4B23-ADCD-FBD0361FC28A}" destId="{018D5C16-8A77-4A59-BA07-380C16F2C4E9}" srcOrd="3" destOrd="0" presId="urn:microsoft.com/office/officeart/2018/2/layout/IconVerticalSolidList"/>
    <dgm:cxn modelId="{4667917B-623A-470E-B519-96D6701D379D}" type="presParOf" srcId="{DE8EBEB3-51A9-4440-81A3-963C7D0999B2}" destId="{EB54FA77-F7AD-4745-981E-A00B703F3A27}" srcOrd="1" destOrd="0" presId="urn:microsoft.com/office/officeart/2018/2/layout/IconVerticalSolidList"/>
    <dgm:cxn modelId="{B525361E-3102-4691-A925-CEF36C9C6049}" type="presParOf" srcId="{DE8EBEB3-51A9-4440-81A3-963C7D0999B2}" destId="{26C8EA3E-73FE-4A68-8DC8-32E1FFAA68E4}" srcOrd="2" destOrd="0" presId="urn:microsoft.com/office/officeart/2018/2/layout/IconVerticalSolidList"/>
    <dgm:cxn modelId="{ACA3414B-DE51-4993-9385-A16FC321BD1C}" type="presParOf" srcId="{26C8EA3E-73FE-4A68-8DC8-32E1FFAA68E4}" destId="{D6E3C4E7-B44C-49E5-8734-0A11007BAD52}" srcOrd="0" destOrd="0" presId="urn:microsoft.com/office/officeart/2018/2/layout/IconVerticalSolidList"/>
    <dgm:cxn modelId="{4B5AF89D-D0BF-4362-AAD0-61FC8287C831}" type="presParOf" srcId="{26C8EA3E-73FE-4A68-8DC8-32E1FFAA68E4}" destId="{E372F69B-8B06-480F-8210-75079085333A}" srcOrd="1" destOrd="0" presId="urn:microsoft.com/office/officeart/2018/2/layout/IconVerticalSolidList"/>
    <dgm:cxn modelId="{2D681FBD-8614-44C6-B897-63D26BBAEA5E}" type="presParOf" srcId="{26C8EA3E-73FE-4A68-8DC8-32E1FFAA68E4}" destId="{C8105E0B-4008-4E13-A8D4-9A4805E2F59B}" srcOrd="2" destOrd="0" presId="urn:microsoft.com/office/officeart/2018/2/layout/IconVerticalSolidList"/>
    <dgm:cxn modelId="{F1236F6B-EB6F-472D-9852-E48B9213B45C}" type="presParOf" srcId="{26C8EA3E-73FE-4A68-8DC8-32E1FFAA68E4}" destId="{75AE10BF-BF72-4998-AD5F-EF35C80EECAA}" srcOrd="3" destOrd="0" presId="urn:microsoft.com/office/officeart/2018/2/layout/IconVerticalSolidList"/>
    <dgm:cxn modelId="{B71018AA-2E6F-45DA-B8C8-AF0E1AFF4BDF}" type="presParOf" srcId="{DE8EBEB3-51A9-4440-81A3-963C7D0999B2}" destId="{0560AF8A-C732-4D06-B548-146D79A45D6D}" srcOrd="3" destOrd="0" presId="urn:microsoft.com/office/officeart/2018/2/layout/IconVerticalSolidList"/>
    <dgm:cxn modelId="{18053B74-E1E2-4593-8CE5-D1AB8A7DA24B}" type="presParOf" srcId="{DE8EBEB3-51A9-4440-81A3-963C7D0999B2}" destId="{ADFF9739-0697-4AC8-AE18-08AC2BF9286A}" srcOrd="4" destOrd="0" presId="urn:microsoft.com/office/officeart/2018/2/layout/IconVerticalSolidList"/>
    <dgm:cxn modelId="{B38DB80D-EE7B-494A-9451-4609C02A25C7}" type="presParOf" srcId="{ADFF9739-0697-4AC8-AE18-08AC2BF9286A}" destId="{8299E089-E85A-4199-9BEC-0CB88E895FA3}" srcOrd="0" destOrd="0" presId="urn:microsoft.com/office/officeart/2018/2/layout/IconVerticalSolidList"/>
    <dgm:cxn modelId="{A3655CD4-FF5F-45E9-B338-6C5C91D270B6}" type="presParOf" srcId="{ADFF9739-0697-4AC8-AE18-08AC2BF9286A}" destId="{2B46EF73-99FF-42AF-9C47-559EAAF04888}" srcOrd="1" destOrd="0" presId="urn:microsoft.com/office/officeart/2018/2/layout/IconVerticalSolidList"/>
    <dgm:cxn modelId="{E3DF415B-6450-412A-A42A-92B80D72C42A}" type="presParOf" srcId="{ADFF9739-0697-4AC8-AE18-08AC2BF9286A}" destId="{5B2ED677-99D8-4778-9573-43C160D10551}" srcOrd="2" destOrd="0" presId="urn:microsoft.com/office/officeart/2018/2/layout/IconVerticalSolidList"/>
    <dgm:cxn modelId="{59C26C8C-6782-446D-898C-A80705954051}" type="presParOf" srcId="{ADFF9739-0697-4AC8-AE18-08AC2BF9286A}" destId="{1191B9D1-1548-4B56-BF44-A7FD9341C62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87B40FC-656E-4993-93F6-67F9953BA58F}" type="doc">
      <dgm:prSet loTypeId="urn:microsoft.com/office/officeart/2005/8/layout/hierarchy1" loCatId="hierarchy" qsTypeId="urn:microsoft.com/office/officeart/2005/8/quickstyle/simple4" qsCatId="simple" csTypeId="urn:microsoft.com/office/officeart/2005/8/colors/accent4_2" csCatId="accent4"/>
      <dgm:spPr/>
      <dgm:t>
        <a:bodyPr/>
        <a:lstStyle/>
        <a:p>
          <a:endParaRPr lang="en-US"/>
        </a:p>
      </dgm:t>
    </dgm:pt>
    <dgm:pt modelId="{44E5E1E7-A900-4771-8858-40519F7BFFC5}">
      <dgm:prSet/>
      <dgm:spPr/>
      <dgm:t>
        <a:bodyPr/>
        <a:lstStyle/>
        <a:p>
          <a:r>
            <a:rPr lang="ru-RU" dirty="0"/>
            <a:t>Лихорадка и ознобы являются важными симптомами заболевания, иногда они на 1-3 дня опережают появление бубонов. </a:t>
          </a:r>
          <a:endParaRPr lang="en-US" dirty="0"/>
        </a:p>
      </dgm:t>
    </dgm:pt>
    <dgm:pt modelId="{3A04825A-69F4-4002-B9F2-96E4A8EDF9F0}" type="parTrans" cxnId="{C16D2889-410E-4F61-9482-B2C1A600650B}">
      <dgm:prSet/>
      <dgm:spPr/>
      <dgm:t>
        <a:bodyPr/>
        <a:lstStyle/>
        <a:p>
          <a:endParaRPr lang="en-US"/>
        </a:p>
      </dgm:t>
    </dgm:pt>
    <dgm:pt modelId="{4FE11BCD-81BF-46CC-BEDB-ABFBDF147A2B}" type="sibTrans" cxnId="{C16D2889-410E-4F61-9482-B2C1A600650B}">
      <dgm:prSet/>
      <dgm:spPr/>
      <dgm:t>
        <a:bodyPr/>
        <a:lstStyle/>
        <a:p>
          <a:endParaRPr lang="en-US"/>
        </a:p>
      </dgm:t>
    </dgm:pt>
    <dgm:pt modelId="{00AC6A9F-335F-48FA-A3A8-880F57DA294E}">
      <dgm:prSet/>
      <dgm:spPr/>
      <dgm:t>
        <a:bodyPr/>
        <a:lstStyle/>
        <a:p>
          <a:r>
            <a:rPr lang="ru-RU"/>
            <a:t>Более чем у половины больных отмечаются боли в области живота, нередко исходящие из пахового бубона и сопровождающиеся анорексией, тошнотой, рвотой и диареей, иногда с кровью. </a:t>
          </a:r>
          <a:endParaRPr lang="en-US"/>
        </a:p>
      </dgm:t>
    </dgm:pt>
    <dgm:pt modelId="{9FE9D9F9-5E0C-4F54-8D72-8F109C96C848}" type="parTrans" cxnId="{9A91DD04-6512-45F5-977E-55DDBF5359CF}">
      <dgm:prSet/>
      <dgm:spPr/>
      <dgm:t>
        <a:bodyPr/>
        <a:lstStyle/>
        <a:p>
          <a:endParaRPr lang="en-US"/>
        </a:p>
      </dgm:t>
    </dgm:pt>
    <dgm:pt modelId="{59EC560C-5714-4898-A48E-C17984A7C1EA}" type="sibTrans" cxnId="{9A91DD04-6512-45F5-977E-55DDBF5359CF}">
      <dgm:prSet/>
      <dgm:spPr/>
      <dgm:t>
        <a:bodyPr/>
        <a:lstStyle/>
        <a:p>
          <a:endParaRPr lang="en-US"/>
        </a:p>
      </dgm:t>
    </dgm:pt>
    <dgm:pt modelId="{58A20BC0-44A3-8E42-888B-E51E6721EDC6}" type="pres">
      <dgm:prSet presAssocID="{087B40FC-656E-4993-93F6-67F9953BA58F}" presName="hierChild1" presStyleCnt="0">
        <dgm:presLayoutVars>
          <dgm:chPref val="1"/>
          <dgm:dir/>
          <dgm:animOne val="branch"/>
          <dgm:animLvl val="lvl"/>
          <dgm:resizeHandles/>
        </dgm:presLayoutVars>
      </dgm:prSet>
      <dgm:spPr/>
    </dgm:pt>
    <dgm:pt modelId="{39967735-FF32-3749-ABE3-8A2D6A5F29A6}" type="pres">
      <dgm:prSet presAssocID="{44E5E1E7-A900-4771-8858-40519F7BFFC5}" presName="hierRoot1" presStyleCnt="0"/>
      <dgm:spPr/>
    </dgm:pt>
    <dgm:pt modelId="{83E56A69-FDA7-E744-B0A6-02C33CD92FDB}" type="pres">
      <dgm:prSet presAssocID="{44E5E1E7-A900-4771-8858-40519F7BFFC5}" presName="composite" presStyleCnt="0"/>
      <dgm:spPr/>
    </dgm:pt>
    <dgm:pt modelId="{8B4424D7-0FEE-5241-9D21-ADC186A87CF3}" type="pres">
      <dgm:prSet presAssocID="{44E5E1E7-A900-4771-8858-40519F7BFFC5}" presName="background" presStyleLbl="node0" presStyleIdx="0" presStyleCnt="2"/>
      <dgm:spPr/>
    </dgm:pt>
    <dgm:pt modelId="{201C5BD5-F0AE-CB45-A239-7DC796673CED}" type="pres">
      <dgm:prSet presAssocID="{44E5E1E7-A900-4771-8858-40519F7BFFC5}" presName="text" presStyleLbl="fgAcc0" presStyleIdx="0" presStyleCnt="2">
        <dgm:presLayoutVars>
          <dgm:chPref val="3"/>
        </dgm:presLayoutVars>
      </dgm:prSet>
      <dgm:spPr/>
    </dgm:pt>
    <dgm:pt modelId="{5DABAECF-F4BF-EE4D-B393-B4794619C4A5}" type="pres">
      <dgm:prSet presAssocID="{44E5E1E7-A900-4771-8858-40519F7BFFC5}" presName="hierChild2" presStyleCnt="0"/>
      <dgm:spPr/>
    </dgm:pt>
    <dgm:pt modelId="{621127E0-8586-6343-97F3-5A6DC3872124}" type="pres">
      <dgm:prSet presAssocID="{00AC6A9F-335F-48FA-A3A8-880F57DA294E}" presName="hierRoot1" presStyleCnt="0"/>
      <dgm:spPr/>
    </dgm:pt>
    <dgm:pt modelId="{F780DE35-92D9-B442-A3CE-97ADCD629D9E}" type="pres">
      <dgm:prSet presAssocID="{00AC6A9F-335F-48FA-A3A8-880F57DA294E}" presName="composite" presStyleCnt="0"/>
      <dgm:spPr/>
    </dgm:pt>
    <dgm:pt modelId="{9E34669C-EA39-934C-BD1C-6F6B0159ED5D}" type="pres">
      <dgm:prSet presAssocID="{00AC6A9F-335F-48FA-A3A8-880F57DA294E}" presName="background" presStyleLbl="node0" presStyleIdx="1" presStyleCnt="2"/>
      <dgm:spPr/>
    </dgm:pt>
    <dgm:pt modelId="{1DCAD38F-F8E0-1E4C-B67A-01F6C83CFD4C}" type="pres">
      <dgm:prSet presAssocID="{00AC6A9F-335F-48FA-A3A8-880F57DA294E}" presName="text" presStyleLbl="fgAcc0" presStyleIdx="1" presStyleCnt="2">
        <dgm:presLayoutVars>
          <dgm:chPref val="3"/>
        </dgm:presLayoutVars>
      </dgm:prSet>
      <dgm:spPr/>
    </dgm:pt>
    <dgm:pt modelId="{9F74D313-68FC-E044-AE08-4E0891AE6DEB}" type="pres">
      <dgm:prSet presAssocID="{00AC6A9F-335F-48FA-A3A8-880F57DA294E}" presName="hierChild2" presStyleCnt="0"/>
      <dgm:spPr/>
    </dgm:pt>
  </dgm:ptLst>
  <dgm:cxnLst>
    <dgm:cxn modelId="{9A91DD04-6512-45F5-977E-55DDBF5359CF}" srcId="{087B40FC-656E-4993-93F6-67F9953BA58F}" destId="{00AC6A9F-335F-48FA-A3A8-880F57DA294E}" srcOrd="1" destOrd="0" parTransId="{9FE9D9F9-5E0C-4F54-8D72-8F109C96C848}" sibTransId="{59EC560C-5714-4898-A48E-C17984A7C1EA}"/>
    <dgm:cxn modelId="{FD1D0E24-7896-7245-85DF-F0DA46481F9E}" type="presOf" srcId="{44E5E1E7-A900-4771-8858-40519F7BFFC5}" destId="{201C5BD5-F0AE-CB45-A239-7DC796673CED}" srcOrd="0" destOrd="0" presId="urn:microsoft.com/office/officeart/2005/8/layout/hierarchy1"/>
    <dgm:cxn modelId="{AB2D723D-F308-D14B-BF26-0415EA11C0A3}" type="presOf" srcId="{087B40FC-656E-4993-93F6-67F9953BA58F}" destId="{58A20BC0-44A3-8E42-888B-E51E6721EDC6}" srcOrd="0" destOrd="0" presId="urn:microsoft.com/office/officeart/2005/8/layout/hierarchy1"/>
    <dgm:cxn modelId="{C16D2889-410E-4F61-9482-B2C1A600650B}" srcId="{087B40FC-656E-4993-93F6-67F9953BA58F}" destId="{44E5E1E7-A900-4771-8858-40519F7BFFC5}" srcOrd="0" destOrd="0" parTransId="{3A04825A-69F4-4002-B9F2-96E4A8EDF9F0}" sibTransId="{4FE11BCD-81BF-46CC-BEDB-ABFBDF147A2B}"/>
    <dgm:cxn modelId="{85EC248C-6C7F-0443-8E81-AC6669F180A0}" type="presOf" srcId="{00AC6A9F-335F-48FA-A3A8-880F57DA294E}" destId="{1DCAD38F-F8E0-1E4C-B67A-01F6C83CFD4C}" srcOrd="0" destOrd="0" presId="urn:microsoft.com/office/officeart/2005/8/layout/hierarchy1"/>
    <dgm:cxn modelId="{43CF7D1E-DF86-9F4A-984A-7D7147DC3730}" type="presParOf" srcId="{58A20BC0-44A3-8E42-888B-E51E6721EDC6}" destId="{39967735-FF32-3749-ABE3-8A2D6A5F29A6}" srcOrd="0" destOrd="0" presId="urn:microsoft.com/office/officeart/2005/8/layout/hierarchy1"/>
    <dgm:cxn modelId="{036A7DD5-8A91-1F43-A137-620C489C7E0C}" type="presParOf" srcId="{39967735-FF32-3749-ABE3-8A2D6A5F29A6}" destId="{83E56A69-FDA7-E744-B0A6-02C33CD92FDB}" srcOrd="0" destOrd="0" presId="urn:microsoft.com/office/officeart/2005/8/layout/hierarchy1"/>
    <dgm:cxn modelId="{2886BF7C-529B-2943-A9EA-06B57ACA6C29}" type="presParOf" srcId="{83E56A69-FDA7-E744-B0A6-02C33CD92FDB}" destId="{8B4424D7-0FEE-5241-9D21-ADC186A87CF3}" srcOrd="0" destOrd="0" presId="urn:microsoft.com/office/officeart/2005/8/layout/hierarchy1"/>
    <dgm:cxn modelId="{67876D4C-CFCE-AA44-A659-E7FDFA72256F}" type="presParOf" srcId="{83E56A69-FDA7-E744-B0A6-02C33CD92FDB}" destId="{201C5BD5-F0AE-CB45-A239-7DC796673CED}" srcOrd="1" destOrd="0" presId="urn:microsoft.com/office/officeart/2005/8/layout/hierarchy1"/>
    <dgm:cxn modelId="{22F58F00-7855-7245-8F11-A256B946D71D}" type="presParOf" srcId="{39967735-FF32-3749-ABE3-8A2D6A5F29A6}" destId="{5DABAECF-F4BF-EE4D-B393-B4794619C4A5}" srcOrd="1" destOrd="0" presId="urn:microsoft.com/office/officeart/2005/8/layout/hierarchy1"/>
    <dgm:cxn modelId="{72CCB1F8-F3F8-324A-BDB9-594B1F314A18}" type="presParOf" srcId="{58A20BC0-44A3-8E42-888B-E51E6721EDC6}" destId="{621127E0-8586-6343-97F3-5A6DC3872124}" srcOrd="1" destOrd="0" presId="urn:microsoft.com/office/officeart/2005/8/layout/hierarchy1"/>
    <dgm:cxn modelId="{59BC9CDA-F42E-714B-B602-8A1F3CEACA30}" type="presParOf" srcId="{621127E0-8586-6343-97F3-5A6DC3872124}" destId="{F780DE35-92D9-B442-A3CE-97ADCD629D9E}" srcOrd="0" destOrd="0" presId="urn:microsoft.com/office/officeart/2005/8/layout/hierarchy1"/>
    <dgm:cxn modelId="{4AFAACD7-1D82-6B47-B5A3-98965F2E3FD0}" type="presParOf" srcId="{F780DE35-92D9-B442-A3CE-97ADCD629D9E}" destId="{9E34669C-EA39-934C-BD1C-6F6B0159ED5D}" srcOrd="0" destOrd="0" presId="urn:microsoft.com/office/officeart/2005/8/layout/hierarchy1"/>
    <dgm:cxn modelId="{1F89A391-DA4E-7C47-BFDA-FE7EA430CA0B}" type="presParOf" srcId="{F780DE35-92D9-B442-A3CE-97ADCD629D9E}" destId="{1DCAD38F-F8E0-1E4C-B67A-01F6C83CFD4C}" srcOrd="1" destOrd="0" presId="urn:microsoft.com/office/officeart/2005/8/layout/hierarchy1"/>
    <dgm:cxn modelId="{D6608C48-E159-C045-998F-F2CDBBE27945}" type="presParOf" srcId="{621127E0-8586-6343-97F3-5A6DC3872124}" destId="{9F74D313-68FC-E044-AE08-4E0891AE6DE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00FA37-E536-477A-9AA4-AAC40670C88F}"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486DC531-5590-4667-A5AF-10CE8CBFABBC}">
      <dgm:prSet/>
      <dgm:spPr/>
      <dgm:t>
        <a:bodyPr/>
        <a:lstStyle/>
        <a:p>
          <a:r>
            <a:rPr lang="ru-RU"/>
            <a:t>При отсутствии адекватной медицинской помощи больные, как правило, погибают в течение 48 ч. </a:t>
          </a:r>
          <a:endParaRPr lang="en-US"/>
        </a:p>
      </dgm:t>
    </dgm:pt>
    <dgm:pt modelId="{671EBD63-7A75-449A-92EF-4090949660E2}" type="parTrans" cxnId="{A7667960-1459-4842-9269-56C94CDCF205}">
      <dgm:prSet/>
      <dgm:spPr/>
      <dgm:t>
        <a:bodyPr/>
        <a:lstStyle/>
        <a:p>
          <a:endParaRPr lang="en-US"/>
        </a:p>
      </dgm:t>
    </dgm:pt>
    <dgm:pt modelId="{BA00C3CF-8341-4AC9-9376-D303C8BAA206}" type="sibTrans" cxnId="{A7667960-1459-4842-9269-56C94CDCF205}">
      <dgm:prSet/>
      <dgm:spPr/>
      <dgm:t>
        <a:bodyPr/>
        <a:lstStyle/>
        <a:p>
          <a:endParaRPr lang="en-US"/>
        </a:p>
      </dgm:t>
    </dgm:pt>
    <dgm:pt modelId="{18357098-21C6-4A6D-891B-A4F3DA853BEB}">
      <dgm:prSet/>
      <dgm:spPr/>
      <dgm:t>
        <a:bodyPr/>
        <a:lstStyle/>
        <a:p>
          <a:r>
            <a:rPr lang="ru-RU"/>
            <a:t>При таком молниеносном сепсисе бактериемия настолько сильно выражена, что возбудитель легко обнаруживается при окраске по Граму светлого слоя кровяного сгустка. </a:t>
          </a:r>
          <a:endParaRPr lang="en-US"/>
        </a:p>
      </dgm:t>
    </dgm:pt>
    <dgm:pt modelId="{B76C5D3D-70C7-4431-8E31-76547E599FC1}" type="parTrans" cxnId="{2E84821F-1671-4E08-A414-801B815FD648}">
      <dgm:prSet/>
      <dgm:spPr/>
      <dgm:t>
        <a:bodyPr/>
        <a:lstStyle/>
        <a:p>
          <a:endParaRPr lang="en-US"/>
        </a:p>
      </dgm:t>
    </dgm:pt>
    <dgm:pt modelId="{F16AA627-5E8B-4D93-B033-5A1FCEFE31DE}" type="sibTrans" cxnId="{2E84821F-1671-4E08-A414-801B815FD648}">
      <dgm:prSet/>
      <dgm:spPr/>
      <dgm:t>
        <a:bodyPr/>
        <a:lstStyle/>
        <a:p>
          <a:endParaRPr lang="en-US"/>
        </a:p>
      </dgm:t>
    </dgm:pt>
    <dgm:pt modelId="{1230CB50-7A94-447A-B6AD-55A86FE665C4}">
      <dgm:prSet/>
      <dgm:spPr/>
      <dgm:t>
        <a:bodyPr/>
        <a:lstStyle/>
        <a:p>
          <a:r>
            <a:rPr lang="ru-RU"/>
            <a:t>Количество лейкоцитов при этой форме чумы необычайно велико и достигает 40-60 тыс в 1 мл3.</a:t>
          </a:r>
          <a:endParaRPr lang="en-US"/>
        </a:p>
      </dgm:t>
    </dgm:pt>
    <dgm:pt modelId="{995E8266-6CA0-400B-A95C-1F1859F35248}" type="parTrans" cxnId="{5C6FF08A-67A0-4C43-8DDE-CA1904530D99}">
      <dgm:prSet/>
      <dgm:spPr/>
      <dgm:t>
        <a:bodyPr/>
        <a:lstStyle/>
        <a:p>
          <a:endParaRPr lang="en-US"/>
        </a:p>
      </dgm:t>
    </dgm:pt>
    <dgm:pt modelId="{43C7D6E0-A54E-4E5D-9603-499DA5331D80}" type="sibTrans" cxnId="{5C6FF08A-67A0-4C43-8DDE-CA1904530D99}">
      <dgm:prSet/>
      <dgm:spPr/>
      <dgm:t>
        <a:bodyPr/>
        <a:lstStyle/>
        <a:p>
          <a:endParaRPr lang="en-US"/>
        </a:p>
      </dgm:t>
    </dgm:pt>
    <dgm:pt modelId="{6C9CBB54-0A98-AD43-B2B7-E05CE827FA40}" type="pres">
      <dgm:prSet presAssocID="{4500FA37-E536-477A-9AA4-AAC40670C88F}" presName="outerComposite" presStyleCnt="0">
        <dgm:presLayoutVars>
          <dgm:chMax val="5"/>
          <dgm:dir/>
          <dgm:resizeHandles val="exact"/>
        </dgm:presLayoutVars>
      </dgm:prSet>
      <dgm:spPr/>
    </dgm:pt>
    <dgm:pt modelId="{6B076BB2-71BF-AD4C-80EF-4E72CCB032F5}" type="pres">
      <dgm:prSet presAssocID="{4500FA37-E536-477A-9AA4-AAC40670C88F}" presName="dummyMaxCanvas" presStyleCnt="0">
        <dgm:presLayoutVars/>
      </dgm:prSet>
      <dgm:spPr/>
    </dgm:pt>
    <dgm:pt modelId="{1B9B7ADB-5A23-D944-8EBA-C21AC58530D7}" type="pres">
      <dgm:prSet presAssocID="{4500FA37-E536-477A-9AA4-AAC40670C88F}" presName="ThreeNodes_1" presStyleLbl="node1" presStyleIdx="0" presStyleCnt="3">
        <dgm:presLayoutVars>
          <dgm:bulletEnabled val="1"/>
        </dgm:presLayoutVars>
      </dgm:prSet>
      <dgm:spPr/>
    </dgm:pt>
    <dgm:pt modelId="{D925E654-62A4-DB47-BA36-57619E6043A2}" type="pres">
      <dgm:prSet presAssocID="{4500FA37-E536-477A-9AA4-AAC40670C88F}" presName="ThreeNodes_2" presStyleLbl="node1" presStyleIdx="1" presStyleCnt="3">
        <dgm:presLayoutVars>
          <dgm:bulletEnabled val="1"/>
        </dgm:presLayoutVars>
      </dgm:prSet>
      <dgm:spPr/>
    </dgm:pt>
    <dgm:pt modelId="{8C6A6F3C-7E72-1041-91D8-D3B4C29E8FA4}" type="pres">
      <dgm:prSet presAssocID="{4500FA37-E536-477A-9AA4-AAC40670C88F}" presName="ThreeNodes_3" presStyleLbl="node1" presStyleIdx="2" presStyleCnt="3">
        <dgm:presLayoutVars>
          <dgm:bulletEnabled val="1"/>
        </dgm:presLayoutVars>
      </dgm:prSet>
      <dgm:spPr/>
    </dgm:pt>
    <dgm:pt modelId="{C3D4CDF0-7792-2D49-A1EF-4CA95B5B9C02}" type="pres">
      <dgm:prSet presAssocID="{4500FA37-E536-477A-9AA4-AAC40670C88F}" presName="ThreeConn_1-2" presStyleLbl="fgAccFollowNode1" presStyleIdx="0" presStyleCnt="2">
        <dgm:presLayoutVars>
          <dgm:bulletEnabled val="1"/>
        </dgm:presLayoutVars>
      </dgm:prSet>
      <dgm:spPr/>
    </dgm:pt>
    <dgm:pt modelId="{33E0E070-D0A9-2444-AF7F-742B5F439348}" type="pres">
      <dgm:prSet presAssocID="{4500FA37-E536-477A-9AA4-AAC40670C88F}" presName="ThreeConn_2-3" presStyleLbl="fgAccFollowNode1" presStyleIdx="1" presStyleCnt="2">
        <dgm:presLayoutVars>
          <dgm:bulletEnabled val="1"/>
        </dgm:presLayoutVars>
      </dgm:prSet>
      <dgm:spPr/>
    </dgm:pt>
    <dgm:pt modelId="{B4CFD505-A9D1-F44A-9F1B-6C02FB00D1C2}" type="pres">
      <dgm:prSet presAssocID="{4500FA37-E536-477A-9AA4-AAC40670C88F}" presName="ThreeNodes_1_text" presStyleLbl="node1" presStyleIdx="2" presStyleCnt="3">
        <dgm:presLayoutVars>
          <dgm:bulletEnabled val="1"/>
        </dgm:presLayoutVars>
      </dgm:prSet>
      <dgm:spPr/>
    </dgm:pt>
    <dgm:pt modelId="{85C9EE40-3D49-CD49-A5E5-409707F8C296}" type="pres">
      <dgm:prSet presAssocID="{4500FA37-E536-477A-9AA4-AAC40670C88F}" presName="ThreeNodes_2_text" presStyleLbl="node1" presStyleIdx="2" presStyleCnt="3">
        <dgm:presLayoutVars>
          <dgm:bulletEnabled val="1"/>
        </dgm:presLayoutVars>
      </dgm:prSet>
      <dgm:spPr/>
    </dgm:pt>
    <dgm:pt modelId="{9E3BD172-C650-614E-9540-EDA12A1C2BA9}" type="pres">
      <dgm:prSet presAssocID="{4500FA37-E536-477A-9AA4-AAC40670C88F}" presName="ThreeNodes_3_text" presStyleLbl="node1" presStyleIdx="2" presStyleCnt="3">
        <dgm:presLayoutVars>
          <dgm:bulletEnabled val="1"/>
        </dgm:presLayoutVars>
      </dgm:prSet>
      <dgm:spPr/>
    </dgm:pt>
  </dgm:ptLst>
  <dgm:cxnLst>
    <dgm:cxn modelId="{DED2620C-5620-0D4A-8D68-EF1C8E935DCF}" type="presOf" srcId="{18357098-21C6-4A6D-891B-A4F3DA853BEB}" destId="{85C9EE40-3D49-CD49-A5E5-409707F8C296}" srcOrd="1" destOrd="0" presId="urn:microsoft.com/office/officeart/2005/8/layout/vProcess5"/>
    <dgm:cxn modelId="{E9D9601C-DE93-5440-90C1-9A1649CABD09}" type="presOf" srcId="{486DC531-5590-4667-A5AF-10CE8CBFABBC}" destId="{1B9B7ADB-5A23-D944-8EBA-C21AC58530D7}" srcOrd="0" destOrd="0" presId="urn:microsoft.com/office/officeart/2005/8/layout/vProcess5"/>
    <dgm:cxn modelId="{2E84821F-1671-4E08-A414-801B815FD648}" srcId="{4500FA37-E536-477A-9AA4-AAC40670C88F}" destId="{18357098-21C6-4A6D-891B-A4F3DA853BEB}" srcOrd="1" destOrd="0" parTransId="{B76C5D3D-70C7-4431-8E31-76547E599FC1}" sibTransId="{F16AA627-5E8B-4D93-B033-5A1FCEFE31DE}"/>
    <dgm:cxn modelId="{A7667960-1459-4842-9269-56C94CDCF205}" srcId="{4500FA37-E536-477A-9AA4-AAC40670C88F}" destId="{486DC531-5590-4667-A5AF-10CE8CBFABBC}" srcOrd="0" destOrd="0" parTransId="{671EBD63-7A75-449A-92EF-4090949660E2}" sibTransId="{BA00C3CF-8341-4AC9-9376-D303C8BAA206}"/>
    <dgm:cxn modelId="{44697561-F197-B447-996C-B6A0FE06BFA2}" type="presOf" srcId="{BA00C3CF-8341-4AC9-9376-D303C8BAA206}" destId="{C3D4CDF0-7792-2D49-A1EF-4CA95B5B9C02}" srcOrd="0" destOrd="0" presId="urn:microsoft.com/office/officeart/2005/8/layout/vProcess5"/>
    <dgm:cxn modelId="{38E6AF80-EEFF-A846-ABA1-8D4636567CD1}" type="presOf" srcId="{1230CB50-7A94-447A-B6AD-55A86FE665C4}" destId="{9E3BD172-C650-614E-9540-EDA12A1C2BA9}" srcOrd="1" destOrd="0" presId="urn:microsoft.com/office/officeart/2005/8/layout/vProcess5"/>
    <dgm:cxn modelId="{5C6FF08A-67A0-4C43-8DDE-CA1904530D99}" srcId="{4500FA37-E536-477A-9AA4-AAC40670C88F}" destId="{1230CB50-7A94-447A-B6AD-55A86FE665C4}" srcOrd="2" destOrd="0" parTransId="{995E8266-6CA0-400B-A95C-1F1859F35248}" sibTransId="{43C7D6E0-A54E-4E5D-9603-499DA5331D80}"/>
    <dgm:cxn modelId="{1DA8AE8F-7768-2847-985F-6FB0A7790155}" type="presOf" srcId="{1230CB50-7A94-447A-B6AD-55A86FE665C4}" destId="{8C6A6F3C-7E72-1041-91D8-D3B4C29E8FA4}" srcOrd="0" destOrd="0" presId="urn:microsoft.com/office/officeart/2005/8/layout/vProcess5"/>
    <dgm:cxn modelId="{004786A4-FA8A-9B4A-B5FF-646DA94E3840}" type="presOf" srcId="{486DC531-5590-4667-A5AF-10CE8CBFABBC}" destId="{B4CFD505-A9D1-F44A-9F1B-6C02FB00D1C2}" srcOrd="1" destOrd="0" presId="urn:microsoft.com/office/officeart/2005/8/layout/vProcess5"/>
    <dgm:cxn modelId="{78B01FA7-790F-4240-B122-62D353EAFF4B}" type="presOf" srcId="{18357098-21C6-4A6D-891B-A4F3DA853BEB}" destId="{D925E654-62A4-DB47-BA36-57619E6043A2}" srcOrd="0" destOrd="0" presId="urn:microsoft.com/office/officeart/2005/8/layout/vProcess5"/>
    <dgm:cxn modelId="{5D6DE3D9-47E6-3647-94AC-F058E9367C73}" type="presOf" srcId="{4500FA37-E536-477A-9AA4-AAC40670C88F}" destId="{6C9CBB54-0A98-AD43-B2B7-E05CE827FA40}" srcOrd="0" destOrd="0" presId="urn:microsoft.com/office/officeart/2005/8/layout/vProcess5"/>
    <dgm:cxn modelId="{B204E7FA-8F59-A74F-991F-ED352DA280B7}" type="presOf" srcId="{F16AA627-5E8B-4D93-B033-5A1FCEFE31DE}" destId="{33E0E070-D0A9-2444-AF7F-742B5F439348}" srcOrd="0" destOrd="0" presId="urn:microsoft.com/office/officeart/2005/8/layout/vProcess5"/>
    <dgm:cxn modelId="{0EAFA239-BDAA-0841-BB77-84C92CEFE08A}" type="presParOf" srcId="{6C9CBB54-0A98-AD43-B2B7-E05CE827FA40}" destId="{6B076BB2-71BF-AD4C-80EF-4E72CCB032F5}" srcOrd="0" destOrd="0" presId="urn:microsoft.com/office/officeart/2005/8/layout/vProcess5"/>
    <dgm:cxn modelId="{4CFDCE5D-159A-B449-978E-BA672B5812DA}" type="presParOf" srcId="{6C9CBB54-0A98-AD43-B2B7-E05CE827FA40}" destId="{1B9B7ADB-5A23-D944-8EBA-C21AC58530D7}" srcOrd="1" destOrd="0" presId="urn:microsoft.com/office/officeart/2005/8/layout/vProcess5"/>
    <dgm:cxn modelId="{BE569A12-26AB-E34D-AAC6-3F2EA063E482}" type="presParOf" srcId="{6C9CBB54-0A98-AD43-B2B7-E05CE827FA40}" destId="{D925E654-62A4-DB47-BA36-57619E6043A2}" srcOrd="2" destOrd="0" presId="urn:microsoft.com/office/officeart/2005/8/layout/vProcess5"/>
    <dgm:cxn modelId="{4D7CC611-D5AC-AD46-9646-CFF4156CC20E}" type="presParOf" srcId="{6C9CBB54-0A98-AD43-B2B7-E05CE827FA40}" destId="{8C6A6F3C-7E72-1041-91D8-D3B4C29E8FA4}" srcOrd="3" destOrd="0" presId="urn:microsoft.com/office/officeart/2005/8/layout/vProcess5"/>
    <dgm:cxn modelId="{815B1AC6-9D09-8841-8E53-8B09D5FCA350}" type="presParOf" srcId="{6C9CBB54-0A98-AD43-B2B7-E05CE827FA40}" destId="{C3D4CDF0-7792-2D49-A1EF-4CA95B5B9C02}" srcOrd="4" destOrd="0" presId="urn:microsoft.com/office/officeart/2005/8/layout/vProcess5"/>
    <dgm:cxn modelId="{19D51B51-C8A1-2C4C-8214-FF808296D216}" type="presParOf" srcId="{6C9CBB54-0A98-AD43-B2B7-E05CE827FA40}" destId="{33E0E070-D0A9-2444-AF7F-742B5F439348}" srcOrd="5" destOrd="0" presId="urn:microsoft.com/office/officeart/2005/8/layout/vProcess5"/>
    <dgm:cxn modelId="{2515F8F6-6160-0A42-A13F-9B29AB3DD983}" type="presParOf" srcId="{6C9CBB54-0A98-AD43-B2B7-E05CE827FA40}" destId="{B4CFD505-A9D1-F44A-9F1B-6C02FB00D1C2}" srcOrd="6" destOrd="0" presId="urn:microsoft.com/office/officeart/2005/8/layout/vProcess5"/>
    <dgm:cxn modelId="{F1E670BC-2C74-6840-B9EE-41D51E837433}" type="presParOf" srcId="{6C9CBB54-0A98-AD43-B2B7-E05CE827FA40}" destId="{85C9EE40-3D49-CD49-A5E5-409707F8C296}" srcOrd="7" destOrd="0" presId="urn:microsoft.com/office/officeart/2005/8/layout/vProcess5"/>
    <dgm:cxn modelId="{BECE115D-F631-F04E-84C2-E8BB5931F468}" type="presParOf" srcId="{6C9CBB54-0A98-AD43-B2B7-E05CE827FA40}" destId="{9E3BD172-C650-614E-9540-EDA12A1C2BA9}"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47EE739-6237-41AF-BF80-044AFBC33BC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117787C-B07C-42CA-B600-AF97BF399282}">
      <dgm:prSet/>
      <dgm:spPr/>
      <dgm:t>
        <a:bodyPr/>
        <a:lstStyle/>
        <a:p>
          <a:r>
            <a:rPr lang="ru-RU"/>
            <a:t>Если больные с легочной чумой не получают адекватной этиотропной терапии, они погибают на 3-4-е сутки от резко выраженной сердечно-сосудистой и дыхательной недостаточности. </a:t>
          </a:r>
          <a:endParaRPr lang="en-US"/>
        </a:p>
      </dgm:t>
    </dgm:pt>
    <dgm:pt modelId="{24532144-42C9-4FDA-85D8-484CBE8EE72C}" type="parTrans" cxnId="{ACAC8137-96CE-4590-BBBC-BA3253E11461}">
      <dgm:prSet/>
      <dgm:spPr/>
      <dgm:t>
        <a:bodyPr/>
        <a:lstStyle/>
        <a:p>
          <a:endParaRPr lang="en-US"/>
        </a:p>
      </dgm:t>
    </dgm:pt>
    <dgm:pt modelId="{9329AD02-38CC-4A6D-8B7F-03F5E33E8CF1}" type="sibTrans" cxnId="{ACAC8137-96CE-4590-BBBC-BA3253E11461}">
      <dgm:prSet/>
      <dgm:spPr/>
      <dgm:t>
        <a:bodyPr/>
        <a:lstStyle/>
        <a:p>
          <a:endParaRPr lang="en-US"/>
        </a:p>
      </dgm:t>
    </dgm:pt>
    <dgm:pt modelId="{756B9727-E862-459D-B54F-8ADF2BFD1EDE}">
      <dgm:prSet/>
      <dgm:spPr/>
      <dgm:t>
        <a:bodyPr/>
        <a:lstStyle/>
        <a:p>
          <a:r>
            <a:rPr lang="ru-RU"/>
            <a:t>Однако возможно так называемое молниеносное течение чумы, когда от начала заболевания до летального исхода проходит не более одних суток.</a:t>
          </a:r>
          <a:endParaRPr lang="en-US"/>
        </a:p>
      </dgm:t>
    </dgm:pt>
    <dgm:pt modelId="{FB07A39C-DBF5-45F9-AD4C-27017958873C}" type="parTrans" cxnId="{DED83EB2-635C-4639-B51C-7A24D593CA04}">
      <dgm:prSet/>
      <dgm:spPr/>
      <dgm:t>
        <a:bodyPr/>
        <a:lstStyle/>
        <a:p>
          <a:endParaRPr lang="en-US"/>
        </a:p>
      </dgm:t>
    </dgm:pt>
    <dgm:pt modelId="{9C99535E-E0FA-47DE-8FE3-93B108785805}" type="sibTrans" cxnId="{DED83EB2-635C-4639-B51C-7A24D593CA04}">
      <dgm:prSet/>
      <dgm:spPr/>
      <dgm:t>
        <a:bodyPr/>
        <a:lstStyle/>
        <a:p>
          <a:endParaRPr lang="en-US"/>
        </a:p>
      </dgm:t>
    </dgm:pt>
    <dgm:pt modelId="{193E9B8E-47B4-4845-A27F-4F29031D90A8}" type="pres">
      <dgm:prSet presAssocID="{E47EE739-6237-41AF-BF80-044AFBC33BCE}" presName="root" presStyleCnt="0">
        <dgm:presLayoutVars>
          <dgm:dir/>
          <dgm:resizeHandles val="exact"/>
        </dgm:presLayoutVars>
      </dgm:prSet>
      <dgm:spPr/>
    </dgm:pt>
    <dgm:pt modelId="{BA09E1B7-0B47-4F9B-AECC-8272F6A77184}" type="pres">
      <dgm:prSet presAssocID="{F117787C-B07C-42CA-B600-AF97BF399282}" presName="compNode" presStyleCnt="0"/>
      <dgm:spPr/>
    </dgm:pt>
    <dgm:pt modelId="{4284019E-D03A-4460-A4F3-BADCB617FFBA}" type="pres">
      <dgm:prSet presAssocID="{F117787C-B07C-42CA-B600-AF97BF399282}" presName="bgRect" presStyleLbl="bgShp" presStyleIdx="0" presStyleCnt="2"/>
      <dgm:spPr/>
    </dgm:pt>
    <dgm:pt modelId="{B3ABADE6-F6A3-45A3-A6FD-923FB49EC860}" type="pres">
      <dgm:prSet presAssocID="{F117787C-B07C-42CA-B600-AF97BF39928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Почки"/>
        </a:ext>
      </dgm:extLst>
    </dgm:pt>
    <dgm:pt modelId="{58B3B1A5-2D43-4EC5-A94B-00484CF1EAAB}" type="pres">
      <dgm:prSet presAssocID="{F117787C-B07C-42CA-B600-AF97BF399282}" presName="spaceRect" presStyleCnt="0"/>
      <dgm:spPr/>
    </dgm:pt>
    <dgm:pt modelId="{220F4CC2-494E-4696-9964-8797A3CD5883}" type="pres">
      <dgm:prSet presAssocID="{F117787C-B07C-42CA-B600-AF97BF399282}" presName="parTx" presStyleLbl="revTx" presStyleIdx="0" presStyleCnt="2">
        <dgm:presLayoutVars>
          <dgm:chMax val="0"/>
          <dgm:chPref val="0"/>
        </dgm:presLayoutVars>
      </dgm:prSet>
      <dgm:spPr/>
    </dgm:pt>
    <dgm:pt modelId="{DE4E8A54-E923-4952-BA03-C958347308BF}" type="pres">
      <dgm:prSet presAssocID="{9329AD02-38CC-4A6D-8B7F-03F5E33E8CF1}" presName="sibTrans" presStyleCnt="0"/>
      <dgm:spPr/>
    </dgm:pt>
    <dgm:pt modelId="{783CCF92-AC70-425A-90A9-922407880AA6}" type="pres">
      <dgm:prSet presAssocID="{756B9727-E862-459D-B54F-8ADF2BFD1EDE}" presName="compNode" presStyleCnt="0"/>
      <dgm:spPr/>
    </dgm:pt>
    <dgm:pt modelId="{AC523C0F-AA5D-4BA9-8479-67D967D3241B}" type="pres">
      <dgm:prSet presAssocID="{756B9727-E862-459D-B54F-8ADF2BFD1EDE}" presName="bgRect" presStyleLbl="bgShp" presStyleIdx="1" presStyleCnt="2"/>
      <dgm:spPr/>
    </dgm:pt>
    <dgm:pt modelId="{1D0C270F-9FB5-4AE1-A9C7-9F497E20ECB9}" type="pres">
      <dgm:prSet presAssocID="{756B9727-E862-459D-B54F-8ADF2BFD1ED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Доктор"/>
        </a:ext>
      </dgm:extLst>
    </dgm:pt>
    <dgm:pt modelId="{6E46D1EF-6078-4E4E-80E5-5795AC12B336}" type="pres">
      <dgm:prSet presAssocID="{756B9727-E862-459D-B54F-8ADF2BFD1EDE}" presName="spaceRect" presStyleCnt="0"/>
      <dgm:spPr/>
    </dgm:pt>
    <dgm:pt modelId="{5B601745-92F7-4900-86D3-C69EBE837C3E}" type="pres">
      <dgm:prSet presAssocID="{756B9727-E862-459D-B54F-8ADF2BFD1EDE}" presName="parTx" presStyleLbl="revTx" presStyleIdx="1" presStyleCnt="2">
        <dgm:presLayoutVars>
          <dgm:chMax val="0"/>
          <dgm:chPref val="0"/>
        </dgm:presLayoutVars>
      </dgm:prSet>
      <dgm:spPr/>
    </dgm:pt>
  </dgm:ptLst>
  <dgm:cxnLst>
    <dgm:cxn modelId="{ACAC8137-96CE-4590-BBBC-BA3253E11461}" srcId="{E47EE739-6237-41AF-BF80-044AFBC33BCE}" destId="{F117787C-B07C-42CA-B600-AF97BF399282}" srcOrd="0" destOrd="0" parTransId="{24532144-42C9-4FDA-85D8-484CBE8EE72C}" sibTransId="{9329AD02-38CC-4A6D-8B7F-03F5E33E8CF1}"/>
    <dgm:cxn modelId="{BABD2891-F675-4EF7-AB02-60108642F7E3}" type="presOf" srcId="{756B9727-E862-459D-B54F-8ADF2BFD1EDE}" destId="{5B601745-92F7-4900-86D3-C69EBE837C3E}" srcOrd="0" destOrd="0" presId="urn:microsoft.com/office/officeart/2018/2/layout/IconVerticalSolidList"/>
    <dgm:cxn modelId="{623EAE98-D6ED-45C9-B50A-570D0D020AA4}" type="presOf" srcId="{E47EE739-6237-41AF-BF80-044AFBC33BCE}" destId="{193E9B8E-47B4-4845-A27F-4F29031D90A8}" srcOrd="0" destOrd="0" presId="urn:microsoft.com/office/officeart/2018/2/layout/IconVerticalSolidList"/>
    <dgm:cxn modelId="{DED83EB2-635C-4639-B51C-7A24D593CA04}" srcId="{E47EE739-6237-41AF-BF80-044AFBC33BCE}" destId="{756B9727-E862-459D-B54F-8ADF2BFD1EDE}" srcOrd="1" destOrd="0" parTransId="{FB07A39C-DBF5-45F9-AD4C-27017958873C}" sibTransId="{9C99535E-E0FA-47DE-8FE3-93B108785805}"/>
    <dgm:cxn modelId="{A61006D5-06EA-4C4E-8A38-C23EDDD6119E}" type="presOf" srcId="{F117787C-B07C-42CA-B600-AF97BF399282}" destId="{220F4CC2-494E-4696-9964-8797A3CD5883}" srcOrd="0" destOrd="0" presId="urn:microsoft.com/office/officeart/2018/2/layout/IconVerticalSolidList"/>
    <dgm:cxn modelId="{18262EA2-77A1-4774-A9AE-05DE506E6D18}" type="presParOf" srcId="{193E9B8E-47B4-4845-A27F-4F29031D90A8}" destId="{BA09E1B7-0B47-4F9B-AECC-8272F6A77184}" srcOrd="0" destOrd="0" presId="urn:microsoft.com/office/officeart/2018/2/layout/IconVerticalSolidList"/>
    <dgm:cxn modelId="{90DD2A63-2AC8-41BD-9B4E-C5CCA1EF180A}" type="presParOf" srcId="{BA09E1B7-0B47-4F9B-AECC-8272F6A77184}" destId="{4284019E-D03A-4460-A4F3-BADCB617FFBA}" srcOrd="0" destOrd="0" presId="urn:microsoft.com/office/officeart/2018/2/layout/IconVerticalSolidList"/>
    <dgm:cxn modelId="{B305F1C2-583F-4CE4-8FD6-0175420E0291}" type="presParOf" srcId="{BA09E1B7-0B47-4F9B-AECC-8272F6A77184}" destId="{B3ABADE6-F6A3-45A3-A6FD-923FB49EC860}" srcOrd="1" destOrd="0" presId="urn:microsoft.com/office/officeart/2018/2/layout/IconVerticalSolidList"/>
    <dgm:cxn modelId="{F5F6AC8E-1395-4F4B-BB14-B49C0F0682CB}" type="presParOf" srcId="{BA09E1B7-0B47-4F9B-AECC-8272F6A77184}" destId="{58B3B1A5-2D43-4EC5-A94B-00484CF1EAAB}" srcOrd="2" destOrd="0" presId="urn:microsoft.com/office/officeart/2018/2/layout/IconVerticalSolidList"/>
    <dgm:cxn modelId="{B8934584-6070-4844-A0C7-74F0F4BC28AB}" type="presParOf" srcId="{BA09E1B7-0B47-4F9B-AECC-8272F6A77184}" destId="{220F4CC2-494E-4696-9964-8797A3CD5883}" srcOrd="3" destOrd="0" presId="urn:microsoft.com/office/officeart/2018/2/layout/IconVerticalSolidList"/>
    <dgm:cxn modelId="{85ABA883-E9BC-4D1D-9B5E-B5D46F69F63F}" type="presParOf" srcId="{193E9B8E-47B4-4845-A27F-4F29031D90A8}" destId="{DE4E8A54-E923-4952-BA03-C958347308BF}" srcOrd="1" destOrd="0" presId="urn:microsoft.com/office/officeart/2018/2/layout/IconVerticalSolidList"/>
    <dgm:cxn modelId="{51969AB0-D0B5-487A-92B9-4F6C1DA8B313}" type="presParOf" srcId="{193E9B8E-47B4-4845-A27F-4F29031D90A8}" destId="{783CCF92-AC70-425A-90A9-922407880AA6}" srcOrd="2" destOrd="0" presId="urn:microsoft.com/office/officeart/2018/2/layout/IconVerticalSolidList"/>
    <dgm:cxn modelId="{21D0C5BD-3C63-482D-A740-1CA4F19CC385}" type="presParOf" srcId="{783CCF92-AC70-425A-90A9-922407880AA6}" destId="{AC523C0F-AA5D-4BA9-8479-67D967D3241B}" srcOrd="0" destOrd="0" presId="urn:microsoft.com/office/officeart/2018/2/layout/IconVerticalSolidList"/>
    <dgm:cxn modelId="{BB2821B8-8B67-4A61-9E11-06F9DDF94F2F}" type="presParOf" srcId="{783CCF92-AC70-425A-90A9-922407880AA6}" destId="{1D0C270F-9FB5-4AE1-A9C7-9F497E20ECB9}" srcOrd="1" destOrd="0" presId="urn:microsoft.com/office/officeart/2018/2/layout/IconVerticalSolidList"/>
    <dgm:cxn modelId="{287E21BD-026D-4075-901F-F53C9C599EBE}" type="presParOf" srcId="{783CCF92-AC70-425A-90A9-922407880AA6}" destId="{6E46D1EF-6078-4E4E-80E5-5795AC12B336}" srcOrd="2" destOrd="0" presId="urn:microsoft.com/office/officeart/2018/2/layout/IconVerticalSolidList"/>
    <dgm:cxn modelId="{AD354DB2-2F74-4274-A548-F2230D66B50B}" type="presParOf" srcId="{783CCF92-AC70-425A-90A9-922407880AA6}" destId="{5B601745-92F7-4900-86D3-C69EBE837C3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8384E0D-A5C2-4587-B31C-40D34845F93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43E77BB-845E-48E3-BB18-E895907531EC}">
      <dgm:prSet/>
      <dgm:spPr/>
      <dgm:t>
        <a:bodyPr/>
        <a:lstStyle/>
        <a:p>
          <a:r>
            <a:rPr lang="ru-RU"/>
            <a:t>Имеет те же клинические проявления, что и первично-легочная. </a:t>
          </a:r>
          <a:endParaRPr lang="en-US"/>
        </a:p>
      </dgm:t>
    </dgm:pt>
    <dgm:pt modelId="{7478DE19-F87F-4825-AA1B-CB77AFD5775E}" type="parTrans" cxnId="{960B4250-1364-4BF7-93AE-12E77C55EFDC}">
      <dgm:prSet/>
      <dgm:spPr/>
      <dgm:t>
        <a:bodyPr/>
        <a:lstStyle/>
        <a:p>
          <a:endParaRPr lang="en-US"/>
        </a:p>
      </dgm:t>
    </dgm:pt>
    <dgm:pt modelId="{C4B3E2AB-7B18-45FA-81B3-A099336BDEA1}" type="sibTrans" cxnId="{960B4250-1364-4BF7-93AE-12E77C55EFDC}">
      <dgm:prSet/>
      <dgm:spPr/>
      <dgm:t>
        <a:bodyPr/>
        <a:lstStyle/>
        <a:p>
          <a:endParaRPr lang="en-US"/>
        </a:p>
      </dgm:t>
    </dgm:pt>
    <dgm:pt modelId="{2BE5833F-3ADF-42FC-99AC-F2183C7EEFE6}">
      <dgm:prSet/>
      <dgm:spPr/>
      <dgm:t>
        <a:bodyPr/>
        <a:lstStyle/>
        <a:p>
          <a:r>
            <a:rPr lang="ru-RU" dirty="0"/>
            <a:t>Ее отличия состоят только в том, что она развивается у больных, страдающих кожно-бубонной или бубонной формой заболевания. В этих случаях на 2-3-й день заболевания на фоне минимальных инфильтративных изменений в легких появляются кашель, лихорадка, тахипноэ. Эти симптомы быстро нарастают и усиливаются, развивается выраженная одышка, появляются кровянистая мокрота, признаки дыхательной недостаточности. Мокрота изобилует чумной палочкой и </a:t>
          </a:r>
          <a:r>
            <a:rPr lang="ru-RU" dirty="0" err="1"/>
            <a:t>высококонтагиозна</a:t>
          </a:r>
          <a:r>
            <a:rPr lang="ru-RU" dirty="0"/>
            <a:t> при диссеминации образующихся во время кашля воздушно-капельных аэрозолей.</a:t>
          </a:r>
          <a:endParaRPr lang="en-US" dirty="0"/>
        </a:p>
      </dgm:t>
    </dgm:pt>
    <dgm:pt modelId="{10307C99-44C3-4211-966C-979BF283CF04}" type="parTrans" cxnId="{4B7FB647-1828-4BF1-B9A4-AD1637C9FE9A}">
      <dgm:prSet/>
      <dgm:spPr/>
      <dgm:t>
        <a:bodyPr/>
        <a:lstStyle/>
        <a:p>
          <a:endParaRPr lang="en-US"/>
        </a:p>
      </dgm:t>
    </dgm:pt>
    <dgm:pt modelId="{8B4A0866-7463-425E-98F1-2B6079ADC8CB}" type="sibTrans" cxnId="{4B7FB647-1828-4BF1-B9A4-AD1637C9FE9A}">
      <dgm:prSet/>
      <dgm:spPr/>
      <dgm:t>
        <a:bodyPr/>
        <a:lstStyle/>
        <a:p>
          <a:endParaRPr lang="en-US"/>
        </a:p>
      </dgm:t>
    </dgm:pt>
    <dgm:pt modelId="{D2946E21-8B3D-44DB-849E-C3E2F468A332}" type="pres">
      <dgm:prSet presAssocID="{48384E0D-A5C2-4587-B31C-40D34845F93B}" presName="root" presStyleCnt="0">
        <dgm:presLayoutVars>
          <dgm:dir/>
          <dgm:resizeHandles val="exact"/>
        </dgm:presLayoutVars>
      </dgm:prSet>
      <dgm:spPr/>
    </dgm:pt>
    <dgm:pt modelId="{EDD70696-94F9-47B4-9BCE-17BD2AC4A258}" type="pres">
      <dgm:prSet presAssocID="{643E77BB-845E-48E3-BB18-E895907531EC}" presName="compNode" presStyleCnt="0"/>
      <dgm:spPr/>
    </dgm:pt>
    <dgm:pt modelId="{986F3E59-F8E9-4362-8BEE-71576EC84842}" type="pres">
      <dgm:prSet presAssocID="{643E77BB-845E-48E3-BB18-E895907531EC}" presName="bgRect" presStyleLbl="bgShp" presStyleIdx="0" presStyleCnt="2" custScaleY="100000"/>
      <dgm:spPr/>
    </dgm:pt>
    <dgm:pt modelId="{3B67FF24-A189-4C64-9924-CCD00B1A9ABF}" type="pres">
      <dgm:prSet presAssocID="{643E77BB-845E-48E3-BB18-E895907531E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Иглу"/>
        </a:ext>
      </dgm:extLst>
    </dgm:pt>
    <dgm:pt modelId="{41FABE21-110D-4B7E-B339-421F097313FF}" type="pres">
      <dgm:prSet presAssocID="{643E77BB-845E-48E3-BB18-E895907531EC}" presName="spaceRect" presStyleCnt="0"/>
      <dgm:spPr/>
    </dgm:pt>
    <dgm:pt modelId="{3BC0D7B7-38CC-44D9-8D1E-FD1CFC1DEFCB}" type="pres">
      <dgm:prSet presAssocID="{643E77BB-845E-48E3-BB18-E895907531EC}" presName="parTx" presStyleLbl="revTx" presStyleIdx="0" presStyleCnt="2">
        <dgm:presLayoutVars>
          <dgm:chMax val="0"/>
          <dgm:chPref val="0"/>
        </dgm:presLayoutVars>
      </dgm:prSet>
      <dgm:spPr/>
    </dgm:pt>
    <dgm:pt modelId="{2D741E68-24F5-42DD-B461-5C946D89BD3D}" type="pres">
      <dgm:prSet presAssocID="{C4B3E2AB-7B18-45FA-81B3-A099336BDEA1}" presName="sibTrans" presStyleCnt="0"/>
      <dgm:spPr/>
    </dgm:pt>
    <dgm:pt modelId="{31ABB667-8914-4536-AAA3-6353C0CE75B4}" type="pres">
      <dgm:prSet presAssocID="{2BE5833F-3ADF-42FC-99AC-F2183C7EEFE6}" presName="compNode" presStyleCnt="0"/>
      <dgm:spPr/>
    </dgm:pt>
    <dgm:pt modelId="{6AA2A5CE-8B4F-4E9C-BFE9-9E2170E86113}" type="pres">
      <dgm:prSet presAssocID="{2BE5833F-3ADF-42FC-99AC-F2183C7EEFE6}" presName="bgRect" presStyleLbl="bgShp" presStyleIdx="1" presStyleCnt="2" custScaleY="142760"/>
      <dgm:spPr/>
    </dgm:pt>
    <dgm:pt modelId="{05BC9E26-1432-4C79-980E-B54C86EA41C1}" type="pres">
      <dgm:prSet presAssocID="{2BE5833F-3ADF-42FC-99AC-F2183C7EEFE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ustache Face with Solid Fill"/>
        </a:ext>
      </dgm:extLst>
    </dgm:pt>
    <dgm:pt modelId="{24FD23F9-D9FB-4666-9AB9-86A760C9A139}" type="pres">
      <dgm:prSet presAssocID="{2BE5833F-3ADF-42FC-99AC-F2183C7EEFE6}" presName="spaceRect" presStyleCnt="0"/>
      <dgm:spPr/>
    </dgm:pt>
    <dgm:pt modelId="{A7113521-D9D7-43BC-B475-7C045D72F67E}" type="pres">
      <dgm:prSet presAssocID="{2BE5833F-3ADF-42FC-99AC-F2183C7EEFE6}" presName="parTx" presStyleLbl="revTx" presStyleIdx="1" presStyleCnt="2" custScaleY="130816">
        <dgm:presLayoutVars>
          <dgm:chMax val="0"/>
          <dgm:chPref val="0"/>
        </dgm:presLayoutVars>
      </dgm:prSet>
      <dgm:spPr/>
    </dgm:pt>
  </dgm:ptLst>
  <dgm:cxnLst>
    <dgm:cxn modelId="{74874314-8D41-4614-BD22-5DF054E955C0}" type="presOf" srcId="{643E77BB-845E-48E3-BB18-E895907531EC}" destId="{3BC0D7B7-38CC-44D9-8D1E-FD1CFC1DEFCB}" srcOrd="0" destOrd="0" presId="urn:microsoft.com/office/officeart/2018/2/layout/IconVerticalSolidList"/>
    <dgm:cxn modelId="{4B7FB647-1828-4BF1-B9A4-AD1637C9FE9A}" srcId="{48384E0D-A5C2-4587-B31C-40D34845F93B}" destId="{2BE5833F-3ADF-42FC-99AC-F2183C7EEFE6}" srcOrd="1" destOrd="0" parTransId="{10307C99-44C3-4211-966C-979BF283CF04}" sibTransId="{8B4A0866-7463-425E-98F1-2B6079ADC8CB}"/>
    <dgm:cxn modelId="{960B4250-1364-4BF7-93AE-12E77C55EFDC}" srcId="{48384E0D-A5C2-4587-B31C-40D34845F93B}" destId="{643E77BB-845E-48E3-BB18-E895907531EC}" srcOrd="0" destOrd="0" parTransId="{7478DE19-F87F-4825-AA1B-CB77AFD5775E}" sibTransId="{C4B3E2AB-7B18-45FA-81B3-A099336BDEA1}"/>
    <dgm:cxn modelId="{F70B8172-0DDB-4EE6-AC73-40FCBF33D4AC}" type="presOf" srcId="{2BE5833F-3ADF-42FC-99AC-F2183C7EEFE6}" destId="{A7113521-D9D7-43BC-B475-7C045D72F67E}" srcOrd="0" destOrd="0" presId="urn:microsoft.com/office/officeart/2018/2/layout/IconVerticalSolidList"/>
    <dgm:cxn modelId="{09A03A9F-818A-4A18-B216-BE9C7584691E}" type="presOf" srcId="{48384E0D-A5C2-4587-B31C-40D34845F93B}" destId="{D2946E21-8B3D-44DB-849E-C3E2F468A332}" srcOrd="0" destOrd="0" presId="urn:microsoft.com/office/officeart/2018/2/layout/IconVerticalSolidList"/>
    <dgm:cxn modelId="{5B7D0A8F-9CA7-4072-AE2F-549811EC906E}" type="presParOf" srcId="{D2946E21-8B3D-44DB-849E-C3E2F468A332}" destId="{EDD70696-94F9-47B4-9BCE-17BD2AC4A258}" srcOrd="0" destOrd="0" presId="urn:microsoft.com/office/officeart/2018/2/layout/IconVerticalSolidList"/>
    <dgm:cxn modelId="{236F75A6-0A75-450A-92E8-415E58B57E83}" type="presParOf" srcId="{EDD70696-94F9-47B4-9BCE-17BD2AC4A258}" destId="{986F3E59-F8E9-4362-8BEE-71576EC84842}" srcOrd="0" destOrd="0" presId="urn:microsoft.com/office/officeart/2018/2/layout/IconVerticalSolidList"/>
    <dgm:cxn modelId="{4ECD3239-2B38-4ED7-8B4E-9ACCADA9E93B}" type="presParOf" srcId="{EDD70696-94F9-47B4-9BCE-17BD2AC4A258}" destId="{3B67FF24-A189-4C64-9924-CCD00B1A9ABF}" srcOrd="1" destOrd="0" presId="urn:microsoft.com/office/officeart/2018/2/layout/IconVerticalSolidList"/>
    <dgm:cxn modelId="{D4407EBF-0D16-403F-B6FE-9030C8EEEF4E}" type="presParOf" srcId="{EDD70696-94F9-47B4-9BCE-17BD2AC4A258}" destId="{41FABE21-110D-4B7E-B339-421F097313FF}" srcOrd="2" destOrd="0" presId="urn:microsoft.com/office/officeart/2018/2/layout/IconVerticalSolidList"/>
    <dgm:cxn modelId="{79FC5919-9291-4F3A-85D9-6627DD6212BE}" type="presParOf" srcId="{EDD70696-94F9-47B4-9BCE-17BD2AC4A258}" destId="{3BC0D7B7-38CC-44D9-8D1E-FD1CFC1DEFCB}" srcOrd="3" destOrd="0" presId="urn:microsoft.com/office/officeart/2018/2/layout/IconVerticalSolidList"/>
    <dgm:cxn modelId="{205D5972-2D31-49FB-AA6D-9B2570524E97}" type="presParOf" srcId="{D2946E21-8B3D-44DB-849E-C3E2F468A332}" destId="{2D741E68-24F5-42DD-B461-5C946D89BD3D}" srcOrd="1" destOrd="0" presId="urn:microsoft.com/office/officeart/2018/2/layout/IconVerticalSolidList"/>
    <dgm:cxn modelId="{0D6535CB-5EA8-43E8-92F9-F15744E7F7A1}" type="presParOf" srcId="{D2946E21-8B3D-44DB-849E-C3E2F468A332}" destId="{31ABB667-8914-4536-AAA3-6353C0CE75B4}" srcOrd="2" destOrd="0" presId="urn:microsoft.com/office/officeart/2018/2/layout/IconVerticalSolidList"/>
    <dgm:cxn modelId="{105340D4-C744-4677-9886-5EEFDB414E17}" type="presParOf" srcId="{31ABB667-8914-4536-AAA3-6353C0CE75B4}" destId="{6AA2A5CE-8B4F-4E9C-BFE9-9E2170E86113}" srcOrd="0" destOrd="0" presId="urn:microsoft.com/office/officeart/2018/2/layout/IconVerticalSolidList"/>
    <dgm:cxn modelId="{63921B86-5AD7-42B8-909A-67EDC13F2F5A}" type="presParOf" srcId="{31ABB667-8914-4536-AAA3-6353C0CE75B4}" destId="{05BC9E26-1432-4C79-980E-B54C86EA41C1}" srcOrd="1" destOrd="0" presId="urn:microsoft.com/office/officeart/2018/2/layout/IconVerticalSolidList"/>
    <dgm:cxn modelId="{2D0B831C-15CE-4633-A437-ED98420F8164}" type="presParOf" srcId="{31ABB667-8914-4536-AAA3-6353C0CE75B4}" destId="{24FD23F9-D9FB-4666-9AB9-86A760C9A139}" srcOrd="2" destOrd="0" presId="urn:microsoft.com/office/officeart/2018/2/layout/IconVerticalSolidList"/>
    <dgm:cxn modelId="{6847E25D-378B-4673-A014-370CB900EEDC}" type="presParOf" srcId="{31ABB667-8914-4536-AAA3-6353C0CE75B4}" destId="{A7113521-D9D7-43BC-B475-7C045D72F67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05826-0606-4830-8DC2-D8F2E6798111}">
      <dsp:nvSpPr>
        <dsp:cNvPr id="0" name=""/>
        <dsp:cNvSpPr/>
      </dsp:nvSpPr>
      <dsp:spPr>
        <a:xfrm>
          <a:off x="97543" y="9617"/>
          <a:ext cx="1295909" cy="129590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9B9AD7-DC17-4598-A3AE-DB3FB7AC05B8}">
      <dsp:nvSpPr>
        <dsp:cNvPr id="0" name=""/>
        <dsp:cNvSpPr/>
      </dsp:nvSpPr>
      <dsp:spPr>
        <a:xfrm>
          <a:off x="369684" y="281758"/>
          <a:ext cx="751627" cy="7516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D7E8E8-8E52-433F-8323-775B1804D778}">
      <dsp:nvSpPr>
        <dsp:cNvPr id="0" name=""/>
        <dsp:cNvSpPr/>
      </dsp:nvSpPr>
      <dsp:spPr>
        <a:xfrm>
          <a:off x="1671148" y="9617"/>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ru-RU" sz="1400" kern="1200" dirty="0"/>
            <a:t>Растёт на простых питательных средах с добавлением </a:t>
          </a:r>
          <a:r>
            <a:rPr lang="ru-RU" sz="1400" kern="1200" dirty="0" err="1"/>
            <a:t>гемолизированной</a:t>
          </a:r>
          <a:r>
            <a:rPr lang="ru-RU" sz="1400" kern="1200" dirty="0"/>
            <a:t> крови или натрия сульфата, оптимальная температура для роста 28 °С. </a:t>
          </a:r>
          <a:endParaRPr lang="en-US" sz="1400" kern="1200" dirty="0"/>
        </a:p>
      </dsp:txBody>
      <dsp:txXfrm>
        <a:off x="1671148" y="9617"/>
        <a:ext cx="3054644" cy="1295909"/>
      </dsp:txXfrm>
    </dsp:sp>
    <dsp:sp modelId="{DFE99DA7-9C4A-4644-8BFA-170B46B4015B}">
      <dsp:nvSpPr>
        <dsp:cNvPr id="0" name=""/>
        <dsp:cNvSpPr/>
      </dsp:nvSpPr>
      <dsp:spPr>
        <a:xfrm>
          <a:off x="5258042" y="9617"/>
          <a:ext cx="1295909" cy="129590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8B5BD0-6EC7-4442-AC1A-7C3B6F47E84A}">
      <dsp:nvSpPr>
        <dsp:cNvPr id="0" name=""/>
        <dsp:cNvSpPr/>
      </dsp:nvSpPr>
      <dsp:spPr>
        <a:xfrm>
          <a:off x="5530183" y="281758"/>
          <a:ext cx="751627" cy="7516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F8AC03-D334-48F3-BC72-597131EBF29A}">
      <dsp:nvSpPr>
        <dsp:cNvPr id="0" name=""/>
        <dsp:cNvSpPr/>
      </dsp:nvSpPr>
      <dsp:spPr>
        <a:xfrm>
          <a:off x="6831647" y="9617"/>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ru-RU" sz="1400" kern="1200" dirty="0"/>
            <a:t>Встречается в виде вирулентных (</a:t>
          </a:r>
          <a:r>
            <a:rPr lang="en-US" sz="1400" kern="1200" dirty="0"/>
            <a:t>R</a:t>
          </a:r>
          <a:r>
            <a:rPr lang="ru-RU" sz="1400" kern="1200" dirty="0"/>
            <a:t>-форм) и </a:t>
          </a:r>
          <a:r>
            <a:rPr lang="ru-RU" sz="1400" kern="1200" dirty="0" err="1"/>
            <a:t>авирулентных</a:t>
          </a:r>
          <a:r>
            <a:rPr lang="ru-RU" sz="1400" kern="1200" dirty="0"/>
            <a:t> (</a:t>
          </a:r>
          <a:r>
            <a:rPr lang="en-US" sz="1400" kern="1200" dirty="0"/>
            <a:t>S</a:t>
          </a:r>
          <a:r>
            <a:rPr lang="ru-RU" sz="1400" kern="1200" dirty="0"/>
            <a:t>-форм) штаммов.</a:t>
          </a:r>
          <a:endParaRPr lang="en-US" sz="1400" kern="1200" dirty="0"/>
        </a:p>
      </dsp:txBody>
      <dsp:txXfrm>
        <a:off x="6831647" y="9617"/>
        <a:ext cx="3054644" cy="1295909"/>
      </dsp:txXfrm>
    </dsp:sp>
    <dsp:sp modelId="{D09B4617-1DE7-4557-9571-10A83335BE4F}">
      <dsp:nvSpPr>
        <dsp:cNvPr id="0" name=""/>
        <dsp:cNvSpPr/>
      </dsp:nvSpPr>
      <dsp:spPr>
        <a:xfrm>
          <a:off x="97543" y="2300173"/>
          <a:ext cx="1295909" cy="129590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B696F0-A2B7-48E4-8BB0-605EB849272B}">
      <dsp:nvSpPr>
        <dsp:cNvPr id="0" name=""/>
        <dsp:cNvSpPr/>
      </dsp:nvSpPr>
      <dsp:spPr>
        <a:xfrm>
          <a:off x="369684" y="2572314"/>
          <a:ext cx="751627" cy="75162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27871D-3BAC-4FA2-A9A7-856B48CD1B59}">
      <dsp:nvSpPr>
        <dsp:cNvPr id="0" name=""/>
        <dsp:cNvSpPr/>
      </dsp:nvSpPr>
      <dsp:spPr>
        <a:xfrm>
          <a:off x="1596584" y="1973953"/>
          <a:ext cx="3203772" cy="1948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t>Yersinia pestis </a:t>
          </a:r>
          <a:r>
            <a:rPr lang="ru-RU" sz="1400" kern="1200" dirty="0"/>
            <a:t>имеет более 20 антигенов, в том числе термолабильный капсульный, который защищает возбудителя от фагоцитоза полиморфно-ядерными лейкоцитами, термостабильный соматический, к которому относятся V- и </a:t>
          </a:r>
          <a:r>
            <a:rPr lang="en-US" sz="1400" kern="1200" dirty="0"/>
            <a:t>W</a:t>
          </a:r>
          <a:r>
            <a:rPr lang="ru-RU" sz="1400" kern="1200" dirty="0"/>
            <a:t>-антигены, которые предохраняют микроб от лизиса в цитоплазме </a:t>
          </a:r>
          <a:r>
            <a:rPr lang="ru-RU" sz="1400" kern="1200" dirty="0" err="1"/>
            <a:t>мононуклеаров</a:t>
          </a:r>
          <a:r>
            <a:rPr lang="ru-RU" sz="1400" kern="1200" dirty="0"/>
            <a:t>, обеспечивая внутриклеточное размножение, ЛПС и </a:t>
          </a:r>
          <a:r>
            <a:rPr lang="ru-RU" sz="1400" kern="1200" dirty="0" err="1"/>
            <a:t>т.д</a:t>
          </a:r>
          <a:endParaRPr lang="en-US" sz="1400" kern="1200" dirty="0"/>
        </a:p>
      </dsp:txBody>
      <dsp:txXfrm>
        <a:off x="1596584" y="1973953"/>
        <a:ext cx="3203772" cy="1948348"/>
      </dsp:txXfrm>
    </dsp:sp>
    <dsp:sp modelId="{F4E25258-06A8-4085-A0CA-80DF16DCBE1E}">
      <dsp:nvSpPr>
        <dsp:cNvPr id="0" name=""/>
        <dsp:cNvSpPr/>
      </dsp:nvSpPr>
      <dsp:spPr>
        <a:xfrm>
          <a:off x="5332606" y="2300173"/>
          <a:ext cx="1295909" cy="129590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FE6E62-31B3-4FDF-BDB5-DBF9BE96B82F}">
      <dsp:nvSpPr>
        <dsp:cNvPr id="0" name=""/>
        <dsp:cNvSpPr/>
      </dsp:nvSpPr>
      <dsp:spPr>
        <a:xfrm>
          <a:off x="5604747" y="2572314"/>
          <a:ext cx="751627" cy="75162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ABAF17-B2A6-4501-9017-434E56696917}">
      <dsp:nvSpPr>
        <dsp:cNvPr id="0" name=""/>
        <dsp:cNvSpPr/>
      </dsp:nvSpPr>
      <dsp:spPr>
        <a:xfrm>
          <a:off x="6906211" y="2300173"/>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ru-RU" sz="1400" kern="1200" dirty="0"/>
            <a:t>Факторы патогенности возбудителя — экзо- и эндотоксин, а также ферменты агрессии: </a:t>
          </a:r>
          <a:r>
            <a:rPr lang="ru-RU" sz="1400" kern="1200" dirty="0" err="1"/>
            <a:t>коагулаза</a:t>
          </a:r>
          <a:r>
            <a:rPr lang="ru-RU" sz="1400" kern="1200" dirty="0"/>
            <a:t>, фибринолизин и </a:t>
          </a:r>
          <a:r>
            <a:rPr lang="ru-RU" sz="1400" kern="1200" dirty="0" err="1"/>
            <a:t>пестицины</a:t>
          </a:r>
          <a:r>
            <a:rPr lang="ru-RU" sz="1400" kern="1200" dirty="0"/>
            <a:t>.</a:t>
          </a:r>
          <a:endParaRPr lang="en-US" sz="1400" kern="1200" dirty="0"/>
        </a:p>
      </dsp:txBody>
      <dsp:txXfrm>
        <a:off x="6906211" y="2300173"/>
        <a:ext cx="3054644" cy="129590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056C7E-7AF0-7F41-9EFB-8E51A4E9E2CF}">
      <dsp:nvSpPr>
        <dsp:cNvPr id="0" name=""/>
        <dsp:cNvSpPr/>
      </dsp:nvSpPr>
      <dsp:spPr>
        <a:xfrm>
          <a:off x="1227" y="267023"/>
          <a:ext cx="4309690" cy="2736653"/>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sp>
    <dsp:sp modelId="{9A1FB5AE-6EDF-F844-BF85-F2F015BD6D1C}">
      <dsp:nvSpPr>
        <dsp:cNvPr id="0" name=""/>
        <dsp:cNvSpPr/>
      </dsp:nvSpPr>
      <dsp:spPr>
        <a:xfrm>
          <a:off x="480082" y="721935"/>
          <a:ext cx="4309690" cy="273665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ru-RU" sz="2200" kern="1200"/>
            <a:t>Специфические осложнения: ИТШ, сердечно-лёгочную недостаточность, менингит, тромбогеморрагический синдром, которые и приводят к смерти больных, </a:t>
          </a:r>
          <a:endParaRPr lang="en-US" sz="2200" kern="1200"/>
        </a:p>
      </dsp:txBody>
      <dsp:txXfrm>
        <a:off x="560236" y="802089"/>
        <a:ext cx="4149382" cy="2576345"/>
      </dsp:txXfrm>
    </dsp:sp>
    <dsp:sp modelId="{D1CD62C2-C5E3-DD43-80FF-CA81C4F1A74D}">
      <dsp:nvSpPr>
        <dsp:cNvPr id="0" name=""/>
        <dsp:cNvSpPr/>
      </dsp:nvSpPr>
      <dsp:spPr>
        <a:xfrm>
          <a:off x="5268627" y="267023"/>
          <a:ext cx="4309690" cy="2736653"/>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sp>
    <dsp:sp modelId="{41692D83-38D6-5B4A-9C65-ED2C3F994B0B}">
      <dsp:nvSpPr>
        <dsp:cNvPr id="0" name=""/>
        <dsp:cNvSpPr/>
      </dsp:nvSpPr>
      <dsp:spPr>
        <a:xfrm>
          <a:off x="5747481" y="721935"/>
          <a:ext cx="4309690" cy="273665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ru-RU" sz="2200" kern="1200"/>
            <a:t>Неспецифические, вызванные эндогенной флорой (флегмона, рожа, фарингит и др.), что нередко наблюдают на фоне улучшения состояния.</a:t>
          </a:r>
          <a:endParaRPr lang="en-US" sz="2200" kern="1200"/>
        </a:p>
      </dsp:txBody>
      <dsp:txXfrm>
        <a:off x="5827635" y="802089"/>
        <a:ext cx="4149382" cy="257634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1FA6D-8CB5-FB4F-8F86-CC01F3A7917C}">
      <dsp:nvSpPr>
        <dsp:cNvPr id="0" name=""/>
        <dsp:cNvSpPr/>
      </dsp:nvSpPr>
      <dsp:spPr>
        <a:xfrm>
          <a:off x="0" y="393428"/>
          <a:ext cx="6246248" cy="2174554"/>
        </a:xfrm>
        <a:prstGeom prst="roundRect">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RU" sz="2500" kern="1200"/>
            <a:t>При первично-лёгочной и первично-септической форме без лечения летальность достигает 100%, чаще к 5-му дню болезни. </a:t>
          </a:r>
          <a:endParaRPr lang="en-US" sz="2500" kern="1200"/>
        </a:p>
      </dsp:txBody>
      <dsp:txXfrm>
        <a:off x="106153" y="499581"/>
        <a:ext cx="6033942" cy="1962248"/>
      </dsp:txXfrm>
    </dsp:sp>
    <dsp:sp modelId="{CFCF921C-261C-0647-A4C6-F6E00A64BB68}">
      <dsp:nvSpPr>
        <dsp:cNvPr id="0" name=""/>
        <dsp:cNvSpPr/>
      </dsp:nvSpPr>
      <dsp:spPr>
        <a:xfrm>
          <a:off x="0" y="2639983"/>
          <a:ext cx="6246248" cy="2174554"/>
        </a:xfrm>
        <a:prstGeom prst="roundRect">
          <a:avLst/>
        </a:prstGeom>
        <a:gradFill rotWithShape="0">
          <a:gsLst>
            <a:gs pos="0">
              <a:schemeClr val="accent2">
                <a:hueOff val="-1446200"/>
                <a:satOff val="-9924"/>
                <a:lumOff val="5098"/>
                <a:alphaOff val="0"/>
                <a:satMod val="100000"/>
                <a:lumMod val="100000"/>
              </a:schemeClr>
            </a:gs>
            <a:gs pos="50000">
              <a:schemeClr val="accent2">
                <a:hueOff val="-1446200"/>
                <a:satOff val="-9924"/>
                <a:lumOff val="5098"/>
                <a:alphaOff val="0"/>
                <a:shade val="99000"/>
                <a:satMod val="105000"/>
                <a:lumMod val="100000"/>
              </a:schemeClr>
            </a:gs>
            <a:gs pos="100000">
              <a:schemeClr val="accent2">
                <a:hueOff val="-1446200"/>
                <a:satOff val="-9924"/>
                <a:lumOff val="5098"/>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RU" sz="2500" kern="1200"/>
            <a:t>При бубонной форме чумы летальность без лечения составляет 20-40%, что обусловлено развитием вторично-лёгочной или вторично-септической формы болезни.</a:t>
          </a:r>
          <a:endParaRPr lang="en-US" sz="2500" kern="1200"/>
        </a:p>
      </dsp:txBody>
      <dsp:txXfrm>
        <a:off x="106153" y="2746136"/>
        <a:ext cx="6033942" cy="19622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C44EE-2C94-48E2-BCF4-E966D3E5A461}">
      <dsp:nvSpPr>
        <dsp:cNvPr id="0" name=""/>
        <dsp:cNvSpPr/>
      </dsp:nvSpPr>
      <dsp:spPr>
        <a:xfrm>
          <a:off x="0" y="635"/>
          <a:ext cx="6246248" cy="1487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ECCBD3-5FFC-45A9-8672-77FE4CA5DB07}">
      <dsp:nvSpPr>
        <dsp:cNvPr id="0" name=""/>
        <dsp:cNvSpPr/>
      </dsp:nvSpPr>
      <dsp:spPr>
        <a:xfrm>
          <a:off x="450007" y="335351"/>
          <a:ext cx="818195" cy="8181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81279DF-8829-4DD7-A185-AF64ED4E3488}">
      <dsp:nvSpPr>
        <dsp:cNvPr id="0" name=""/>
        <dsp:cNvSpPr/>
      </dsp:nvSpPr>
      <dsp:spPr>
        <a:xfrm>
          <a:off x="1718209" y="635"/>
          <a:ext cx="4528038" cy="1487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441" tIns="157441" rIns="157441" bIns="157441" numCol="1" spcCol="1270" anchor="ctr" anchorCtr="0">
          <a:noAutofit/>
        </a:bodyPr>
        <a:lstStyle/>
        <a:p>
          <a:pPr marL="0" lvl="0" indent="0" algn="l" defTabSz="755650">
            <a:lnSpc>
              <a:spcPct val="90000"/>
            </a:lnSpc>
            <a:spcBef>
              <a:spcPct val="0"/>
            </a:spcBef>
            <a:spcAft>
              <a:spcPct val="35000"/>
            </a:spcAft>
            <a:buNone/>
          </a:pPr>
          <a:r>
            <a:rPr lang="ru-RU" sz="1700" kern="1200"/>
            <a:t>Срочная госпитализация!</a:t>
          </a:r>
          <a:endParaRPr lang="en-US" sz="1700" kern="1200"/>
        </a:p>
      </dsp:txBody>
      <dsp:txXfrm>
        <a:off x="1718209" y="635"/>
        <a:ext cx="4528038" cy="1487627"/>
      </dsp:txXfrm>
    </dsp:sp>
    <dsp:sp modelId="{290B9604-C0AB-4FEE-8DD0-D33182CF1F23}">
      <dsp:nvSpPr>
        <dsp:cNvPr id="0" name=""/>
        <dsp:cNvSpPr/>
      </dsp:nvSpPr>
      <dsp:spPr>
        <a:xfrm>
          <a:off x="0" y="1860169"/>
          <a:ext cx="6246248" cy="1487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16695F-27AF-4FEA-B90C-7C504140F97D}">
      <dsp:nvSpPr>
        <dsp:cNvPr id="0" name=""/>
        <dsp:cNvSpPr/>
      </dsp:nvSpPr>
      <dsp:spPr>
        <a:xfrm>
          <a:off x="450007" y="2194885"/>
          <a:ext cx="818195" cy="8181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A9A5152-E553-47C0-AF88-9A21D666C4CA}">
      <dsp:nvSpPr>
        <dsp:cNvPr id="0" name=""/>
        <dsp:cNvSpPr/>
      </dsp:nvSpPr>
      <dsp:spPr>
        <a:xfrm>
          <a:off x="1718209" y="1860169"/>
          <a:ext cx="4528038" cy="1487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441" tIns="157441" rIns="157441" bIns="157441" numCol="1" spcCol="1270" anchor="ctr" anchorCtr="0">
          <a:noAutofit/>
        </a:bodyPr>
        <a:lstStyle/>
        <a:p>
          <a:pPr marL="0" lvl="0" indent="0" algn="l" defTabSz="755650">
            <a:lnSpc>
              <a:spcPct val="90000"/>
            </a:lnSpc>
            <a:spcBef>
              <a:spcPct val="0"/>
            </a:spcBef>
            <a:spcAft>
              <a:spcPct val="35000"/>
            </a:spcAft>
            <a:buNone/>
          </a:pPr>
          <a:r>
            <a:rPr lang="ru-RU" sz="1700" kern="1200"/>
            <a:t>Больного и лиц, общавшихся с ним, помещают в специализированные инфекционные лечебные учреждения.</a:t>
          </a:r>
          <a:endParaRPr lang="en-US" sz="1700" kern="1200"/>
        </a:p>
      </dsp:txBody>
      <dsp:txXfrm>
        <a:off x="1718209" y="1860169"/>
        <a:ext cx="4528038" cy="1487627"/>
      </dsp:txXfrm>
    </dsp:sp>
    <dsp:sp modelId="{0D28DB2F-3827-4070-9BD8-D6ACF92E58D8}">
      <dsp:nvSpPr>
        <dsp:cNvPr id="0" name=""/>
        <dsp:cNvSpPr/>
      </dsp:nvSpPr>
      <dsp:spPr>
        <a:xfrm>
          <a:off x="0" y="3719703"/>
          <a:ext cx="6246248" cy="1487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F9388B-B1C8-4E6B-80D2-DDC04ABE9D1E}">
      <dsp:nvSpPr>
        <dsp:cNvPr id="0" name=""/>
        <dsp:cNvSpPr/>
      </dsp:nvSpPr>
      <dsp:spPr>
        <a:xfrm>
          <a:off x="450007" y="4054420"/>
          <a:ext cx="818195" cy="8181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D5D97E-8362-4EC0-921D-6CCD43D5CDA2}">
      <dsp:nvSpPr>
        <dsp:cNvPr id="0" name=""/>
        <dsp:cNvSpPr/>
      </dsp:nvSpPr>
      <dsp:spPr>
        <a:xfrm>
          <a:off x="1718209" y="3719703"/>
          <a:ext cx="4528038" cy="1487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441" tIns="157441" rIns="157441" bIns="157441" numCol="1" spcCol="1270" anchor="ctr" anchorCtr="0">
          <a:noAutofit/>
        </a:bodyPr>
        <a:lstStyle/>
        <a:p>
          <a:pPr marL="0" lvl="0" indent="0" algn="l" defTabSz="755650">
            <a:lnSpc>
              <a:spcPct val="90000"/>
            </a:lnSpc>
            <a:spcBef>
              <a:spcPct val="0"/>
            </a:spcBef>
            <a:spcAft>
              <a:spcPct val="35000"/>
            </a:spcAft>
            <a:buNone/>
          </a:pPr>
          <a:r>
            <a:rPr lang="ru-RU" sz="1700" kern="1200"/>
            <a:t>При своевременно начатом лечении (в первые 15 ч) прогноз благоприятный.</a:t>
          </a:r>
          <a:endParaRPr lang="en-US" sz="1700" kern="1200"/>
        </a:p>
      </dsp:txBody>
      <dsp:txXfrm>
        <a:off x="1718209" y="3719703"/>
        <a:ext cx="4528038" cy="148762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7B0A9-4FCB-914D-B53B-E629669553A8}">
      <dsp:nvSpPr>
        <dsp:cNvPr id="0" name=""/>
        <dsp:cNvSpPr/>
      </dsp:nvSpPr>
      <dsp:spPr>
        <a:xfrm>
          <a:off x="0" y="0"/>
          <a:ext cx="8549640" cy="1117683"/>
        </a:xfrm>
        <a:prstGeom prst="roundRect">
          <a:avLst>
            <a:gd name="adj" fmla="val 10000"/>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Основным препаратом для лечения всех форм чумы еще с 1948 г. Остается стрептомицин. </a:t>
          </a:r>
          <a:endParaRPr lang="en-US" sz="1600" kern="1200"/>
        </a:p>
      </dsp:txBody>
      <dsp:txXfrm>
        <a:off x="32736" y="32736"/>
        <a:ext cx="7343571" cy="1052211"/>
      </dsp:txXfrm>
    </dsp:sp>
    <dsp:sp modelId="{BADF4CAA-5C28-D946-9E56-BE72A6CC2BB6}">
      <dsp:nvSpPr>
        <dsp:cNvPr id="0" name=""/>
        <dsp:cNvSpPr/>
      </dsp:nvSpPr>
      <dsp:spPr>
        <a:xfrm>
          <a:off x="754379" y="1303964"/>
          <a:ext cx="8549640" cy="1117683"/>
        </a:xfrm>
        <a:prstGeom prst="roundRect">
          <a:avLst>
            <a:gd name="adj" fmla="val 10000"/>
          </a:avLst>
        </a:prstGeom>
        <a:gradFill rotWithShape="0">
          <a:gsLst>
            <a:gs pos="0">
              <a:schemeClr val="accent3">
                <a:hueOff val="0"/>
                <a:satOff val="0"/>
                <a:lumOff val="0"/>
                <a:alphaOff val="0"/>
                <a:satMod val="100000"/>
                <a:lumMod val="100000"/>
              </a:schemeClr>
            </a:gs>
            <a:gs pos="50000">
              <a:schemeClr val="accent3">
                <a:hueOff val="0"/>
                <a:satOff val="0"/>
                <a:lumOff val="0"/>
                <a:alphaOff val="0"/>
                <a:shade val="99000"/>
                <a:satMod val="105000"/>
                <a:lumMod val="100000"/>
              </a:schemeClr>
            </a:gs>
            <a:gs pos="100000">
              <a:schemeClr val="accent3">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Необходимость назначения других препаратов  бывает обусловлена чаще всего индивидуальной непереносимостью стрептомицина, вестибулярными нарушениями, беременностью. </a:t>
          </a:r>
          <a:endParaRPr lang="en-US" sz="1600" kern="1200"/>
        </a:p>
      </dsp:txBody>
      <dsp:txXfrm>
        <a:off x="787115" y="1336700"/>
        <a:ext cx="7003293" cy="1052211"/>
      </dsp:txXfrm>
    </dsp:sp>
    <dsp:sp modelId="{7D7BD7E1-6B2B-5844-AEE8-70B14F6B36CC}">
      <dsp:nvSpPr>
        <dsp:cNvPr id="0" name=""/>
        <dsp:cNvSpPr/>
      </dsp:nvSpPr>
      <dsp:spPr>
        <a:xfrm>
          <a:off x="1508759" y="2607928"/>
          <a:ext cx="8549640" cy="1117683"/>
        </a:xfrm>
        <a:prstGeom prst="roundRect">
          <a:avLst>
            <a:gd name="adj" fmla="val 10000"/>
          </a:avLst>
        </a:prstGeom>
        <a:gradFill rotWithShape="0">
          <a:gsLst>
            <a:gs pos="0">
              <a:schemeClr val="accent4">
                <a:hueOff val="0"/>
                <a:satOff val="0"/>
                <a:lumOff val="0"/>
                <a:alphaOff val="0"/>
                <a:satMod val="100000"/>
                <a:lumMod val="100000"/>
              </a:schemeClr>
            </a:gs>
            <a:gs pos="50000">
              <a:schemeClr val="accent4">
                <a:hueOff val="0"/>
                <a:satOff val="0"/>
                <a:lumOff val="0"/>
                <a:alphaOff val="0"/>
                <a:shade val="99000"/>
                <a:satMod val="105000"/>
                <a:lumMod val="100000"/>
              </a:schemeClr>
            </a:gs>
            <a:gs pos="100000">
              <a:schemeClr val="accent4">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Имеются лишь единичные сообщения о формировании резистентности к стрептомицину.</a:t>
          </a:r>
          <a:endParaRPr lang="en-US" sz="1600" kern="1200"/>
        </a:p>
      </dsp:txBody>
      <dsp:txXfrm>
        <a:off x="1541495" y="2640664"/>
        <a:ext cx="7003293" cy="1052211"/>
      </dsp:txXfrm>
    </dsp:sp>
    <dsp:sp modelId="{82E556CA-09B7-B44E-9F74-43EFEE0A1805}">
      <dsp:nvSpPr>
        <dsp:cNvPr id="0" name=""/>
        <dsp:cNvSpPr/>
      </dsp:nvSpPr>
      <dsp:spPr>
        <a:xfrm>
          <a:off x="7823145" y="847576"/>
          <a:ext cx="726494" cy="726494"/>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7986606" y="847576"/>
        <a:ext cx="399572" cy="546687"/>
      </dsp:txXfrm>
    </dsp:sp>
    <dsp:sp modelId="{D08ACE2B-5F5C-DC4F-8CD3-323C6193D974}">
      <dsp:nvSpPr>
        <dsp:cNvPr id="0" name=""/>
        <dsp:cNvSpPr/>
      </dsp:nvSpPr>
      <dsp:spPr>
        <a:xfrm>
          <a:off x="8577525" y="2144089"/>
          <a:ext cx="726494" cy="726494"/>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8740986" y="2144089"/>
        <a:ext cx="399572" cy="54668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880D0-0C86-8544-BE75-B6A02F060AFF}">
      <dsp:nvSpPr>
        <dsp:cNvPr id="0" name=""/>
        <dsp:cNvSpPr/>
      </dsp:nvSpPr>
      <dsp:spPr>
        <a:xfrm>
          <a:off x="1227" y="267023"/>
          <a:ext cx="4309690" cy="2736653"/>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sp>
    <dsp:sp modelId="{6A0F4EC7-0C03-6141-8B03-D2EF515D07EE}">
      <dsp:nvSpPr>
        <dsp:cNvPr id="0" name=""/>
        <dsp:cNvSpPr/>
      </dsp:nvSpPr>
      <dsp:spPr>
        <a:xfrm>
          <a:off x="480082" y="721935"/>
          <a:ext cx="4309690" cy="273665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ru-RU" sz="2100" kern="1200"/>
            <a:t>О каждом случае заболевания человека необходимо сообщать в территориальный центр Роспотребнадзора в виде экстренного извещения с последующим объявлением карантина!</a:t>
          </a:r>
          <a:endParaRPr lang="en-US" sz="2100" kern="1200"/>
        </a:p>
      </dsp:txBody>
      <dsp:txXfrm>
        <a:off x="560236" y="802089"/>
        <a:ext cx="4149382" cy="2576345"/>
      </dsp:txXfrm>
    </dsp:sp>
    <dsp:sp modelId="{609F273E-F8E5-2348-BABE-FB23B7DA2ABA}">
      <dsp:nvSpPr>
        <dsp:cNvPr id="0" name=""/>
        <dsp:cNvSpPr/>
      </dsp:nvSpPr>
      <dsp:spPr>
        <a:xfrm>
          <a:off x="5268627" y="267023"/>
          <a:ext cx="4309690" cy="2736653"/>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sp>
    <dsp:sp modelId="{5451E6CB-BEA1-AF49-9452-AAE87579B841}">
      <dsp:nvSpPr>
        <dsp:cNvPr id="0" name=""/>
        <dsp:cNvSpPr/>
      </dsp:nvSpPr>
      <dsp:spPr>
        <a:xfrm>
          <a:off x="5747481" y="721935"/>
          <a:ext cx="4309690" cy="273665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ru-RU" sz="2100" kern="1200"/>
            <a:t>Международными правилами определён карантин длительностью 6 сут, обсервация контактных с чумой лиц составляет 9 дней.</a:t>
          </a:r>
          <a:endParaRPr lang="en-US" sz="2100" kern="1200"/>
        </a:p>
      </dsp:txBody>
      <dsp:txXfrm>
        <a:off x="5827635" y="802089"/>
        <a:ext cx="4149382" cy="257634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02713-7987-4C6D-B565-590FC7FA56EA}">
      <dsp:nvSpPr>
        <dsp:cNvPr id="0" name=""/>
        <dsp:cNvSpPr/>
      </dsp:nvSpPr>
      <dsp:spPr>
        <a:xfrm>
          <a:off x="672846" y="1540452"/>
          <a:ext cx="1058062" cy="1058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14BFEA4-376C-4A79-82E3-00141A3B7BC7}">
      <dsp:nvSpPr>
        <dsp:cNvPr id="0" name=""/>
        <dsp:cNvSpPr/>
      </dsp:nvSpPr>
      <dsp:spPr>
        <a:xfrm>
          <a:off x="26253" y="2924428"/>
          <a:ext cx="235125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ru-RU" sz="1100" kern="1200"/>
            <a:t>Общее руководство всеми мероприятиями в очаге чумы осуществляет Чрезвычайная противоэпидемическая комиссия (ЧПК). </a:t>
          </a:r>
          <a:endParaRPr lang="en-US" sz="1100" kern="1200"/>
        </a:p>
      </dsp:txBody>
      <dsp:txXfrm>
        <a:off x="26253" y="2924428"/>
        <a:ext cx="2351250" cy="787500"/>
      </dsp:txXfrm>
    </dsp:sp>
    <dsp:sp modelId="{2934DC1E-2C79-4A96-9600-6A01F20525CE}">
      <dsp:nvSpPr>
        <dsp:cNvPr id="0" name=""/>
        <dsp:cNvSpPr/>
      </dsp:nvSpPr>
      <dsp:spPr>
        <a:xfrm>
          <a:off x="3435565" y="1540452"/>
          <a:ext cx="1058062" cy="1058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767BC75-CA0A-457C-85D3-B408EDA4C0D4}">
      <dsp:nvSpPr>
        <dsp:cNvPr id="0" name=""/>
        <dsp:cNvSpPr/>
      </dsp:nvSpPr>
      <dsp:spPr>
        <a:xfrm>
          <a:off x="2788971" y="2924428"/>
          <a:ext cx="235125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ru-RU" sz="1100" kern="1200"/>
            <a:t>При этом строго соблюдается противоэпидемический режим с использованием противочумных костюмов.</a:t>
          </a:r>
          <a:endParaRPr lang="en-US" sz="1100" kern="1200"/>
        </a:p>
      </dsp:txBody>
      <dsp:txXfrm>
        <a:off x="2788971" y="2924428"/>
        <a:ext cx="2351250" cy="7875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F7885-8F43-4C3A-B200-2ACAFF99669E}">
      <dsp:nvSpPr>
        <dsp:cNvPr id="0" name=""/>
        <dsp:cNvSpPr/>
      </dsp:nvSpPr>
      <dsp:spPr>
        <a:xfrm>
          <a:off x="1820997" y="75480"/>
          <a:ext cx="4926957" cy="720887"/>
        </a:xfrm>
        <a:prstGeom prst="roundRect">
          <a:avLst>
            <a:gd name="adj" fmla="val 10000"/>
          </a:avLst>
        </a:prstGeom>
        <a:gradFill rotWithShape="0">
          <a:gsLst>
            <a:gs pos="0">
              <a:schemeClr val="accent2">
                <a:hueOff val="0"/>
                <a:satOff val="0"/>
                <a:lumOff val="0"/>
                <a:alphaOff val="0"/>
                <a:tint val="60000"/>
                <a:satMod val="105000"/>
                <a:lumMod val="105000"/>
              </a:schemeClr>
            </a:gs>
            <a:gs pos="100000">
              <a:schemeClr val="accent2">
                <a:hueOff val="0"/>
                <a:satOff val="0"/>
                <a:lumOff val="0"/>
                <a:alphaOff val="0"/>
                <a:tint val="65000"/>
                <a:satMod val="100000"/>
                <a:lumMod val="100000"/>
              </a:schemeClr>
            </a:gs>
            <a:gs pos="100000">
              <a:schemeClr val="accent2">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a:t>Типы противочумных костюмов</a:t>
          </a:r>
        </a:p>
      </dsp:txBody>
      <dsp:txXfrm>
        <a:off x="1842111" y="96594"/>
        <a:ext cx="4884729" cy="678659"/>
      </dsp:txXfrm>
    </dsp:sp>
    <dsp:sp modelId="{FB4C02A7-F079-4A06-9476-C98073DA1594}">
      <dsp:nvSpPr>
        <dsp:cNvPr id="0" name=""/>
        <dsp:cNvSpPr/>
      </dsp:nvSpPr>
      <dsp:spPr>
        <a:xfrm>
          <a:off x="878129" y="796367"/>
          <a:ext cx="3406346" cy="465825"/>
        </a:xfrm>
        <a:custGeom>
          <a:avLst/>
          <a:gdLst/>
          <a:ahLst/>
          <a:cxnLst/>
          <a:rect l="0" t="0" r="0" b="0"/>
          <a:pathLst>
            <a:path>
              <a:moveTo>
                <a:pt x="3406346" y="0"/>
              </a:moveTo>
              <a:lnTo>
                <a:pt x="3406346" y="232912"/>
              </a:lnTo>
              <a:lnTo>
                <a:pt x="0" y="232912"/>
              </a:lnTo>
              <a:lnTo>
                <a:pt x="0" y="465825"/>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877EC1-304B-4D38-92C5-3647BF74AB1E}">
      <dsp:nvSpPr>
        <dsp:cNvPr id="0" name=""/>
        <dsp:cNvSpPr/>
      </dsp:nvSpPr>
      <dsp:spPr>
        <a:xfrm>
          <a:off x="4707" y="1262193"/>
          <a:ext cx="1746844" cy="1164562"/>
        </a:xfrm>
        <a:prstGeom prst="roundRect">
          <a:avLst>
            <a:gd name="adj" fmla="val 10000"/>
          </a:avLst>
        </a:prstGeom>
        <a:gradFill rotWithShape="0">
          <a:gsLst>
            <a:gs pos="0">
              <a:schemeClr val="accent4">
                <a:hueOff val="0"/>
                <a:satOff val="0"/>
                <a:lumOff val="0"/>
                <a:alphaOff val="0"/>
                <a:tint val="60000"/>
                <a:satMod val="105000"/>
                <a:lumMod val="105000"/>
              </a:schemeClr>
            </a:gs>
            <a:gs pos="100000">
              <a:schemeClr val="accent4">
                <a:hueOff val="0"/>
                <a:satOff val="0"/>
                <a:lumOff val="0"/>
                <a:alphaOff val="0"/>
                <a:tint val="65000"/>
                <a:satMod val="100000"/>
                <a:lumMod val="100000"/>
              </a:schemeClr>
            </a:gs>
            <a:gs pos="100000">
              <a:schemeClr val="accent4">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kern="1200" dirty="0"/>
            <a:t>Полный костюм, или костюм первого типа</a:t>
          </a:r>
        </a:p>
      </dsp:txBody>
      <dsp:txXfrm>
        <a:off x="38816" y="1296302"/>
        <a:ext cx="1678626" cy="1096344"/>
      </dsp:txXfrm>
    </dsp:sp>
    <dsp:sp modelId="{CF76AF17-DFAD-4B65-9C9C-FC3FB8FC605A}">
      <dsp:nvSpPr>
        <dsp:cNvPr id="0" name=""/>
        <dsp:cNvSpPr/>
      </dsp:nvSpPr>
      <dsp:spPr>
        <a:xfrm>
          <a:off x="832409" y="2426756"/>
          <a:ext cx="91440" cy="157367"/>
        </a:xfrm>
        <a:custGeom>
          <a:avLst/>
          <a:gdLst/>
          <a:ahLst/>
          <a:cxnLst/>
          <a:rect l="0" t="0" r="0" b="0"/>
          <a:pathLst>
            <a:path>
              <a:moveTo>
                <a:pt x="45720" y="0"/>
              </a:moveTo>
              <a:lnTo>
                <a:pt x="45720" y="157367"/>
              </a:lnTo>
            </a:path>
          </a:pathLst>
        </a:cu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FB6349-8BCD-4AD9-A547-FA00D1FF00B1}">
      <dsp:nvSpPr>
        <dsp:cNvPr id="0" name=""/>
        <dsp:cNvSpPr/>
      </dsp:nvSpPr>
      <dsp:spPr>
        <a:xfrm>
          <a:off x="4707" y="2584123"/>
          <a:ext cx="1746844" cy="2720570"/>
        </a:xfrm>
        <a:prstGeom prst="roundRect">
          <a:avLst>
            <a:gd name="adj" fmla="val 10000"/>
          </a:avLst>
        </a:prstGeom>
        <a:gradFill rotWithShape="0">
          <a:gsLst>
            <a:gs pos="0">
              <a:schemeClr val="accent5">
                <a:hueOff val="0"/>
                <a:satOff val="0"/>
                <a:lumOff val="0"/>
                <a:alphaOff val="0"/>
                <a:tint val="60000"/>
                <a:satMod val="105000"/>
                <a:lumMod val="105000"/>
              </a:schemeClr>
            </a:gs>
            <a:gs pos="100000">
              <a:schemeClr val="accent5">
                <a:hueOff val="0"/>
                <a:satOff val="0"/>
                <a:lumOff val="0"/>
                <a:alphaOff val="0"/>
                <a:tint val="65000"/>
                <a:satMod val="100000"/>
                <a:lumMod val="100000"/>
              </a:schemeClr>
            </a:gs>
            <a:gs pos="100000">
              <a:schemeClr val="accent5">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kern="1200" dirty="0"/>
            <a:t>Специальный комбинезон, капюшон или косынка, сапоги, ватно-марлевые маски, очки, резиновые перчатки, противочумный халат, клеёнчатый фартук, полотенце, клеёнчатые нарукавники</a:t>
          </a:r>
        </a:p>
      </dsp:txBody>
      <dsp:txXfrm>
        <a:off x="55870" y="2635286"/>
        <a:ext cx="1644518" cy="2618244"/>
      </dsp:txXfrm>
    </dsp:sp>
    <dsp:sp modelId="{3426EE3B-39F0-43FD-88E8-181FFAEEE1E4}">
      <dsp:nvSpPr>
        <dsp:cNvPr id="0" name=""/>
        <dsp:cNvSpPr/>
      </dsp:nvSpPr>
      <dsp:spPr>
        <a:xfrm>
          <a:off x="3149027" y="796367"/>
          <a:ext cx="1135448" cy="465825"/>
        </a:xfrm>
        <a:custGeom>
          <a:avLst/>
          <a:gdLst/>
          <a:ahLst/>
          <a:cxnLst/>
          <a:rect l="0" t="0" r="0" b="0"/>
          <a:pathLst>
            <a:path>
              <a:moveTo>
                <a:pt x="1135448" y="0"/>
              </a:moveTo>
              <a:lnTo>
                <a:pt x="1135448" y="232912"/>
              </a:lnTo>
              <a:lnTo>
                <a:pt x="0" y="232912"/>
              </a:lnTo>
              <a:lnTo>
                <a:pt x="0" y="465825"/>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7B2C9F-1D08-43CC-9AEB-9976234FB2A8}">
      <dsp:nvSpPr>
        <dsp:cNvPr id="0" name=""/>
        <dsp:cNvSpPr/>
      </dsp:nvSpPr>
      <dsp:spPr>
        <a:xfrm>
          <a:off x="2275604" y="1262193"/>
          <a:ext cx="1746844" cy="1164562"/>
        </a:xfrm>
        <a:prstGeom prst="roundRect">
          <a:avLst>
            <a:gd name="adj" fmla="val 10000"/>
          </a:avLst>
        </a:prstGeom>
        <a:gradFill rotWithShape="0">
          <a:gsLst>
            <a:gs pos="0">
              <a:schemeClr val="accent4">
                <a:hueOff val="0"/>
                <a:satOff val="0"/>
                <a:lumOff val="0"/>
                <a:alphaOff val="0"/>
                <a:tint val="60000"/>
                <a:satMod val="105000"/>
                <a:lumMod val="105000"/>
              </a:schemeClr>
            </a:gs>
            <a:gs pos="100000">
              <a:schemeClr val="accent4">
                <a:hueOff val="0"/>
                <a:satOff val="0"/>
                <a:lumOff val="0"/>
                <a:alphaOff val="0"/>
                <a:tint val="65000"/>
                <a:satMod val="100000"/>
                <a:lumMod val="100000"/>
              </a:schemeClr>
            </a:gs>
            <a:gs pos="100000">
              <a:schemeClr val="accent4">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kern="1200" dirty="0"/>
            <a:t>Костюм второго типа (облегченный)</a:t>
          </a:r>
        </a:p>
      </dsp:txBody>
      <dsp:txXfrm>
        <a:off x="2309713" y="1296302"/>
        <a:ext cx="1678626" cy="1096344"/>
      </dsp:txXfrm>
    </dsp:sp>
    <dsp:sp modelId="{ED554F5D-D0EB-4485-9E28-6802C6DABD60}">
      <dsp:nvSpPr>
        <dsp:cNvPr id="0" name=""/>
        <dsp:cNvSpPr/>
      </dsp:nvSpPr>
      <dsp:spPr>
        <a:xfrm>
          <a:off x="3103307" y="2426756"/>
          <a:ext cx="91440" cy="157367"/>
        </a:xfrm>
        <a:custGeom>
          <a:avLst/>
          <a:gdLst/>
          <a:ahLst/>
          <a:cxnLst/>
          <a:rect l="0" t="0" r="0" b="0"/>
          <a:pathLst>
            <a:path>
              <a:moveTo>
                <a:pt x="45720" y="0"/>
              </a:moveTo>
              <a:lnTo>
                <a:pt x="45720" y="157367"/>
              </a:lnTo>
            </a:path>
          </a:pathLst>
        </a:cu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9432BF-EAB7-44F5-8E06-7004BC062BA1}">
      <dsp:nvSpPr>
        <dsp:cNvPr id="0" name=""/>
        <dsp:cNvSpPr/>
      </dsp:nvSpPr>
      <dsp:spPr>
        <a:xfrm>
          <a:off x="2275604" y="2584123"/>
          <a:ext cx="1746844" cy="2720570"/>
        </a:xfrm>
        <a:prstGeom prst="roundRect">
          <a:avLst>
            <a:gd name="adj" fmla="val 10000"/>
          </a:avLst>
        </a:prstGeom>
        <a:gradFill rotWithShape="0">
          <a:gsLst>
            <a:gs pos="0">
              <a:schemeClr val="accent5">
                <a:hueOff val="0"/>
                <a:satOff val="0"/>
                <a:lumOff val="0"/>
                <a:alphaOff val="0"/>
                <a:tint val="60000"/>
                <a:satMod val="105000"/>
                <a:lumMod val="105000"/>
              </a:schemeClr>
            </a:gs>
            <a:gs pos="100000">
              <a:schemeClr val="accent5">
                <a:hueOff val="0"/>
                <a:satOff val="0"/>
                <a:lumOff val="0"/>
                <a:alphaOff val="0"/>
                <a:tint val="65000"/>
                <a:satMod val="100000"/>
                <a:lumMod val="100000"/>
              </a:schemeClr>
            </a:gs>
            <a:gs pos="100000">
              <a:schemeClr val="accent5">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dirty="0"/>
            <a:t>Комбинезон или пижама, противочумный халат, шапочка или косынка, резиновые перчатки и полотенце</a:t>
          </a:r>
        </a:p>
      </dsp:txBody>
      <dsp:txXfrm>
        <a:off x="2326767" y="2635286"/>
        <a:ext cx="1644518" cy="2618244"/>
      </dsp:txXfrm>
    </dsp:sp>
    <dsp:sp modelId="{C56A515C-BEB3-4D22-910E-772ACCD7C074}">
      <dsp:nvSpPr>
        <dsp:cNvPr id="0" name=""/>
        <dsp:cNvSpPr/>
      </dsp:nvSpPr>
      <dsp:spPr>
        <a:xfrm>
          <a:off x="4284476" y="796367"/>
          <a:ext cx="1135448" cy="465825"/>
        </a:xfrm>
        <a:custGeom>
          <a:avLst/>
          <a:gdLst/>
          <a:ahLst/>
          <a:cxnLst/>
          <a:rect l="0" t="0" r="0" b="0"/>
          <a:pathLst>
            <a:path>
              <a:moveTo>
                <a:pt x="0" y="0"/>
              </a:moveTo>
              <a:lnTo>
                <a:pt x="0" y="232912"/>
              </a:lnTo>
              <a:lnTo>
                <a:pt x="1135448" y="232912"/>
              </a:lnTo>
              <a:lnTo>
                <a:pt x="1135448" y="465825"/>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FB130E-E6EE-49E6-B124-360235CDAF32}">
      <dsp:nvSpPr>
        <dsp:cNvPr id="0" name=""/>
        <dsp:cNvSpPr/>
      </dsp:nvSpPr>
      <dsp:spPr>
        <a:xfrm>
          <a:off x="4546502" y="1262193"/>
          <a:ext cx="1746844" cy="1164562"/>
        </a:xfrm>
        <a:prstGeom prst="roundRect">
          <a:avLst>
            <a:gd name="adj" fmla="val 10000"/>
          </a:avLst>
        </a:prstGeom>
        <a:gradFill rotWithShape="0">
          <a:gsLst>
            <a:gs pos="0">
              <a:schemeClr val="accent4">
                <a:hueOff val="0"/>
                <a:satOff val="0"/>
                <a:lumOff val="0"/>
                <a:alphaOff val="0"/>
                <a:tint val="60000"/>
                <a:satMod val="105000"/>
                <a:lumMod val="105000"/>
              </a:schemeClr>
            </a:gs>
            <a:gs pos="100000">
              <a:schemeClr val="accent4">
                <a:hueOff val="0"/>
                <a:satOff val="0"/>
                <a:lumOff val="0"/>
                <a:alphaOff val="0"/>
                <a:tint val="65000"/>
                <a:satMod val="100000"/>
                <a:lumMod val="100000"/>
              </a:schemeClr>
            </a:gs>
            <a:gs pos="100000">
              <a:schemeClr val="accent4">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kern="1200" dirty="0"/>
            <a:t>Костюм третьего типа</a:t>
          </a:r>
        </a:p>
      </dsp:txBody>
      <dsp:txXfrm>
        <a:off x="4580611" y="1296302"/>
        <a:ext cx="1678626" cy="1096344"/>
      </dsp:txXfrm>
    </dsp:sp>
    <dsp:sp modelId="{62F10564-82C7-4891-9CAB-732AFDB909AD}">
      <dsp:nvSpPr>
        <dsp:cNvPr id="0" name=""/>
        <dsp:cNvSpPr/>
      </dsp:nvSpPr>
      <dsp:spPr>
        <a:xfrm>
          <a:off x="5374204" y="2426756"/>
          <a:ext cx="91440" cy="157367"/>
        </a:xfrm>
        <a:custGeom>
          <a:avLst/>
          <a:gdLst/>
          <a:ahLst/>
          <a:cxnLst/>
          <a:rect l="0" t="0" r="0" b="0"/>
          <a:pathLst>
            <a:path>
              <a:moveTo>
                <a:pt x="45720" y="0"/>
              </a:moveTo>
              <a:lnTo>
                <a:pt x="45720" y="157367"/>
              </a:lnTo>
            </a:path>
          </a:pathLst>
        </a:cu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BE0FBF-CABE-497B-AC79-B9563FAF97F9}">
      <dsp:nvSpPr>
        <dsp:cNvPr id="0" name=""/>
        <dsp:cNvSpPr/>
      </dsp:nvSpPr>
      <dsp:spPr>
        <a:xfrm>
          <a:off x="4546502" y="2584123"/>
          <a:ext cx="1746844" cy="2720570"/>
        </a:xfrm>
        <a:prstGeom prst="roundRect">
          <a:avLst>
            <a:gd name="adj" fmla="val 10000"/>
          </a:avLst>
        </a:prstGeom>
        <a:gradFill rotWithShape="0">
          <a:gsLst>
            <a:gs pos="0">
              <a:schemeClr val="accent5">
                <a:hueOff val="0"/>
                <a:satOff val="0"/>
                <a:lumOff val="0"/>
                <a:alphaOff val="0"/>
                <a:tint val="60000"/>
                <a:satMod val="105000"/>
                <a:lumMod val="105000"/>
              </a:schemeClr>
            </a:gs>
            <a:gs pos="100000">
              <a:schemeClr val="accent5">
                <a:hueOff val="0"/>
                <a:satOff val="0"/>
                <a:lumOff val="0"/>
                <a:alphaOff val="0"/>
                <a:tint val="65000"/>
                <a:satMod val="100000"/>
                <a:lumMod val="100000"/>
              </a:schemeClr>
            </a:gs>
            <a:gs pos="100000">
              <a:schemeClr val="accent5">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dirty="0"/>
            <a:t>Пижама, противочумный халат, шапочка или косынка, резиновые перчатки и глубокие калоши</a:t>
          </a:r>
        </a:p>
      </dsp:txBody>
      <dsp:txXfrm>
        <a:off x="4597665" y="2635286"/>
        <a:ext cx="1644518" cy="2618244"/>
      </dsp:txXfrm>
    </dsp:sp>
    <dsp:sp modelId="{10101E3A-689F-47E1-A832-2A8BF9052A37}">
      <dsp:nvSpPr>
        <dsp:cNvPr id="0" name=""/>
        <dsp:cNvSpPr/>
      </dsp:nvSpPr>
      <dsp:spPr>
        <a:xfrm>
          <a:off x="4284476" y="796367"/>
          <a:ext cx="3406346" cy="465825"/>
        </a:xfrm>
        <a:custGeom>
          <a:avLst/>
          <a:gdLst/>
          <a:ahLst/>
          <a:cxnLst/>
          <a:rect l="0" t="0" r="0" b="0"/>
          <a:pathLst>
            <a:path>
              <a:moveTo>
                <a:pt x="0" y="0"/>
              </a:moveTo>
              <a:lnTo>
                <a:pt x="0" y="232912"/>
              </a:lnTo>
              <a:lnTo>
                <a:pt x="3406346" y="232912"/>
              </a:lnTo>
              <a:lnTo>
                <a:pt x="3406346" y="465825"/>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56294A-7048-4790-B6F9-43824650E3BC}">
      <dsp:nvSpPr>
        <dsp:cNvPr id="0" name=""/>
        <dsp:cNvSpPr/>
      </dsp:nvSpPr>
      <dsp:spPr>
        <a:xfrm>
          <a:off x="6817400" y="1262193"/>
          <a:ext cx="1746844" cy="1164562"/>
        </a:xfrm>
        <a:prstGeom prst="roundRect">
          <a:avLst>
            <a:gd name="adj" fmla="val 10000"/>
          </a:avLst>
        </a:prstGeom>
        <a:gradFill rotWithShape="0">
          <a:gsLst>
            <a:gs pos="0">
              <a:schemeClr val="accent4">
                <a:hueOff val="0"/>
                <a:satOff val="0"/>
                <a:lumOff val="0"/>
                <a:alphaOff val="0"/>
                <a:tint val="60000"/>
                <a:satMod val="105000"/>
                <a:lumMod val="105000"/>
              </a:schemeClr>
            </a:gs>
            <a:gs pos="100000">
              <a:schemeClr val="accent4">
                <a:hueOff val="0"/>
                <a:satOff val="0"/>
                <a:lumOff val="0"/>
                <a:alphaOff val="0"/>
                <a:tint val="65000"/>
                <a:satMod val="100000"/>
                <a:lumMod val="100000"/>
              </a:schemeClr>
            </a:gs>
            <a:gs pos="100000">
              <a:schemeClr val="accent4">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kern="1200" dirty="0"/>
            <a:t>Костюм четвёртого типа</a:t>
          </a:r>
        </a:p>
      </dsp:txBody>
      <dsp:txXfrm>
        <a:off x="6851509" y="1296302"/>
        <a:ext cx="1678626" cy="1096344"/>
      </dsp:txXfrm>
    </dsp:sp>
    <dsp:sp modelId="{9EDF1E78-26FE-4F1F-B618-D09696AEF84B}">
      <dsp:nvSpPr>
        <dsp:cNvPr id="0" name=""/>
        <dsp:cNvSpPr/>
      </dsp:nvSpPr>
      <dsp:spPr>
        <a:xfrm>
          <a:off x="7645102" y="2426756"/>
          <a:ext cx="91440" cy="157367"/>
        </a:xfrm>
        <a:custGeom>
          <a:avLst/>
          <a:gdLst/>
          <a:ahLst/>
          <a:cxnLst/>
          <a:rect l="0" t="0" r="0" b="0"/>
          <a:pathLst>
            <a:path>
              <a:moveTo>
                <a:pt x="45720" y="0"/>
              </a:moveTo>
              <a:lnTo>
                <a:pt x="45720" y="157367"/>
              </a:lnTo>
            </a:path>
          </a:pathLst>
        </a:cu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FA2605-E004-4108-9F85-548171415996}">
      <dsp:nvSpPr>
        <dsp:cNvPr id="0" name=""/>
        <dsp:cNvSpPr/>
      </dsp:nvSpPr>
      <dsp:spPr>
        <a:xfrm>
          <a:off x="6817400" y="2584123"/>
          <a:ext cx="1746844" cy="2720570"/>
        </a:xfrm>
        <a:prstGeom prst="roundRect">
          <a:avLst>
            <a:gd name="adj" fmla="val 10000"/>
          </a:avLst>
        </a:prstGeom>
        <a:gradFill rotWithShape="0">
          <a:gsLst>
            <a:gs pos="0">
              <a:schemeClr val="accent5">
                <a:hueOff val="0"/>
                <a:satOff val="0"/>
                <a:lumOff val="0"/>
                <a:alphaOff val="0"/>
                <a:tint val="60000"/>
                <a:satMod val="105000"/>
                <a:lumMod val="105000"/>
              </a:schemeClr>
            </a:gs>
            <a:gs pos="100000">
              <a:schemeClr val="accent5">
                <a:hueOff val="0"/>
                <a:satOff val="0"/>
                <a:lumOff val="0"/>
                <a:alphaOff val="0"/>
                <a:tint val="65000"/>
                <a:satMod val="100000"/>
                <a:lumMod val="100000"/>
              </a:schemeClr>
            </a:gs>
            <a:gs pos="100000">
              <a:schemeClr val="accent5">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dirty="0"/>
            <a:t>Пижама, медицинский халат, шапочка или косынка, тапочки или другая лёгкая обувь</a:t>
          </a:r>
        </a:p>
      </dsp:txBody>
      <dsp:txXfrm>
        <a:off x="6868563" y="2635286"/>
        <a:ext cx="1644518" cy="26182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85BBF6-7C5A-3545-A7CD-BE8BEE672B25}">
      <dsp:nvSpPr>
        <dsp:cNvPr id="0" name=""/>
        <dsp:cNvSpPr/>
      </dsp:nvSpPr>
      <dsp:spPr>
        <a:xfrm>
          <a:off x="0" y="169935"/>
          <a:ext cx="8620502" cy="1198215"/>
        </a:xfrm>
        <a:prstGeom prst="roundRect">
          <a:avLst>
            <a:gd name="adj" fmla="val 10000"/>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kern="1200"/>
            <a:t>Восприимчивость человека абсолютна во всех возрастных группах и при любом механизме заражения. </a:t>
          </a:r>
          <a:endParaRPr lang="en-US" sz="1800" kern="1200"/>
        </a:p>
      </dsp:txBody>
      <dsp:txXfrm>
        <a:off x="35095" y="205030"/>
        <a:ext cx="6980695" cy="1128025"/>
      </dsp:txXfrm>
    </dsp:sp>
    <dsp:sp modelId="{CDBC81D1-5B9B-5D49-83D0-2E0B3A88FDBA}">
      <dsp:nvSpPr>
        <dsp:cNvPr id="0" name=""/>
        <dsp:cNvSpPr/>
      </dsp:nvSpPr>
      <dsp:spPr>
        <a:xfrm>
          <a:off x="760632" y="1670572"/>
          <a:ext cx="8620502" cy="1785810"/>
        </a:xfrm>
        <a:prstGeom prst="roundRect">
          <a:avLst>
            <a:gd name="adj" fmla="val 10000"/>
          </a:avLst>
        </a:prstGeom>
        <a:gradFill rotWithShape="0">
          <a:gsLst>
            <a:gs pos="0">
              <a:schemeClr val="accent2">
                <a:hueOff val="-723100"/>
                <a:satOff val="-4962"/>
                <a:lumOff val="2549"/>
                <a:alphaOff val="0"/>
                <a:satMod val="100000"/>
                <a:lumMod val="100000"/>
              </a:schemeClr>
            </a:gs>
            <a:gs pos="50000">
              <a:schemeClr val="accent2">
                <a:hueOff val="-723100"/>
                <a:satOff val="-4962"/>
                <a:lumOff val="2549"/>
                <a:alphaOff val="0"/>
                <a:shade val="99000"/>
                <a:satMod val="105000"/>
                <a:lumMod val="100000"/>
              </a:schemeClr>
            </a:gs>
            <a:gs pos="100000">
              <a:schemeClr val="accent2">
                <a:hueOff val="-723100"/>
                <a:satOff val="-4962"/>
                <a:lumOff val="2549"/>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kern="1200" dirty="0"/>
            <a:t>Больной бубонной формой чумы до вскрытия бубона не представляет опасности для окружающих, но при переходе её в септическую или лёгочную форму становится </a:t>
          </a:r>
          <a:r>
            <a:rPr lang="ru-RU" sz="1800" kern="1200" dirty="0" err="1"/>
            <a:t>высокозаразным</a:t>
          </a:r>
          <a:r>
            <a:rPr lang="ru-RU" sz="1800" kern="1200" dirty="0"/>
            <a:t>, выделяя возбудитель с мокротой, секретом бубона, мочой, испражнениями. </a:t>
          </a:r>
          <a:endParaRPr lang="en-US" sz="1800" kern="1200" dirty="0"/>
        </a:p>
      </dsp:txBody>
      <dsp:txXfrm>
        <a:off x="812937" y="1722877"/>
        <a:ext cx="6755503" cy="1681200"/>
      </dsp:txXfrm>
    </dsp:sp>
    <dsp:sp modelId="{A82FF40B-DA6F-B340-BABF-6C4201706336}">
      <dsp:nvSpPr>
        <dsp:cNvPr id="0" name=""/>
        <dsp:cNvSpPr/>
      </dsp:nvSpPr>
      <dsp:spPr>
        <a:xfrm>
          <a:off x="1521265" y="3888433"/>
          <a:ext cx="8620502" cy="938955"/>
        </a:xfrm>
        <a:prstGeom prst="roundRect">
          <a:avLst>
            <a:gd name="adj" fmla="val 10000"/>
          </a:avLst>
        </a:prstGeom>
        <a:gradFill rotWithShape="0">
          <a:gsLst>
            <a:gs pos="0">
              <a:schemeClr val="accent2">
                <a:hueOff val="-1446200"/>
                <a:satOff val="-9924"/>
                <a:lumOff val="5098"/>
                <a:alphaOff val="0"/>
                <a:satMod val="100000"/>
                <a:lumMod val="100000"/>
              </a:schemeClr>
            </a:gs>
            <a:gs pos="50000">
              <a:schemeClr val="accent2">
                <a:hueOff val="-1446200"/>
                <a:satOff val="-9924"/>
                <a:lumOff val="5098"/>
                <a:alphaOff val="0"/>
                <a:shade val="99000"/>
                <a:satMod val="105000"/>
                <a:lumMod val="100000"/>
              </a:schemeClr>
            </a:gs>
            <a:gs pos="100000">
              <a:schemeClr val="accent2">
                <a:hueOff val="-1446200"/>
                <a:satOff val="-9924"/>
                <a:lumOff val="5098"/>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kern="1200" dirty="0"/>
            <a:t>Иммунитет нестойкий, описаны повторные случаи заболевания.</a:t>
          </a:r>
          <a:endParaRPr lang="en-US" sz="1800" kern="1200" dirty="0"/>
        </a:p>
      </dsp:txBody>
      <dsp:txXfrm>
        <a:off x="1548766" y="3915934"/>
        <a:ext cx="6805111" cy="883953"/>
      </dsp:txXfrm>
    </dsp:sp>
    <dsp:sp modelId="{A0C19804-B87F-0A47-922F-19F750EBE0C4}">
      <dsp:nvSpPr>
        <dsp:cNvPr id="0" name=""/>
        <dsp:cNvSpPr/>
      </dsp:nvSpPr>
      <dsp:spPr>
        <a:xfrm>
          <a:off x="7620746" y="1166382"/>
          <a:ext cx="999756" cy="999756"/>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845691" y="1166382"/>
        <a:ext cx="549866" cy="752316"/>
      </dsp:txXfrm>
    </dsp:sp>
    <dsp:sp modelId="{8B1AAE7B-5F0D-CB49-9959-977A3369DAE1}">
      <dsp:nvSpPr>
        <dsp:cNvPr id="0" name=""/>
        <dsp:cNvSpPr/>
      </dsp:nvSpPr>
      <dsp:spPr>
        <a:xfrm>
          <a:off x="8381379" y="2950562"/>
          <a:ext cx="999756" cy="999756"/>
        </a:xfrm>
        <a:prstGeom prst="downArrow">
          <a:avLst>
            <a:gd name="adj1" fmla="val 55000"/>
            <a:gd name="adj2" fmla="val 45000"/>
          </a:avLst>
        </a:prstGeom>
        <a:solidFill>
          <a:schemeClr val="accent2">
            <a:tint val="40000"/>
            <a:alpha val="90000"/>
            <a:hueOff val="-1757410"/>
            <a:satOff val="-6624"/>
            <a:lumOff val="722"/>
            <a:alphaOff val="0"/>
          </a:schemeClr>
        </a:solidFill>
        <a:ln w="6350" cap="flat" cmpd="sng" algn="ctr">
          <a:solidFill>
            <a:schemeClr val="accent2">
              <a:tint val="40000"/>
              <a:alpha val="90000"/>
              <a:hueOff val="-1757410"/>
              <a:satOff val="-6624"/>
              <a:lumOff val="72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606324" y="2950562"/>
        <a:ext cx="549866" cy="7523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8810AC-52A0-6D43-9117-59E65471D763}">
      <dsp:nvSpPr>
        <dsp:cNvPr id="0" name=""/>
        <dsp:cNvSpPr/>
      </dsp:nvSpPr>
      <dsp:spPr>
        <a:xfrm>
          <a:off x="0" y="0"/>
          <a:ext cx="6246248" cy="0"/>
        </a:xfrm>
        <a:prstGeom prst="line">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w="6350" cap="flat" cmpd="sng" algn="ctr">
          <a:solidFill>
            <a:schemeClr val="accent2">
              <a:hueOff val="0"/>
              <a:satOff val="0"/>
              <a:lumOff val="0"/>
              <a:alphaOff val="0"/>
            </a:schemeClr>
          </a:solidFill>
          <a:prstDash val="solid"/>
        </a:ln>
        <a:effectLst>
          <a:outerShdw blurRad="38100" dist="12700" dir="5400000" algn="ctr" rotWithShape="0">
            <a:srgbClr val="000000">
              <a:alpha val="63000"/>
            </a:srgbClr>
          </a:outerShdw>
        </a:effectLst>
      </dsp:spPr>
      <dsp:style>
        <a:lnRef idx="1">
          <a:scrgbClr r="0" g="0" b="0"/>
        </a:lnRef>
        <a:fillRef idx="3">
          <a:scrgbClr r="0" g="0" b="0"/>
        </a:fillRef>
        <a:effectRef idx="2">
          <a:scrgbClr r="0" g="0" b="0"/>
        </a:effectRef>
        <a:fontRef idx="minor">
          <a:schemeClr val="lt1"/>
        </a:fontRef>
      </dsp:style>
    </dsp:sp>
    <dsp:sp modelId="{1D5A4126-934D-CC4F-966F-201E5032272A}">
      <dsp:nvSpPr>
        <dsp:cNvPr id="0" name=""/>
        <dsp:cNvSpPr/>
      </dsp:nvSpPr>
      <dsp:spPr>
        <a:xfrm>
          <a:off x="0" y="0"/>
          <a:ext cx="6246248" cy="130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ru-RU" sz="2300" kern="1200"/>
            <a:t>а) локальная: кожная, бубонная, кожно-бубонная;                                                                              </a:t>
          </a:r>
          <a:endParaRPr lang="en-US" sz="2300" kern="1200"/>
        </a:p>
      </dsp:txBody>
      <dsp:txXfrm>
        <a:off x="0" y="0"/>
        <a:ext cx="6246248" cy="1301991"/>
      </dsp:txXfrm>
    </dsp:sp>
    <dsp:sp modelId="{BF513214-049F-8443-A7A3-2B945B6A96D4}">
      <dsp:nvSpPr>
        <dsp:cNvPr id="0" name=""/>
        <dsp:cNvSpPr/>
      </dsp:nvSpPr>
      <dsp:spPr>
        <a:xfrm>
          <a:off x="0" y="1301991"/>
          <a:ext cx="6246248" cy="0"/>
        </a:xfrm>
        <a:prstGeom prst="line">
          <a:avLst/>
        </a:prstGeom>
        <a:gradFill rotWithShape="0">
          <a:gsLst>
            <a:gs pos="0">
              <a:schemeClr val="accent2">
                <a:hueOff val="-482067"/>
                <a:satOff val="-3308"/>
                <a:lumOff val="1699"/>
                <a:alphaOff val="0"/>
                <a:satMod val="100000"/>
                <a:lumMod val="100000"/>
              </a:schemeClr>
            </a:gs>
            <a:gs pos="50000">
              <a:schemeClr val="accent2">
                <a:hueOff val="-482067"/>
                <a:satOff val="-3308"/>
                <a:lumOff val="1699"/>
                <a:alphaOff val="0"/>
                <a:shade val="99000"/>
                <a:satMod val="105000"/>
                <a:lumMod val="100000"/>
              </a:schemeClr>
            </a:gs>
            <a:gs pos="100000">
              <a:schemeClr val="accent2">
                <a:hueOff val="-482067"/>
                <a:satOff val="-3308"/>
                <a:lumOff val="1699"/>
                <a:alphaOff val="0"/>
                <a:shade val="98000"/>
                <a:satMod val="105000"/>
                <a:lumMod val="100000"/>
              </a:schemeClr>
            </a:gs>
          </a:gsLst>
          <a:lin ang="5400000" scaled="0"/>
        </a:gradFill>
        <a:ln w="6350" cap="flat" cmpd="sng" algn="ctr">
          <a:solidFill>
            <a:schemeClr val="accent2">
              <a:hueOff val="-482067"/>
              <a:satOff val="-3308"/>
              <a:lumOff val="1699"/>
              <a:alphaOff val="0"/>
            </a:schemeClr>
          </a:solidFill>
          <a:prstDash val="solid"/>
        </a:ln>
        <a:effectLst>
          <a:outerShdw blurRad="38100" dist="12700" dir="5400000" algn="ctr" rotWithShape="0">
            <a:srgbClr val="000000">
              <a:alpha val="63000"/>
            </a:srgbClr>
          </a:outerShdw>
        </a:effectLst>
      </dsp:spPr>
      <dsp:style>
        <a:lnRef idx="1">
          <a:scrgbClr r="0" g="0" b="0"/>
        </a:lnRef>
        <a:fillRef idx="3">
          <a:scrgbClr r="0" g="0" b="0"/>
        </a:fillRef>
        <a:effectRef idx="2">
          <a:scrgbClr r="0" g="0" b="0"/>
        </a:effectRef>
        <a:fontRef idx="minor">
          <a:schemeClr val="lt1"/>
        </a:fontRef>
      </dsp:style>
    </dsp:sp>
    <dsp:sp modelId="{36EE97EE-7A0D-7E45-9A07-468D997CE39C}">
      <dsp:nvSpPr>
        <dsp:cNvPr id="0" name=""/>
        <dsp:cNvSpPr/>
      </dsp:nvSpPr>
      <dsp:spPr>
        <a:xfrm>
          <a:off x="0" y="1301991"/>
          <a:ext cx="6246248" cy="130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ru-RU" sz="2300" kern="1200"/>
            <a:t>б) внутридиссеминированная: первично-септическую, вторично-септическую;               </a:t>
          </a:r>
          <a:endParaRPr lang="en-US" sz="2300" kern="1200"/>
        </a:p>
      </dsp:txBody>
      <dsp:txXfrm>
        <a:off x="0" y="1301991"/>
        <a:ext cx="6246248" cy="1301991"/>
      </dsp:txXfrm>
    </dsp:sp>
    <dsp:sp modelId="{A9C40F2E-2103-4646-B5B6-6C48FDD8FCEF}">
      <dsp:nvSpPr>
        <dsp:cNvPr id="0" name=""/>
        <dsp:cNvSpPr/>
      </dsp:nvSpPr>
      <dsp:spPr>
        <a:xfrm>
          <a:off x="0" y="2603983"/>
          <a:ext cx="6246248" cy="0"/>
        </a:xfrm>
        <a:prstGeom prst="line">
          <a:avLst/>
        </a:prstGeom>
        <a:gradFill rotWithShape="0">
          <a:gsLst>
            <a:gs pos="0">
              <a:schemeClr val="accent2">
                <a:hueOff val="-964133"/>
                <a:satOff val="-6616"/>
                <a:lumOff val="3399"/>
                <a:alphaOff val="0"/>
                <a:satMod val="100000"/>
                <a:lumMod val="100000"/>
              </a:schemeClr>
            </a:gs>
            <a:gs pos="50000">
              <a:schemeClr val="accent2">
                <a:hueOff val="-964133"/>
                <a:satOff val="-6616"/>
                <a:lumOff val="3399"/>
                <a:alphaOff val="0"/>
                <a:shade val="99000"/>
                <a:satMod val="105000"/>
                <a:lumMod val="100000"/>
              </a:schemeClr>
            </a:gs>
            <a:gs pos="100000">
              <a:schemeClr val="accent2">
                <a:hueOff val="-964133"/>
                <a:satOff val="-6616"/>
                <a:lumOff val="3399"/>
                <a:alphaOff val="0"/>
                <a:shade val="98000"/>
                <a:satMod val="105000"/>
                <a:lumMod val="100000"/>
              </a:schemeClr>
            </a:gs>
          </a:gsLst>
          <a:lin ang="5400000" scaled="0"/>
        </a:gradFill>
        <a:ln w="6350" cap="flat" cmpd="sng" algn="ctr">
          <a:solidFill>
            <a:schemeClr val="accent2">
              <a:hueOff val="-964133"/>
              <a:satOff val="-6616"/>
              <a:lumOff val="3399"/>
              <a:alphaOff val="0"/>
            </a:schemeClr>
          </a:solidFill>
          <a:prstDash val="solid"/>
        </a:ln>
        <a:effectLst>
          <a:outerShdw blurRad="38100" dist="12700" dir="5400000" algn="ctr" rotWithShape="0">
            <a:srgbClr val="000000">
              <a:alpha val="63000"/>
            </a:srgbClr>
          </a:outerShdw>
        </a:effectLst>
      </dsp:spPr>
      <dsp:style>
        <a:lnRef idx="1">
          <a:scrgbClr r="0" g="0" b="0"/>
        </a:lnRef>
        <a:fillRef idx="3">
          <a:scrgbClr r="0" g="0" b="0"/>
        </a:fillRef>
        <a:effectRef idx="2">
          <a:scrgbClr r="0" g="0" b="0"/>
        </a:effectRef>
        <a:fontRef idx="minor">
          <a:schemeClr val="lt1"/>
        </a:fontRef>
      </dsp:style>
    </dsp:sp>
    <dsp:sp modelId="{38B4427D-A153-3C4E-A02A-C9770C612562}">
      <dsp:nvSpPr>
        <dsp:cNvPr id="0" name=""/>
        <dsp:cNvSpPr/>
      </dsp:nvSpPr>
      <dsp:spPr>
        <a:xfrm>
          <a:off x="0" y="2603983"/>
          <a:ext cx="6246248" cy="130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ru-RU" sz="2300" kern="1200"/>
            <a:t>в) внешнедиссеминированная: первично-легочную, вторично-легочную. </a:t>
          </a:r>
          <a:endParaRPr lang="en-US" sz="2300" kern="1200"/>
        </a:p>
      </dsp:txBody>
      <dsp:txXfrm>
        <a:off x="0" y="2603983"/>
        <a:ext cx="6246248" cy="1301991"/>
      </dsp:txXfrm>
    </dsp:sp>
    <dsp:sp modelId="{76F739E0-4EEB-CF4C-B164-7FEB98E24D76}">
      <dsp:nvSpPr>
        <dsp:cNvPr id="0" name=""/>
        <dsp:cNvSpPr/>
      </dsp:nvSpPr>
      <dsp:spPr>
        <a:xfrm>
          <a:off x="0" y="3905975"/>
          <a:ext cx="6246248" cy="0"/>
        </a:xfrm>
        <a:prstGeom prst="line">
          <a:avLst/>
        </a:prstGeom>
        <a:gradFill rotWithShape="0">
          <a:gsLst>
            <a:gs pos="0">
              <a:schemeClr val="accent2">
                <a:hueOff val="-1446200"/>
                <a:satOff val="-9924"/>
                <a:lumOff val="5098"/>
                <a:alphaOff val="0"/>
                <a:satMod val="100000"/>
                <a:lumMod val="100000"/>
              </a:schemeClr>
            </a:gs>
            <a:gs pos="50000">
              <a:schemeClr val="accent2">
                <a:hueOff val="-1446200"/>
                <a:satOff val="-9924"/>
                <a:lumOff val="5098"/>
                <a:alphaOff val="0"/>
                <a:shade val="99000"/>
                <a:satMod val="105000"/>
                <a:lumMod val="100000"/>
              </a:schemeClr>
            </a:gs>
            <a:gs pos="100000">
              <a:schemeClr val="accent2">
                <a:hueOff val="-1446200"/>
                <a:satOff val="-9924"/>
                <a:lumOff val="5098"/>
                <a:alphaOff val="0"/>
                <a:shade val="98000"/>
                <a:satMod val="105000"/>
                <a:lumMod val="100000"/>
              </a:schemeClr>
            </a:gs>
          </a:gsLst>
          <a:lin ang="5400000" scaled="0"/>
        </a:gradFill>
        <a:ln w="6350" cap="flat" cmpd="sng" algn="ctr">
          <a:solidFill>
            <a:schemeClr val="accent2">
              <a:hueOff val="-1446200"/>
              <a:satOff val="-9924"/>
              <a:lumOff val="5098"/>
              <a:alphaOff val="0"/>
            </a:schemeClr>
          </a:solidFill>
          <a:prstDash val="solid"/>
        </a:ln>
        <a:effectLst>
          <a:outerShdw blurRad="38100" dist="12700" dir="5400000" algn="ctr" rotWithShape="0">
            <a:srgbClr val="000000">
              <a:alpha val="63000"/>
            </a:srgbClr>
          </a:outerShdw>
        </a:effectLst>
      </dsp:spPr>
      <dsp:style>
        <a:lnRef idx="1">
          <a:scrgbClr r="0" g="0" b="0"/>
        </a:lnRef>
        <a:fillRef idx="3">
          <a:scrgbClr r="0" g="0" b="0"/>
        </a:fillRef>
        <a:effectRef idx="2">
          <a:scrgbClr r="0" g="0" b="0"/>
        </a:effectRef>
        <a:fontRef idx="minor">
          <a:schemeClr val="lt1"/>
        </a:fontRef>
      </dsp:style>
    </dsp:sp>
    <dsp:sp modelId="{1FB1A17B-F351-3648-8E8B-B08EB0026A63}">
      <dsp:nvSpPr>
        <dsp:cNvPr id="0" name=""/>
        <dsp:cNvSpPr/>
      </dsp:nvSpPr>
      <dsp:spPr>
        <a:xfrm>
          <a:off x="0" y="3905975"/>
          <a:ext cx="6246248" cy="130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ru-RU" sz="2300" kern="1200"/>
            <a:t>Чаще всего наблюдается бубонная форма чумы (70-80%), реже септическая (15-20%) и легочная (5-10%).</a:t>
          </a:r>
          <a:endParaRPr lang="en-US" sz="2300" kern="1200"/>
        </a:p>
      </dsp:txBody>
      <dsp:txXfrm>
        <a:off x="0" y="3905975"/>
        <a:ext cx="6246248" cy="13019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3194B-6DFD-C245-AE88-174FD0B51B17}">
      <dsp:nvSpPr>
        <dsp:cNvPr id="0" name=""/>
        <dsp:cNvSpPr/>
      </dsp:nvSpPr>
      <dsp:spPr>
        <a:xfrm>
          <a:off x="0" y="282208"/>
          <a:ext cx="6246248" cy="2297295"/>
        </a:xfrm>
        <a:prstGeom prst="roundRect">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ru-RU" sz="1700" kern="1200"/>
            <a:t>Характеризуется появлением лимфаденита (чумного бубона). В том месте, где должен развиться бубон, больной ощущает сильную боль, которая затрудняет движение ногой, рукой, шеей. Позже больные могут принимать из-за болей вынужденные позы (согнутая нога, шея, отведенная в сторону рука).</a:t>
          </a:r>
          <a:endParaRPr lang="en-US" sz="1700" kern="1200"/>
        </a:p>
      </dsp:txBody>
      <dsp:txXfrm>
        <a:off x="112145" y="394353"/>
        <a:ext cx="6021958" cy="2073005"/>
      </dsp:txXfrm>
    </dsp:sp>
    <dsp:sp modelId="{878A8747-12CC-6348-AEE4-AB7CA8B79F17}">
      <dsp:nvSpPr>
        <dsp:cNvPr id="0" name=""/>
        <dsp:cNvSpPr/>
      </dsp:nvSpPr>
      <dsp:spPr>
        <a:xfrm>
          <a:off x="0" y="2628463"/>
          <a:ext cx="6246248" cy="2297295"/>
        </a:xfrm>
        <a:prstGeom prst="roundRect">
          <a:avLst/>
        </a:prstGeom>
        <a:gradFill rotWithShape="0">
          <a:gsLst>
            <a:gs pos="0">
              <a:schemeClr val="accent2">
                <a:hueOff val="-1446200"/>
                <a:satOff val="-9924"/>
                <a:lumOff val="5098"/>
                <a:alphaOff val="0"/>
                <a:satMod val="100000"/>
                <a:lumMod val="100000"/>
              </a:schemeClr>
            </a:gs>
            <a:gs pos="50000">
              <a:schemeClr val="accent2">
                <a:hueOff val="-1446200"/>
                <a:satOff val="-9924"/>
                <a:lumOff val="5098"/>
                <a:alphaOff val="0"/>
                <a:shade val="99000"/>
                <a:satMod val="105000"/>
                <a:lumMod val="100000"/>
              </a:schemeClr>
            </a:gs>
            <a:gs pos="100000">
              <a:schemeClr val="accent2">
                <a:hueOff val="-1446200"/>
                <a:satOff val="-9924"/>
                <a:lumOff val="5098"/>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ru-RU" sz="1700" kern="1200"/>
            <a:t>Бубон - болезненный, увеличенный лимфатический узел или конгломерат из нескольких узлов, спаянных с подкожной клетчаткой, имеет диаметр от 1 до 10 см и чаще локализуется в паховой области. Кроме того, бубоны могут развиваться в области подмышечных (15-20%) или шейных (5%) лимфатических узлов или поражать лимфатические узлы нескольких локализаций одновременно. </a:t>
          </a:r>
          <a:endParaRPr lang="en-US" sz="1700" kern="1200"/>
        </a:p>
      </dsp:txBody>
      <dsp:txXfrm>
        <a:off x="112145" y="2740608"/>
        <a:ext cx="6021958" cy="20730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4055C-0DBC-4BC8-A7E3-E757EB8D0F8C}">
      <dsp:nvSpPr>
        <dsp:cNvPr id="0" name=""/>
        <dsp:cNvSpPr/>
      </dsp:nvSpPr>
      <dsp:spPr>
        <a:xfrm>
          <a:off x="0" y="617"/>
          <a:ext cx="10058399" cy="144391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BE99BC-78B1-4F68-AEB7-3AE6B6B6A6DD}">
      <dsp:nvSpPr>
        <dsp:cNvPr id="0" name=""/>
        <dsp:cNvSpPr/>
      </dsp:nvSpPr>
      <dsp:spPr>
        <a:xfrm>
          <a:off x="436785" y="325498"/>
          <a:ext cx="794154" cy="7941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18D5C16-8A77-4A59-BA07-380C16F2C4E9}">
      <dsp:nvSpPr>
        <dsp:cNvPr id="0" name=""/>
        <dsp:cNvSpPr/>
      </dsp:nvSpPr>
      <dsp:spPr>
        <a:xfrm>
          <a:off x="1667725" y="617"/>
          <a:ext cx="8390674" cy="14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815" tIns="152815" rIns="152815" bIns="152815" numCol="1" spcCol="1270" anchor="ctr" anchorCtr="0">
          <a:noAutofit/>
        </a:bodyPr>
        <a:lstStyle/>
        <a:p>
          <a:pPr marL="0" lvl="0" indent="0" algn="l" defTabSz="711200">
            <a:lnSpc>
              <a:spcPct val="90000"/>
            </a:lnSpc>
            <a:spcBef>
              <a:spcPct val="0"/>
            </a:spcBef>
            <a:spcAft>
              <a:spcPct val="35000"/>
            </a:spcAft>
            <a:buNone/>
          </a:pPr>
          <a:r>
            <a:rPr lang="ru-RU" sz="1600" kern="1200" dirty="0"/>
            <a:t>В процесс обычно вовлекается окружающая лимфатические узлы клетчатка, что придает бубону характерные черты: опухолевидное образование плотной консистенции с нечеткими контурами, резко болезненное. </a:t>
          </a:r>
          <a:endParaRPr lang="en-US" sz="1600" kern="1200" dirty="0"/>
        </a:p>
      </dsp:txBody>
      <dsp:txXfrm>
        <a:off x="1667725" y="617"/>
        <a:ext cx="8390674" cy="1443917"/>
      </dsp:txXfrm>
    </dsp:sp>
    <dsp:sp modelId="{D6E3C4E7-B44C-49E5-8734-0A11007BAD52}">
      <dsp:nvSpPr>
        <dsp:cNvPr id="0" name=""/>
        <dsp:cNvSpPr/>
      </dsp:nvSpPr>
      <dsp:spPr>
        <a:xfrm>
          <a:off x="0" y="1805514"/>
          <a:ext cx="10058399" cy="144391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72F69B-8B06-480F-8210-75079085333A}">
      <dsp:nvSpPr>
        <dsp:cNvPr id="0" name=""/>
        <dsp:cNvSpPr/>
      </dsp:nvSpPr>
      <dsp:spPr>
        <a:xfrm>
          <a:off x="436785" y="2130396"/>
          <a:ext cx="794154" cy="7941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5AE10BF-BF72-4998-AD5F-EF35C80EECAA}">
      <dsp:nvSpPr>
        <dsp:cNvPr id="0" name=""/>
        <dsp:cNvSpPr/>
      </dsp:nvSpPr>
      <dsp:spPr>
        <a:xfrm>
          <a:off x="1667725" y="1805514"/>
          <a:ext cx="8390674" cy="14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815" tIns="152815" rIns="152815" bIns="152815" numCol="1" spcCol="1270" anchor="ctr" anchorCtr="0">
          <a:noAutofit/>
        </a:bodyPr>
        <a:lstStyle/>
        <a:p>
          <a:pPr marL="0" lvl="0" indent="0" algn="l" defTabSz="711200">
            <a:lnSpc>
              <a:spcPct val="90000"/>
            </a:lnSpc>
            <a:spcBef>
              <a:spcPct val="0"/>
            </a:spcBef>
            <a:spcAft>
              <a:spcPct val="35000"/>
            </a:spcAft>
            <a:buNone/>
          </a:pPr>
          <a:r>
            <a:rPr lang="ru-RU" sz="1600" kern="1200"/>
            <a:t>Кожа над бубоном, горячая на ощупь, вначале не изменена, затем становится багрово-красной, синюшной, лоснится. Рядом могут возникать вторичные пузырьки с геморрагическим содержимым (чумные фликтены). Одновременно увеличиваются и другие группы лимфатических узлов - вторичные бубоны. </a:t>
          </a:r>
          <a:endParaRPr lang="en-US" sz="1600" kern="1200"/>
        </a:p>
      </dsp:txBody>
      <dsp:txXfrm>
        <a:off x="1667725" y="1805514"/>
        <a:ext cx="8390674" cy="1443917"/>
      </dsp:txXfrm>
    </dsp:sp>
    <dsp:sp modelId="{8299E089-E85A-4199-9BEC-0CB88E895FA3}">
      <dsp:nvSpPr>
        <dsp:cNvPr id="0" name=""/>
        <dsp:cNvSpPr/>
      </dsp:nvSpPr>
      <dsp:spPr>
        <a:xfrm>
          <a:off x="0" y="3610411"/>
          <a:ext cx="10058399" cy="144391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46EF73-99FF-42AF-9C47-559EAAF04888}">
      <dsp:nvSpPr>
        <dsp:cNvPr id="0" name=""/>
        <dsp:cNvSpPr/>
      </dsp:nvSpPr>
      <dsp:spPr>
        <a:xfrm>
          <a:off x="436785" y="3935293"/>
          <a:ext cx="794154" cy="7941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91B9D1-1548-4B56-BF44-A7FD9341C621}">
      <dsp:nvSpPr>
        <dsp:cNvPr id="0" name=""/>
        <dsp:cNvSpPr/>
      </dsp:nvSpPr>
      <dsp:spPr>
        <a:xfrm>
          <a:off x="1667725" y="3610411"/>
          <a:ext cx="8390674" cy="14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815" tIns="152815" rIns="152815" bIns="152815" numCol="1" spcCol="1270" anchor="ctr" anchorCtr="0">
          <a:noAutofit/>
        </a:bodyPr>
        <a:lstStyle/>
        <a:p>
          <a:pPr marL="0" lvl="0" indent="0" algn="l" defTabSz="711200">
            <a:lnSpc>
              <a:spcPct val="90000"/>
            </a:lnSpc>
            <a:spcBef>
              <a:spcPct val="0"/>
            </a:spcBef>
            <a:spcAft>
              <a:spcPct val="35000"/>
            </a:spcAft>
            <a:buNone/>
          </a:pPr>
          <a:r>
            <a:rPr lang="ru-RU" sz="1600" kern="1200"/>
            <a:t>Лимфатические узлы первичного очага подвергаются размягчению, при их пункции получают гнойное или геморрагическое содержимое, микроскопический анализ которого выявляет большое количество Y. pestis . При отсутствии антибактериальной терапии нагноившиеся лимфатические узлы вскрываются. Затем происходит постепенное заживление свищей. </a:t>
          </a:r>
          <a:endParaRPr lang="en-US" sz="1600" kern="1200"/>
        </a:p>
      </dsp:txBody>
      <dsp:txXfrm>
        <a:off x="1667725" y="3610411"/>
        <a:ext cx="8390674" cy="14439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424D7-0FEE-5241-9D21-ADC186A87CF3}">
      <dsp:nvSpPr>
        <dsp:cNvPr id="0" name=""/>
        <dsp:cNvSpPr/>
      </dsp:nvSpPr>
      <dsp:spPr>
        <a:xfrm>
          <a:off x="1227" y="823678"/>
          <a:ext cx="4309690" cy="2736653"/>
        </a:xfrm>
        <a:prstGeom prst="roundRect">
          <a:avLst>
            <a:gd name="adj" fmla="val 10000"/>
          </a:avLst>
        </a:prstGeom>
        <a:gradFill rotWithShape="0">
          <a:gsLst>
            <a:gs pos="0">
              <a:schemeClr val="accent4">
                <a:hueOff val="0"/>
                <a:satOff val="0"/>
                <a:lumOff val="0"/>
                <a:alphaOff val="0"/>
                <a:satMod val="100000"/>
                <a:lumMod val="100000"/>
              </a:schemeClr>
            </a:gs>
            <a:gs pos="50000">
              <a:schemeClr val="accent4">
                <a:hueOff val="0"/>
                <a:satOff val="0"/>
                <a:lumOff val="0"/>
                <a:alphaOff val="0"/>
                <a:shade val="99000"/>
                <a:satMod val="105000"/>
                <a:lumMod val="100000"/>
              </a:schemeClr>
            </a:gs>
            <a:gs pos="100000">
              <a:schemeClr val="accent4">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sp>
    <dsp:sp modelId="{201C5BD5-F0AE-CB45-A239-7DC796673CED}">
      <dsp:nvSpPr>
        <dsp:cNvPr id="0" name=""/>
        <dsp:cNvSpPr/>
      </dsp:nvSpPr>
      <dsp:spPr>
        <a:xfrm>
          <a:off x="480082" y="1278590"/>
          <a:ext cx="4309690" cy="2736653"/>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t>Лихорадка и ознобы являются важными симптомами заболевания, иногда они на 1-3 дня опережают появление бубонов. </a:t>
          </a:r>
          <a:endParaRPr lang="en-US" sz="2000" kern="1200" dirty="0"/>
        </a:p>
      </dsp:txBody>
      <dsp:txXfrm>
        <a:off x="560236" y="1358744"/>
        <a:ext cx="4149382" cy="2576345"/>
      </dsp:txXfrm>
    </dsp:sp>
    <dsp:sp modelId="{9E34669C-EA39-934C-BD1C-6F6B0159ED5D}">
      <dsp:nvSpPr>
        <dsp:cNvPr id="0" name=""/>
        <dsp:cNvSpPr/>
      </dsp:nvSpPr>
      <dsp:spPr>
        <a:xfrm>
          <a:off x="5268627" y="823678"/>
          <a:ext cx="4309690" cy="2736653"/>
        </a:xfrm>
        <a:prstGeom prst="roundRect">
          <a:avLst>
            <a:gd name="adj" fmla="val 10000"/>
          </a:avLst>
        </a:prstGeom>
        <a:gradFill rotWithShape="0">
          <a:gsLst>
            <a:gs pos="0">
              <a:schemeClr val="accent4">
                <a:hueOff val="0"/>
                <a:satOff val="0"/>
                <a:lumOff val="0"/>
                <a:alphaOff val="0"/>
                <a:satMod val="100000"/>
                <a:lumMod val="100000"/>
              </a:schemeClr>
            </a:gs>
            <a:gs pos="50000">
              <a:schemeClr val="accent4">
                <a:hueOff val="0"/>
                <a:satOff val="0"/>
                <a:lumOff val="0"/>
                <a:alphaOff val="0"/>
                <a:shade val="99000"/>
                <a:satMod val="105000"/>
                <a:lumMod val="100000"/>
              </a:schemeClr>
            </a:gs>
            <a:gs pos="100000">
              <a:schemeClr val="accent4">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sp>
    <dsp:sp modelId="{1DCAD38F-F8E0-1E4C-B67A-01F6C83CFD4C}">
      <dsp:nvSpPr>
        <dsp:cNvPr id="0" name=""/>
        <dsp:cNvSpPr/>
      </dsp:nvSpPr>
      <dsp:spPr>
        <a:xfrm>
          <a:off x="5747481" y="1278590"/>
          <a:ext cx="4309690" cy="2736653"/>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a:t>Более чем у половины больных отмечаются боли в области живота, нередко исходящие из пахового бубона и сопровождающиеся анорексией, тошнотой, рвотой и диареей, иногда с кровью. </a:t>
          </a:r>
          <a:endParaRPr lang="en-US" sz="2000" kern="1200"/>
        </a:p>
      </dsp:txBody>
      <dsp:txXfrm>
        <a:off x="5827635" y="1358744"/>
        <a:ext cx="4149382" cy="25763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B7ADB-5A23-D944-8EBA-C21AC58530D7}">
      <dsp:nvSpPr>
        <dsp:cNvPr id="0" name=""/>
        <dsp:cNvSpPr/>
      </dsp:nvSpPr>
      <dsp:spPr>
        <a:xfrm>
          <a:off x="0" y="0"/>
          <a:ext cx="8549640" cy="1117683"/>
        </a:xfrm>
        <a:prstGeom prst="roundRect">
          <a:avLst>
            <a:gd name="adj" fmla="val 10000"/>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ru-RU" sz="1700" kern="1200"/>
            <a:t>При отсутствии адекватной медицинской помощи больные, как правило, погибают в течение 48 ч. </a:t>
          </a:r>
          <a:endParaRPr lang="en-US" sz="1700" kern="1200"/>
        </a:p>
      </dsp:txBody>
      <dsp:txXfrm>
        <a:off x="32736" y="32736"/>
        <a:ext cx="7343571" cy="1052211"/>
      </dsp:txXfrm>
    </dsp:sp>
    <dsp:sp modelId="{D925E654-62A4-DB47-BA36-57619E6043A2}">
      <dsp:nvSpPr>
        <dsp:cNvPr id="0" name=""/>
        <dsp:cNvSpPr/>
      </dsp:nvSpPr>
      <dsp:spPr>
        <a:xfrm>
          <a:off x="754379" y="1303964"/>
          <a:ext cx="8549640" cy="1117683"/>
        </a:xfrm>
        <a:prstGeom prst="roundRect">
          <a:avLst>
            <a:gd name="adj" fmla="val 10000"/>
          </a:avLst>
        </a:prstGeom>
        <a:gradFill rotWithShape="0">
          <a:gsLst>
            <a:gs pos="0">
              <a:schemeClr val="accent3">
                <a:hueOff val="0"/>
                <a:satOff val="0"/>
                <a:lumOff val="0"/>
                <a:alphaOff val="0"/>
                <a:satMod val="100000"/>
                <a:lumMod val="100000"/>
              </a:schemeClr>
            </a:gs>
            <a:gs pos="50000">
              <a:schemeClr val="accent3">
                <a:hueOff val="0"/>
                <a:satOff val="0"/>
                <a:lumOff val="0"/>
                <a:alphaOff val="0"/>
                <a:shade val="99000"/>
                <a:satMod val="105000"/>
                <a:lumMod val="100000"/>
              </a:schemeClr>
            </a:gs>
            <a:gs pos="100000">
              <a:schemeClr val="accent3">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ru-RU" sz="1700" kern="1200"/>
            <a:t>При таком молниеносном сепсисе бактериемия настолько сильно выражена, что возбудитель легко обнаруживается при окраске по Граму светлого слоя кровяного сгустка. </a:t>
          </a:r>
          <a:endParaRPr lang="en-US" sz="1700" kern="1200"/>
        </a:p>
      </dsp:txBody>
      <dsp:txXfrm>
        <a:off x="787115" y="1336700"/>
        <a:ext cx="7003293" cy="1052211"/>
      </dsp:txXfrm>
    </dsp:sp>
    <dsp:sp modelId="{8C6A6F3C-7E72-1041-91D8-D3B4C29E8FA4}">
      <dsp:nvSpPr>
        <dsp:cNvPr id="0" name=""/>
        <dsp:cNvSpPr/>
      </dsp:nvSpPr>
      <dsp:spPr>
        <a:xfrm>
          <a:off x="1508759" y="2607928"/>
          <a:ext cx="8549640" cy="1117683"/>
        </a:xfrm>
        <a:prstGeom prst="roundRect">
          <a:avLst>
            <a:gd name="adj" fmla="val 10000"/>
          </a:avLst>
        </a:prstGeom>
        <a:gradFill rotWithShape="0">
          <a:gsLst>
            <a:gs pos="0">
              <a:schemeClr val="accent4">
                <a:hueOff val="0"/>
                <a:satOff val="0"/>
                <a:lumOff val="0"/>
                <a:alphaOff val="0"/>
                <a:satMod val="100000"/>
                <a:lumMod val="100000"/>
              </a:schemeClr>
            </a:gs>
            <a:gs pos="50000">
              <a:schemeClr val="accent4">
                <a:hueOff val="0"/>
                <a:satOff val="0"/>
                <a:lumOff val="0"/>
                <a:alphaOff val="0"/>
                <a:shade val="99000"/>
                <a:satMod val="105000"/>
                <a:lumMod val="100000"/>
              </a:schemeClr>
            </a:gs>
            <a:gs pos="100000">
              <a:schemeClr val="accent4">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ru-RU" sz="1700" kern="1200"/>
            <a:t>Количество лейкоцитов при этой форме чумы необычайно велико и достигает 40-60 тыс в 1 мл3.</a:t>
          </a:r>
          <a:endParaRPr lang="en-US" sz="1700" kern="1200"/>
        </a:p>
      </dsp:txBody>
      <dsp:txXfrm>
        <a:off x="1541495" y="2640664"/>
        <a:ext cx="7003293" cy="1052211"/>
      </dsp:txXfrm>
    </dsp:sp>
    <dsp:sp modelId="{C3D4CDF0-7792-2D49-A1EF-4CA95B5B9C02}">
      <dsp:nvSpPr>
        <dsp:cNvPr id="0" name=""/>
        <dsp:cNvSpPr/>
      </dsp:nvSpPr>
      <dsp:spPr>
        <a:xfrm>
          <a:off x="7823145" y="847576"/>
          <a:ext cx="726494" cy="726494"/>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7986606" y="847576"/>
        <a:ext cx="399572" cy="546687"/>
      </dsp:txXfrm>
    </dsp:sp>
    <dsp:sp modelId="{33E0E070-D0A9-2444-AF7F-742B5F439348}">
      <dsp:nvSpPr>
        <dsp:cNvPr id="0" name=""/>
        <dsp:cNvSpPr/>
      </dsp:nvSpPr>
      <dsp:spPr>
        <a:xfrm>
          <a:off x="8577525" y="2144089"/>
          <a:ext cx="726494" cy="726494"/>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8740986" y="2144089"/>
        <a:ext cx="399572" cy="5466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84019E-D03A-4460-A4F3-BADCB617FFBA}">
      <dsp:nvSpPr>
        <dsp:cNvPr id="0" name=""/>
        <dsp:cNvSpPr/>
      </dsp:nvSpPr>
      <dsp:spPr>
        <a:xfrm>
          <a:off x="0" y="846294"/>
          <a:ext cx="6246248" cy="156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ABADE6-F6A3-45A3-A6FD-923FB49EC860}">
      <dsp:nvSpPr>
        <dsp:cNvPr id="0" name=""/>
        <dsp:cNvSpPr/>
      </dsp:nvSpPr>
      <dsp:spPr>
        <a:xfrm>
          <a:off x="472623" y="1197832"/>
          <a:ext cx="859314" cy="8593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0F4CC2-494E-4696-9964-8797A3CD5883}">
      <dsp:nvSpPr>
        <dsp:cNvPr id="0" name=""/>
        <dsp:cNvSpPr/>
      </dsp:nvSpPr>
      <dsp:spPr>
        <a:xfrm>
          <a:off x="1804560" y="846294"/>
          <a:ext cx="4441687" cy="156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353" tIns="165353" rIns="165353" bIns="165353" numCol="1" spcCol="1270" anchor="ctr" anchorCtr="0">
          <a:noAutofit/>
        </a:bodyPr>
        <a:lstStyle/>
        <a:p>
          <a:pPr marL="0" lvl="0" indent="0" algn="l" defTabSz="666750">
            <a:lnSpc>
              <a:spcPct val="90000"/>
            </a:lnSpc>
            <a:spcBef>
              <a:spcPct val="0"/>
            </a:spcBef>
            <a:spcAft>
              <a:spcPct val="35000"/>
            </a:spcAft>
            <a:buNone/>
          </a:pPr>
          <a:r>
            <a:rPr lang="ru-RU" sz="1500" kern="1200"/>
            <a:t>Если больные с легочной чумой не получают адекватной этиотропной терапии, они погибают на 3-4-е сутки от резко выраженной сердечно-сосудистой и дыхательной недостаточности. </a:t>
          </a:r>
          <a:endParaRPr lang="en-US" sz="1500" kern="1200"/>
        </a:p>
      </dsp:txBody>
      <dsp:txXfrm>
        <a:off x="1804560" y="846294"/>
        <a:ext cx="4441687" cy="1562390"/>
      </dsp:txXfrm>
    </dsp:sp>
    <dsp:sp modelId="{AC523C0F-AA5D-4BA9-8479-67D967D3241B}">
      <dsp:nvSpPr>
        <dsp:cNvPr id="0" name=""/>
        <dsp:cNvSpPr/>
      </dsp:nvSpPr>
      <dsp:spPr>
        <a:xfrm>
          <a:off x="0" y="2799282"/>
          <a:ext cx="6246248" cy="156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0C270F-9FB5-4AE1-A9C7-9F497E20ECB9}">
      <dsp:nvSpPr>
        <dsp:cNvPr id="0" name=""/>
        <dsp:cNvSpPr/>
      </dsp:nvSpPr>
      <dsp:spPr>
        <a:xfrm>
          <a:off x="472623" y="3150820"/>
          <a:ext cx="859314" cy="8593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601745-92F7-4900-86D3-C69EBE837C3E}">
      <dsp:nvSpPr>
        <dsp:cNvPr id="0" name=""/>
        <dsp:cNvSpPr/>
      </dsp:nvSpPr>
      <dsp:spPr>
        <a:xfrm>
          <a:off x="1804560" y="2799282"/>
          <a:ext cx="4441687" cy="156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353" tIns="165353" rIns="165353" bIns="165353" numCol="1" spcCol="1270" anchor="ctr" anchorCtr="0">
          <a:noAutofit/>
        </a:bodyPr>
        <a:lstStyle/>
        <a:p>
          <a:pPr marL="0" lvl="0" indent="0" algn="l" defTabSz="666750">
            <a:lnSpc>
              <a:spcPct val="90000"/>
            </a:lnSpc>
            <a:spcBef>
              <a:spcPct val="0"/>
            </a:spcBef>
            <a:spcAft>
              <a:spcPct val="35000"/>
            </a:spcAft>
            <a:buNone/>
          </a:pPr>
          <a:r>
            <a:rPr lang="ru-RU" sz="1500" kern="1200"/>
            <a:t>Однако возможно так называемое молниеносное течение чумы, когда от начала заболевания до летального исхода проходит не более одних суток.</a:t>
          </a:r>
          <a:endParaRPr lang="en-US" sz="1500" kern="1200"/>
        </a:p>
      </dsp:txBody>
      <dsp:txXfrm>
        <a:off x="1804560" y="2799282"/>
        <a:ext cx="4441687" cy="156239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F3E59-F8E9-4362-8BEE-71576EC84842}">
      <dsp:nvSpPr>
        <dsp:cNvPr id="0" name=""/>
        <dsp:cNvSpPr/>
      </dsp:nvSpPr>
      <dsp:spPr>
        <a:xfrm>
          <a:off x="0" y="432045"/>
          <a:ext cx="10357792" cy="131774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67FF24-A189-4C64-9924-CCD00B1A9ABF}">
      <dsp:nvSpPr>
        <dsp:cNvPr id="0" name=""/>
        <dsp:cNvSpPr/>
      </dsp:nvSpPr>
      <dsp:spPr>
        <a:xfrm>
          <a:off x="398618" y="728538"/>
          <a:ext cx="724760" cy="7247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C0D7B7-38CC-44D9-8D1E-FD1CFC1DEFCB}">
      <dsp:nvSpPr>
        <dsp:cNvPr id="0" name=""/>
        <dsp:cNvSpPr/>
      </dsp:nvSpPr>
      <dsp:spPr>
        <a:xfrm>
          <a:off x="1521997" y="432045"/>
          <a:ext cx="8835794" cy="1317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461" tIns="139461" rIns="139461" bIns="139461" numCol="1" spcCol="1270" anchor="ctr" anchorCtr="0">
          <a:noAutofit/>
        </a:bodyPr>
        <a:lstStyle/>
        <a:p>
          <a:pPr marL="0" lvl="0" indent="0" algn="l" defTabSz="622300">
            <a:lnSpc>
              <a:spcPct val="90000"/>
            </a:lnSpc>
            <a:spcBef>
              <a:spcPct val="0"/>
            </a:spcBef>
            <a:spcAft>
              <a:spcPct val="35000"/>
            </a:spcAft>
            <a:buNone/>
          </a:pPr>
          <a:r>
            <a:rPr lang="ru-RU" sz="1400" kern="1200"/>
            <a:t>Имеет те же клинические проявления, что и первично-легочная. </a:t>
          </a:r>
          <a:endParaRPr lang="en-US" sz="1400" kern="1200"/>
        </a:p>
      </dsp:txBody>
      <dsp:txXfrm>
        <a:off x="1521997" y="432045"/>
        <a:ext cx="8835794" cy="1317746"/>
      </dsp:txXfrm>
    </dsp:sp>
    <dsp:sp modelId="{6AA2A5CE-8B4F-4E9C-BFE9-9E2170E86113}">
      <dsp:nvSpPr>
        <dsp:cNvPr id="0" name=""/>
        <dsp:cNvSpPr/>
      </dsp:nvSpPr>
      <dsp:spPr>
        <a:xfrm>
          <a:off x="0" y="2079228"/>
          <a:ext cx="10357792" cy="18812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BC9E26-1432-4C79-980E-B54C86EA41C1}">
      <dsp:nvSpPr>
        <dsp:cNvPr id="0" name=""/>
        <dsp:cNvSpPr/>
      </dsp:nvSpPr>
      <dsp:spPr>
        <a:xfrm>
          <a:off x="398618" y="2657455"/>
          <a:ext cx="724760" cy="7247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7113521-D9D7-43BC-B475-7C045D72F67E}">
      <dsp:nvSpPr>
        <dsp:cNvPr id="0" name=""/>
        <dsp:cNvSpPr/>
      </dsp:nvSpPr>
      <dsp:spPr>
        <a:xfrm>
          <a:off x="1521997" y="2157923"/>
          <a:ext cx="8835794" cy="1723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461" tIns="139461" rIns="139461" bIns="139461" numCol="1" spcCol="1270" anchor="ctr" anchorCtr="0">
          <a:noAutofit/>
        </a:bodyPr>
        <a:lstStyle/>
        <a:p>
          <a:pPr marL="0" lvl="0" indent="0" algn="l" defTabSz="622300">
            <a:lnSpc>
              <a:spcPct val="90000"/>
            </a:lnSpc>
            <a:spcBef>
              <a:spcPct val="0"/>
            </a:spcBef>
            <a:spcAft>
              <a:spcPct val="35000"/>
            </a:spcAft>
            <a:buNone/>
          </a:pPr>
          <a:r>
            <a:rPr lang="ru-RU" sz="1400" kern="1200" dirty="0"/>
            <a:t>Ее отличия состоят только в том, что она развивается у больных, страдающих кожно-бубонной или бубонной формой заболевания. В этих случаях на 2-3-й день заболевания на фоне минимальных инфильтративных изменений в легких появляются кашель, лихорадка, тахипноэ. Эти симптомы быстро нарастают и усиливаются, развивается выраженная одышка, появляются кровянистая мокрота, признаки дыхательной недостаточности. Мокрота изобилует чумной палочкой и </a:t>
          </a:r>
          <a:r>
            <a:rPr lang="ru-RU" sz="1400" kern="1200" dirty="0" err="1"/>
            <a:t>высококонтагиозна</a:t>
          </a:r>
          <a:r>
            <a:rPr lang="ru-RU" sz="1400" kern="1200" dirty="0"/>
            <a:t> при диссеминации образующихся во время кашля воздушно-капельных аэрозолей.</a:t>
          </a:r>
          <a:endParaRPr lang="en-US" sz="1400" kern="1200" dirty="0"/>
        </a:p>
      </dsp:txBody>
      <dsp:txXfrm>
        <a:off x="1521997" y="2157923"/>
        <a:ext cx="8835794" cy="172382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gradFill flip="none" rotWithShape="1">
          <a:gsLst>
            <a:gs pos="0">
              <a:srgbClr val="B1DDFF"/>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3" name="Rectangle 22"/>
          <p:cNvSpPr/>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a:t>
            </a:r>
          </a:p>
        </p:txBody>
      </p:sp>
      <p:sp>
        <p:nvSpPr>
          <p:cNvPr id="10" name="Rectangle 9"/>
          <p:cNvSpPr/>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bg2"/>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bg1"/>
                </a:solidFill>
                <a:effectLst/>
                <a:latin typeface="+mj-lt"/>
                <a:ea typeface="+mn-ea"/>
                <a:cs typeface="+mn-cs"/>
              </a:defRPr>
            </a:lvl1pPr>
          </a:lstStyle>
          <a:p>
            <a:r>
              <a:rPr lang="ru-RU"/>
              <a:t>Образец заголовка</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bg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pPr>
              <a:defRPr/>
            </a:pPr>
            <a:fld id="{1379550C-86BF-4145-BD3D-A759564FD535}" type="datetimeFigureOut">
              <a:rPr lang="ru-RU" smtClean="0"/>
              <a:pPr>
                <a:defRPr/>
              </a:pPr>
              <a:t>29.05.2023</a:t>
            </a:fld>
            <a:endParaRPr lang="ru-RU"/>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bg2"/>
                </a:solidFill>
              </a:defRPr>
            </a:lvl1pPr>
          </a:lstStyle>
          <a:p>
            <a:pPr>
              <a:defRPr/>
            </a:pPr>
            <a:endParaRPr lang="ru-RU"/>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bg2"/>
                </a:solidFill>
              </a:defRPr>
            </a:lvl1pPr>
          </a:lstStyle>
          <a:p>
            <a:fld id="{49D66D22-3C08-564A-B52F-0B8F300D1795}" type="slidenum">
              <a:rPr lang="ru-RU" altLang="ru-UA" smtClean="0"/>
              <a:pPr/>
              <a:t>‹#›</a:t>
            </a:fld>
            <a:endParaRPr lang="ru-RU" altLang="ru-UA"/>
          </a:p>
        </p:txBody>
      </p:sp>
    </p:spTree>
    <p:extLst>
      <p:ext uri="{BB962C8B-B14F-4D97-AF65-F5344CB8AC3E}">
        <p14:creationId xmlns:p14="http://schemas.microsoft.com/office/powerpoint/2010/main" val="180231033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5E3F623-5BB1-2D40-B91A-183D6BC32621}" type="datetimeFigureOut">
              <a:rPr lang="ru-RU" smtClean="0"/>
              <a:pPr>
                <a:defRPr/>
              </a:pPr>
              <a:t>29.05.2023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5B72618A-0F3F-8646-9651-11276051855D}" type="slidenum">
              <a:rPr lang="ru-RU" altLang="ru-UA" smtClean="0"/>
              <a:pPr/>
              <a:t>‹#›</a:t>
            </a:fld>
            <a:endParaRPr lang="ru-RU" altLang="ru-UA"/>
          </a:p>
        </p:txBody>
      </p:sp>
    </p:spTree>
    <p:extLst>
      <p:ext uri="{BB962C8B-B14F-4D97-AF65-F5344CB8AC3E}">
        <p14:creationId xmlns:p14="http://schemas.microsoft.com/office/powerpoint/2010/main" val="4060326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5E3F623-5BB1-2D40-B91A-183D6BC32621}" type="datetimeFigureOut">
              <a:rPr lang="ru-RU" smtClean="0"/>
              <a:pPr>
                <a:defRPr/>
              </a:pPr>
              <a:t>29.05.2023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5B72618A-0F3F-8646-9651-11276051855D}" type="slidenum">
              <a:rPr lang="ru-RU" altLang="ru-UA" smtClean="0"/>
              <a:pPr/>
              <a:t>‹#›</a:t>
            </a:fld>
            <a:endParaRPr lang="ru-RU" altLang="ru-UA"/>
          </a:p>
        </p:txBody>
      </p:sp>
    </p:spTree>
    <p:extLst>
      <p:ext uri="{BB962C8B-B14F-4D97-AF65-F5344CB8AC3E}">
        <p14:creationId xmlns:p14="http://schemas.microsoft.com/office/powerpoint/2010/main" val="405834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5E3F623-5BB1-2D40-B91A-183D6BC32621}" type="datetimeFigureOut">
              <a:rPr lang="ru-RU" smtClean="0"/>
              <a:pPr>
                <a:defRPr/>
              </a:pPr>
              <a:t>29.05.2023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5B72618A-0F3F-8646-9651-11276051855D}" type="slidenum">
              <a:rPr lang="ru-RU" altLang="ru-UA" smtClean="0"/>
              <a:pPr/>
              <a:t>‹#›</a:t>
            </a:fld>
            <a:endParaRPr lang="ru-RU" altLang="ru-UA"/>
          </a:p>
        </p:txBody>
      </p:sp>
    </p:spTree>
    <p:extLst>
      <p:ext uri="{BB962C8B-B14F-4D97-AF65-F5344CB8AC3E}">
        <p14:creationId xmlns:p14="http://schemas.microsoft.com/office/powerpoint/2010/main" val="815961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gradFill flip="none" rotWithShape="1">
          <a:gsLst>
            <a:gs pos="0">
              <a:schemeClr val="bg2">
                <a:tint val="80000"/>
                <a:shade val="100000"/>
                <a:satMod val="300000"/>
              </a:schemeClr>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a:t>
            </a:r>
          </a:p>
        </p:txBody>
      </p:sp>
      <p:sp>
        <p:nvSpPr>
          <p:cNvPr id="23" name="Rectangle 22"/>
          <p:cNvSpPr/>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bg2"/>
            </a:solid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bg1"/>
                </a:solidFill>
                <a:effectLst/>
                <a:latin typeface="+mj-lt"/>
                <a:ea typeface="+mn-ea"/>
                <a:cs typeface="+mn-cs"/>
              </a:defRPr>
            </a:lvl1pPr>
          </a:lstStyle>
          <a:p>
            <a:r>
              <a:rPr lang="ru-RU"/>
              <a:t>Образец заголовка</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bg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pPr>
              <a:defRPr/>
            </a:pPr>
            <a:fld id="{53E8EA20-54AC-D64D-AF46-FABB378EA88C}" type="datetimeFigureOut">
              <a:rPr lang="ru-RU" smtClean="0"/>
              <a:pPr>
                <a:defRPr/>
              </a:pPr>
              <a:t>29.05.2023</a:t>
            </a:fld>
            <a:endParaRPr lang="ru-RU"/>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bg2"/>
                </a:solidFill>
              </a:defRPr>
            </a:lvl1pPr>
          </a:lstStyle>
          <a:p>
            <a:pPr>
              <a:defRPr/>
            </a:pPr>
            <a:endParaRPr lang="ru-RU"/>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bg2"/>
                </a:solidFill>
              </a:defRPr>
            </a:lvl1pPr>
          </a:lstStyle>
          <a:p>
            <a:fld id="{58AF2D1A-59E9-134B-A492-837AAA5E681F}" type="slidenum">
              <a:rPr lang="ru-RU" altLang="ru-UA" smtClean="0"/>
              <a:pPr/>
              <a:t>‹#›</a:t>
            </a:fld>
            <a:endParaRPr lang="ru-RU" altLang="ru-UA"/>
          </a:p>
        </p:txBody>
      </p:sp>
    </p:spTree>
    <p:extLst>
      <p:ext uri="{BB962C8B-B14F-4D97-AF65-F5344CB8AC3E}">
        <p14:creationId xmlns:p14="http://schemas.microsoft.com/office/powerpoint/2010/main" val="337437650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C5E3F623-5BB1-2D40-B91A-183D6BC32621}" type="datetimeFigureOut">
              <a:rPr lang="ru-RU" smtClean="0"/>
              <a:pPr>
                <a:defRPr/>
              </a:pPr>
              <a:t>29.05.2023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fld id="{5B72618A-0F3F-8646-9651-11276051855D}" type="slidenum">
              <a:rPr lang="ru-RU" altLang="ru-UA" smtClean="0"/>
              <a:pPr/>
              <a:t>‹#›</a:t>
            </a:fld>
            <a:endParaRPr lang="ru-RU" altLang="ru-UA"/>
          </a:p>
        </p:txBody>
      </p:sp>
    </p:spTree>
    <p:extLst>
      <p:ext uri="{BB962C8B-B14F-4D97-AF65-F5344CB8AC3E}">
        <p14:creationId xmlns:p14="http://schemas.microsoft.com/office/powerpoint/2010/main" val="2551639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C5E3F623-5BB1-2D40-B91A-183D6BC32621}" type="datetimeFigureOut">
              <a:rPr lang="ru-RU" smtClean="0"/>
              <a:pPr>
                <a:defRPr/>
              </a:pPr>
              <a:t>29.05.2023</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fld id="{5B72618A-0F3F-8646-9651-11276051855D}" type="slidenum">
              <a:rPr lang="ru-RU" altLang="ru-UA" smtClean="0"/>
              <a:pPr/>
              <a:t>‹#›</a:t>
            </a:fld>
            <a:endParaRPr lang="ru-RU" altLang="ru-UA"/>
          </a:p>
        </p:txBody>
      </p:sp>
    </p:spTree>
    <p:extLst>
      <p:ext uri="{BB962C8B-B14F-4D97-AF65-F5344CB8AC3E}">
        <p14:creationId xmlns:p14="http://schemas.microsoft.com/office/powerpoint/2010/main" val="2527694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8661BE1F-F86C-1D4D-9F91-9D66AB81C9E3}" type="datetimeFigureOut">
              <a:rPr lang="ru-RU" smtClean="0"/>
              <a:pPr>
                <a:defRPr/>
              </a:pPr>
              <a:t>29.05.2023</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fld id="{4F5A745E-C6CD-5E44-89A3-CDA6FDF1A7C5}" type="slidenum">
              <a:rPr lang="ru-RU" altLang="ru-UA" smtClean="0"/>
              <a:pPr/>
              <a:t>‹#›</a:t>
            </a:fld>
            <a:endParaRPr lang="ru-RU" altLang="ru-UA"/>
          </a:p>
        </p:txBody>
      </p:sp>
    </p:spTree>
    <p:extLst>
      <p:ext uri="{BB962C8B-B14F-4D97-AF65-F5344CB8AC3E}">
        <p14:creationId xmlns:p14="http://schemas.microsoft.com/office/powerpoint/2010/main" val="3674885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6C09A44-A94C-4C47-9365-89F72439E5E9}" type="datetimeFigureOut">
              <a:rPr lang="ru-RU" smtClean="0"/>
              <a:pPr>
                <a:defRPr/>
              </a:pPr>
              <a:t>29.05.2023</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fld id="{BA84AC07-792B-2A44-B409-5BA35EC733D4}" type="slidenum">
              <a:rPr lang="ru-RU" altLang="ru-UA" smtClean="0"/>
              <a:pPr/>
              <a:t>‹#›</a:t>
            </a:fld>
            <a:endParaRPr lang="ru-RU" altLang="ru-UA"/>
          </a:p>
        </p:txBody>
      </p:sp>
    </p:spTree>
    <p:extLst>
      <p:ext uri="{BB962C8B-B14F-4D97-AF65-F5344CB8AC3E}">
        <p14:creationId xmlns:p14="http://schemas.microsoft.com/office/powerpoint/2010/main" val="972671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ru-RU"/>
              <a:t>Образец заголовка</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p:cNvSpPr>
            <a:spLocks noGrp="1"/>
          </p:cNvSpPr>
          <p:nvPr>
            <p:ph type="dt" sz="half" idx="10"/>
          </p:nvPr>
        </p:nvSpPr>
        <p:spPr/>
        <p:txBody>
          <a:bodyPr/>
          <a:lstStyle/>
          <a:p>
            <a:pPr>
              <a:defRPr/>
            </a:pPr>
            <a:fld id="{C5E3F623-5BB1-2D40-B91A-183D6BC32621}" type="datetimeFigureOut">
              <a:rPr lang="ru-RU" smtClean="0"/>
              <a:pPr>
                <a:defRPr/>
              </a:pPr>
              <a:t>29.05.2023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5B72618A-0F3F-8646-9651-11276051855D}" type="slidenum">
              <a:rPr lang="ru-RU" altLang="ru-UA" smtClean="0"/>
              <a:pPr/>
              <a:t>‹#›</a:t>
            </a:fld>
            <a:endParaRPr lang="ru-RU" altLang="ru-UA"/>
          </a:p>
        </p:txBody>
      </p:sp>
    </p:spTree>
    <p:extLst>
      <p:ext uri="{BB962C8B-B14F-4D97-AF65-F5344CB8AC3E}">
        <p14:creationId xmlns:p14="http://schemas.microsoft.com/office/powerpoint/2010/main" val="2117138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0" name="Rectangle 9"/>
          <p:cNvSpPr/>
          <p:nvPr/>
        </p:nvSpPr>
        <p:spPr>
          <a:xfrm>
            <a:off x="9020386" y="237744"/>
            <a:ext cx="2926080" cy="638251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228599" y="237744"/>
            <a:ext cx="8531352" cy="6382512"/>
          </a:xfrm>
          <a:solidFill>
            <a:srgbClr val="969696"/>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8" name="Date Placeholder 7"/>
          <p:cNvSpPr>
            <a:spLocks noGrp="1"/>
          </p:cNvSpPr>
          <p:nvPr>
            <p:ph type="dt" sz="half" idx="10"/>
          </p:nvPr>
        </p:nvSpPr>
        <p:spPr/>
        <p:txBody>
          <a:bodyPr/>
          <a:lstStyle>
            <a:lvl1pPr>
              <a:defRPr>
                <a:effectLst>
                  <a:outerShdw blurRad="12700" dist="3810" dir="2700000" algn="tl" rotWithShape="0">
                    <a:prstClr val="black">
                      <a:alpha val="40000"/>
                    </a:prstClr>
                  </a:outerShdw>
                </a:effectLst>
              </a:defRPr>
            </a:lvl1pPr>
          </a:lstStyle>
          <a:p>
            <a:pPr>
              <a:defRPr/>
            </a:pPr>
            <a:fld id="{49600FC4-2857-7941-9FA9-74C48C0E8FD7}" type="datetimeFigureOut">
              <a:rPr lang="ru-RU" smtClean="0"/>
              <a:pPr>
                <a:defRPr/>
              </a:pPr>
              <a:t>29.05.2023</a:t>
            </a:fld>
            <a:endParaRPr lang="ru-RU"/>
          </a:p>
        </p:txBody>
      </p:sp>
      <p:sp>
        <p:nvSpPr>
          <p:cNvPr id="12" name="Footer Placeholder 11"/>
          <p:cNvSpPr>
            <a:spLocks noGrp="1"/>
          </p:cNvSpPr>
          <p:nvPr>
            <p:ph type="ftr" sz="quarter" idx="11"/>
          </p:nvPr>
        </p:nvSpPr>
        <p:spPr/>
        <p:txBody>
          <a:bodyPr/>
          <a:lstStyle>
            <a:lvl1pPr algn="r">
              <a:defRPr lang="en-US" sz="1000" kern="1200" dirty="0">
                <a:solidFill>
                  <a:schemeClr val="tx1">
                    <a:lumMod val="75000"/>
                    <a:lumOff val="25000"/>
                  </a:schemeClr>
                </a:solidFill>
                <a:effectLst>
                  <a:outerShdw blurRad="12700" dist="3810" dir="2700000" algn="tl" rotWithShape="0">
                    <a:prstClr val="black">
                      <a:alpha val="40000"/>
                    </a:prstClr>
                  </a:outerShdw>
                </a:effectLst>
                <a:latin typeface="+mn-lt"/>
                <a:ea typeface="+mn-ea"/>
                <a:cs typeface="+mn-cs"/>
              </a:defRPr>
            </a:lvl1pPr>
          </a:lstStyle>
          <a:p>
            <a:pPr>
              <a:defRPr/>
            </a:pPr>
            <a:endParaRPr lang="ru-RU"/>
          </a:p>
        </p:txBody>
      </p:sp>
      <p:sp>
        <p:nvSpPr>
          <p:cNvPr id="13" name="Slide Number Placeholder 12"/>
          <p:cNvSpPr>
            <a:spLocks noGrp="1"/>
          </p:cNvSpPr>
          <p:nvPr>
            <p:ph type="sldNum" sz="quarter" idx="12"/>
          </p:nvPr>
        </p:nvSpPr>
        <p:spPr/>
        <p:txBody>
          <a:bodyPr/>
          <a:lstStyle>
            <a:lvl1pPr>
              <a:defRPr>
                <a:solidFill>
                  <a:srgbClr val="FFFFFF"/>
                </a:solidFill>
              </a:defRPr>
            </a:lvl1pPr>
          </a:lstStyle>
          <a:p>
            <a:fld id="{D7665127-33EB-8342-9774-B6F3B235810C}" type="slidenum">
              <a:rPr lang="ru-RU" altLang="ru-UA" smtClean="0"/>
              <a:pPr/>
              <a:t>‹#›</a:t>
            </a:fld>
            <a:endParaRPr lang="ru-RU" altLang="ru-UA"/>
          </a:p>
        </p:txBody>
      </p:sp>
    </p:spTree>
    <p:extLst>
      <p:ext uri="{BB962C8B-B14F-4D97-AF65-F5344CB8AC3E}">
        <p14:creationId xmlns:p14="http://schemas.microsoft.com/office/powerpoint/2010/main" val="2539903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a:defRPr/>
            </a:pPr>
            <a:fld id="{C5E3F623-5BB1-2D40-B91A-183D6BC32621}" type="datetimeFigureOut">
              <a:rPr lang="ru-RU" smtClean="0"/>
              <a:pPr>
                <a:defRPr/>
              </a:pPr>
              <a:t>29.05.2023</a:t>
            </a:fld>
            <a:endParaRPr lang="ru-RU"/>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a:defRPr/>
            </a:pPr>
            <a:endParaRPr lang="ru-RU"/>
          </a:p>
        </p:txBody>
      </p:sp>
      <p:sp>
        <p:nvSpPr>
          <p:cNvPr id="6" name="Slide Number Placeholder 5"/>
          <p:cNvSpPr>
            <a:spLocks noGrp="1"/>
          </p:cNvSpPr>
          <p:nvPr>
            <p:ph type="sldNum" sz="quarter" idx="4"/>
          </p:nvPr>
        </p:nvSpPr>
        <p:spPr>
          <a:xfrm>
            <a:off x="10314667"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5B72618A-0F3F-8646-9651-11276051855D}" type="slidenum">
              <a:rPr lang="ru-RU" altLang="ru-UA" smtClean="0"/>
              <a:pPr/>
              <a:t>‹#›</a:t>
            </a:fld>
            <a:endParaRPr lang="ru-RU" altLang="ru-UA"/>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1254993577"/>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8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8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Заголовок 1">
            <a:extLst>
              <a:ext uri="{FF2B5EF4-FFF2-40B4-BE49-F238E27FC236}">
                <a16:creationId xmlns:a16="http://schemas.microsoft.com/office/drawing/2014/main" id="{BF731CCC-B9C1-D5E1-CC88-364FF87CD7A1}"/>
              </a:ext>
            </a:extLst>
          </p:cNvPr>
          <p:cNvSpPr>
            <a:spLocks noGrp="1"/>
          </p:cNvSpPr>
          <p:nvPr>
            <p:ph type="ctrTitle"/>
          </p:nvPr>
        </p:nvSpPr>
        <p:spPr>
          <a:xfrm>
            <a:off x="1936080" y="2693987"/>
            <a:ext cx="8319839" cy="1470025"/>
          </a:xfrm>
        </p:spPr>
        <p:txBody>
          <a:bodyPr/>
          <a:lstStyle/>
          <a:p>
            <a:r>
              <a:rPr lang="ru-RU" altLang="ru-UA" cap="none" dirty="0"/>
              <a:t>ЧУМА</a:t>
            </a:r>
          </a:p>
        </p:txBody>
      </p:sp>
      <p:sp>
        <p:nvSpPr>
          <p:cNvPr id="4" name="Подзаголовок 3">
            <a:extLst>
              <a:ext uri="{FF2B5EF4-FFF2-40B4-BE49-F238E27FC236}">
                <a16:creationId xmlns:a16="http://schemas.microsoft.com/office/drawing/2014/main" id="{72F54FDD-8D6F-C580-5079-25784B241BE0}"/>
              </a:ext>
            </a:extLst>
          </p:cNvPr>
          <p:cNvSpPr>
            <a:spLocks noGrp="1"/>
          </p:cNvSpPr>
          <p:nvPr>
            <p:ph type="subTitle" idx="1"/>
          </p:nvPr>
        </p:nvSpPr>
        <p:spPr>
          <a:xfrm>
            <a:off x="1562100" y="4581128"/>
            <a:ext cx="9070848" cy="792088"/>
          </a:xfrm>
        </p:spPr>
        <p:txBody>
          <a:bodyPr>
            <a:normAutofit/>
          </a:bodyPr>
          <a:lstStyle/>
          <a:p>
            <a:pPr algn="r"/>
            <a:r>
              <a:rPr lang="ru-UA" sz="1800" u="sng" dirty="0"/>
              <a:t>Підготувала лікар-інтерн ЗПСМ</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Первые эпидемии чумы возникли до нашей эры — Naked Science">
            <a:extLst>
              <a:ext uri="{FF2B5EF4-FFF2-40B4-BE49-F238E27FC236}">
                <a16:creationId xmlns:a16="http://schemas.microsoft.com/office/drawing/2014/main" id="{39042379-8A24-E8AE-9B68-C1EF5E0DD112}"/>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2224" b="954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Содержимое 2">
            <a:extLst>
              <a:ext uri="{FF2B5EF4-FFF2-40B4-BE49-F238E27FC236}">
                <a16:creationId xmlns:a16="http://schemas.microsoft.com/office/drawing/2014/main" id="{AE9B77F8-58DE-8872-69A4-3E358B76B77D}"/>
              </a:ext>
            </a:extLst>
          </p:cNvPr>
          <p:cNvSpPr>
            <a:spLocks noGrp="1"/>
          </p:cNvSpPr>
          <p:nvPr>
            <p:ph idx="1"/>
          </p:nvPr>
        </p:nvSpPr>
        <p:spPr>
          <a:xfrm>
            <a:off x="695400" y="1808820"/>
            <a:ext cx="10801200" cy="3240360"/>
          </a:xfrm>
        </p:spPr>
        <p:txBody>
          <a:bodyPr rtlCol="0">
            <a:normAutofit/>
          </a:bodyPr>
          <a:lstStyle/>
          <a:p>
            <a:pPr>
              <a:defRPr/>
            </a:pPr>
            <a:r>
              <a:rPr lang="ru-RU" sz="2400" dirty="0"/>
              <a:t>Третья пандемия чумы начала свое шествие в 1894 г. из Китая, и за 10 лет она захватила уже все континенты, в том числе Северную и Южную Америку и Австралию. Это была преимущественно бубонная чума, но и она «собрала немалую дань» — около 15 млн. погибших.</a:t>
            </a:r>
          </a:p>
          <a:p>
            <a:pPr>
              <a:buNone/>
              <a:defRPr/>
            </a:pPr>
            <a:r>
              <a:rPr lang="ru-RU" sz="2400" dirty="0"/>
              <a:t>  </a:t>
            </a:r>
          </a:p>
          <a:p>
            <a:pPr>
              <a:defRPr/>
            </a:pPr>
            <a:r>
              <a:rPr lang="ru-RU" sz="2400" dirty="0"/>
              <a:t>За 20-летний период от пандемии умерло около 12 млн. человек. </a:t>
            </a:r>
          </a:p>
          <a:p>
            <a:pPr>
              <a:defRPr/>
            </a:pPr>
            <a:endParaRPr lang="ru-RU" dirty="0"/>
          </a:p>
        </p:txBody>
      </p:sp>
      <p:sp>
        <p:nvSpPr>
          <p:cNvPr id="73" name="Rectangle 72">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9BD2BF1-7600-F517-09B6-9C6F9734738A}"/>
              </a:ext>
            </a:extLst>
          </p:cNvPr>
          <p:cNvPicPr>
            <a:picLocks noChangeAspect="1"/>
          </p:cNvPicPr>
          <p:nvPr/>
        </p:nvPicPr>
        <p:blipFill>
          <a:blip r:embed="rId2" cstate="print"/>
          <a:stretch>
            <a:fillRect/>
          </a:stretch>
        </p:blipFill>
        <p:spPr>
          <a:xfrm>
            <a:off x="7608168" y="1864347"/>
            <a:ext cx="3960440" cy="3548555"/>
          </a:xfrm>
          <a:prstGeom prst="ellipse">
            <a:avLst/>
          </a:prstGeom>
          <a:ln>
            <a:noFill/>
          </a:ln>
          <a:effectLst>
            <a:softEdge rad="112500"/>
          </a:effectLst>
        </p:spPr>
      </p:pic>
      <p:sp>
        <p:nvSpPr>
          <p:cNvPr id="2" name="Заголовок 1">
            <a:extLst>
              <a:ext uri="{FF2B5EF4-FFF2-40B4-BE49-F238E27FC236}">
                <a16:creationId xmlns:a16="http://schemas.microsoft.com/office/drawing/2014/main" id="{6601A1D9-250D-AA0F-5BC7-58284E0EC6E1}"/>
              </a:ext>
            </a:extLst>
          </p:cNvPr>
          <p:cNvSpPr>
            <a:spLocks noGrp="1"/>
          </p:cNvSpPr>
          <p:nvPr>
            <p:ph type="title"/>
          </p:nvPr>
        </p:nvSpPr>
        <p:spPr>
          <a:xfrm>
            <a:off x="1981200" y="548680"/>
            <a:ext cx="8229600" cy="1056161"/>
          </a:xfrm>
        </p:spPr>
        <p:txBody>
          <a:bodyPr rtlCol="0">
            <a:noAutofit/>
          </a:bodyPr>
          <a:lstStyle/>
          <a:p>
            <a:pPr algn="ctr">
              <a:defRPr/>
            </a:pPr>
            <a:r>
              <a:rPr lang="ru-RU" sz="6000" dirty="0">
                <a:solidFill>
                  <a:schemeClr val="tx1"/>
                </a:solidFill>
                <a:latin typeface="+mn-lt"/>
              </a:rPr>
              <a:t>ЭТИОЛОГИЯ</a:t>
            </a:r>
          </a:p>
        </p:txBody>
      </p:sp>
      <p:sp>
        <p:nvSpPr>
          <p:cNvPr id="3" name="Содержимое 2">
            <a:extLst>
              <a:ext uri="{FF2B5EF4-FFF2-40B4-BE49-F238E27FC236}">
                <a16:creationId xmlns:a16="http://schemas.microsoft.com/office/drawing/2014/main" id="{2C692B86-2291-55E1-FC32-0A73BD102FB1}"/>
              </a:ext>
            </a:extLst>
          </p:cNvPr>
          <p:cNvSpPr>
            <a:spLocks noGrp="1"/>
          </p:cNvSpPr>
          <p:nvPr>
            <p:ph idx="1"/>
          </p:nvPr>
        </p:nvSpPr>
        <p:spPr>
          <a:xfrm>
            <a:off x="767408" y="1864347"/>
            <a:ext cx="6480720" cy="4565029"/>
          </a:xfrm>
        </p:spPr>
        <p:txBody>
          <a:bodyPr rtlCol="0">
            <a:normAutofit fontScale="85000" lnSpcReduction="10000"/>
          </a:bodyPr>
          <a:lstStyle/>
          <a:p>
            <a:pPr>
              <a:lnSpc>
                <a:spcPct val="120000"/>
              </a:lnSpc>
              <a:defRPr/>
            </a:pPr>
            <a:r>
              <a:rPr lang="ru-RU" sz="2400" dirty="0"/>
              <a:t>Возбудитель - грамотрицательная мелкая полиморфная неподвижная палочка </a:t>
            </a:r>
            <a:r>
              <a:rPr lang="en-US" sz="2400" dirty="0"/>
              <a:t>Yersinia pestis </a:t>
            </a:r>
            <a:r>
              <a:rPr lang="ru-RU" sz="2400" dirty="0"/>
              <a:t>семейства </a:t>
            </a:r>
            <a:r>
              <a:rPr lang="en-US" sz="2400" dirty="0"/>
              <a:t>Enterobacteriaceae </a:t>
            </a:r>
            <a:r>
              <a:rPr lang="ru-RU" sz="2400" dirty="0"/>
              <a:t>рода </a:t>
            </a:r>
            <a:r>
              <a:rPr lang="en-US" sz="2400" dirty="0"/>
              <a:t>Yersinia</a:t>
            </a:r>
            <a:r>
              <a:rPr lang="ru-RU" sz="2400" dirty="0"/>
              <a:t>. </a:t>
            </a:r>
          </a:p>
          <a:p>
            <a:pPr>
              <a:lnSpc>
                <a:spcPct val="120000"/>
              </a:lnSpc>
              <a:defRPr/>
            </a:pPr>
            <a:r>
              <a:rPr lang="ru-RU" sz="2400" dirty="0"/>
              <a:t>Имеет слизистую капсулу, спор не образует. </a:t>
            </a:r>
          </a:p>
          <a:p>
            <a:pPr>
              <a:lnSpc>
                <a:spcPct val="120000"/>
              </a:lnSpc>
              <a:defRPr/>
            </a:pPr>
            <a:r>
              <a:rPr lang="ru-RU" sz="2400" dirty="0"/>
              <a:t>Факультативный анаэроб. </a:t>
            </a:r>
          </a:p>
          <a:p>
            <a:pPr>
              <a:lnSpc>
                <a:spcPct val="120000"/>
              </a:lnSpc>
              <a:defRPr/>
            </a:pPr>
            <a:r>
              <a:rPr lang="ru-RU" sz="2400" dirty="0"/>
              <a:t>Окрашивается биполярно анилиновыми красителями (более интенсивно по краям). </a:t>
            </a:r>
          </a:p>
          <a:p>
            <a:pPr>
              <a:lnSpc>
                <a:spcPct val="120000"/>
              </a:lnSpc>
              <a:defRPr/>
            </a:pPr>
            <a:r>
              <a:rPr lang="ru-RU" sz="2400" dirty="0"/>
              <a:t>Выделяют крысиную, </a:t>
            </a:r>
            <a:r>
              <a:rPr lang="ru-RU" sz="2400" dirty="0" err="1"/>
              <a:t>сурчиную</a:t>
            </a:r>
            <a:r>
              <a:rPr lang="ru-RU" sz="2400" dirty="0"/>
              <a:t>, сусликовую, </a:t>
            </a:r>
            <a:r>
              <a:rPr lang="ru-RU" sz="2400" dirty="0" err="1"/>
              <a:t>полёвочную</a:t>
            </a:r>
            <a:r>
              <a:rPr lang="ru-RU" sz="2400" dirty="0"/>
              <a:t> и </a:t>
            </a:r>
            <a:r>
              <a:rPr lang="ru-RU" sz="2400" dirty="0" err="1"/>
              <a:t>песчаночную</a:t>
            </a:r>
            <a:r>
              <a:rPr lang="ru-RU" sz="2400" dirty="0"/>
              <a:t> разновидности чумной бактерии.</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a:extLst>
              <a:ext uri="{FF2B5EF4-FFF2-40B4-BE49-F238E27FC236}">
                <a16:creationId xmlns:a16="http://schemas.microsoft.com/office/drawing/2014/main" id="{4EF76D74-3FE3-6B7F-9A23-2659E58ABB51}"/>
              </a:ext>
            </a:extLst>
          </p:cNvPr>
          <p:cNvSpPr>
            <a:spLocks noGrp="1"/>
          </p:cNvSpPr>
          <p:nvPr>
            <p:ph type="title"/>
          </p:nvPr>
        </p:nvSpPr>
        <p:spPr>
          <a:xfrm>
            <a:off x="1066800" y="548680"/>
            <a:ext cx="10058400" cy="1371600"/>
          </a:xfrm>
        </p:spPr>
        <p:txBody>
          <a:bodyPr/>
          <a:lstStyle/>
          <a:p>
            <a:pPr algn="ctr"/>
            <a:r>
              <a:rPr lang="ru-RU" altLang="ru-UA" sz="6000" dirty="0">
                <a:solidFill>
                  <a:schemeClr val="tx1"/>
                </a:solidFill>
                <a:latin typeface="+mn-lt"/>
              </a:rPr>
              <a:t>ЭТИОЛОГИЯ</a:t>
            </a:r>
          </a:p>
        </p:txBody>
      </p:sp>
      <p:graphicFrame>
        <p:nvGraphicFramePr>
          <p:cNvPr id="13319" name="Содержимое 2">
            <a:extLst>
              <a:ext uri="{FF2B5EF4-FFF2-40B4-BE49-F238E27FC236}">
                <a16:creationId xmlns:a16="http://schemas.microsoft.com/office/drawing/2014/main" id="{4F1C295C-EA0B-1CA2-4B40-74CA86652D0B}"/>
              </a:ext>
            </a:extLst>
          </p:cNvPr>
          <p:cNvGraphicFramePr>
            <a:graphicFrameLocks noGrp="1"/>
          </p:cNvGraphicFramePr>
          <p:nvPr>
            <p:ph idx="1"/>
            <p:extLst>
              <p:ext uri="{D42A27DB-BD31-4B8C-83A1-F6EECF244321}">
                <p14:modId xmlns:p14="http://schemas.microsoft.com/office/powerpoint/2010/main" val="3910132691"/>
              </p:ext>
            </p:extLst>
          </p:nvPr>
        </p:nvGraphicFramePr>
        <p:xfrm>
          <a:off x="1066800" y="1920280"/>
          <a:ext cx="10058400" cy="3931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Чума картинка.jpg">
            <a:extLst>
              <a:ext uri="{FF2B5EF4-FFF2-40B4-BE49-F238E27FC236}">
                <a16:creationId xmlns:a16="http://schemas.microsoft.com/office/drawing/2014/main" id="{1A19D257-EB5F-AC54-6F5C-735BD778AE4F}"/>
              </a:ext>
            </a:extLst>
          </p:cNvPr>
          <p:cNvPicPr>
            <a:picLocks noGrp="1" noChangeAspect="1"/>
          </p:cNvPicPr>
          <p:nvPr>
            <p:ph idx="4294967295"/>
          </p:nvPr>
        </p:nvPicPr>
        <p:blipFill>
          <a:blip r:embed="rId2" cstate="print"/>
          <a:stretch>
            <a:fillRect/>
          </a:stretch>
        </p:blipFill>
        <p:spPr>
          <a:xfrm>
            <a:off x="2064060" y="405045"/>
            <a:ext cx="8063880" cy="6047910"/>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3" name="Rectangle 72">
            <a:extLst>
              <a:ext uri="{FF2B5EF4-FFF2-40B4-BE49-F238E27FC236}">
                <a16:creationId xmlns:a16="http://schemas.microsoft.com/office/drawing/2014/main" id="{23FB29C5-9E32-4F49-A689-B10EE31E5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2"/>
          </a:solidFill>
          <a:ln w="6350" cap="flat" cmpd="sng" algn="ctr">
            <a:noFill/>
            <a:prstDash val="solid"/>
          </a:ln>
          <a:effectLst>
            <a:outerShdw blurRad="63500" algn="ctr" rotWithShape="0">
              <a:prstClr val="black">
                <a:alpha val="40000"/>
              </a:prstClr>
            </a:outerShdw>
            <a:softEdge rad="0"/>
          </a:effectLst>
        </p:spPr>
      </p:sp>
      <p:sp>
        <p:nvSpPr>
          <p:cNvPr id="77" name="Rectangle 76">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2"/>
            </a:solidFill>
            <a:prstDash val="solid"/>
            <a:miter lim="800000"/>
          </a:ln>
          <a:effectLst/>
        </p:spPr>
      </p:sp>
      <p:sp>
        <p:nvSpPr>
          <p:cNvPr id="15362" name="Заголовок 1">
            <a:extLst>
              <a:ext uri="{FF2B5EF4-FFF2-40B4-BE49-F238E27FC236}">
                <a16:creationId xmlns:a16="http://schemas.microsoft.com/office/drawing/2014/main" id="{07A346A9-6AB3-B3BB-92F1-CCC224F9544D}"/>
              </a:ext>
            </a:extLst>
          </p:cNvPr>
          <p:cNvSpPr>
            <a:spLocks noGrp="1"/>
          </p:cNvSpPr>
          <p:nvPr>
            <p:ph type="title"/>
          </p:nvPr>
        </p:nvSpPr>
        <p:spPr>
          <a:xfrm>
            <a:off x="3844616" y="881210"/>
            <a:ext cx="7417925" cy="1517035"/>
          </a:xfrm>
        </p:spPr>
        <p:txBody>
          <a:bodyPr>
            <a:normAutofit/>
          </a:bodyPr>
          <a:lstStyle/>
          <a:p>
            <a:r>
              <a:rPr lang="ru-RU" altLang="ru-UA">
                <a:solidFill>
                  <a:schemeClr val="tx1">
                    <a:lumMod val="75000"/>
                    <a:lumOff val="25000"/>
                  </a:schemeClr>
                </a:solidFill>
                <a:latin typeface="+mn-lt"/>
              </a:rPr>
              <a:t>ЭТИОЛОГИЯ</a:t>
            </a:r>
          </a:p>
        </p:txBody>
      </p:sp>
      <p:sp>
        <p:nvSpPr>
          <p:cNvPr id="3" name="Содержимое 2">
            <a:extLst>
              <a:ext uri="{FF2B5EF4-FFF2-40B4-BE49-F238E27FC236}">
                <a16:creationId xmlns:a16="http://schemas.microsoft.com/office/drawing/2014/main" id="{BF1B5797-58E4-79E4-E1EC-C3ACC70BD273}"/>
              </a:ext>
            </a:extLst>
          </p:cNvPr>
          <p:cNvSpPr>
            <a:spLocks noGrp="1"/>
          </p:cNvSpPr>
          <p:nvPr>
            <p:ph idx="1"/>
          </p:nvPr>
        </p:nvSpPr>
        <p:spPr>
          <a:xfrm>
            <a:off x="3844616" y="2626840"/>
            <a:ext cx="7245103" cy="3131777"/>
          </a:xfrm>
        </p:spPr>
        <p:txBody>
          <a:bodyPr>
            <a:normAutofit/>
          </a:bodyPr>
          <a:lstStyle/>
          <a:p>
            <a:r>
              <a:rPr lang="ru-RU" altLang="ru-UA">
                <a:solidFill>
                  <a:schemeClr val="tx1">
                    <a:lumMod val="75000"/>
                    <a:lumOff val="25000"/>
                  </a:schemeClr>
                </a:solidFill>
              </a:rPr>
              <a:t>Микроб отличается устойчивостью в окружающей среде: в почве сохраняется до 7 мес; в трупах, погребённых в земле, до года: в гное бубона - до 20-40 дней; на предметах бытовой обстановки, в воде — до 30-90 дней; хорошо переносит замораживание. При нагревании (при 60 'С погибает через 30 с, при 100 °С - мгновенно), высушивании, действии прямого солнечного света и дезинфицирующих средств (спирт, хлорамин и др.) возбудитель быстро разрушается. Его относят к 1-й группе патогенности.</a:t>
            </a:r>
          </a:p>
          <a:p>
            <a:endParaRPr lang="ru-RU" altLang="ru-UA">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F97D96-F967-545D-49E6-A3C423B4AE9E}"/>
              </a:ext>
            </a:extLst>
          </p:cNvPr>
          <p:cNvSpPr>
            <a:spLocks noGrp="1"/>
          </p:cNvSpPr>
          <p:nvPr>
            <p:ph type="title"/>
          </p:nvPr>
        </p:nvSpPr>
        <p:spPr>
          <a:xfrm>
            <a:off x="2711624" y="518146"/>
            <a:ext cx="7200799" cy="1008855"/>
          </a:xfrm>
        </p:spPr>
        <p:txBody>
          <a:bodyPr rtlCol="0">
            <a:noAutofit/>
          </a:bodyPr>
          <a:lstStyle/>
          <a:p>
            <a:pPr>
              <a:defRPr/>
            </a:pPr>
            <a:r>
              <a:rPr lang="ru-RU" sz="6000" dirty="0">
                <a:solidFill>
                  <a:schemeClr val="tx1"/>
                </a:solidFill>
                <a:latin typeface="+mn-lt"/>
              </a:rPr>
              <a:t>Эпидемиология</a:t>
            </a:r>
          </a:p>
        </p:txBody>
      </p:sp>
      <p:sp>
        <p:nvSpPr>
          <p:cNvPr id="5123" name="Объект 2">
            <a:extLst>
              <a:ext uri="{FF2B5EF4-FFF2-40B4-BE49-F238E27FC236}">
                <a16:creationId xmlns:a16="http://schemas.microsoft.com/office/drawing/2014/main" id="{86515D22-5CBF-65C9-466B-55FC39477442}"/>
              </a:ext>
            </a:extLst>
          </p:cNvPr>
          <p:cNvSpPr>
            <a:spLocks noGrp="1"/>
          </p:cNvSpPr>
          <p:nvPr>
            <p:ph idx="1"/>
          </p:nvPr>
        </p:nvSpPr>
        <p:spPr>
          <a:xfrm>
            <a:off x="623392" y="1628800"/>
            <a:ext cx="10873281" cy="1686462"/>
          </a:xfrm>
        </p:spPr>
        <p:txBody>
          <a:bodyPr rtlCol="0">
            <a:normAutofit/>
          </a:bodyPr>
          <a:lstStyle/>
          <a:p>
            <a:pPr marL="71438" indent="-142875">
              <a:spcBef>
                <a:spcPct val="0"/>
              </a:spcBef>
              <a:defRPr/>
            </a:pPr>
            <a:r>
              <a:rPr lang="ru-RU" sz="2000" dirty="0"/>
              <a:t>Чума — природно-очаговый трансмиссивный зооноз. </a:t>
            </a:r>
          </a:p>
          <a:p>
            <a:pPr marL="71438" indent="-142875">
              <a:spcBef>
                <a:spcPct val="0"/>
              </a:spcBef>
              <a:defRPr/>
            </a:pPr>
            <a:r>
              <a:rPr lang="ru-RU" sz="2000" dirty="0"/>
              <a:t>Основными резервуарами и источниками инфекции являются грызуны: серая крыса, чёрная крыса, а также верблюды, кошки</a:t>
            </a:r>
          </a:p>
          <a:p>
            <a:pPr marL="71438" indent="-142875">
              <a:spcBef>
                <a:spcPct val="0"/>
              </a:spcBef>
              <a:defRPr/>
            </a:pPr>
            <a:r>
              <a:rPr lang="ru-RU" sz="2000" dirty="0"/>
              <a:t>Специфическими переносчиками возбудителей чумы являются блохи, паразитирующие на грызунах.</a:t>
            </a:r>
          </a:p>
        </p:txBody>
      </p:sp>
      <p:pic>
        <p:nvPicPr>
          <p:cNvPr id="16388" name="Рисунок 3">
            <a:extLst>
              <a:ext uri="{FF2B5EF4-FFF2-40B4-BE49-F238E27FC236}">
                <a16:creationId xmlns:a16="http://schemas.microsoft.com/office/drawing/2014/main" id="{B3503456-710D-51FC-3B7E-5D1193E3BF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432" y="3506847"/>
            <a:ext cx="2597150"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Box 4">
            <a:extLst>
              <a:ext uri="{FF2B5EF4-FFF2-40B4-BE49-F238E27FC236}">
                <a16:creationId xmlns:a16="http://schemas.microsoft.com/office/drawing/2014/main" id="{24B86A42-8B3C-1064-1F73-DE411A07EEDD}"/>
              </a:ext>
            </a:extLst>
          </p:cNvPr>
          <p:cNvSpPr txBox="1">
            <a:spLocks noChangeArrowheads="1"/>
          </p:cNvSpPr>
          <p:nvPr/>
        </p:nvSpPr>
        <p:spPr bwMode="auto">
          <a:xfrm>
            <a:off x="3863676" y="3429000"/>
            <a:ext cx="7632997"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UA" sz="2000" dirty="0">
                <a:latin typeface="+mn-lt"/>
              </a:rPr>
              <a:t>Заражение человека чумой происходит несколькими путями: трансмиссивным </a:t>
            </a:r>
          </a:p>
          <a:p>
            <a:r>
              <a:rPr lang="ru-RU" altLang="ru-UA" sz="2000" dirty="0">
                <a:latin typeface="+mn-lt"/>
              </a:rPr>
              <a:t>(основной) ― преимущественно через укус инфицированных блох, контактно-бытовым (при снятии шкурок с зараженных промысловых грызунов или разделке туши верблюда), пищевым (при употреблении в пищу обсемененных чумными бактериями продуктов), воздушно-капельным (при контакте с больным легочной формой чумы).</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Содержимое 3" descr="Чума 5картинка.jpg">
            <a:extLst>
              <a:ext uri="{FF2B5EF4-FFF2-40B4-BE49-F238E27FC236}">
                <a16:creationId xmlns:a16="http://schemas.microsoft.com/office/drawing/2014/main" id="{4447447C-2D89-BF87-6A59-755FBBE89D75}"/>
              </a:ext>
            </a:extLst>
          </p:cNvPr>
          <p:cNvPicPr>
            <a:picLocks noChangeAspect="1"/>
          </p:cNvPicPr>
          <p:nvPr/>
        </p:nvPicPr>
        <p:blipFill>
          <a:blip r:embed="rId2" cstate="print"/>
          <a:srcRect l="3582" r="15815"/>
          <a:stretch>
            <a:fillRect/>
          </a:stretch>
        </p:blipFill>
        <p:spPr>
          <a:xfrm>
            <a:off x="3791744" y="476672"/>
            <a:ext cx="4134605" cy="3583324"/>
          </a:xfrm>
          <a:prstGeom prst="rect">
            <a:avLst/>
          </a:prstGeom>
          <a:ln>
            <a:noFill/>
          </a:ln>
          <a:effectLst>
            <a:softEdge rad="112500"/>
          </a:effectLst>
        </p:spPr>
      </p:pic>
      <p:sp>
        <p:nvSpPr>
          <p:cNvPr id="18434" name="Содержимое 2">
            <a:extLst>
              <a:ext uri="{FF2B5EF4-FFF2-40B4-BE49-F238E27FC236}">
                <a16:creationId xmlns:a16="http://schemas.microsoft.com/office/drawing/2014/main" id="{6DD780EA-BB08-3F6E-C822-601328F23ABE}"/>
              </a:ext>
            </a:extLst>
          </p:cNvPr>
          <p:cNvSpPr>
            <a:spLocks noGrp="1"/>
          </p:cNvSpPr>
          <p:nvPr>
            <p:ph idx="1"/>
          </p:nvPr>
        </p:nvSpPr>
        <p:spPr>
          <a:xfrm>
            <a:off x="695400" y="4221088"/>
            <a:ext cx="10945216" cy="2428875"/>
          </a:xfrm>
        </p:spPr>
        <p:txBody>
          <a:bodyPr rtlCol="0">
            <a:normAutofit/>
          </a:bodyPr>
          <a:lstStyle/>
          <a:p>
            <a:pPr>
              <a:defRPr/>
            </a:pPr>
            <a:r>
              <a:rPr lang="ru-RU" sz="2000" dirty="0"/>
              <a:t>В просвете пищеварительной трубки блохи, куда попадает при сосании на больном животном инфицированная кровь, бактерии начинают быстро размножаться и уже через 4—5 </a:t>
            </a:r>
            <a:r>
              <a:rPr lang="ru-RU" sz="2000" dirty="0" err="1"/>
              <a:t>сут</a:t>
            </a:r>
            <a:r>
              <a:rPr lang="ru-RU" sz="2000" dirty="0"/>
              <a:t>. в огромном количестве скапливаются в </a:t>
            </a:r>
            <a:r>
              <a:rPr lang="ru-RU" sz="2000" dirty="0" err="1"/>
              <a:t>преджелудке</a:t>
            </a:r>
            <a:r>
              <a:rPr lang="ru-RU" sz="2000" dirty="0"/>
              <a:t>, формируя «пробку» («чумной блок»). При очередном </a:t>
            </a:r>
            <a:r>
              <a:rPr lang="ru-RU" sz="2000" dirty="0" err="1"/>
              <a:t>кровососании</a:t>
            </a:r>
            <a:r>
              <a:rPr lang="ru-RU" sz="2000" dirty="0"/>
              <a:t> блоха срыгивает эту «пробку» в ранку. Инфицированная блоха может сохранять Y. </a:t>
            </a:r>
            <a:r>
              <a:rPr lang="ru-RU" sz="2000" dirty="0" err="1"/>
              <a:t>pestis</a:t>
            </a:r>
            <a:r>
              <a:rPr lang="ru-RU" sz="2000" dirty="0"/>
              <a:t> в течение всей своей жизни, но потомству их не передает.</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5" name="Содержимое 2">
            <a:extLst>
              <a:ext uri="{FF2B5EF4-FFF2-40B4-BE49-F238E27FC236}">
                <a16:creationId xmlns:a16="http://schemas.microsoft.com/office/drawing/2014/main" id="{028BB8EB-4D8A-A611-3726-DA7DCC1740B4}"/>
              </a:ext>
            </a:extLst>
          </p:cNvPr>
          <p:cNvGraphicFramePr>
            <a:graphicFrameLocks noGrp="1"/>
          </p:cNvGraphicFramePr>
          <p:nvPr>
            <p:ph idx="1"/>
            <p:extLst>
              <p:ext uri="{D42A27DB-BD31-4B8C-83A1-F6EECF244321}">
                <p14:modId xmlns:p14="http://schemas.microsoft.com/office/powerpoint/2010/main" val="3692985897"/>
              </p:ext>
            </p:extLst>
          </p:nvPr>
        </p:nvGraphicFramePr>
        <p:xfrm>
          <a:off x="983432" y="908720"/>
          <a:ext cx="10141768" cy="5126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8E0FBF5-F1B5-4711-AFDD-A39FF34BC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48C101B-4757-46DF-AB0F-72AE1AD2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rtlCol="0" anchor="ctr"/>
          <a:lstStyle/>
          <a:p>
            <a:pPr algn="ctr"/>
            <a:endParaRPr lang="en-US">
              <a:solidFill>
                <a:schemeClr val="tx1"/>
              </a:solidFill>
            </a:endParaRPr>
          </a:p>
        </p:txBody>
      </p:sp>
      <p:pic>
        <p:nvPicPr>
          <p:cNvPr id="20484" name="Picture 2" descr="http://gamapserver.who.int/mapLibrary/Files/Maps/Global_humancases_2002_5.png">
            <a:extLst>
              <a:ext uri="{FF2B5EF4-FFF2-40B4-BE49-F238E27FC236}">
                <a16:creationId xmlns:a16="http://schemas.microsoft.com/office/drawing/2014/main" id="{02D759DE-EABD-4314-8D47-B6673FF743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33" r="1" b="23118"/>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1D7474D6-D12E-45CA-A354-84ECA62C56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C07327CB-FFE1-473C-9250-7A02C83B33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2861E25C-125D-41D9-A67D-F66086863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9" y="640080"/>
            <a:ext cx="5056652" cy="5577840"/>
          </a:xfrm>
          <a:prstGeom prst="rect">
            <a:avLst/>
          </a:prstGeom>
          <a:solidFill>
            <a:schemeClr val="tx1"/>
          </a:solidFill>
          <a:ln w="6350" cap="flat" cmpd="sng" algn="ctr">
            <a:noFill/>
            <a:prstDash val="solid"/>
          </a:ln>
          <a:effectLst>
            <a:outerShdw blurRad="50800" algn="ctr" rotWithShape="0">
              <a:prstClr val="black">
                <a:alpha val="66000"/>
              </a:prstClr>
            </a:outerShdw>
            <a:softEdge rad="0"/>
          </a:effectLst>
        </p:spPr>
      </p:sp>
      <p:sp>
        <p:nvSpPr>
          <p:cNvPr id="141" name="Rectangle 140">
            <a:extLst>
              <a:ext uri="{FF2B5EF4-FFF2-40B4-BE49-F238E27FC236}">
                <a16:creationId xmlns:a16="http://schemas.microsoft.com/office/drawing/2014/main" id="{CC0A6138-0D4A-492A-BCC9-B54BFB7E49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720" y="809471"/>
            <a:ext cx="4713890" cy="5239058"/>
          </a:xfrm>
          <a:prstGeom prst="rect">
            <a:avLst/>
          </a:prstGeom>
          <a:noFill/>
          <a:ln w="6350" cap="sq" cmpd="sng" algn="ctr">
            <a:solidFill>
              <a:schemeClr val="bg2"/>
            </a:solidFill>
            <a:prstDash val="solid"/>
            <a:miter lim="800000"/>
          </a:ln>
          <a:effectLst/>
        </p:spPr>
      </p:sp>
      <p:pic>
        <p:nvPicPr>
          <p:cNvPr id="30722" name="Picture 2" descr="https://encrypted-tbn0.gstatic.com/images?q=tbn:ANd9GcSSidR4rsspMRVy9Q8ux66wiAM7GHZcnEl-5bJ1jkDIRrKPM8NcmA">
            <a:extLst>
              <a:ext uri="{FF2B5EF4-FFF2-40B4-BE49-F238E27FC236}">
                <a16:creationId xmlns:a16="http://schemas.microsoft.com/office/drawing/2014/main" id="{F67DC037-4EB4-6837-60BD-3A04E644997E}"/>
              </a:ext>
            </a:extLst>
          </p:cNvPr>
          <p:cNvPicPr>
            <a:picLocks noChangeAspect="1" noChangeArrowheads="1"/>
          </p:cNvPicPr>
          <p:nvPr/>
        </p:nvPicPr>
        <p:blipFill>
          <a:blip r:embed="rId2" cstate="print"/>
          <a:stretch>
            <a:fillRect/>
          </a:stretch>
        </p:blipFill>
        <p:spPr bwMode="auto">
          <a:xfrm>
            <a:off x="1125772" y="2437822"/>
            <a:ext cx="4091786" cy="1982355"/>
          </a:xfrm>
          <a:prstGeom prst="rect">
            <a:avLst/>
          </a:prstGeom>
        </p:spPr>
      </p:pic>
      <p:sp>
        <p:nvSpPr>
          <p:cNvPr id="21506" name="Содержимое 2">
            <a:extLst>
              <a:ext uri="{FF2B5EF4-FFF2-40B4-BE49-F238E27FC236}">
                <a16:creationId xmlns:a16="http://schemas.microsoft.com/office/drawing/2014/main" id="{C088C8A4-E5CB-5BB5-B81F-7A2D6DB1959F}"/>
              </a:ext>
            </a:extLst>
          </p:cNvPr>
          <p:cNvSpPr>
            <a:spLocks noGrp="1"/>
          </p:cNvSpPr>
          <p:nvPr>
            <p:ph idx="1"/>
          </p:nvPr>
        </p:nvSpPr>
        <p:spPr>
          <a:xfrm>
            <a:off x="6846137" y="1412776"/>
            <a:ext cx="4602152" cy="4723023"/>
          </a:xfrm>
        </p:spPr>
        <p:txBody>
          <a:bodyPr>
            <a:normAutofit/>
          </a:bodyPr>
          <a:lstStyle/>
          <a:p>
            <a:r>
              <a:rPr lang="ru-RU" altLang="ru-UA" sz="2000" dirty="0"/>
              <a:t>В 2013 году на севере Киргизии обнаружена бубонная чума. Именно это страшное инфекционное заболевание стало причиной смерти 15-летнего мальчика. Он обратился в приемную Ак-</a:t>
            </a:r>
            <a:r>
              <a:rPr lang="ru-RU" altLang="ru-UA" sz="2000" dirty="0" err="1"/>
              <a:t>Суйской</a:t>
            </a:r>
            <a:r>
              <a:rPr lang="ru-RU" altLang="ru-UA" sz="2000" dirty="0"/>
              <a:t> территориальной больницы за неделю до гибели , жалуясь на высокую температуру и появление характерного бубона на коже.</a:t>
            </a:r>
          </a:p>
        </p:txBody>
      </p:sp>
      <p:sp>
        <p:nvSpPr>
          <p:cNvPr id="143" name="Rectangle 142">
            <a:extLst>
              <a:ext uri="{FF2B5EF4-FFF2-40B4-BE49-F238E27FC236}">
                <a16:creationId xmlns:a16="http://schemas.microsoft.com/office/drawing/2014/main" id="{963F5873-E56D-4836-8C82-DC56E6309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02365" y="374904"/>
            <a:ext cx="5117780" cy="6108192"/>
          </a:xfrm>
          <a:prstGeom prst="rect">
            <a:avLst/>
          </a:prstGeom>
          <a:noFill/>
          <a:ln w="6350" cap="sq" cmpd="sng" algn="ctr">
            <a:solidFill>
              <a:schemeClr val="tx1">
                <a:lumMod val="75000"/>
                <a:lumOff val="25000"/>
              </a:schemeClr>
            </a:solidFill>
            <a:prstDash val="solid"/>
            <a:miter lim="800000"/>
          </a:ln>
          <a:effectLst/>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Содержимое 2">
            <a:extLst>
              <a:ext uri="{FF2B5EF4-FFF2-40B4-BE49-F238E27FC236}">
                <a16:creationId xmlns:a16="http://schemas.microsoft.com/office/drawing/2014/main" id="{5440EFF1-2DBF-A5A6-53C7-1405298BA9B5}"/>
              </a:ext>
            </a:extLst>
          </p:cNvPr>
          <p:cNvSpPr>
            <a:spLocks noGrp="1"/>
          </p:cNvSpPr>
          <p:nvPr>
            <p:ph idx="1"/>
          </p:nvPr>
        </p:nvSpPr>
        <p:spPr>
          <a:xfrm>
            <a:off x="843565" y="949995"/>
            <a:ext cx="10504870" cy="1902941"/>
          </a:xfrm>
        </p:spPr>
        <p:txBody>
          <a:bodyPr>
            <a:normAutofit lnSpcReduction="10000"/>
          </a:bodyPr>
          <a:lstStyle/>
          <a:p>
            <a:r>
              <a:rPr lang="ru-RU" altLang="ru-UA" sz="2400" b="1" i="1" u="sng" dirty="0"/>
              <a:t>Чума</a:t>
            </a:r>
            <a:r>
              <a:rPr lang="ru-RU" altLang="ru-UA" sz="2400" dirty="0"/>
              <a:t> (</a:t>
            </a:r>
            <a:r>
              <a:rPr lang="en-US" altLang="ru-UA" sz="2400" dirty="0"/>
              <a:t>pestis) -</a:t>
            </a:r>
            <a:r>
              <a:rPr lang="ru-RU" altLang="ru-UA" sz="2400" dirty="0"/>
              <a:t> острая зоонозная природно-очаговая инфекционная болезнь с преимущественно трансмиссивным механизмом передачи возбудителя, которая характеризуется интоксикацией, поражением лимфатических узлов, кожи и лёгких. Её относят к особо опасным, конвенционным болезням.</a:t>
            </a:r>
          </a:p>
          <a:p>
            <a:endParaRPr lang="ru-RU" altLang="ru-UA" dirty="0"/>
          </a:p>
        </p:txBody>
      </p:sp>
      <p:pic>
        <p:nvPicPr>
          <p:cNvPr id="4" name="Picture 4" descr="http://tourism-london.ru/uploads/posts/2011-08/1314194656_lond_chuma.jpg">
            <a:extLst>
              <a:ext uri="{FF2B5EF4-FFF2-40B4-BE49-F238E27FC236}">
                <a16:creationId xmlns:a16="http://schemas.microsoft.com/office/drawing/2014/main" id="{3BD1D2D7-B9A1-DADD-F3A5-631F658FE460}"/>
              </a:ext>
            </a:extLst>
          </p:cNvPr>
          <p:cNvPicPr>
            <a:picLocks noChangeAspect="1" noChangeArrowheads="1"/>
          </p:cNvPicPr>
          <p:nvPr/>
        </p:nvPicPr>
        <p:blipFill>
          <a:blip r:embed="rId2" cstate="print"/>
          <a:srcRect/>
          <a:stretch>
            <a:fillRect/>
          </a:stretch>
        </p:blipFill>
        <p:spPr bwMode="auto">
          <a:xfrm>
            <a:off x="6351917" y="2849536"/>
            <a:ext cx="4660164" cy="3495123"/>
          </a:xfrm>
          <a:prstGeom prst="rect">
            <a:avLst/>
          </a:prstGeom>
          <a:ln>
            <a:noFill/>
          </a:ln>
          <a:effectLst>
            <a:softEdge rad="112500"/>
          </a:effectLst>
        </p:spPr>
      </p:pic>
      <p:pic>
        <p:nvPicPr>
          <p:cNvPr id="5" name="Picture 2" descr="http://kultprivet.ru/wp-content/uploads/2013/09/%D0%A7%D1%83%D0%BC%D0%B0-%D0%B2-%D0%9D%D0%B5%D0%B0%D0%BF%D0%BE%D0%BB%D0%B5-1665-%D0%B3%D0%BE%D0%B4.jpg">
            <a:extLst>
              <a:ext uri="{FF2B5EF4-FFF2-40B4-BE49-F238E27FC236}">
                <a16:creationId xmlns:a16="http://schemas.microsoft.com/office/drawing/2014/main" id="{736877A4-698D-9CE9-74EC-333F3CBC9726}"/>
              </a:ext>
            </a:extLst>
          </p:cNvPr>
          <p:cNvPicPr>
            <a:picLocks noChangeAspect="1" noChangeArrowheads="1"/>
          </p:cNvPicPr>
          <p:nvPr/>
        </p:nvPicPr>
        <p:blipFill>
          <a:blip r:embed="rId3" cstate="print"/>
          <a:srcRect/>
          <a:stretch>
            <a:fillRect/>
          </a:stretch>
        </p:blipFill>
        <p:spPr bwMode="auto">
          <a:xfrm>
            <a:off x="1271464" y="2849538"/>
            <a:ext cx="4568622" cy="3495122"/>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2B545C88-6A10-41E0-9679-026C5281C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04"/>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31" name="Picture 2" descr="сурки - переносчики чумы">
            <a:extLst>
              <a:ext uri="{FF2B5EF4-FFF2-40B4-BE49-F238E27FC236}">
                <a16:creationId xmlns:a16="http://schemas.microsoft.com/office/drawing/2014/main" id="{1BB3809B-BFE5-AC64-FE59-B53E6DB4B0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648" r="1610" b="-1"/>
          <a:stretch/>
        </p:blipFill>
        <p:spPr bwMode="auto">
          <a:xfrm>
            <a:off x="410122" y="374904"/>
            <a:ext cx="8212114" cy="610819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Rectangle 73">
            <a:extLst>
              <a:ext uri="{FF2B5EF4-FFF2-40B4-BE49-F238E27FC236}">
                <a16:creationId xmlns:a16="http://schemas.microsoft.com/office/drawing/2014/main" id="{74B63CBE-2162-4233-B8D1-F01182D39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0386" y="374904"/>
            <a:ext cx="2783379" cy="610819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Содержимое 2">
            <a:extLst>
              <a:ext uri="{FF2B5EF4-FFF2-40B4-BE49-F238E27FC236}">
                <a16:creationId xmlns:a16="http://schemas.microsoft.com/office/drawing/2014/main" id="{DCA01D9F-7186-0F01-C0A3-E26622AEE017}"/>
              </a:ext>
            </a:extLst>
          </p:cNvPr>
          <p:cNvSpPr>
            <a:spLocks noGrp="1"/>
          </p:cNvSpPr>
          <p:nvPr>
            <p:ph idx="1"/>
          </p:nvPr>
        </p:nvSpPr>
        <p:spPr>
          <a:xfrm>
            <a:off x="9201753" y="1124744"/>
            <a:ext cx="2432527" cy="5071775"/>
          </a:xfrm>
        </p:spPr>
        <p:txBody>
          <a:bodyPr rtlCol="0">
            <a:normAutofit fontScale="92500" lnSpcReduction="10000"/>
          </a:bodyPr>
          <a:lstStyle/>
          <a:p>
            <a:pPr marL="0" indent="0">
              <a:buNone/>
              <a:defRPr/>
            </a:pPr>
            <a:r>
              <a:rPr lang="ru-RU" sz="2400" dirty="0">
                <a:solidFill>
                  <a:srgbClr val="FFFFFF"/>
                </a:solidFill>
              </a:rPr>
              <a:t>Согласно проведенной экспертизе, причиной заболевания и последующей гибели юноши стал шашлык из сурка, который он в компании готовил на южном берегу озера Иссык-Куль.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23FB29C5-9E32-4F49-A689-B10EE31E5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2"/>
          </a:solidFill>
          <a:ln w="6350" cap="flat" cmpd="sng" algn="ctr">
            <a:noFill/>
            <a:prstDash val="solid"/>
          </a:ln>
          <a:effectLst>
            <a:outerShdw blurRad="63500" algn="ctr" rotWithShape="0">
              <a:prstClr val="black">
                <a:alpha val="40000"/>
              </a:prstClr>
            </a:outerShdw>
            <a:softEdge rad="0"/>
          </a:effectLst>
        </p:spPr>
      </p:sp>
      <p:sp>
        <p:nvSpPr>
          <p:cNvPr id="14" name="Rectangle 13">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2"/>
            </a:solidFill>
            <a:prstDash val="solid"/>
            <a:miter lim="800000"/>
          </a:ln>
          <a:effectLst/>
        </p:spPr>
      </p:sp>
      <p:sp>
        <p:nvSpPr>
          <p:cNvPr id="3" name="Содержимое 2">
            <a:extLst>
              <a:ext uri="{FF2B5EF4-FFF2-40B4-BE49-F238E27FC236}">
                <a16:creationId xmlns:a16="http://schemas.microsoft.com/office/drawing/2014/main" id="{E1EA840C-AF65-7831-2524-E4BB70E4CB56}"/>
              </a:ext>
            </a:extLst>
          </p:cNvPr>
          <p:cNvSpPr>
            <a:spLocks noGrp="1"/>
          </p:cNvSpPr>
          <p:nvPr>
            <p:ph idx="1"/>
          </p:nvPr>
        </p:nvSpPr>
        <p:spPr>
          <a:xfrm>
            <a:off x="3844616" y="1124744"/>
            <a:ext cx="7245103" cy="4633873"/>
          </a:xfrm>
        </p:spPr>
        <p:txBody>
          <a:bodyPr rtlCol="0">
            <a:normAutofit lnSpcReduction="10000"/>
          </a:bodyPr>
          <a:lstStyle/>
          <a:p>
            <a:pPr>
              <a:defRPr/>
            </a:pPr>
            <a:r>
              <a:rPr lang="ru-RU" sz="2400" dirty="0">
                <a:solidFill>
                  <a:schemeClr val="tx1">
                    <a:lumMod val="75000"/>
                    <a:lumOff val="25000"/>
                  </a:schemeClr>
                </a:solidFill>
              </a:rPr>
              <a:t> Властям пришлось принимать срочные меры: в урочище </a:t>
            </a:r>
            <a:r>
              <a:rPr lang="ru-RU" sz="2400" dirty="0" err="1">
                <a:solidFill>
                  <a:schemeClr val="tx1">
                    <a:lumMod val="75000"/>
                    <a:lumOff val="25000"/>
                  </a:schemeClr>
                </a:solidFill>
              </a:rPr>
              <a:t>Оттук</a:t>
            </a:r>
            <a:r>
              <a:rPr lang="ru-RU" sz="2400" dirty="0">
                <a:solidFill>
                  <a:schemeClr val="tx1">
                    <a:lumMod val="75000"/>
                    <a:lumOff val="25000"/>
                  </a:schemeClr>
                </a:solidFill>
              </a:rPr>
              <a:t>, с 23 августа работал противоэпидемический отряд, проводилась вакцинация всех местных жителей.</a:t>
            </a:r>
          </a:p>
          <a:p>
            <a:pPr>
              <a:defRPr/>
            </a:pPr>
            <a:r>
              <a:rPr lang="ru-RU" sz="2400" dirty="0">
                <a:solidFill>
                  <a:schemeClr val="tx1">
                    <a:lumMod val="75000"/>
                    <a:lumOff val="25000"/>
                  </a:schemeClr>
                </a:solidFill>
              </a:rPr>
              <a:t>К профилактическим мерам подключились службы МЧС – в Сары-Джазе, откуда пошла инфекция, ведется поголовное истребление грызунов.</a:t>
            </a:r>
          </a:p>
          <a:p>
            <a:pPr>
              <a:defRPr/>
            </a:pPr>
            <a:r>
              <a:rPr lang="ru-RU" sz="2400" dirty="0">
                <a:solidFill>
                  <a:schemeClr val="tx1">
                    <a:lumMod val="75000"/>
                    <a:lumOff val="25000"/>
                  </a:schemeClr>
                </a:solidFill>
              </a:rPr>
              <a:t>Госпитализированы и изолированы все, кто был в контакте с погибшим от чумы подростком – а это более 102-х человек.</a:t>
            </a:r>
          </a:p>
          <a:p>
            <a:pPr>
              <a:defRPr/>
            </a:pPr>
            <a:endParaRPr lang="ru-RU" sz="2400" dirty="0">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4" name="Rectangle 73">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76" name="Rectangle 75">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ln w="6350" cap="flat" cmpd="sng" algn="ctr">
            <a:noFill/>
            <a:prstDash val="solid"/>
          </a:ln>
          <a:effectLst>
            <a:outerShdw blurRad="50800" algn="ctr" rotWithShape="0">
              <a:prstClr val="black">
                <a:alpha val="66000"/>
              </a:prstClr>
            </a:outerShdw>
            <a:softEdge rad="0"/>
          </a:effectLst>
        </p:spPr>
      </p:sp>
      <p:sp>
        <p:nvSpPr>
          <p:cNvPr id="78" name="Rectangle 77">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25602" name="Заголовок 1">
            <a:extLst>
              <a:ext uri="{FF2B5EF4-FFF2-40B4-BE49-F238E27FC236}">
                <a16:creationId xmlns:a16="http://schemas.microsoft.com/office/drawing/2014/main" id="{53851F92-9708-CCDE-2EEF-DAD2ADE98A2F}"/>
              </a:ext>
            </a:extLst>
          </p:cNvPr>
          <p:cNvSpPr>
            <a:spLocks noGrp="1"/>
          </p:cNvSpPr>
          <p:nvPr>
            <p:ph type="title"/>
          </p:nvPr>
        </p:nvSpPr>
        <p:spPr>
          <a:xfrm>
            <a:off x="7532835" y="1420706"/>
            <a:ext cx="3466540" cy="4016587"/>
          </a:xfrm>
        </p:spPr>
        <p:txBody>
          <a:bodyPr>
            <a:normAutofit/>
          </a:bodyPr>
          <a:lstStyle/>
          <a:p>
            <a:r>
              <a:rPr lang="ru-RU" altLang="ru-UA" sz="3600">
                <a:latin typeface="+mn-lt"/>
              </a:rPr>
              <a:t>Патогенез</a:t>
            </a:r>
          </a:p>
        </p:txBody>
      </p:sp>
      <p:sp>
        <p:nvSpPr>
          <p:cNvPr id="25603" name="Содержимое 2">
            <a:extLst>
              <a:ext uri="{FF2B5EF4-FFF2-40B4-BE49-F238E27FC236}">
                <a16:creationId xmlns:a16="http://schemas.microsoft.com/office/drawing/2014/main" id="{3FFB3ADD-C698-C7BF-9386-46D3CEAD58D6}"/>
              </a:ext>
            </a:extLst>
          </p:cNvPr>
          <p:cNvSpPr>
            <a:spLocks noGrp="1"/>
          </p:cNvSpPr>
          <p:nvPr>
            <p:ph idx="1"/>
          </p:nvPr>
        </p:nvSpPr>
        <p:spPr>
          <a:xfrm>
            <a:off x="1440519" y="1420706"/>
            <a:ext cx="5514758" cy="4016587"/>
          </a:xfrm>
        </p:spPr>
        <p:txBody>
          <a:bodyPr anchor="ctr">
            <a:normAutofit/>
          </a:bodyPr>
          <a:lstStyle/>
          <a:p>
            <a:pPr>
              <a:lnSpc>
                <a:spcPct val="90000"/>
              </a:lnSpc>
            </a:pPr>
            <a:r>
              <a:rPr lang="ru-RU" altLang="ru-UA" sz="1700" dirty="0">
                <a:solidFill>
                  <a:schemeClr val="tx1">
                    <a:lumMod val="75000"/>
                    <a:lumOff val="25000"/>
                  </a:schemeClr>
                </a:solidFill>
              </a:rPr>
              <a:t>При укусе зараженных чумными бактериями блох у человека на месте укуса может возникнуть специфическая реакция, которая лишь изредка представляет собой пустулу с геморрагическим содержимым или язву (кожная форма). </a:t>
            </a:r>
          </a:p>
          <a:p>
            <a:pPr>
              <a:lnSpc>
                <a:spcPct val="90000"/>
              </a:lnSpc>
            </a:pPr>
            <a:r>
              <a:rPr lang="ru-RU" altLang="ru-UA" sz="1700" dirty="0">
                <a:solidFill>
                  <a:schemeClr val="tx1">
                    <a:lumMod val="75000"/>
                    <a:lumOff val="25000"/>
                  </a:schemeClr>
                </a:solidFill>
              </a:rPr>
              <a:t>Затем возбудитель мигрирует по лимфатическим сосудам без проявления лимфангита в регионарные лимфатические узлы, где захватывается </a:t>
            </a:r>
            <a:r>
              <a:rPr lang="ru-RU" altLang="ru-UA" sz="1700" dirty="0" err="1">
                <a:solidFill>
                  <a:schemeClr val="tx1">
                    <a:lumMod val="75000"/>
                    <a:lumOff val="25000"/>
                  </a:schemeClr>
                </a:solidFill>
              </a:rPr>
              <a:t>мононуклеарными</a:t>
            </a:r>
            <a:r>
              <a:rPr lang="ru-RU" altLang="ru-UA" sz="1700" dirty="0">
                <a:solidFill>
                  <a:schemeClr val="tx1">
                    <a:lumMod val="75000"/>
                    <a:lumOff val="25000"/>
                  </a:schemeClr>
                </a:solidFill>
              </a:rPr>
              <a:t> клетками. Внутриклеточный фагоцитарный </a:t>
            </a:r>
            <a:r>
              <a:rPr lang="ru-RU" altLang="ru-UA" sz="1700" dirty="0" err="1">
                <a:solidFill>
                  <a:schemeClr val="tx1">
                    <a:lumMod val="75000"/>
                    <a:lumOff val="25000"/>
                  </a:schemeClr>
                </a:solidFill>
              </a:rPr>
              <a:t>киллинг</a:t>
            </a:r>
            <a:r>
              <a:rPr lang="ru-RU" altLang="ru-UA" sz="1700" dirty="0">
                <a:solidFill>
                  <a:schemeClr val="tx1">
                    <a:lumMod val="75000"/>
                    <a:lumOff val="25000"/>
                  </a:schemeClr>
                </a:solidFill>
              </a:rPr>
              <a:t> подавляется и антигенами возбудителя; он не уничтожается, а начинает </a:t>
            </a:r>
            <a:r>
              <a:rPr lang="ru-RU" altLang="ru-UA" sz="1700" dirty="0" err="1">
                <a:solidFill>
                  <a:schemeClr val="tx1">
                    <a:lumMod val="75000"/>
                    <a:lumOff val="25000"/>
                  </a:schemeClr>
                </a:solidFill>
              </a:rPr>
              <a:t>внутриклеточно</a:t>
            </a:r>
            <a:r>
              <a:rPr lang="ru-RU" altLang="ru-UA" sz="1700" dirty="0">
                <a:solidFill>
                  <a:schemeClr val="tx1">
                    <a:lumMod val="75000"/>
                    <a:lumOff val="25000"/>
                  </a:schemeClr>
                </a:solidFill>
              </a:rPr>
              <a:t> размножаться с развитием островоспалительной реакции в лимфатическом узле в течение 2-6 дней.</a:t>
            </a:r>
          </a:p>
        </p:txBody>
      </p:sp>
      <p:cxnSp>
        <p:nvCxnSpPr>
          <p:cNvPr id="80" name="Straight Connector 79">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0" name="Graphic 69" descr="High Voltage">
            <a:extLst>
              <a:ext uri="{FF2B5EF4-FFF2-40B4-BE49-F238E27FC236}">
                <a16:creationId xmlns:a16="http://schemas.microsoft.com/office/drawing/2014/main" id="{B1D17F1F-382E-96FD-0D04-8EFACCF191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535" y="782052"/>
            <a:ext cx="5257801" cy="5257801"/>
          </a:xfrm>
          <a:prstGeom prst="rect">
            <a:avLst/>
          </a:prstGeom>
        </p:spPr>
      </p:pic>
      <p:sp>
        <p:nvSpPr>
          <p:cNvPr id="26626" name="Содержимое 2">
            <a:extLst>
              <a:ext uri="{FF2B5EF4-FFF2-40B4-BE49-F238E27FC236}">
                <a16:creationId xmlns:a16="http://schemas.microsoft.com/office/drawing/2014/main" id="{EFB3587D-FBD8-89A2-0A3D-BD9BC742DADA}"/>
              </a:ext>
            </a:extLst>
          </p:cNvPr>
          <p:cNvSpPr>
            <a:spLocks noGrp="1"/>
          </p:cNvSpPr>
          <p:nvPr>
            <p:ph idx="1"/>
          </p:nvPr>
        </p:nvSpPr>
        <p:spPr>
          <a:xfrm>
            <a:off x="6579450" y="777238"/>
            <a:ext cx="4957554" cy="5257801"/>
          </a:xfrm>
        </p:spPr>
        <p:txBody>
          <a:bodyPr>
            <a:normAutofit/>
          </a:bodyPr>
          <a:lstStyle/>
          <a:p>
            <a:r>
              <a:rPr lang="ru-RU" altLang="ru-UA" sz="1300" dirty="0"/>
              <a:t> </a:t>
            </a:r>
            <a:r>
              <a:rPr lang="ru-RU" altLang="ru-UA" sz="1600" dirty="0"/>
              <a:t>Размножение бактерий в макрофагах лимфатических узлов приводит к их резкому увеличению, слиянию и образованию конгломерата (бубонная форма). На этой стадии микроорганизмы также </a:t>
            </a:r>
            <a:r>
              <a:rPr lang="ru-RU" altLang="ru-UA" sz="1600" dirty="0" err="1"/>
              <a:t>резистентны</a:t>
            </a:r>
            <a:r>
              <a:rPr lang="ru-RU" altLang="ru-UA" sz="1600" dirty="0"/>
              <a:t> к фагоцитозу полиморфно-ядерными лейкоцитами за счет защитного эффекта капсулы и из-за недостатка специфических антител. Поэтому при чуме развивается затем характерный геморрагический некроз лимфатических узлов, при котором огромное количество микробов получает возможность прорываться в кровоток и внедряться во внутренние органы.  </a:t>
            </a:r>
          </a:p>
          <a:p>
            <a:r>
              <a:rPr lang="ru-RU" altLang="ru-UA" sz="1600" dirty="0"/>
              <a:t>В результате распада микроба освобождаются эндотоксины, обусловливающие интоксикацию. </a:t>
            </a:r>
          </a:p>
          <a:p>
            <a:r>
              <a:rPr lang="ru-RU" altLang="ru-UA" sz="1600" dirty="0"/>
              <a:t>В дальнейшем возбудитель попадает в кровь и разносится по всему организму.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Содержимое 2">
            <a:extLst>
              <a:ext uri="{FF2B5EF4-FFF2-40B4-BE49-F238E27FC236}">
                <a16:creationId xmlns:a16="http://schemas.microsoft.com/office/drawing/2014/main" id="{CAB6752E-870E-D038-EF9D-40C79A829B5D}"/>
              </a:ext>
            </a:extLst>
          </p:cNvPr>
          <p:cNvSpPr>
            <a:spLocks noGrp="1"/>
          </p:cNvSpPr>
          <p:nvPr>
            <p:ph idx="1"/>
          </p:nvPr>
        </p:nvSpPr>
        <p:spPr>
          <a:xfrm>
            <a:off x="1055440" y="1304764"/>
            <a:ext cx="10081120" cy="4248472"/>
          </a:xfrm>
        </p:spPr>
        <p:txBody>
          <a:bodyPr>
            <a:normAutofit/>
          </a:bodyPr>
          <a:lstStyle/>
          <a:p>
            <a:r>
              <a:rPr lang="ru-RU" altLang="ru-UA" sz="2000" dirty="0"/>
              <a:t>Генерализация инфекции, которая не является строго обязательной, может приводить к развитию септической формы, сопровождающейся поражением практически всех внутренних органов и формированием вторичных бубонов. </a:t>
            </a:r>
          </a:p>
          <a:p>
            <a:r>
              <a:rPr lang="ru-RU" altLang="ru-UA" sz="2000" dirty="0"/>
              <a:t>Особенно опасны с эпидемических позиций "отсевы" инфекции в легочную ткань с развитием вторично-легочной формы болезни (воздушно-капельный путь распространения). Легкие поражаются вторично в 10-20% наблюдений (вторично-легочная форма). Развивается быстро прогрессирующая распространенная пневмония с геморрагическим некрозом, часто сопровождающаяся образованием плеврального выпота. Одновременно развивается специфический трахеобронхиальный лимфаденит.</a:t>
            </a:r>
          </a:p>
          <a:p>
            <a:endParaRPr lang="ru-RU" altLang="ru-UA"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Содержимое 2">
            <a:extLst>
              <a:ext uri="{FF2B5EF4-FFF2-40B4-BE49-F238E27FC236}">
                <a16:creationId xmlns:a16="http://schemas.microsoft.com/office/drawing/2014/main" id="{03FC147B-3A6E-E837-C41D-974C61CB372D}"/>
              </a:ext>
            </a:extLst>
          </p:cNvPr>
          <p:cNvSpPr>
            <a:spLocks noGrp="1"/>
          </p:cNvSpPr>
          <p:nvPr>
            <p:ph idx="1"/>
          </p:nvPr>
        </p:nvSpPr>
        <p:spPr>
          <a:xfrm>
            <a:off x="839416" y="1304763"/>
            <a:ext cx="10729192" cy="4248473"/>
          </a:xfrm>
        </p:spPr>
        <p:txBody>
          <a:bodyPr>
            <a:normAutofit/>
          </a:bodyPr>
          <a:lstStyle/>
          <a:p>
            <a:r>
              <a:rPr lang="ru-RU" altLang="ru-UA" sz="2000" dirty="0"/>
              <a:t>У некоторых больных возникают выраженные признаки сепсиса без выявляемого бубона (первично-септическая). </a:t>
            </a:r>
          </a:p>
          <a:p>
            <a:r>
              <a:rPr lang="ru-RU" altLang="ru-UA" sz="2000" dirty="0"/>
              <a:t>Септическая чума характеризуется быстрым появлением множества вторичных микробных очагов, что сопровождается массивной бактериемией и токсемией, обусловливающими полное подавление иммунной системы и развитие сепсиса. </a:t>
            </a:r>
          </a:p>
          <a:p>
            <a:r>
              <a:rPr lang="ru-RU" altLang="ru-UA" sz="2000" dirty="0"/>
              <a:t>Резко выраженная </a:t>
            </a:r>
            <a:r>
              <a:rPr lang="ru-RU" altLang="ru-UA" sz="2000" dirty="0" err="1"/>
              <a:t>эндотоксинемия</a:t>
            </a:r>
            <a:r>
              <a:rPr lang="ru-RU" altLang="ru-UA" sz="2000" dirty="0"/>
              <a:t> быстро приводит к возникновению пареза капилляров, нарушениям микроциркуляции в них, ДВСК, развитию тромбогеморрагического синдрома, глубоких метаболических нарушений в тканях организма и др. изменениям, клинически проявляющимся ИТШ, инфекционно-токсической энцефалопатией, ОПН и другими нарушениями, являющимися основной причиной смерти этих больных.</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0" name="Graphic 69" descr="Radioactive Sign">
            <a:extLst>
              <a:ext uri="{FF2B5EF4-FFF2-40B4-BE49-F238E27FC236}">
                <a16:creationId xmlns:a16="http://schemas.microsoft.com/office/drawing/2014/main" id="{74159BFD-39DC-83F9-E634-091BFBB369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535" y="782052"/>
            <a:ext cx="5257801" cy="5257801"/>
          </a:xfrm>
          <a:prstGeom prst="rect">
            <a:avLst/>
          </a:prstGeom>
        </p:spPr>
      </p:pic>
      <p:sp>
        <p:nvSpPr>
          <p:cNvPr id="29698" name="Содержимое 2">
            <a:extLst>
              <a:ext uri="{FF2B5EF4-FFF2-40B4-BE49-F238E27FC236}">
                <a16:creationId xmlns:a16="http://schemas.microsoft.com/office/drawing/2014/main" id="{6069DD70-174B-1C61-E3F0-81DB0A75BE4D}"/>
              </a:ext>
            </a:extLst>
          </p:cNvPr>
          <p:cNvSpPr>
            <a:spLocks noGrp="1"/>
          </p:cNvSpPr>
          <p:nvPr>
            <p:ph idx="1"/>
          </p:nvPr>
        </p:nvSpPr>
        <p:spPr>
          <a:xfrm>
            <a:off x="6579450" y="1340768"/>
            <a:ext cx="4957554" cy="4694271"/>
          </a:xfrm>
        </p:spPr>
        <p:txBody>
          <a:bodyPr>
            <a:normAutofit/>
          </a:bodyPr>
          <a:lstStyle/>
          <a:p>
            <a:pPr>
              <a:lnSpc>
                <a:spcPct val="90000"/>
              </a:lnSpc>
            </a:pPr>
            <a:r>
              <a:rPr lang="ru-RU" altLang="ru-UA" sz="2000"/>
              <a:t>При воздушно-капельном пути заражения развивается первично-легочная форма заболевания, крайне опасная, с очень быстрым течением. В легочной ткани развивается серозно-геморрагическое воспаление с выраженным некротическим компонентом. Наблюдается лобарная или сливная пневмония, альвеолы заполнены жидким </a:t>
            </a:r>
            <a:r>
              <a:rPr lang="ru-RU" altLang="ru-UA" sz="2000" err="1"/>
              <a:t>эксудатом</a:t>
            </a:r>
            <a:r>
              <a:rPr lang="ru-RU" altLang="ru-UA" sz="2000"/>
              <a:t>, состоящим из эритроцитов, лейкоцитов и огромного количества чумных палочек.</a:t>
            </a:r>
          </a:p>
          <a:p>
            <a:pPr>
              <a:lnSpc>
                <a:spcPct val="90000"/>
              </a:lnSpc>
            </a:pPr>
            <a:endParaRPr lang="ru-RU" altLang="ru-UA" sz="20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722" name="Заголовок 1">
            <a:extLst>
              <a:ext uri="{FF2B5EF4-FFF2-40B4-BE49-F238E27FC236}">
                <a16:creationId xmlns:a16="http://schemas.microsoft.com/office/drawing/2014/main" id="{91C938C6-E93F-4B9C-A835-4E5BEEE64B25}"/>
              </a:ext>
            </a:extLst>
          </p:cNvPr>
          <p:cNvSpPr>
            <a:spLocks noGrp="1"/>
          </p:cNvSpPr>
          <p:nvPr>
            <p:ph type="title"/>
          </p:nvPr>
        </p:nvSpPr>
        <p:spPr>
          <a:xfrm>
            <a:off x="6579450" y="727627"/>
            <a:ext cx="4957553" cy="1645920"/>
          </a:xfrm>
        </p:spPr>
        <p:txBody>
          <a:bodyPr>
            <a:normAutofit/>
          </a:bodyPr>
          <a:lstStyle/>
          <a:p>
            <a:r>
              <a:rPr lang="ru-RU" altLang="ru-UA">
                <a:latin typeface="+mn-lt"/>
              </a:rPr>
              <a:t>Клиника</a:t>
            </a:r>
          </a:p>
        </p:txBody>
      </p:sp>
      <p:pic>
        <p:nvPicPr>
          <p:cNvPr id="71" name="Graphic 70" descr="Легкие">
            <a:extLst>
              <a:ext uri="{FF2B5EF4-FFF2-40B4-BE49-F238E27FC236}">
                <a16:creationId xmlns:a16="http://schemas.microsoft.com/office/drawing/2014/main" id="{126C40C2-C300-FBBA-BCEF-0CF361F6F20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535" y="782052"/>
            <a:ext cx="5257801" cy="5257801"/>
          </a:xfrm>
          <a:prstGeom prst="rect">
            <a:avLst/>
          </a:prstGeom>
        </p:spPr>
      </p:pic>
      <p:sp>
        <p:nvSpPr>
          <p:cNvPr id="30723" name="Содержимое 2">
            <a:extLst>
              <a:ext uri="{FF2B5EF4-FFF2-40B4-BE49-F238E27FC236}">
                <a16:creationId xmlns:a16="http://schemas.microsoft.com/office/drawing/2014/main" id="{C3D98500-6510-19AA-019A-48E34D2FF8D8}"/>
              </a:ext>
            </a:extLst>
          </p:cNvPr>
          <p:cNvSpPr>
            <a:spLocks noGrp="1"/>
          </p:cNvSpPr>
          <p:nvPr>
            <p:ph idx="1"/>
          </p:nvPr>
        </p:nvSpPr>
        <p:spPr>
          <a:xfrm>
            <a:off x="6579450" y="2538919"/>
            <a:ext cx="4957554" cy="3496120"/>
          </a:xfrm>
        </p:spPr>
        <p:txBody>
          <a:bodyPr>
            <a:normAutofit/>
          </a:bodyPr>
          <a:lstStyle/>
          <a:p>
            <a:r>
              <a:rPr lang="ru-RU" altLang="ru-UA"/>
              <a:t>Инкубационный период  длится 3-6 </a:t>
            </a:r>
            <a:r>
              <a:rPr lang="ru-RU" altLang="ru-UA" err="1"/>
              <a:t>сут</a:t>
            </a:r>
            <a:r>
              <a:rPr lang="ru-RU" altLang="ru-UA"/>
              <a:t>, при легочной форме он сокращается до 1-2 дней, у привитых может удлиняться до 8-10 </a:t>
            </a:r>
            <a:r>
              <a:rPr lang="ru-RU" altLang="ru-UA" err="1"/>
              <a:t>сут</a:t>
            </a:r>
            <a:r>
              <a:rPr lang="ru-RU" altLang="ru-UA"/>
              <a:t>.</a:t>
            </a:r>
          </a:p>
          <a:p>
            <a:endParaRPr lang="ru-RU" altLang="ru-UA"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57E5DB9-047E-4B99-96C4-E508AF14C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56C4C32-613C-4BB8-9DBD-314668DFA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78373" cy="6108192"/>
          </a:xfrm>
          <a:prstGeom prst="rect">
            <a:avLst/>
          </a:prstGeom>
          <a:solidFill>
            <a:schemeClr val="bg2"/>
          </a:solidFill>
          <a:ln w="6350" cap="sq" cmpd="sng" algn="ctr">
            <a:noFill/>
            <a:prstDash val="solid"/>
            <a:miter lim="800000"/>
          </a:ln>
          <a:effectLst/>
        </p:spPr>
      </p:sp>
      <p:sp>
        <p:nvSpPr>
          <p:cNvPr id="2" name="Заголовок 1">
            <a:extLst>
              <a:ext uri="{FF2B5EF4-FFF2-40B4-BE49-F238E27FC236}">
                <a16:creationId xmlns:a16="http://schemas.microsoft.com/office/drawing/2014/main" id="{6ADAA1F6-8A18-5086-AD03-C7B717FD0655}"/>
              </a:ext>
            </a:extLst>
          </p:cNvPr>
          <p:cNvSpPr>
            <a:spLocks noGrp="1"/>
          </p:cNvSpPr>
          <p:nvPr>
            <p:ph type="title"/>
          </p:nvPr>
        </p:nvSpPr>
        <p:spPr>
          <a:xfrm>
            <a:off x="578442" y="689472"/>
            <a:ext cx="3765200" cy="5479056"/>
          </a:xfrm>
        </p:spPr>
        <p:txBody>
          <a:bodyPr rtlCol="0">
            <a:normAutofit/>
          </a:bodyPr>
          <a:lstStyle/>
          <a:p>
            <a:pPr algn="ctr">
              <a:defRPr/>
            </a:pPr>
            <a:r>
              <a:rPr lang="ru-RU" sz="3000">
                <a:latin typeface="+mn-lt"/>
              </a:rPr>
              <a:t>Классификация Руднева Г. П.:                                                   </a:t>
            </a:r>
            <a:br>
              <a:rPr lang="ru-RU" sz="3000">
                <a:latin typeface="+mn-lt"/>
              </a:rPr>
            </a:br>
            <a:endParaRPr lang="ru-RU" sz="3000">
              <a:latin typeface="+mn-lt"/>
            </a:endParaRPr>
          </a:p>
        </p:txBody>
      </p:sp>
      <p:sp>
        <p:nvSpPr>
          <p:cNvPr id="13" name="Rectangle 12">
            <a:extLst>
              <a:ext uri="{FF2B5EF4-FFF2-40B4-BE49-F238E27FC236}">
                <a16:creationId xmlns:a16="http://schemas.microsoft.com/office/drawing/2014/main" id="{55973FA6-2A55-4BD8-A266-8F0F39355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7837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 name="Содержимое 2">
            <a:extLst>
              <a:ext uri="{FF2B5EF4-FFF2-40B4-BE49-F238E27FC236}">
                <a16:creationId xmlns:a16="http://schemas.microsoft.com/office/drawing/2014/main" id="{36AF0CE6-25EF-BB3B-199E-7F874443C680}"/>
              </a:ext>
            </a:extLst>
          </p:cNvPr>
          <p:cNvGraphicFramePr>
            <a:graphicFrameLocks noGrp="1"/>
          </p:cNvGraphicFramePr>
          <p:nvPr>
            <p:ph idx="1"/>
            <p:extLst>
              <p:ext uri="{D42A27DB-BD31-4B8C-83A1-F6EECF244321}">
                <p14:modId xmlns:p14="http://schemas.microsoft.com/office/powerpoint/2010/main" val="2443271708"/>
              </p:ext>
            </p:extLst>
          </p:nvPr>
        </p:nvGraphicFramePr>
        <p:xfrm>
          <a:off x="5138058" y="800947"/>
          <a:ext cx="6246248" cy="5207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3" name="Rectangle 72">
            <a:extLst>
              <a:ext uri="{FF2B5EF4-FFF2-40B4-BE49-F238E27FC236}">
                <a16:creationId xmlns:a16="http://schemas.microsoft.com/office/drawing/2014/main" id="{23FB29C5-9E32-4F49-A689-B10EE31E5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2"/>
          </a:solidFill>
          <a:ln w="6350" cap="flat" cmpd="sng" algn="ctr">
            <a:noFill/>
            <a:prstDash val="solid"/>
          </a:ln>
          <a:effectLst>
            <a:outerShdw blurRad="63500" algn="ctr" rotWithShape="0">
              <a:prstClr val="black">
                <a:alpha val="40000"/>
              </a:prstClr>
            </a:outerShdw>
            <a:softEdge rad="0"/>
          </a:effectLst>
        </p:spPr>
      </p:sp>
      <p:sp>
        <p:nvSpPr>
          <p:cNvPr id="77" name="Rectangle 76">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2"/>
            </a:solidFill>
            <a:prstDash val="solid"/>
            <a:miter lim="800000"/>
          </a:ln>
          <a:effectLst/>
        </p:spPr>
      </p:sp>
      <p:sp>
        <p:nvSpPr>
          <p:cNvPr id="32770" name="Содержимое 2">
            <a:extLst>
              <a:ext uri="{FF2B5EF4-FFF2-40B4-BE49-F238E27FC236}">
                <a16:creationId xmlns:a16="http://schemas.microsoft.com/office/drawing/2014/main" id="{E2E3A68B-6DB5-F26C-0FAA-FEFE9A7A9830}"/>
              </a:ext>
            </a:extLst>
          </p:cNvPr>
          <p:cNvSpPr>
            <a:spLocks noGrp="1"/>
          </p:cNvSpPr>
          <p:nvPr>
            <p:ph idx="1"/>
          </p:nvPr>
        </p:nvSpPr>
        <p:spPr>
          <a:xfrm>
            <a:off x="3844616" y="2626840"/>
            <a:ext cx="7245103" cy="3131777"/>
          </a:xfrm>
        </p:spPr>
        <p:txBody>
          <a:bodyPr>
            <a:normAutofit/>
          </a:bodyPr>
          <a:lstStyle/>
          <a:p>
            <a:r>
              <a:rPr lang="ru-RU" altLang="ru-UA">
                <a:solidFill>
                  <a:schemeClr val="tx1">
                    <a:lumMod val="75000"/>
                    <a:lumOff val="25000"/>
                  </a:schemeClr>
                </a:solidFill>
              </a:rPr>
              <a:t>В отдельных работах можно встретить описание еще одной клинической формы чумы — кишечной, но с необходимостью выделения такой формы согласны не все, тем более, что кишечные проявления обычно возникают на фоне септических форм, сопровождающихся почти тотальными органными поражениями. </a:t>
            </a:r>
          </a:p>
          <a:p>
            <a:endParaRPr lang="ru-RU" altLang="ru-UA">
              <a:solidFill>
                <a:schemeClr val="tx1">
                  <a:lumMod val="75000"/>
                  <a:lumOff val="25000"/>
                </a:schemeClr>
              </a:solidFill>
            </a:endParaRPr>
          </a:p>
          <a:p>
            <a:endParaRPr lang="ru-RU" altLang="ru-UA">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a:extLst>
              <a:ext uri="{FF2B5EF4-FFF2-40B4-BE49-F238E27FC236}">
                <a16:creationId xmlns:a16="http://schemas.microsoft.com/office/drawing/2014/main" id="{99C3D247-B930-3007-D774-A5C97FC255F9}"/>
              </a:ext>
            </a:extLst>
          </p:cNvPr>
          <p:cNvSpPr>
            <a:spLocks noGrp="1"/>
          </p:cNvSpPr>
          <p:nvPr>
            <p:ph type="title"/>
          </p:nvPr>
        </p:nvSpPr>
        <p:spPr/>
        <p:txBody>
          <a:bodyPr>
            <a:normAutofit/>
          </a:bodyPr>
          <a:lstStyle/>
          <a:p>
            <a:pPr algn="ctr"/>
            <a:r>
              <a:rPr lang="ru-RU" altLang="ru-UA" sz="6000" dirty="0">
                <a:solidFill>
                  <a:schemeClr val="tx1"/>
                </a:solidFill>
                <a:latin typeface="+mn-lt"/>
              </a:rPr>
              <a:t>КОДЫ ПО МКБ 10</a:t>
            </a:r>
          </a:p>
        </p:txBody>
      </p:sp>
      <p:sp>
        <p:nvSpPr>
          <p:cNvPr id="3" name="Содержимое 2">
            <a:extLst>
              <a:ext uri="{FF2B5EF4-FFF2-40B4-BE49-F238E27FC236}">
                <a16:creationId xmlns:a16="http://schemas.microsoft.com/office/drawing/2014/main" id="{24B002DA-842C-4C66-195B-FECF92D275C9}"/>
              </a:ext>
            </a:extLst>
          </p:cNvPr>
          <p:cNvSpPr>
            <a:spLocks noGrp="1"/>
          </p:cNvSpPr>
          <p:nvPr>
            <p:ph idx="1"/>
          </p:nvPr>
        </p:nvSpPr>
        <p:spPr>
          <a:xfrm>
            <a:off x="1066800" y="2243412"/>
            <a:ext cx="10058400" cy="3931920"/>
          </a:xfrm>
        </p:spPr>
        <p:txBody>
          <a:bodyPr rtlCol="0">
            <a:normAutofit/>
          </a:bodyPr>
          <a:lstStyle/>
          <a:p>
            <a:pPr>
              <a:defRPr/>
            </a:pPr>
            <a:r>
              <a:rPr lang="ru-RU" sz="2400" dirty="0"/>
              <a:t>А20.0. Бубонная чума.</a:t>
            </a:r>
          </a:p>
          <a:p>
            <a:pPr>
              <a:defRPr/>
            </a:pPr>
            <a:r>
              <a:rPr lang="ru-RU" sz="2400" dirty="0"/>
              <a:t>А20.1. Целлюлярно-кожная чума.</a:t>
            </a:r>
          </a:p>
          <a:p>
            <a:pPr>
              <a:defRPr/>
            </a:pPr>
            <a:r>
              <a:rPr lang="ru-RU" sz="2400" dirty="0"/>
              <a:t>А20.2. Лёгочная чума.</a:t>
            </a:r>
          </a:p>
          <a:p>
            <a:pPr>
              <a:defRPr/>
            </a:pPr>
            <a:r>
              <a:rPr lang="ru-RU" sz="2400" dirty="0"/>
              <a:t>А20.3. Чумной менингит.</a:t>
            </a:r>
          </a:p>
          <a:p>
            <a:pPr>
              <a:defRPr/>
            </a:pPr>
            <a:r>
              <a:rPr lang="ru-RU" sz="2400" dirty="0"/>
              <a:t>А20.7. Септическая чума.</a:t>
            </a:r>
          </a:p>
          <a:p>
            <a:pPr>
              <a:defRPr/>
            </a:pPr>
            <a:r>
              <a:rPr lang="ru-RU" sz="2400" dirty="0"/>
              <a:t>А20.8. Другие формы чумы (абортивная, бессимптомная, малая).</a:t>
            </a:r>
          </a:p>
          <a:p>
            <a:pPr>
              <a:defRPr/>
            </a:pPr>
            <a:r>
              <a:rPr lang="ru-RU" sz="2400" dirty="0"/>
              <a:t>А20.9. Чума неуточнённая.</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4" name="Rectangle 73">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76" name="Rectangle 75">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ln w="6350" cap="flat" cmpd="sng" algn="ctr">
            <a:noFill/>
            <a:prstDash val="solid"/>
          </a:ln>
          <a:effectLst>
            <a:outerShdw blurRad="50800" algn="ctr" rotWithShape="0">
              <a:prstClr val="black">
                <a:alpha val="66000"/>
              </a:prstClr>
            </a:outerShdw>
            <a:softEdge rad="0"/>
          </a:effectLst>
        </p:spPr>
      </p:sp>
      <p:sp>
        <p:nvSpPr>
          <p:cNvPr id="78" name="Rectangle 77">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33795" name="Заголовок 1">
            <a:extLst>
              <a:ext uri="{FF2B5EF4-FFF2-40B4-BE49-F238E27FC236}">
                <a16:creationId xmlns:a16="http://schemas.microsoft.com/office/drawing/2014/main" id="{2798FA1A-DD50-3814-1F57-11BF275419A7}"/>
              </a:ext>
            </a:extLst>
          </p:cNvPr>
          <p:cNvSpPr>
            <a:spLocks noGrp="1"/>
          </p:cNvSpPr>
          <p:nvPr>
            <p:ph type="title"/>
          </p:nvPr>
        </p:nvSpPr>
        <p:spPr>
          <a:xfrm>
            <a:off x="7532835" y="1420706"/>
            <a:ext cx="3466540" cy="4016587"/>
          </a:xfrm>
        </p:spPr>
        <p:txBody>
          <a:bodyPr>
            <a:normAutofit/>
          </a:bodyPr>
          <a:lstStyle/>
          <a:p>
            <a:r>
              <a:rPr lang="ru-RU" altLang="ru-UA" sz="3600">
                <a:latin typeface="+mn-lt"/>
              </a:rPr>
              <a:t>Клиника</a:t>
            </a:r>
          </a:p>
        </p:txBody>
      </p:sp>
      <p:sp>
        <p:nvSpPr>
          <p:cNvPr id="3" name="Содержимое 2">
            <a:extLst>
              <a:ext uri="{FF2B5EF4-FFF2-40B4-BE49-F238E27FC236}">
                <a16:creationId xmlns:a16="http://schemas.microsoft.com/office/drawing/2014/main" id="{AAF38C30-5762-8F02-3EBD-84B2E7B567FE}"/>
              </a:ext>
            </a:extLst>
          </p:cNvPr>
          <p:cNvSpPr>
            <a:spLocks noGrp="1"/>
          </p:cNvSpPr>
          <p:nvPr>
            <p:ph idx="1"/>
          </p:nvPr>
        </p:nvSpPr>
        <p:spPr>
          <a:xfrm>
            <a:off x="1440519" y="1420706"/>
            <a:ext cx="5514758" cy="4016587"/>
          </a:xfrm>
        </p:spPr>
        <p:txBody>
          <a:bodyPr rtlCol="0" anchor="ctr">
            <a:normAutofit/>
          </a:bodyPr>
          <a:lstStyle/>
          <a:p>
            <a:pPr>
              <a:defRPr/>
            </a:pPr>
            <a:r>
              <a:rPr lang="ru-RU">
                <a:solidFill>
                  <a:schemeClr val="tx1">
                    <a:lumMod val="75000"/>
                    <a:lumOff val="25000"/>
                  </a:schemeClr>
                </a:solidFill>
              </a:rPr>
              <a:t>Чума обычно независимо от клинической формы начинается внезапно.  Температура тела с сильным ознобом быстро повышается до 39оС и выше. </a:t>
            </a:r>
          </a:p>
          <a:p>
            <a:pPr>
              <a:defRPr/>
            </a:pPr>
            <a:r>
              <a:rPr lang="ru-RU">
                <a:solidFill>
                  <a:schemeClr val="tx1">
                    <a:lumMod val="75000"/>
                    <a:lumOff val="25000"/>
                  </a:schemeClr>
                </a:solidFill>
              </a:rPr>
              <a:t>Рано появляется и быстро нарастает интоксикация - сильная головная боль, головокружение, чувство резкой разбитости, мышечные боли, иногда рвота. </a:t>
            </a:r>
          </a:p>
          <a:p>
            <a:pPr>
              <a:defRPr/>
            </a:pPr>
            <a:r>
              <a:rPr lang="ru-RU">
                <a:solidFill>
                  <a:schemeClr val="tx1">
                    <a:lumMod val="75000"/>
                    <a:lumOff val="25000"/>
                  </a:schemeClr>
                </a:solidFill>
              </a:rPr>
              <a:t>В ряде случаев в рвотных массах появляется примесь крови в виде кровавой или кофейной гущи.</a:t>
            </a:r>
          </a:p>
          <a:p>
            <a:pPr>
              <a:defRPr/>
            </a:pPr>
            <a:endParaRPr lang="ru-RU">
              <a:solidFill>
                <a:schemeClr val="tx1">
                  <a:lumMod val="75000"/>
                  <a:lumOff val="25000"/>
                </a:schemeClr>
              </a:solidFill>
            </a:endParaRPr>
          </a:p>
        </p:txBody>
      </p:sp>
      <p:cxnSp>
        <p:nvCxnSpPr>
          <p:cNvPr id="80" name="Straight Connector 79">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8" name="Rectangle 137">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40" name="Rectangle 139">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ln w="6350" cap="flat" cmpd="sng" algn="ctr">
            <a:noFill/>
            <a:prstDash val="solid"/>
          </a:ln>
          <a:effectLst>
            <a:outerShdw blurRad="50800" algn="ctr" rotWithShape="0">
              <a:prstClr val="black">
                <a:alpha val="66000"/>
              </a:prstClr>
            </a:outerShdw>
            <a:softEdge rad="0"/>
          </a:effectLst>
        </p:spPr>
      </p:sp>
      <p:sp>
        <p:nvSpPr>
          <p:cNvPr id="142" name="Rectangle 141">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34819" name="Заголовок 1">
            <a:extLst>
              <a:ext uri="{FF2B5EF4-FFF2-40B4-BE49-F238E27FC236}">
                <a16:creationId xmlns:a16="http://schemas.microsoft.com/office/drawing/2014/main" id="{AD07F9A4-C584-B696-C7E2-A8ECBFF2586D}"/>
              </a:ext>
            </a:extLst>
          </p:cNvPr>
          <p:cNvSpPr>
            <a:spLocks noGrp="1"/>
          </p:cNvSpPr>
          <p:nvPr>
            <p:ph type="title"/>
          </p:nvPr>
        </p:nvSpPr>
        <p:spPr>
          <a:xfrm>
            <a:off x="7532835" y="1420706"/>
            <a:ext cx="3466540" cy="4016587"/>
          </a:xfrm>
        </p:spPr>
        <p:txBody>
          <a:bodyPr>
            <a:normAutofit/>
          </a:bodyPr>
          <a:lstStyle/>
          <a:p>
            <a:r>
              <a:rPr lang="ru-RU" altLang="ru-UA" sz="3600">
                <a:latin typeface="+mn-lt"/>
              </a:rPr>
              <a:t>Клиника</a:t>
            </a:r>
          </a:p>
        </p:txBody>
      </p:sp>
      <p:sp>
        <p:nvSpPr>
          <p:cNvPr id="29698" name="Содержимое 2">
            <a:extLst>
              <a:ext uri="{FF2B5EF4-FFF2-40B4-BE49-F238E27FC236}">
                <a16:creationId xmlns:a16="http://schemas.microsoft.com/office/drawing/2014/main" id="{CBAB4960-AD6C-28E8-A0A7-780DD2C06030}"/>
              </a:ext>
            </a:extLst>
          </p:cNvPr>
          <p:cNvSpPr>
            <a:spLocks noGrp="1"/>
          </p:cNvSpPr>
          <p:nvPr>
            <p:ph idx="1"/>
          </p:nvPr>
        </p:nvSpPr>
        <p:spPr>
          <a:xfrm>
            <a:off x="1440519" y="1420706"/>
            <a:ext cx="5514758" cy="4016587"/>
          </a:xfrm>
        </p:spPr>
        <p:txBody>
          <a:bodyPr rtlCol="0" anchor="ctr">
            <a:normAutofit/>
          </a:bodyPr>
          <a:lstStyle/>
          <a:p>
            <a:pPr>
              <a:lnSpc>
                <a:spcPct val="90000"/>
              </a:lnSpc>
              <a:defRPr/>
            </a:pPr>
            <a:r>
              <a:rPr lang="ru-RU" sz="1500">
                <a:solidFill>
                  <a:schemeClr val="tx1">
                    <a:lumMod val="75000"/>
                    <a:lumOff val="25000"/>
                  </a:schemeClr>
                </a:solidFill>
              </a:rPr>
              <a:t>У части больных отмечается нарастание беспокойства, непривычная суетливость, излишняя подвижность. Нарушается сознание, может возникать бред. Больной вначале возбужден, испуган. В бреду больные беспокойны, часто соскакивают с постели, стремясь куда-то убежать. Нарушается координация движений, становится невнятной речь, походка - шатающейся. </a:t>
            </a:r>
          </a:p>
          <a:p>
            <a:pPr>
              <a:lnSpc>
                <a:spcPct val="90000"/>
              </a:lnSpc>
              <a:defRPr/>
            </a:pPr>
            <a:endParaRPr lang="ru-RU" sz="1500">
              <a:solidFill>
                <a:schemeClr val="tx1">
                  <a:lumMod val="75000"/>
                  <a:lumOff val="25000"/>
                </a:schemeClr>
              </a:solidFill>
            </a:endParaRPr>
          </a:p>
          <a:p>
            <a:pPr>
              <a:lnSpc>
                <a:spcPct val="90000"/>
              </a:lnSpc>
              <a:defRPr/>
            </a:pPr>
            <a:r>
              <a:rPr lang="ru-RU" sz="1500">
                <a:solidFill>
                  <a:schemeClr val="tx1">
                    <a:lumMod val="75000"/>
                    <a:lumOff val="25000"/>
                  </a:schemeClr>
                </a:solidFill>
              </a:rPr>
              <a:t>Изменяется внешний вид больных: лицо вначале одутловатое, а в дальнейшем осунувшееся с цианотичным оттенком, темными кругами под глазами и страдальческим выражением. Иногда оно выражает страх или безразличие к окружающему.</a:t>
            </a:r>
          </a:p>
          <a:p>
            <a:pPr>
              <a:lnSpc>
                <a:spcPct val="90000"/>
              </a:lnSpc>
              <a:defRPr/>
            </a:pPr>
            <a:endParaRPr lang="ru-RU" sz="1500">
              <a:solidFill>
                <a:schemeClr val="tx1">
                  <a:lumMod val="75000"/>
                  <a:lumOff val="25000"/>
                </a:schemeClr>
              </a:solidFill>
            </a:endParaRPr>
          </a:p>
        </p:txBody>
      </p:sp>
      <p:cxnSp>
        <p:nvCxnSpPr>
          <p:cNvPr id="144" name="Straight Connector 143">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4" name="Rectangle 73">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76" name="Rectangle 75">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ln w="6350" cap="flat" cmpd="sng" algn="ctr">
            <a:noFill/>
            <a:prstDash val="solid"/>
          </a:ln>
          <a:effectLst>
            <a:outerShdw blurRad="50800" algn="ctr" rotWithShape="0">
              <a:prstClr val="black">
                <a:alpha val="66000"/>
              </a:prstClr>
            </a:outerShdw>
            <a:softEdge rad="0"/>
          </a:effectLst>
        </p:spPr>
      </p:sp>
      <p:sp>
        <p:nvSpPr>
          <p:cNvPr id="78" name="Rectangle 77">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35843" name="Заголовок 1">
            <a:extLst>
              <a:ext uri="{FF2B5EF4-FFF2-40B4-BE49-F238E27FC236}">
                <a16:creationId xmlns:a16="http://schemas.microsoft.com/office/drawing/2014/main" id="{F04FC852-91F5-7862-ECF0-71241A8F74AD}"/>
              </a:ext>
            </a:extLst>
          </p:cNvPr>
          <p:cNvSpPr>
            <a:spLocks noGrp="1"/>
          </p:cNvSpPr>
          <p:nvPr>
            <p:ph type="title"/>
          </p:nvPr>
        </p:nvSpPr>
        <p:spPr>
          <a:xfrm>
            <a:off x="7532835" y="1420706"/>
            <a:ext cx="3466540" cy="4016587"/>
          </a:xfrm>
        </p:spPr>
        <p:txBody>
          <a:bodyPr>
            <a:normAutofit/>
          </a:bodyPr>
          <a:lstStyle/>
          <a:p>
            <a:r>
              <a:rPr lang="ru-RU" altLang="ru-UA" sz="3600">
                <a:latin typeface="+mn-lt"/>
              </a:rPr>
              <a:t>Клиника</a:t>
            </a:r>
          </a:p>
        </p:txBody>
      </p:sp>
      <p:sp>
        <p:nvSpPr>
          <p:cNvPr id="35842" name="Содержимое 2">
            <a:extLst>
              <a:ext uri="{FF2B5EF4-FFF2-40B4-BE49-F238E27FC236}">
                <a16:creationId xmlns:a16="http://schemas.microsoft.com/office/drawing/2014/main" id="{239C9244-161D-3209-6705-CD9F72A88146}"/>
              </a:ext>
            </a:extLst>
          </p:cNvPr>
          <p:cNvSpPr>
            <a:spLocks noGrp="1"/>
          </p:cNvSpPr>
          <p:nvPr>
            <p:ph idx="1"/>
          </p:nvPr>
        </p:nvSpPr>
        <p:spPr>
          <a:xfrm>
            <a:off x="1440519" y="1420706"/>
            <a:ext cx="5514758" cy="4016587"/>
          </a:xfrm>
        </p:spPr>
        <p:txBody>
          <a:bodyPr anchor="ctr">
            <a:normAutofit/>
          </a:bodyPr>
          <a:lstStyle/>
          <a:p>
            <a:pPr>
              <a:lnSpc>
                <a:spcPct val="90000"/>
              </a:lnSpc>
            </a:pPr>
            <a:r>
              <a:rPr lang="ru-RU" altLang="ru-UA" sz="1700">
                <a:solidFill>
                  <a:schemeClr val="tx1">
                    <a:lumMod val="75000"/>
                    <a:lumOff val="25000"/>
                  </a:schemeClr>
                </a:solidFill>
              </a:rPr>
              <a:t>При осмотре больного - кожа горячая и сухая, лицо и конъюнктивы гиперемированы, нередко с цианотичным оттенком, геморрагическими элементами (петехиями или экхимозами, быстро принимающими темно-багровый оттенок).</a:t>
            </a:r>
          </a:p>
          <a:p>
            <a:pPr>
              <a:lnSpc>
                <a:spcPct val="90000"/>
              </a:lnSpc>
            </a:pPr>
            <a:endParaRPr lang="ru-RU" altLang="ru-UA" sz="1700">
              <a:solidFill>
                <a:schemeClr val="tx1">
                  <a:lumMod val="75000"/>
                  <a:lumOff val="25000"/>
                </a:schemeClr>
              </a:solidFill>
            </a:endParaRPr>
          </a:p>
          <a:p>
            <a:pPr>
              <a:lnSpc>
                <a:spcPct val="90000"/>
              </a:lnSpc>
            </a:pPr>
            <a:r>
              <a:rPr lang="ru-RU" altLang="ru-UA" sz="1700">
                <a:solidFill>
                  <a:schemeClr val="tx1">
                    <a:lumMod val="75000"/>
                    <a:lumOff val="25000"/>
                  </a:schemeClr>
                </a:solidFill>
              </a:rPr>
              <a:t> Слизистая оболочка ротоглотки и мягкого неба гиперемированы, с точечными кровоизлияниями. Миндалины часто увеличены в размерах, отечны, иногда с гнойным налетом. Язык покрывается характерным белым налетом ("натертый мелом"), утолщен.</a:t>
            </a:r>
          </a:p>
          <a:p>
            <a:pPr>
              <a:lnSpc>
                <a:spcPct val="90000"/>
              </a:lnSpc>
              <a:buFont typeface="Arial" panose="020B0604020202020204" pitchFamily="34" charset="0"/>
              <a:buNone/>
            </a:pPr>
            <a:r>
              <a:rPr lang="ru-RU" altLang="ru-UA" sz="1700">
                <a:solidFill>
                  <a:schemeClr val="tx1">
                    <a:lumMod val="75000"/>
                    <a:lumOff val="25000"/>
                  </a:schemeClr>
                </a:solidFill>
              </a:rPr>
              <a:t> </a:t>
            </a:r>
          </a:p>
          <a:p>
            <a:pPr>
              <a:lnSpc>
                <a:spcPct val="90000"/>
              </a:lnSpc>
            </a:pPr>
            <a:endParaRPr lang="ru-RU" altLang="ru-UA" sz="1700">
              <a:solidFill>
                <a:schemeClr val="tx1">
                  <a:lumMod val="75000"/>
                  <a:lumOff val="25000"/>
                </a:schemeClr>
              </a:solidFill>
            </a:endParaRPr>
          </a:p>
        </p:txBody>
      </p:sp>
      <p:cxnSp>
        <p:nvCxnSpPr>
          <p:cNvPr id="80" name="Straight Connector 79">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4" name="Rectangle 73">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76" name="Rectangle 75">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ln w="6350" cap="flat" cmpd="sng" algn="ctr">
            <a:noFill/>
            <a:prstDash val="solid"/>
          </a:ln>
          <a:effectLst>
            <a:outerShdw blurRad="50800" algn="ctr" rotWithShape="0">
              <a:prstClr val="black">
                <a:alpha val="66000"/>
              </a:prstClr>
            </a:outerShdw>
            <a:softEdge rad="0"/>
          </a:effectLst>
        </p:spPr>
      </p:sp>
      <p:sp>
        <p:nvSpPr>
          <p:cNvPr id="78" name="Rectangle 77">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36867" name="Заголовок 1">
            <a:extLst>
              <a:ext uri="{FF2B5EF4-FFF2-40B4-BE49-F238E27FC236}">
                <a16:creationId xmlns:a16="http://schemas.microsoft.com/office/drawing/2014/main" id="{CE68B6BA-4E2E-1CEF-E1E8-B9F07A3D89E5}"/>
              </a:ext>
            </a:extLst>
          </p:cNvPr>
          <p:cNvSpPr>
            <a:spLocks noGrp="1"/>
          </p:cNvSpPr>
          <p:nvPr>
            <p:ph type="title"/>
          </p:nvPr>
        </p:nvSpPr>
        <p:spPr>
          <a:xfrm>
            <a:off x="7532835" y="1420706"/>
            <a:ext cx="3466540" cy="4016587"/>
          </a:xfrm>
        </p:spPr>
        <p:txBody>
          <a:bodyPr>
            <a:normAutofit/>
          </a:bodyPr>
          <a:lstStyle/>
          <a:p>
            <a:r>
              <a:rPr lang="ru-RU" altLang="ru-UA" sz="3600">
                <a:latin typeface="+mn-lt"/>
              </a:rPr>
              <a:t>Клиника</a:t>
            </a:r>
          </a:p>
        </p:txBody>
      </p:sp>
      <p:sp>
        <p:nvSpPr>
          <p:cNvPr id="3" name="Содержимое 2">
            <a:extLst>
              <a:ext uri="{FF2B5EF4-FFF2-40B4-BE49-F238E27FC236}">
                <a16:creationId xmlns:a16="http://schemas.microsoft.com/office/drawing/2014/main" id="{019261A2-C567-86B4-9404-7583D41CA0E9}"/>
              </a:ext>
            </a:extLst>
          </p:cNvPr>
          <p:cNvSpPr>
            <a:spLocks noGrp="1"/>
          </p:cNvSpPr>
          <p:nvPr>
            <p:ph idx="1"/>
          </p:nvPr>
        </p:nvSpPr>
        <p:spPr>
          <a:xfrm>
            <a:off x="1440519" y="1420706"/>
            <a:ext cx="5514758" cy="4016587"/>
          </a:xfrm>
        </p:spPr>
        <p:txBody>
          <a:bodyPr rtlCol="0" anchor="ctr">
            <a:normAutofit/>
          </a:bodyPr>
          <a:lstStyle/>
          <a:p>
            <a:pPr>
              <a:lnSpc>
                <a:spcPct val="90000"/>
              </a:lnSpc>
              <a:defRPr/>
            </a:pPr>
            <a:r>
              <a:rPr lang="ru-RU" sz="1500">
                <a:solidFill>
                  <a:schemeClr val="tx1">
                    <a:lumMod val="75000"/>
                    <a:lumOff val="25000"/>
                  </a:schemeClr>
                </a:solidFill>
              </a:rPr>
              <a:t>Резко нарушается кровообращение. Пульс частый (120-140 уд/мин и чаще), слабого наполнения, дикротичный, иногда нитевидный. Тоны сердца глухие. Артериальное давление снижено и прогрессивно падает. Дыхание учащено. </a:t>
            </a:r>
          </a:p>
          <a:p>
            <a:pPr>
              <a:lnSpc>
                <a:spcPct val="90000"/>
              </a:lnSpc>
              <a:defRPr/>
            </a:pPr>
            <a:endParaRPr lang="ru-RU" sz="1500">
              <a:solidFill>
                <a:schemeClr val="tx1">
                  <a:lumMod val="75000"/>
                  <a:lumOff val="25000"/>
                </a:schemeClr>
              </a:solidFill>
            </a:endParaRPr>
          </a:p>
          <a:p>
            <a:pPr>
              <a:lnSpc>
                <a:spcPct val="90000"/>
              </a:lnSpc>
              <a:defRPr/>
            </a:pPr>
            <a:r>
              <a:rPr lang="ru-RU" sz="1500">
                <a:solidFill>
                  <a:schemeClr val="tx1">
                    <a:lumMod val="75000"/>
                    <a:lumOff val="25000"/>
                  </a:schemeClr>
                </a:solidFill>
              </a:rPr>
              <a:t>Живот вздут, печень и селезенка увеличены.</a:t>
            </a:r>
          </a:p>
          <a:p>
            <a:pPr>
              <a:lnSpc>
                <a:spcPct val="90000"/>
              </a:lnSpc>
              <a:defRPr/>
            </a:pPr>
            <a:endParaRPr lang="ru-RU" sz="1500">
              <a:solidFill>
                <a:schemeClr val="tx1">
                  <a:lumMod val="75000"/>
                  <a:lumOff val="25000"/>
                </a:schemeClr>
              </a:solidFill>
            </a:endParaRPr>
          </a:p>
          <a:p>
            <a:pPr>
              <a:lnSpc>
                <a:spcPct val="90000"/>
              </a:lnSpc>
              <a:defRPr/>
            </a:pPr>
            <a:r>
              <a:rPr lang="ru-RU" sz="1500">
                <a:solidFill>
                  <a:schemeClr val="tx1">
                    <a:lumMod val="75000"/>
                    <a:lumOff val="25000"/>
                  </a:schemeClr>
                </a:solidFill>
              </a:rPr>
              <a:t> Резко уменьшается диурез.</a:t>
            </a:r>
          </a:p>
          <a:p>
            <a:pPr>
              <a:lnSpc>
                <a:spcPct val="90000"/>
              </a:lnSpc>
              <a:defRPr/>
            </a:pPr>
            <a:endParaRPr lang="ru-RU" sz="1500">
              <a:solidFill>
                <a:schemeClr val="tx1">
                  <a:lumMod val="75000"/>
                  <a:lumOff val="25000"/>
                </a:schemeClr>
              </a:solidFill>
            </a:endParaRPr>
          </a:p>
          <a:p>
            <a:pPr>
              <a:lnSpc>
                <a:spcPct val="90000"/>
              </a:lnSpc>
              <a:defRPr/>
            </a:pPr>
            <a:r>
              <a:rPr lang="ru-RU" sz="1500">
                <a:solidFill>
                  <a:schemeClr val="tx1">
                    <a:lumMod val="75000"/>
                    <a:lumOff val="25000"/>
                  </a:schemeClr>
                </a:solidFill>
              </a:rPr>
              <a:t>У некоторых больных с тяжелой формой присоединяется диарея. Учащаются (до 6-12 раз в сутки) позывы к дефекации, испражнения становятся неоформленными и содержат примесь крови и слизи.</a:t>
            </a:r>
          </a:p>
          <a:p>
            <a:pPr>
              <a:lnSpc>
                <a:spcPct val="90000"/>
              </a:lnSpc>
              <a:defRPr/>
            </a:pPr>
            <a:endParaRPr lang="ru-RU" sz="1500">
              <a:solidFill>
                <a:schemeClr val="tx1">
                  <a:lumMod val="75000"/>
                  <a:lumOff val="25000"/>
                </a:schemeClr>
              </a:solidFill>
            </a:endParaRPr>
          </a:p>
        </p:txBody>
      </p:sp>
      <p:cxnSp>
        <p:nvCxnSpPr>
          <p:cNvPr id="80" name="Straight Connector 79">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hade val="100000"/>
                <a:satMod val="300000"/>
              </a:schemeClr>
            </a:gs>
            <a:gs pos="100000">
              <a:schemeClr val="bg2">
                <a:tint val="100000"/>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7893" name="Rectangle 71">
            <a:extLst>
              <a:ext uri="{FF2B5EF4-FFF2-40B4-BE49-F238E27FC236}">
                <a16:creationId xmlns:a16="http://schemas.microsoft.com/office/drawing/2014/main" id="{44ED18C4-67E3-43CE-9EC7-3809C35EE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894" name="Rectangle 73">
            <a:extLst>
              <a:ext uri="{FF2B5EF4-FFF2-40B4-BE49-F238E27FC236}">
                <a16:creationId xmlns:a16="http://schemas.microsoft.com/office/drawing/2014/main" id="{FBE714BB-FFC1-4759-9828-5B89BFD78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ln w="6350" cap="flat" cmpd="sng" algn="ctr">
            <a:noFill/>
            <a:prstDash val="solid"/>
          </a:ln>
          <a:effectLst>
            <a:softEdge rad="0"/>
          </a:effectLst>
        </p:spPr>
      </p:sp>
      <p:sp>
        <p:nvSpPr>
          <p:cNvPr id="37895" name="Rectangle 75">
            <a:extLst>
              <a:ext uri="{FF2B5EF4-FFF2-40B4-BE49-F238E27FC236}">
                <a16:creationId xmlns:a16="http://schemas.microsoft.com/office/drawing/2014/main" id="{8E0541FA-C333-41B0-AC8A-A3423BC48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rgbClr val="404040"/>
          </a:solidFill>
          <a:ln w="6350" cap="flat" cmpd="sng" algn="ctr">
            <a:noFill/>
            <a:prstDash val="solid"/>
          </a:ln>
          <a:effectLst>
            <a:softEdge rad="0"/>
          </a:effectLst>
        </p:spPr>
      </p:sp>
      <p:sp>
        <p:nvSpPr>
          <p:cNvPr id="37890" name="Заголовок 1">
            <a:extLst>
              <a:ext uri="{FF2B5EF4-FFF2-40B4-BE49-F238E27FC236}">
                <a16:creationId xmlns:a16="http://schemas.microsoft.com/office/drawing/2014/main" id="{71EC4CEB-AA9B-FB67-28F7-3F88D9B85D59}"/>
              </a:ext>
            </a:extLst>
          </p:cNvPr>
          <p:cNvSpPr>
            <a:spLocks noGrp="1"/>
          </p:cNvSpPr>
          <p:nvPr>
            <p:ph type="title"/>
          </p:nvPr>
        </p:nvSpPr>
        <p:spPr>
          <a:xfrm>
            <a:off x="556428" y="1112108"/>
            <a:ext cx="3754169" cy="4638936"/>
          </a:xfrm>
        </p:spPr>
        <p:txBody>
          <a:bodyPr anchor="t">
            <a:normAutofit/>
          </a:bodyPr>
          <a:lstStyle/>
          <a:p>
            <a:pPr algn="ctr"/>
            <a:r>
              <a:rPr lang="ru-RU" altLang="ru-UA" sz="4000">
                <a:solidFill>
                  <a:srgbClr val="FFFFFF"/>
                </a:solidFill>
                <a:latin typeface="+mn-lt"/>
              </a:rPr>
              <a:t>Кожная форма</a:t>
            </a:r>
          </a:p>
        </p:txBody>
      </p:sp>
      <p:sp>
        <p:nvSpPr>
          <p:cNvPr id="37891" name="Содержимое 2">
            <a:extLst>
              <a:ext uri="{FF2B5EF4-FFF2-40B4-BE49-F238E27FC236}">
                <a16:creationId xmlns:a16="http://schemas.microsoft.com/office/drawing/2014/main" id="{B98A6062-6EDA-A515-5F01-CF24C9C1E625}"/>
              </a:ext>
            </a:extLst>
          </p:cNvPr>
          <p:cNvSpPr>
            <a:spLocks noGrp="1"/>
          </p:cNvSpPr>
          <p:nvPr>
            <p:ph idx="1"/>
          </p:nvPr>
        </p:nvSpPr>
        <p:spPr>
          <a:xfrm>
            <a:off x="5375415" y="1112108"/>
            <a:ext cx="5939709" cy="4638936"/>
          </a:xfrm>
        </p:spPr>
        <p:txBody>
          <a:bodyPr>
            <a:normAutofit/>
          </a:bodyPr>
          <a:lstStyle/>
          <a:p>
            <a:r>
              <a:rPr lang="ru-RU" altLang="ru-UA"/>
              <a:t>Встречается редко (3-4%) и является, как правило, начальной стадией кожно-бубонной. </a:t>
            </a:r>
          </a:p>
          <a:p>
            <a:r>
              <a:rPr lang="ru-RU" altLang="ru-UA"/>
              <a:t>На коже сначала возникает пятно, затем папула, везикула, пустула и, наконец, язва. Пустула, окруженная зоной красноты, наполнена темно-кровянистым содержимым, расположена на твердом основании красно-багрового цвета и отличается значительной болезненностью, резко усиливающейся при надавливании. Когда пустула лопается, образуется язва, дно которой покрыто темным струпом. </a:t>
            </a:r>
          </a:p>
          <a:p>
            <a:r>
              <a:rPr lang="ru-RU" altLang="ru-UA"/>
              <a:t>Чумные язвы на коже имеют длительное течение, заживают медленно, образуя рубец.</a:t>
            </a: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AAE40DA-1F5A-4A1A-89CA-2BC620DCD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rtlCol="0" anchor="ctr"/>
          <a:lstStyle/>
          <a:p>
            <a:pPr algn="ctr"/>
            <a:endParaRPr lang="en-US"/>
          </a:p>
        </p:txBody>
      </p:sp>
      <p:pic>
        <p:nvPicPr>
          <p:cNvPr id="38916" name="Picture 2">
            <a:extLst>
              <a:ext uri="{FF2B5EF4-FFF2-40B4-BE49-F238E27FC236}">
                <a16:creationId xmlns:a16="http://schemas.microsoft.com/office/drawing/2014/main" id="{9074A384-020C-89AA-E06C-E8F4C2768BE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32848" y="794269"/>
            <a:ext cx="7526303" cy="5269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AAE40DA-1F5A-4A1A-89CA-2BC620DCD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rtlCol="0" anchor="ctr"/>
          <a:lstStyle/>
          <a:p>
            <a:pPr algn="ctr"/>
            <a:endParaRPr lang="en-US"/>
          </a:p>
        </p:txBody>
      </p:sp>
      <p:pic>
        <p:nvPicPr>
          <p:cNvPr id="39940" name="Picture 2">
            <a:extLst>
              <a:ext uri="{FF2B5EF4-FFF2-40B4-BE49-F238E27FC236}">
                <a16:creationId xmlns:a16="http://schemas.microsoft.com/office/drawing/2014/main" id="{315E36BB-D85F-A978-5CC2-9A9B08002C2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12470" y="794269"/>
            <a:ext cx="7967060" cy="5269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B57E5DB9-047E-4B99-96C4-E508AF14C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E56C4C32-613C-4BB8-9DBD-314668DFA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78373" cy="6108192"/>
          </a:xfrm>
          <a:prstGeom prst="rect">
            <a:avLst/>
          </a:prstGeom>
          <a:solidFill>
            <a:schemeClr val="bg2"/>
          </a:solidFill>
          <a:ln w="6350" cap="sq" cmpd="sng" algn="ctr">
            <a:noFill/>
            <a:prstDash val="solid"/>
            <a:miter lim="800000"/>
          </a:ln>
          <a:effectLst/>
        </p:spPr>
      </p:sp>
      <p:sp>
        <p:nvSpPr>
          <p:cNvPr id="40962" name="Заголовок 1">
            <a:extLst>
              <a:ext uri="{FF2B5EF4-FFF2-40B4-BE49-F238E27FC236}">
                <a16:creationId xmlns:a16="http://schemas.microsoft.com/office/drawing/2014/main" id="{83A8B0E0-3AD9-60A6-24A1-FA3D6EF1C65B}"/>
              </a:ext>
            </a:extLst>
          </p:cNvPr>
          <p:cNvSpPr>
            <a:spLocks noGrp="1"/>
          </p:cNvSpPr>
          <p:nvPr>
            <p:ph type="title"/>
          </p:nvPr>
        </p:nvSpPr>
        <p:spPr>
          <a:xfrm>
            <a:off x="578442" y="689472"/>
            <a:ext cx="3765200" cy="5479056"/>
          </a:xfrm>
        </p:spPr>
        <p:txBody>
          <a:bodyPr>
            <a:normAutofit/>
          </a:bodyPr>
          <a:lstStyle/>
          <a:p>
            <a:pPr algn="ctr"/>
            <a:r>
              <a:rPr lang="ru-RU" altLang="ru-UA">
                <a:latin typeface="+mn-lt"/>
              </a:rPr>
              <a:t>Бубонная форма</a:t>
            </a:r>
          </a:p>
        </p:txBody>
      </p:sp>
      <p:sp>
        <p:nvSpPr>
          <p:cNvPr id="77" name="Rectangle 76">
            <a:extLst>
              <a:ext uri="{FF2B5EF4-FFF2-40B4-BE49-F238E27FC236}">
                <a16:creationId xmlns:a16="http://schemas.microsoft.com/office/drawing/2014/main" id="{55973FA6-2A55-4BD8-A266-8F0F39355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7837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40965" name="Содержимое 2">
            <a:extLst>
              <a:ext uri="{FF2B5EF4-FFF2-40B4-BE49-F238E27FC236}">
                <a16:creationId xmlns:a16="http://schemas.microsoft.com/office/drawing/2014/main" id="{E37BE124-212E-9B20-40B9-733D08888DA8}"/>
              </a:ext>
            </a:extLst>
          </p:cNvPr>
          <p:cNvGraphicFramePr>
            <a:graphicFrameLocks noGrp="1"/>
          </p:cNvGraphicFramePr>
          <p:nvPr>
            <p:ph idx="1"/>
            <p:extLst>
              <p:ext uri="{D42A27DB-BD31-4B8C-83A1-F6EECF244321}">
                <p14:modId xmlns:p14="http://schemas.microsoft.com/office/powerpoint/2010/main" val="4086751942"/>
              </p:ext>
            </p:extLst>
          </p:nvPr>
        </p:nvGraphicFramePr>
        <p:xfrm>
          <a:off x="5138058" y="800947"/>
          <a:ext cx="6246248" cy="5207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34820" name="Содержимое 2">
            <a:extLst>
              <a:ext uri="{FF2B5EF4-FFF2-40B4-BE49-F238E27FC236}">
                <a16:creationId xmlns:a16="http://schemas.microsoft.com/office/drawing/2014/main" id="{354E2CD9-36E9-15A6-B769-F0FFA32E4E18}"/>
              </a:ext>
            </a:extLst>
          </p:cNvPr>
          <p:cNvGraphicFramePr>
            <a:graphicFrameLocks noGrp="1"/>
          </p:cNvGraphicFramePr>
          <p:nvPr>
            <p:ph idx="1"/>
            <p:extLst>
              <p:ext uri="{D42A27DB-BD31-4B8C-83A1-F6EECF244321}">
                <p14:modId xmlns:p14="http://schemas.microsoft.com/office/powerpoint/2010/main" val="3718577891"/>
              </p:ext>
            </p:extLst>
          </p:nvPr>
        </p:nvGraphicFramePr>
        <p:xfrm>
          <a:off x="1066800" y="980728"/>
          <a:ext cx="10058400" cy="50549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43012" name="Содержимое 2">
            <a:extLst>
              <a:ext uri="{FF2B5EF4-FFF2-40B4-BE49-F238E27FC236}">
                <a16:creationId xmlns:a16="http://schemas.microsoft.com/office/drawing/2014/main" id="{F6D4FD6C-7922-0E00-D592-36B80403A736}"/>
              </a:ext>
            </a:extLst>
          </p:cNvPr>
          <p:cNvGraphicFramePr>
            <a:graphicFrameLocks noGrp="1"/>
          </p:cNvGraphicFramePr>
          <p:nvPr>
            <p:ph idx="1"/>
            <p:extLst>
              <p:ext uri="{D42A27DB-BD31-4B8C-83A1-F6EECF244321}">
                <p14:modId xmlns:p14="http://schemas.microsoft.com/office/powerpoint/2010/main" val="2960258511"/>
              </p:ext>
            </p:extLst>
          </p:nvPr>
        </p:nvGraphicFramePr>
        <p:xfrm>
          <a:off x="1066800" y="1196752"/>
          <a:ext cx="10058400" cy="4838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a:extLst>
              <a:ext uri="{FF2B5EF4-FFF2-40B4-BE49-F238E27FC236}">
                <a16:creationId xmlns:a16="http://schemas.microsoft.com/office/drawing/2014/main" id="{027A13AB-E09B-C3C4-348F-E94A004422B5}"/>
              </a:ext>
            </a:extLst>
          </p:cNvPr>
          <p:cNvSpPr>
            <a:spLocks noGrp="1"/>
          </p:cNvSpPr>
          <p:nvPr>
            <p:ph type="title"/>
          </p:nvPr>
        </p:nvSpPr>
        <p:spPr/>
        <p:txBody>
          <a:bodyPr>
            <a:normAutofit/>
          </a:bodyPr>
          <a:lstStyle/>
          <a:p>
            <a:pPr algn="ctr"/>
            <a:r>
              <a:rPr lang="ru-RU" altLang="ru-UA" sz="6000" dirty="0">
                <a:solidFill>
                  <a:schemeClr val="tx1"/>
                </a:solidFill>
                <a:latin typeface="+mn-lt"/>
              </a:rPr>
              <a:t>Историческая справка</a:t>
            </a:r>
          </a:p>
        </p:txBody>
      </p:sp>
      <p:sp>
        <p:nvSpPr>
          <p:cNvPr id="5123" name="Содержимое 2">
            <a:extLst>
              <a:ext uri="{FF2B5EF4-FFF2-40B4-BE49-F238E27FC236}">
                <a16:creationId xmlns:a16="http://schemas.microsoft.com/office/drawing/2014/main" id="{06D5A9BE-8F96-1736-804E-AF263C7AC22C}"/>
              </a:ext>
            </a:extLst>
          </p:cNvPr>
          <p:cNvSpPr>
            <a:spLocks noGrp="1"/>
          </p:cNvSpPr>
          <p:nvPr>
            <p:ph idx="1"/>
          </p:nvPr>
        </p:nvSpPr>
        <p:spPr>
          <a:xfrm>
            <a:off x="767408" y="2204864"/>
            <a:ext cx="10729192" cy="3816424"/>
          </a:xfrm>
        </p:spPr>
        <p:txBody>
          <a:bodyPr>
            <a:normAutofit/>
          </a:bodyPr>
          <a:lstStyle/>
          <a:p>
            <a:r>
              <a:rPr lang="ru-RU" altLang="ru-UA" sz="2400" dirty="0"/>
              <a:t>В истории человечества опустошительные эпидемии чумы оставили в памяти людей представление об этой болезни как о страшном бедствии, превосходящем по нанесенному ущербу губительные для цивилизаций прошлого последствия малярии или эпидемий сыпного тифа, «косившего» целые армии. Один из самых удивительных фактов в истории эпидемий чумы – это возобновление их на огромных территориях после длительных промежутков (столетий) относительного благополучия. Три самых страшных пандемии чумы разделены периодами в 800 и 500 лет. </a:t>
            </a:r>
          </a:p>
          <a:p>
            <a:endParaRPr lang="ru-RU" altLang="ru-UA"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AAE40DA-1F5A-4A1A-89CA-2BC620DCD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rtlCol="0" anchor="ctr"/>
          <a:lstStyle/>
          <a:p>
            <a:pPr algn="ctr"/>
            <a:endParaRPr lang="en-US"/>
          </a:p>
        </p:txBody>
      </p:sp>
      <p:pic>
        <p:nvPicPr>
          <p:cNvPr id="44036" name="Picture 2">
            <a:extLst>
              <a:ext uri="{FF2B5EF4-FFF2-40B4-BE49-F238E27FC236}">
                <a16:creationId xmlns:a16="http://schemas.microsoft.com/office/drawing/2014/main" id="{00DCB50E-B97C-1E0F-F534-2190EF708A2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93718" y="794269"/>
            <a:ext cx="8004563" cy="5269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8E0FBF5-F1B5-4711-AFDD-A39FF34BC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48C101B-4757-46DF-AB0F-72AE1AD2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rtlCol="0" anchor="ctr"/>
          <a:lstStyle/>
          <a:p>
            <a:pPr algn="ctr"/>
            <a:endParaRPr lang="en-US">
              <a:solidFill>
                <a:schemeClr val="tx1"/>
              </a:solidFill>
            </a:endParaRPr>
          </a:p>
        </p:txBody>
      </p:sp>
      <p:pic>
        <p:nvPicPr>
          <p:cNvPr id="45060" name="Picture 2">
            <a:extLst>
              <a:ext uri="{FF2B5EF4-FFF2-40B4-BE49-F238E27FC236}">
                <a16:creationId xmlns:a16="http://schemas.microsoft.com/office/drawing/2014/main" id="{7F187FE3-037C-52DC-0F08-D84208200A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661" r="2" b="2"/>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8E0FBF5-F1B5-4711-AFDD-A39FF34BC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48C101B-4757-46DF-AB0F-72AE1AD2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rtlCol="0" anchor="ctr"/>
          <a:lstStyle/>
          <a:p>
            <a:pPr algn="ctr"/>
            <a:endParaRPr lang="en-US">
              <a:solidFill>
                <a:schemeClr val="tx1"/>
              </a:solidFill>
            </a:endParaRPr>
          </a:p>
        </p:txBody>
      </p:sp>
      <p:pic>
        <p:nvPicPr>
          <p:cNvPr id="5" name="Содержимое 3" descr="Чума 1картинка.jpg">
            <a:extLst>
              <a:ext uri="{FF2B5EF4-FFF2-40B4-BE49-F238E27FC236}">
                <a16:creationId xmlns:a16="http://schemas.microsoft.com/office/drawing/2014/main" id="{7F022A5E-176C-4DB6-2931-7377C2CED35C}"/>
              </a:ext>
            </a:extLst>
          </p:cNvPr>
          <p:cNvPicPr>
            <a:picLocks noChangeAspect="1"/>
          </p:cNvPicPr>
          <p:nvPr/>
        </p:nvPicPr>
        <p:blipFill>
          <a:blip r:embed="rId2" cstate="print"/>
          <a:stretch>
            <a:fillRect/>
          </a:stretch>
        </p:blipFill>
        <p:spPr>
          <a:xfrm>
            <a:off x="2351078" y="621066"/>
            <a:ext cx="7489337" cy="561624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677677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5D6EF2F4-5FF5-474F-A420-518A9DD8B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9E0EF556-FC2F-4D25-8D8D-75B710749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526142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FB05BAA-852B-4548-96FE-4603763AE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8" y="643464"/>
            <a:ext cx="3969458" cy="5571072"/>
          </a:xfrm>
          <a:prstGeom prst="rect">
            <a:avLst/>
          </a:prstGeom>
          <a:solidFill>
            <a:schemeClr val="tx1"/>
          </a:solidFill>
          <a:ln w="6350" cap="flat" cmpd="sng" algn="ctr">
            <a:noFill/>
            <a:prstDash val="solid"/>
          </a:ln>
          <a:effectLst>
            <a:outerShdw blurRad="50800" algn="ctr" rotWithShape="0">
              <a:prstClr val="black">
                <a:alpha val="66000"/>
              </a:prstClr>
            </a:outerShdw>
            <a:softEdge rad="0"/>
          </a:effectLst>
        </p:spPr>
      </p:sp>
      <p:sp>
        <p:nvSpPr>
          <p:cNvPr id="78" name="Rectangle 77">
            <a:extLst>
              <a:ext uri="{FF2B5EF4-FFF2-40B4-BE49-F238E27FC236}">
                <a16:creationId xmlns:a16="http://schemas.microsoft.com/office/drawing/2014/main" id="{4D5AF6DC-79C3-4E95-9EA6-EDB895B25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883" y="806751"/>
            <a:ext cx="3616369" cy="5244498"/>
          </a:xfrm>
          <a:prstGeom prst="rect">
            <a:avLst/>
          </a:prstGeom>
          <a:noFill/>
          <a:ln w="6350" cap="sq" cmpd="sng" algn="ctr">
            <a:solidFill>
              <a:schemeClr val="bg2"/>
            </a:solidFill>
            <a:prstDash val="solid"/>
            <a:miter lim="800000"/>
          </a:ln>
          <a:effectLst/>
        </p:spPr>
      </p:sp>
      <p:pic>
        <p:nvPicPr>
          <p:cNvPr id="47107" name="Picture 2" descr="http://nebolet.com/medimg/content/chuma.jpg">
            <a:extLst>
              <a:ext uri="{FF2B5EF4-FFF2-40B4-BE49-F238E27FC236}">
                <a16:creationId xmlns:a16="http://schemas.microsoft.com/office/drawing/2014/main" id="{76AAE9A3-F5F7-3C96-B916-AD434410A9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00" r="10338" b="-2"/>
          <a:stretch/>
        </p:blipFill>
        <p:spPr bwMode="auto">
          <a:xfrm>
            <a:off x="984475" y="976156"/>
            <a:ext cx="3287185" cy="49056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Содержимое 2">
            <a:extLst>
              <a:ext uri="{FF2B5EF4-FFF2-40B4-BE49-F238E27FC236}">
                <a16:creationId xmlns:a16="http://schemas.microsoft.com/office/drawing/2014/main" id="{C7162F8C-D613-F0D4-8C4B-A26EAEBF9DA8}"/>
              </a:ext>
            </a:extLst>
          </p:cNvPr>
          <p:cNvSpPr>
            <a:spLocks noGrp="1"/>
          </p:cNvSpPr>
          <p:nvPr>
            <p:ph idx="1"/>
          </p:nvPr>
        </p:nvSpPr>
        <p:spPr>
          <a:xfrm>
            <a:off x="5867873" y="1196752"/>
            <a:ext cx="5447251" cy="5017784"/>
          </a:xfrm>
        </p:spPr>
        <p:txBody>
          <a:bodyPr rtlCol="0">
            <a:normAutofit/>
          </a:bodyPr>
          <a:lstStyle/>
          <a:p>
            <a:pPr>
              <a:defRPr/>
            </a:pPr>
            <a:r>
              <a:rPr lang="ru-RU" sz="2400" dirty="0"/>
              <a:t>Кожные петехии и кровоизлияния отмечают у 5-50% больных, и на поздних этапах болезни они могут быть обширными. ДВСК в субклинической форме отмечается в 86% случаев. У 5-10% из них этот синдром сопровождается выраженными клиническими проявлениями в виде гангрены кожи, пальцев конечностей, стоп.</a:t>
            </a:r>
          </a:p>
          <a:p>
            <a:pPr>
              <a:defRPr/>
            </a:pPr>
            <a:endParaRPr lang="ru-RU" sz="2400" dirty="0"/>
          </a:p>
        </p:txBody>
      </p:sp>
      <p:sp>
        <p:nvSpPr>
          <p:cNvPr id="80" name="Rectangle 79">
            <a:extLst>
              <a:ext uri="{FF2B5EF4-FFF2-40B4-BE49-F238E27FC236}">
                <a16:creationId xmlns:a16="http://schemas.microsoft.com/office/drawing/2014/main" id="{41DA4749-033D-4AE1-B718-6929162BE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13402" y="381000"/>
            <a:ext cx="6187172" cy="6096802"/>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8132" name="Rectangle 70">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133" name="Rectangle 72">
            <a:extLst>
              <a:ext uri="{FF2B5EF4-FFF2-40B4-BE49-F238E27FC236}">
                <a16:creationId xmlns:a16="http://schemas.microsoft.com/office/drawing/2014/main" id="{23FB29C5-9E32-4F49-A689-B10EE31E5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8134" name="Rectangle 74">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2"/>
          </a:solidFill>
          <a:ln w="6350" cap="flat" cmpd="sng" algn="ctr">
            <a:noFill/>
            <a:prstDash val="solid"/>
          </a:ln>
          <a:effectLst>
            <a:outerShdw blurRad="63500" algn="ctr" rotWithShape="0">
              <a:prstClr val="black">
                <a:alpha val="40000"/>
              </a:prstClr>
            </a:outerShdw>
            <a:softEdge rad="0"/>
          </a:effectLst>
        </p:spPr>
      </p:sp>
      <p:sp>
        <p:nvSpPr>
          <p:cNvPr id="48135" name="Rectangle 76">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2"/>
            </a:solidFill>
            <a:prstDash val="solid"/>
            <a:miter lim="800000"/>
          </a:ln>
          <a:effectLst/>
        </p:spPr>
      </p:sp>
      <p:sp>
        <p:nvSpPr>
          <p:cNvPr id="48130" name="Содержимое 2">
            <a:extLst>
              <a:ext uri="{FF2B5EF4-FFF2-40B4-BE49-F238E27FC236}">
                <a16:creationId xmlns:a16="http://schemas.microsoft.com/office/drawing/2014/main" id="{AB082585-FEC1-D8DC-4B91-E99BB63FEBDA}"/>
              </a:ext>
            </a:extLst>
          </p:cNvPr>
          <p:cNvSpPr>
            <a:spLocks noGrp="1"/>
          </p:cNvSpPr>
          <p:nvPr>
            <p:ph idx="1"/>
          </p:nvPr>
        </p:nvSpPr>
        <p:spPr>
          <a:xfrm>
            <a:off x="3844616" y="1124744"/>
            <a:ext cx="7245103" cy="4633873"/>
          </a:xfrm>
        </p:spPr>
        <p:txBody>
          <a:bodyPr>
            <a:normAutofit/>
          </a:bodyPr>
          <a:lstStyle/>
          <a:p>
            <a:pPr>
              <a:buFont typeface="Arial" panose="020B0604020202020204" pitchFamily="34" charset="0"/>
              <a:buNone/>
            </a:pPr>
            <a:r>
              <a:rPr lang="ru-RU" altLang="ru-UA" sz="2000" dirty="0">
                <a:solidFill>
                  <a:schemeClr val="tx1">
                    <a:lumMod val="75000"/>
                    <a:lumOff val="25000"/>
                  </a:schemeClr>
                </a:solidFill>
              </a:rPr>
              <a:t>В случаях резкого снижения неспецифической резистентности макроорганизма (упадок питания, авитаминозы, иммунодефициты разного происхождения) возбудители чумы способны преодолевать барьеры кожи и лимфатических узлов, попадать с кровотоком и лимфотоком в общее кровеносное русло, обусловливать генерализацию инфекционного процесса с образованием вторичных очагов инфекции в печени, селезенке и других внутренних органах (септическая форма чумы). В одних случаях она развивается с самого начала клинических проявлений чумы (первичная), в других - после поражения кожи и лимфоузлов (вторичная).</a:t>
            </a:r>
          </a:p>
          <a:p>
            <a:pPr>
              <a:lnSpc>
                <a:spcPct val="90000"/>
              </a:lnSpc>
            </a:pPr>
            <a:endParaRPr lang="ru-RU" altLang="ru-UA" dirty="0">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76" name="Rectangle 75">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49154" name="Заголовок 1">
            <a:extLst>
              <a:ext uri="{FF2B5EF4-FFF2-40B4-BE49-F238E27FC236}">
                <a16:creationId xmlns:a16="http://schemas.microsoft.com/office/drawing/2014/main" id="{A64DAB9D-F85A-2F68-1EC6-77279EFAD395}"/>
              </a:ext>
            </a:extLst>
          </p:cNvPr>
          <p:cNvSpPr>
            <a:spLocks noGrp="1"/>
          </p:cNvSpPr>
          <p:nvPr>
            <p:ph type="title"/>
          </p:nvPr>
        </p:nvSpPr>
        <p:spPr>
          <a:xfrm>
            <a:off x="573409" y="568575"/>
            <a:ext cx="3765200" cy="5457366"/>
          </a:xfrm>
        </p:spPr>
        <p:txBody>
          <a:bodyPr>
            <a:normAutofit/>
          </a:bodyPr>
          <a:lstStyle/>
          <a:p>
            <a:pPr algn="ctr"/>
            <a:r>
              <a:rPr lang="ru-RU" altLang="ru-UA" sz="4400">
                <a:solidFill>
                  <a:schemeClr val="bg1"/>
                </a:solidFill>
                <a:latin typeface="+mn-lt"/>
              </a:rPr>
              <a:t>Первично-септическая форма</a:t>
            </a:r>
          </a:p>
        </p:txBody>
      </p:sp>
      <p:sp>
        <p:nvSpPr>
          <p:cNvPr id="49155" name="Содержимое 2">
            <a:extLst>
              <a:ext uri="{FF2B5EF4-FFF2-40B4-BE49-F238E27FC236}">
                <a16:creationId xmlns:a16="http://schemas.microsoft.com/office/drawing/2014/main" id="{E99C6A81-ECC1-81E9-6ABD-2726C1B99949}"/>
              </a:ext>
            </a:extLst>
          </p:cNvPr>
          <p:cNvSpPr>
            <a:spLocks noGrp="1"/>
          </p:cNvSpPr>
          <p:nvPr>
            <p:ph idx="1"/>
          </p:nvPr>
        </p:nvSpPr>
        <p:spPr>
          <a:xfrm>
            <a:off x="5478124" y="559477"/>
            <a:ext cx="5647076" cy="5475563"/>
          </a:xfrm>
        </p:spPr>
        <p:txBody>
          <a:bodyPr anchor="ctr">
            <a:normAutofit/>
          </a:bodyPr>
          <a:lstStyle/>
          <a:p>
            <a:pPr>
              <a:lnSpc>
                <a:spcPct val="90000"/>
              </a:lnSpc>
            </a:pPr>
            <a:r>
              <a:rPr lang="ru-RU" altLang="ru-UA"/>
              <a:t>Начинается внезапно, остро, после инкубации, продолжающейся от нескольких часов до 1-2 </a:t>
            </a:r>
            <a:r>
              <a:rPr lang="ru-RU" altLang="ru-UA" err="1"/>
              <a:t>сут</a:t>
            </a:r>
            <a:r>
              <a:rPr lang="ru-RU" altLang="ru-UA"/>
              <a:t>. На фоне полного здоровья внезапно появляются озноб, сопровождающийся </a:t>
            </a:r>
            <a:r>
              <a:rPr lang="ru-RU" altLang="ru-UA" err="1"/>
              <a:t>миалгиями</a:t>
            </a:r>
            <a:r>
              <a:rPr lang="ru-RU" altLang="ru-UA"/>
              <a:t> и артралгиями, общая слабость, сильная головная боль, тошнота, рвота, исчезает аппетит и повышается до 39оС и выше температура тела.</a:t>
            </a:r>
          </a:p>
          <a:p>
            <a:pPr>
              <a:lnSpc>
                <a:spcPct val="90000"/>
              </a:lnSpc>
            </a:pPr>
            <a:r>
              <a:rPr lang="ru-RU" altLang="ru-UA"/>
              <a:t> Через несколько часов присоединяются психические нарушения - возбуждение, заторможенность, в ряде случаев - </a:t>
            </a:r>
            <a:r>
              <a:rPr lang="ru-RU" altLang="ru-UA" err="1"/>
              <a:t>делириозное</a:t>
            </a:r>
            <a:r>
              <a:rPr lang="ru-RU" altLang="ru-UA"/>
              <a:t> состояние.</a:t>
            </a:r>
          </a:p>
          <a:p>
            <a:pPr>
              <a:lnSpc>
                <a:spcPct val="90000"/>
              </a:lnSpc>
            </a:pPr>
            <a:r>
              <a:rPr lang="ru-RU" altLang="ru-UA"/>
              <a:t> Становится невнятной речь. </a:t>
            </a:r>
          </a:p>
          <a:p>
            <a:pPr>
              <a:lnSpc>
                <a:spcPct val="90000"/>
              </a:lnSpc>
            </a:pPr>
            <a:r>
              <a:rPr lang="ru-RU" altLang="ru-UA"/>
              <a:t>Отмечается частая рвота, в рвотных массах может появляться примесь крови.</a:t>
            </a:r>
          </a:p>
          <a:p>
            <a:pPr>
              <a:lnSpc>
                <a:spcPct val="90000"/>
              </a:lnSpc>
            </a:pPr>
            <a:r>
              <a:rPr lang="ru-RU" altLang="ru-UA"/>
              <a:t> Температура тела быстро достигает 40оС и более. </a:t>
            </a: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50178" name="Содержимое 2">
            <a:extLst>
              <a:ext uri="{FF2B5EF4-FFF2-40B4-BE49-F238E27FC236}">
                <a16:creationId xmlns:a16="http://schemas.microsoft.com/office/drawing/2014/main" id="{CE0CA80E-EAF9-6F41-D999-80B491177491}"/>
              </a:ext>
            </a:extLst>
          </p:cNvPr>
          <p:cNvSpPr>
            <a:spLocks noGrp="1"/>
          </p:cNvSpPr>
          <p:nvPr>
            <p:ph idx="1"/>
          </p:nvPr>
        </p:nvSpPr>
        <p:spPr>
          <a:xfrm>
            <a:off x="5478124" y="559477"/>
            <a:ext cx="5647076" cy="5475563"/>
          </a:xfrm>
        </p:spPr>
        <p:txBody>
          <a:bodyPr anchor="ctr">
            <a:normAutofit/>
          </a:bodyPr>
          <a:lstStyle/>
          <a:p>
            <a:pPr>
              <a:lnSpc>
                <a:spcPct val="90000"/>
              </a:lnSpc>
            </a:pPr>
            <a:r>
              <a:rPr lang="ru-RU" altLang="ru-UA" sz="1700"/>
              <a:t>Лицо становится одутловатым, с цианотичным оттенком и запавшими глазами.</a:t>
            </a:r>
          </a:p>
          <a:p>
            <a:pPr>
              <a:lnSpc>
                <a:spcPct val="90000"/>
              </a:lnSpc>
            </a:pPr>
            <a:r>
              <a:rPr lang="ru-RU" altLang="ru-UA" sz="1700"/>
              <a:t> Отмечается выраженная тахикардия - пульс очень частый - 120-130 уд/мин, </a:t>
            </a:r>
            <a:r>
              <a:rPr lang="ru-RU" altLang="ru-UA" sz="1700" err="1"/>
              <a:t>дикротичный</a:t>
            </a:r>
            <a:r>
              <a:rPr lang="ru-RU" altLang="ru-UA" sz="1700"/>
              <a:t>. Тоны сердца ослаблены и приглушены. Артериальное давление понижено. </a:t>
            </a:r>
          </a:p>
          <a:p>
            <a:pPr>
              <a:lnSpc>
                <a:spcPct val="90000"/>
              </a:lnSpc>
            </a:pPr>
            <a:r>
              <a:rPr lang="ru-RU" altLang="ru-UA" sz="1700"/>
              <a:t>Дыхание частое. </a:t>
            </a:r>
          </a:p>
          <a:p>
            <a:pPr>
              <a:lnSpc>
                <a:spcPct val="90000"/>
              </a:lnSpc>
            </a:pPr>
            <a:r>
              <a:rPr lang="ru-RU" altLang="ru-UA" sz="1700"/>
              <a:t>Увеличиваются печень и селезенка.</a:t>
            </a:r>
          </a:p>
          <a:p>
            <a:pPr>
              <a:lnSpc>
                <a:spcPct val="90000"/>
              </a:lnSpc>
            </a:pPr>
            <a:r>
              <a:rPr lang="ru-RU" altLang="ru-UA" sz="1700"/>
              <a:t>У большинства больных через 12-40 ч с момента заболевания начинают прогрессировать признаки сердечно-сосудистой недостаточности (усиливаются тахикардия и артериальная гипотензия), присоединяются олигурия, а вскоре - и анурия, а также геморрагический синдром, проявляющийся носовыми кровотечениями, примесью крови в рвотных массах, кровоизлияниями в различные участки кожного покрова, в ряде случаев - гематурией и появлением примеси крови в испражнениях. </a:t>
            </a:r>
          </a:p>
          <a:p>
            <a:pPr>
              <a:lnSpc>
                <a:spcPct val="90000"/>
              </a:lnSpc>
            </a:pPr>
            <a:endParaRPr lang="ru-RU" altLang="ru-UA" sz="170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1203" name="Заголовок 1">
            <a:extLst>
              <a:ext uri="{FF2B5EF4-FFF2-40B4-BE49-F238E27FC236}">
                <a16:creationId xmlns:a16="http://schemas.microsoft.com/office/drawing/2014/main" id="{15A6EF3C-DF06-79AF-C62B-DD4B8216E2B4}"/>
              </a:ext>
            </a:extLst>
          </p:cNvPr>
          <p:cNvSpPr>
            <a:spLocks noGrp="1"/>
          </p:cNvSpPr>
          <p:nvPr>
            <p:ph type="title"/>
          </p:nvPr>
        </p:nvSpPr>
        <p:spPr>
          <a:xfrm>
            <a:off x="1066800" y="642594"/>
            <a:ext cx="10058400" cy="1371600"/>
          </a:xfrm>
        </p:spPr>
        <p:txBody>
          <a:bodyPr>
            <a:normAutofit/>
          </a:bodyPr>
          <a:lstStyle/>
          <a:p>
            <a:pPr algn="ctr"/>
            <a:r>
              <a:rPr lang="ru-RU" altLang="ru-UA">
                <a:latin typeface="+mn-lt"/>
              </a:rPr>
              <a:t>Первично-септическая форма</a:t>
            </a:r>
          </a:p>
        </p:txBody>
      </p:sp>
      <p:graphicFrame>
        <p:nvGraphicFramePr>
          <p:cNvPr id="51205" name="Содержимое 2">
            <a:extLst>
              <a:ext uri="{FF2B5EF4-FFF2-40B4-BE49-F238E27FC236}">
                <a16:creationId xmlns:a16="http://schemas.microsoft.com/office/drawing/2014/main" id="{47D123B2-863D-FB89-44AF-FEAA31089208}"/>
              </a:ext>
            </a:extLst>
          </p:cNvPr>
          <p:cNvGraphicFramePr>
            <a:graphicFrameLocks noGrp="1"/>
          </p:cNvGraphicFramePr>
          <p:nvPr>
            <p:ph idx="1"/>
            <p:extLst>
              <p:ext uri="{D42A27DB-BD31-4B8C-83A1-F6EECF244321}">
                <p14:modId xmlns:p14="http://schemas.microsoft.com/office/powerpoint/2010/main" val="326967126"/>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52226" name="Заголовок 1">
            <a:extLst>
              <a:ext uri="{FF2B5EF4-FFF2-40B4-BE49-F238E27FC236}">
                <a16:creationId xmlns:a16="http://schemas.microsoft.com/office/drawing/2014/main" id="{E9A672F4-625E-62A5-159E-01F9D6572D0E}"/>
              </a:ext>
            </a:extLst>
          </p:cNvPr>
          <p:cNvSpPr>
            <a:spLocks noGrp="1"/>
          </p:cNvSpPr>
          <p:nvPr>
            <p:ph type="title"/>
          </p:nvPr>
        </p:nvSpPr>
        <p:spPr>
          <a:xfrm>
            <a:off x="573409" y="568575"/>
            <a:ext cx="3765200" cy="5457366"/>
          </a:xfrm>
        </p:spPr>
        <p:txBody>
          <a:bodyPr>
            <a:normAutofit/>
          </a:bodyPr>
          <a:lstStyle/>
          <a:p>
            <a:pPr algn="ctr"/>
            <a:r>
              <a:rPr lang="ru-RU" altLang="ru-UA" sz="4400">
                <a:solidFill>
                  <a:schemeClr val="bg1"/>
                </a:solidFill>
                <a:latin typeface="+mn-lt"/>
              </a:rPr>
              <a:t>Вторично-септическая форма</a:t>
            </a:r>
          </a:p>
        </p:txBody>
      </p:sp>
      <p:sp>
        <p:nvSpPr>
          <p:cNvPr id="43011" name="Содержимое 2">
            <a:extLst>
              <a:ext uri="{FF2B5EF4-FFF2-40B4-BE49-F238E27FC236}">
                <a16:creationId xmlns:a16="http://schemas.microsoft.com/office/drawing/2014/main" id="{7AA332C7-2CF3-DA28-8871-A2B60644AC19}"/>
              </a:ext>
            </a:extLst>
          </p:cNvPr>
          <p:cNvSpPr>
            <a:spLocks noGrp="1"/>
          </p:cNvSpPr>
          <p:nvPr>
            <p:ph idx="1"/>
          </p:nvPr>
        </p:nvSpPr>
        <p:spPr>
          <a:xfrm>
            <a:off x="5478124" y="559477"/>
            <a:ext cx="5647076" cy="5475563"/>
          </a:xfrm>
        </p:spPr>
        <p:txBody>
          <a:bodyPr rtlCol="0" anchor="ctr">
            <a:normAutofit/>
          </a:bodyPr>
          <a:lstStyle/>
          <a:p>
            <a:pPr>
              <a:defRPr/>
            </a:pPr>
            <a:r>
              <a:rPr lang="ru-RU"/>
              <a:t>В любой момент бубонная форма чумы может вызвать генерализацию процесса и перейти в </a:t>
            </a:r>
            <a:r>
              <a:rPr lang="ru-RU" err="1"/>
              <a:t>бубонно</a:t>
            </a:r>
            <a:r>
              <a:rPr lang="ru-RU"/>
              <a:t>-септическую.</a:t>
            </a:r>
          </a:p>
          <a:p>
            <a:pPr>
              <a:defRPr/>
            </a:pPr>
            <a:r>
              <a:rPr lang="ru-RU"/>
              <a:t> В этих случаях состояние больных очень быстро становится крайне тяжелым. Симптомы интоксикации нарастают по часам. Температура после сильнейшего озноба повышается до высоких фебрильных цифр. Отмечаются все признаки сепсиса: мышечные боли, резкая слабость, головная боль, головокружение, загруженность сознания, вплоть до его потери, иногда возбуждение (больной мечется в кровати), бессонница. Появляются мелкие кровоизлияния на коже, возможны кровотечения из желудочно-кишечного тракта (рвота кровавыми массами, мелена), выраженная тахикардия, быстрое падение артериального давления.</a:t>
            </a:r>
          </a:p>
          <a:p>
            <a:pPr>
              <a:defRPr/>
            </a:pPr>
            <a:endParaRPr lang="ru-RU"/>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76" name="Rectangle 75">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53250" name="Заголовок 1">
            <a:extLst>
              <a:ext uri="{FF2B5EF4-FFF2-40B4-BE49-F238E27FC236}">
                <a16:creationId xmlns:a16="http://schemas.microsoft.com/office/drawing/2014/main" id="{B7251F0A-E940-2626-4A09-3358446E9780}"/>
              </a:ext>
            </a:extLst>
          </p:cNvPr>
          <p:cNvSpPr>
            <a:spLocks noGrp="1"/>
          </p:cNvSpPr>
          <p:nvPr>
            <p:ph type="title"/>
          </p:nvPr>
        </p:nvSpPr>
        <p:spPr>
          <a:xfrm>
            <a:off x="573409" y="568575"/>
            <a:ext cx="3765200" cy="5457366"/>
          </a:xfrm>
        </p:spPr>
        <p:txBody>
          <a:bodyPr>
            <a:normAutofit/>
          </a:bodyPr>
          <a:lstStyle/>
          <a:p>
            <a:pPr algn="ctr"/>
            <a:r>
              <a:rPr lang="ru-RU" altLang="ru-UA" sz="4400">
                <a:solidFill>
                  <a:schemeClr val="bg1"/>
                </a:solidFill>
                <a:latin typeface="+mn-lt"/>
              </a:rPr>
              <a:t>Первично-легочная форма</a:t>
            </a:r>
          </a:p>
        </p:txBody>
      </p:sp>
      <p:sp>
        <p:nvSpPr>
          <p:cNvPr id="53251" name="Содержимое 2">
            <a:extLst>
              <a:ext uri="{FF2B5EF4-FFF2-40B4-BE49-F238E27FC236}">
                <a16:creationId xmlns:a16="http://schemas.microsoft.com/office/drawing/2014/main" id="{785E2A83-7030-4F2C-773A-C3594DCC5F93}"/>
              </a:ext>
            </a:extLst>
          </p:cNvPr>
          <p:cNvSpPr>
            <a:spLocks noGrp="1"/>
          </p:cNvSpPr>
          <p:nvPr>
            <p:ph idx="1"/>
          </p:nvPr>
        </p:nvSpPr>
        <p:spPr>
          <a:xfrm>
            <a:off x="5478124" y="559477"/>
            <a:ext cx="5647076" cy="5475563"/>
          </a:xfrm>
        </p:spPr>
        <p:txBody>
          <a:bodyPr anchor="ctr">
            <a:normAutofit/>
          </a:bodyPr>
          <a:lstStyle/>
          <a:p>
            <a:r>
              <a:rPr lang="ru-RU" altLang="ru-UA"/>
              <a:t> Наиболее опасная в клиническом и в эпидемиологическом отношении молниеносная форма заболевания. </a:t>
            </a:r>
          </a:p>
          <a:p>
            <a:r>
              <a:rPr lang="ru-RU" altLang="ru-UA"/>
              <a:t>Период от первичного контакта с инфекцией и заражения человека воздушно-капельным путем до смертельного исхода составляет от 2 до 6 дней.  </a:t>
            </a:r>
          </a:p>
          <a:p>
            <a:r>
              <a:rPr lang="ru-RU" altLang="ru-UA"/>
              <a:t>Заболевание имеет сверхострое начало. </a:t>
            </a:r>
          </a:p>
          <a:p>
            <a:r>
              <a:rPr lang="ru-RU" altLang="ru-UA"/>
              <a:t>На фоне полного здоровья внезапно появляются сильные ознобы (иногда резкие, повторные), быстрое повышение температуры тела, весьма сильная головная боль, головокружение, часто неоднократная рвота. Нарушается сон, появляется ломота в мышцах и суставах. </a:t>
            </a: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2740A66F-3ADD-4839-8B09-009CB85FD1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37" name="Rectangle 136">
            <a:extLst>
              <a:ext uri="{FF2B5EF4-FFF2-40B4-BE49-F238E27FC236}">
                <a16:creationId xmlns:a16="http://schemas.microsoft.com/office/drawing/2014/main" id="{07DC2E2C-0686-4A5F-ACCB-AD01FD9EF9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6146" name="Содержимое 2">
            <a:extLst>
              <a:ext uri="{FF2B5EF4-FFF2-40B4-BE49-F238E27FC236}">
                <a16:creationId xmlns:a16="http://schemas.microsoft.com/office/drawing/2014/main" id="{6F2CA5C2-BD10-5482-CCAF-170E95DD8DE1}"/>
              </a:ext>
            </a:extLst>
          </p:cNvPr>
          <p:cNvSpPr>
            <a:spLocks noGrp="1"/>
          </p:cNvSpPr>
          <p:nvPr>
            <p:ph idx="1"/>
          </p:nvPr>
        </p:nvSpPr>
        <p:spPr>
          <a:xfrm>
            <a:off x="865553" y="1604772"/>
            <a:ext cx="6281928" cy="3648456"/>
          </a:xfrm>
        </p:spPr>
        <p:txBody>
          <a:bodyPr>
            <a:normAutofit/>
          </a:bodyPr>
          <a:lstStyle/>
          <a:p>
            <a:endParaRPr lang="ru-RU" altLang="ru-UA" dirty="0"/>
          </a:p>
          <a:p>
            <a:r>
              <a:rPr lang="ru-RU" altLang="ru-UA" sz="2400" dirty="0"/>
              <a:t>Руф Эфесский (1 в. н.э.) описал крупную эпидемию инфекционного заболевания, сопровождавшегося развитием бубонов и высокой смертностью, на территории нынешних Египта, Ливии и Сирии.</a:t>
            </a:r>
          </a:p>
          <a:p>
            <a:endParaRPr lang="ru-RU" altLang="ru-UA" sz="2400" dirty="0"/>
          </a:p>
          <a:p>
            <a:endParaRPr lang="ru-RU" altLang="ru-UA" dirty="0"/>
          </a:p>
        </p:txBody>
      </p:sp>
      <p:pic>
        <p:nvPicPr>
          <p:cNvPr id="1026" name="Picture 2" descr="РУФ • Большая российская энциклопедия - электронная версия">
            <a:extLst>
              <a:ext uri="{FF2B5EF4-FFF2-40B4-BE49-F238E27FC236}">
                <a16:creationId xmlns:a16="http://schemas.microsoft.com/office/drawing/2014/main" id="{93792EC7-88FD-3A81-C884-C9073A7F38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12"/>
          <a:stretch/>
        </p:blipFill>
        <p:spPr bwMode="auto">
          <a:xfrm>
            <a:off x="8013033" y="10"/>
            <a:ext cx="4178968" cy="68579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77" name="Rectangle 76">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54275" name="Заголовок 1">
            <a:extLst>
              <a:ext uri="{FF2B5EF4-FFF2-40B4-BE49-F238E27FC236}">
                <a16:creationId xmlns:a16="http://schemas.microsoft.com/office/drawing/2014/main" id="{B5DE2BA9-19C9-3582-37C1-5F23BFA2BA62}"/>
              </a:ext>
            </a:extLst>
          </p:cNvPr>
          <p:cNvSpPr>
            <a:spLocks noGrp="1"/>
          </p:cNvSpPr>
          <p:nvPr>
            <p:ph type="title"/>
          </p:nvPr>
        </p:nvSpPr>
        <p:spPr>
          <a:xfrm>
            <a:off x="573409" y="568575"/>
            <a:ext cx="3765200" cy="5457366"/>
          </a:xfrm>
        </p:spPr>
        <p:txBody>
          <a:bodyPr>
            <a:normAutofit/>
          </a:bodyPr>
          <a:lstStyle/>
          <a:p>
            <a:pPr algn="ctr"/>
            <a:r>
              <a:rPr lang="ru-RU" altLang="ru-UA" sz="4400">
                <a:solidFill>
                  <a:schemeClr val="bg1"/>
                </a:solidFill>
                <a:latin typeface="+mn-lt"/>
              </a:rPr>
              <a:t>Первично-легочная форма</a:t>
            </a:r>
          </a:p>
        </p:txBody>
      </p:sp>
      <p:sp>
        <p:nvSpPr>
          <p:cNvPr id="45058" name="Содержимое 2">
            <a:extLst>
              <a:ext uri="{FF2B5EF4-FFF2-40B4-BE49-F238E27FC236}">
                <a16:creationId xmlns:a16="http://schemas.microsoft.com/office/drawing/2014/main" id="{AC201CD5-766E-FA5C-3D13-CE0362B7F79C}"/>
              </a:ext>
            </a:extLst>
          </p:cNvPr>
          <p:cNvSpPr>
            <a:spLocks noGrp="1"/>
          </p:cNvSpPr>
          <p:nvPr>
            <p:ph idx="1"/>
          </p:nvPr>
        </p:nvSpPr>
        <p:spPr>
          <a:xfrm>
            <a:off x="5478124" y="559477"/>
            <a:ext cx="5647076" cy="5475563"/>
          </a:xfrm>
        </p:spPr>
        <p:txBody>
          <a:bodyPr rtlCol="0" anchor="ctr">
            <a:normAutofit/>
          </a:bodyPr>
          <a:lstStyle/>
          <a:p>
            <a:pPr>
              <a:lnSpc>
                <a:spcPct val="90000"/>
              </a:lnSpc>
              <a:defRPr/>
            </a:pPr>
            <a:r>
              <a:rPr lang="ru-RU" sz="1500"/>
              <a:t>При обследовании в первые часы выявляется тахикардия, нарастающая одышка. В последующие часы состояние больных прогрессивно ухудшается, нарастает слабость, повышается температура тела.</a:t>
            </a:r>
          </a:p>
          <a:p>
            <a:pPr>
              <a:lnSpc>
                <a:spcPct val="90000"/>
              </a:lnSpc>
              <a:defRPr/>
            </a:pPr>
            <a:r>
              <a:rPr lang="ru-RU" sz="1500"/>
              <a:t> Характерны гиперемия кожных покровов, конъюнктивы, </a:t>
            </a:r>
            <a:r>
              <a:rPr lang="ru-RU" sz="1500" err="1"/>
              <a:t>инъецирование</a:t>
            </a:r>
            <a:r>
              <a:rPr lang="ru-RU" sz="1500"/>
              <a:t> сосудов склер. </a:t>
            </a:r>
          </a:p>
          <a:p>
            <a:pPr>
              <a:lnSpc>
                <a:spcPct val="90000"/>
              </a:lnSpc>
              <a:defRPr/>
            </a:pPr>
            <a:r>
              <a:rPr lang="ru-RU" sz="1500"/>
              <a:t>Учащенное дыхание становится поверхностным. В акт дыхания включаются вспомогательные мышцы, крылья носа. Дыхание приобретает жесткий оттенок, у отдельных больных выявляются </a:t>
            </a:r>
            <a:r>
              <a:rPr lang="ru-RU" sz="1500" err="1"/>
              <a:t>крепитирующие</a:t>
            </a:r>
            <a:r>
              <a:rPr lang="ru-RU" sz="1500"/>
              <a:t> или мелкопузырчатые хрипы, локальное притупление перкуторного звука, иногда безболезненный кашель с жидкой стекловидной прозрачной мокротой.</a:t>
            </a:r>
          </a:p>
          <a:p>
            <a:pPr>
              <a:lnSpc>
                <a:spcPct val="90000"/>
              </a:lnSpc>
              <a:defRPr/>
            </a:pPr>
            <a:r>
              <a:rPr lang="ru-RU" sz="1500" err="1"/>
              <a:t>Физикальные</a:t>
            </a:r>
            <a:r>
              <a:rPr lang="ru-RU" sz="1500"/>
              <a:t> данные скудные: небольшое укорочение перкуторного звука над поражённой долей, при аускультации необильные мелкопузырчатые хрипы, что явно не соответствует общему тяжёлому состоянию больного!</a:t>
            </a:r>
          </a:p>
          <a:p>
            <a:pPr>
              <a:lnSpc>
                <a:spcPct val="90000"/>
              </a:lnSpc>
              <a:defRPr/>
            </a:pPr>
            <a:endParaRPr lang="ru-RU" sz="1500"/>
          </a:p>
          <a:p>
            <a:pPr>
              <a:lnSpc>
                <a:spcPct val="90000"/>
              </a:lnSpc>
              <a:defRPr/>
            </a:pPr>
            <a:endParaRPr lang="ru-RU" sz="150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77" name="Rectangle 76">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55299" name="Заголовок 1">
            <a:extLst>
              <a:ext uri="{FF2B5EF4-FFF2-40B4-BE49-F238E27FC236}">
                <a16:creationId xmlns:a16="http://schemas.microsoft.com/office/drawing/2014/main" id="{B73FCA19-F820-34D4-4518-5717EC23204B}"/>
              </a:ext>
            </a:extLst>
          </p:cNvPr>
          <p:cNvSpPr>
            <a:spLocks noGrp="1"/>
          </p:cNvSpPr>
          <p:nvPr>
            <p:ph type="title"/>
          </p:nvPr>
        </p:nvSpPr>
        <p:spPr>
          <a:xfrm>
            <a:off x="573409" y="568575"/>
            <a:ext cx="3765200" cy="5457366"/>
          </a:xfrm>
        </p:spPr>
        <p:txBody>
          <a:bodyPr>
            <a:normAutofit/>
          </a:bodyPr>
          <a:lstStyle/>
          <a:p>
            <a:pPr algn="ctr"/>
            <a:r>
              <a:rPr lang="ru-RU" altLang="ru-UA" sz="4400">
                <a:solidFill>
                  <a:schemeClr val="bg1"/>
                </a:solidFill>
                <a:latin typeface="+mn-lt"/>
              </a:rPr>
              <a:t>Первично-легочная форма</a:t>
            </a:r>
          </a:p>
        </p:txBody>
      </p:sp>
      <p:sp>
        <p:nvSpPr>
          <p:cNvPr id="46082" name="Содержимое 2">
            <a:extLst>
              <a:ext uri="{FF2B5EF4-FFF2-40B4-BE49-F238E27FC236}">
                <a16:creationId xmlns:a16="http://schemas.microsoft.com/office/drawing/2014/main" id="{439C82A8-11F2-414E-1FED-658021A95149}"/>
              </a:ext>
            </a:extLst>
          </p:cNvPr>
          <p:cNvSpPr>
            <a:spLocks noGrp="1"/>
          </p:cNvSpPr>
          <p:nvPr>
            <p:ph idx="1"/>
          </p:nvPr>
        </p:nvSpPr>
        <p:spPr>
          <a:xfrm>
            <a:off x="5478124" y="559477"/>
            <a:ext cx="5647076" cy="5475563"/>
          </a:xfrm>
        </p:spPr>
        <p:txBody>
          <a:bodyPr rtlCol="0" anchor="ctr">
            <a:normAutofit/>
          </a:bodyPr>
          <a:lstStyle/>
          <a:p>
            <a:pPr>
              <a:defRPr/>
            </a:pPr>
            <a:r>
              <a:rPr lang="ru-RU"/>
              <a:t>В разгар легочной чумы на первый план выступают признаки токсического поражения центральной нервной системы. Нарушается психический статус. Больные становятся возбужденными или заторможенными. Речь их невнятная. Нарушается координация движений, появляется тремор, затрудняется артикуляция. Повышаются брюшные и коленные рефлексы, обостряется чувствительность к свету, холоду, недостатку свежего воздуха и т. д. Поражение ЦНС токсинами чумной палочки приводит к развитию инфекционно-токсической энцефалопатии и церебральной гипертензии, нарушению сознания по типу его угнетения, которое проявляется сначала </a:t>
            </a:r>
            <a:r>
              <a:rPr lang="ru-RU" err="1"/>
              <a:t>сомноленцией</a:t>
            </a:r>
            <a:r>
              <a:rPr lang="ru-RU"/>
              <a:t>, затем сопором и комой. </a:t>
            </a: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76" name="Rectangle 75">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56323" name="Заголовок 1">
            <a:extLst>
              <a:ext uri="{FF2B5EF4-FFF2-40B4-BE49-F238E27FC236}">
                <a16:creationId xmlns:a16="http://schemas.microsoft.com/office/drawing/2014/main" id="{F851E4B1-6876-2B5E-1AE0-F73897274105}"/>
              </a:ext>
            </a:extLst>
          </p:cNvPr>
          <p:cNvSpPr>
            <a:spLocks noGrp="1"/>
          </p:cNvSpPr>
          <p:nvPr>
            <p:ph type="title"/>
          </p:nvPr>
        </p:nvSpPr>
        <p:spPr>
          <a:xfrm>
            <a:off x="573409" y="568575"/>
            <a:ext cx="3765200" cy="5457366"/>
          </a:xfrm>
        </p:spPr>
        <p:txBody>
          <a:bodyPr>
            <a:normAutofit/>
          </a:bodyPr>
          <a:lstStyle/>
          <a:p>
            <a:pPr algn="ctr"/>
            <a:r>
              <a:rPr lang="ru-RU" altLang="ru-UA" sz="4400">
                <a:solidFill>
                  <a:schemeClr val="bg1"/>
                </a:solidFill>
                <a:latin typeface="+mn-lt"/>
              </a:rPr>
              <a:t>Первично-легочная форма</a:t>
            </a:r>
          </a:p>
        </p:txBody>
      </p:sp>
      <p:sp>
        <p:nvSpPr>
          <p:cNvPr id="56322" name="Содержимое 2">
            <a:extLst>
              <a:ext uri="{FF2B5EF4-FFF2-40B4-BE49-F238E27FC236}">
                <a16:creationId xmlns:a16="http://schemas.microsoft.com/office/drawing/2014/main" id="{5297BA1F-C905-8842-AB79-9EC99CF6AC44}"/>
              </a:ext>
            </a:extLst>
          </p:cNvPr>
          <p:cNvSpPr>
            <a:spLocks noGrp="1"/>
          </p:cNvSpPr>
          <p:nvPr>
            <p:ph idx="1"/>
          </p:nvPr>
        </p:nvSpPr>
        <p:spPr>
          <a:xfrm>
            <a:off x="5478124" y="559477"/>
            <a:ext cx="5647076" cy="5475563"/>
          </a:xfrm>
        </p:spPr>
        <p:txBody>
          <a:bodyPr anchor="ctr">
            <a:normAutofit/>
          </a:bodyPr>
          <a:lstStyle/>
          <a:p>
            <a:r>
              <a:rPr lang="ru-RU" altLang="ru-UA" dirty="0"/>
              <a:t>Со 2-3-го дня температура тела нередко превышает 40оС.</a:t>
            </a:r>
          </a:p>
          <a:p>
            <a:r>
              <a:rPr lang="ru-RU" altLang="ru-UA" dirty="0"/>
              <a:t> Тахикардия соответствует выраженности лихорадки. Возможны кратковременное исчезновение пульса или аритмия. Артериальное давление снижается до 95/65-85/50 мм </a:t>
            </a:r>
            <a:r>
              <a:rPr lang="ru-RU" altLang="ru-UA" dirty="0" err="1"/>
              <a:t>рт.ст</a:t>
            </a:r>
            <a:r>
              <a:rPr lang="ru-RU" altLang="ru-UA" dirty="0"/>
              <a:t>. Развиваются острая почечная недостаточность и геморрагический синдром. Нарастающий цианоз и </a:t>
            </a:r>
            <a:r>
              <a:rPr lang="ru-RU" altLang="ru-UA" dirty="0" err="1"/>
              <a:t>акроцианоз</a:t>
            </a:r>
            <a:r>
              <a:rPr lang="ru-RU" altLang="ru-UA" dirty="0"/>
              <a:t> свидетельствуют о расстройстве микроциркуляции.</a:t>
            </a:r>
          </a:p>
          <a:p>
            <a:pPr marL="0" indent="0">
              <a:buNone/>
            </a:pPr>
            <a:r>
              <a:rPr lang="ru-RU" altLang="ru-UA" dirty="0"/>
              <a:t> </a:t>
            </a: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4" name="Заголовок 1">
            <a:extLst>
              <a:ext uri="{FF2B5EF4-FFF2-40B4-BE49-F238E27FC236}">
                <a16:creationId xmlns:a16="http://schemas.microsoft.com/office/drawing/2014/main" id="{A4AF67CC-396D-7D72-4BA3-674CC3B870F2}"/>
              </a:ext>
            </a:extLst>
          </p:cNvPr>
          <p:cNvSpPr txBox="1">
            <a:spLocks/>
          </p:cNvSpPr>
          <p:nvPr/>
        </p:nvSpPr>
        <p:spPr>
          <a:xfrm>
            <a:off x="573409" y="568575"/>
            <a:ext cx="3765200" cy="5457366"/>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defRPr/>
            </a:pPr>
            <a:r>
              <a:rPr lang="en-US" sz="4400">
                <a:solidFill>
                  <a:schemeClr val="bg1"/>
                </a:solidFill>
                <a:latin typeface="+mj-lt"/>
              </a:rPr>
              <a:t>Первично-легочная форма</a:t>
            </a:r>
          </a:p>
        </p:txBody>
      </p:sp>
      <p:sp>
        <p:nvSpPr>
          <p:cNvPr id="3" name="Содержимое 2">
            <a:extLst>
              <a:ext uri="{FF2B5EF4-FFF2-40B4-BE49-F238E27FC236}">
                <a16:creationId xmlns:a16="http://schemas.microsoft.com/office/drawing/2014/main" id="{DAA7E214-28DF-AE36-AA50-B3F47723159E}"/>
              </a:ext>
            </a:extLst>
          </p:cNvPr>
          <p:cNvSpPr>
            <a:spLocks noGrp="1"/>
          </p:cNvSpPr>
          <p:nvPr>
            <p:ph idx="1"/>
          </p:nvPr>
        </p:nvSpPr>
        <p:spPr>
          <a:xfrm>
            <a:off x="5478124" y="559477"/>
            <a:ext cx="5647076" cy="5475563"/>
          </a:xfrm>
        </p:spPr>
        <p:txBody>
          <a:bodyPr vert="horz" lIns="91440" tIns="45720" rIns="91440" bIns="45720" rtlCol="0" anchor="ctr">
            <a:normAutofit/>
          </a:bodyPr>
          <a:lstStyle/>
          <a:p>
            <a:pPr>
              <a:defRPr/>
            </a:pPr>
            <a:r>
              <a:rPr lang="en-US"/>
              <a:t>Усиливаются режущие боли в грудной клетке при вдохе и кашель. По мере развития заболевания увеличивается количество выделяемой мокроты. В мокроте обнаруживают примесь алой крови, она не свертывается и всегда имеет жидкую консистенцию. В случае присоединения отека легких мокрота становится пенистой, розовой. Развивается интерстициальный и альвеолярный отек легких, в основе которого лежит токсическое поражение легочных микрососудов с резким повышением их проницаемости. </a:t>
            </a:r>
          </a:p>
          <a:p>
            <a:pPr>
              <a:defRPr/>
            </a:pPr>
            <a:r>
              <a:rPr lang="en-US"/>
              <a:t>Длительность периода разгара обычно не превышает 1,5-2 сут. Диагностическое значение в этот период имеет микроскопия мокроты, которая позволяет обнаружить огромное количество биполярно окрашенных палочек.</a:t>
            </a:r>
          </a:p>
          <a:p>
            <a:pPr>
              <a:defRPr/>
            </a:pPr>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B57E5DB9-047E-4B99-96C4-E508AF14C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E56C4C32-613C-4BB8-9DBD-314668DFA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78373" cy="6108192"/>
          </a:xfrm>
          <a:prstGeom prst="rect">
            <a:avLst/>
          </a:prstGeom>
          <a:solidFill>
            <a:schemeClr val="bg2"/>
          </a:solidFill>
          <a:ln w="6350" cap="sq" cmpd="sng" algn="ctr">
            <a:noFill/>
            <a:prstDash val="solid"/>
            <a:miter lim="800000"/>
          </a:ln>
          <a:effectLst/>
        </p:spPr>
      </p:sp>
      <p:sp>
        <p:nvSpPr>
          <p:cNvPr id="3" name="Заголовок 1">
            <a:extLst>
              <a:ext uri="{FF2B5EF4-FFF2-40B4-BE49-F238E27FC236}">
                <a16:creationId xmlns:a16="http://schemas.microsoft.com/office/drawing/2014/main" id="{F26DD9C0-7EC3-C1AF-17A5-300E68EE39D2}"/>
              </a:ext>
            </a:extLst>
          </p:cNvPr>
          <p:cNvSpPr txBox="1">
            <a:spLocks/>
          </p:cNvSpPr>
          <p:nvPr/>
        </p:nvSpPr>
        <p:spPr>
          <a:xfrm>
            <a:off x="578442" y="689472"/>
            <a:ext cx="3765200" cy="5479056"/>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defRPr/>
            </a:pPr>
            <a:r>
              <a:rPr lang="en-US" sz="4800">
                <a:solidFill>
                  <a:schemeClr val="tx1">
                    <a:lumMod val="85000"/>
                    <a:lumOff val="15000"/>
                  </a:schemeClr>
                </a:solidFill>
                <a:latin typeface="+mj-lt"/>
              </a:rPr>
              <a:t>Первично-легочная форма</a:t>
            </a:r>
          </a:p>
        </p:txBody>
      </p:sp>
      <p:sp>
        <p:nvSpPr>
          <p:cNvPr id="76" name="Rectangle 75">
            <a:extLst>
              <a:ext uri="{FF2B5EF4-FFF2-40B4-BE49-F238E27FC236}">
                <a16:creationId xmlns:a16="http://schemas.microsoft.com/office/drawing/2014/main" id="{55973FA6-2A55-4BD8-A266-8F0F39355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7837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8372" name="Содержимое 2">
            <a:extLst>
              <a:ext uri="{FF2B5EF4-FFF2-40B4-BE49-F238E27FC236}">
                <a16:creationId xmlns:a16="http://schemas.microsoft.com/office/drawing/2014/main" id="{A0C81882-3CC2-13A8-0A4C-AC45C3901642}"/>
              </a:ext>
            </a:extLst>
          </p:cNvPr>
          <p:cNvGraphicFramePr>
            <a:graphicFrameLocks noGrp="1"/>
          </p:cNvGraphicFramePr>
          <p:nvPr>
            <p:ph idx="1"/>
            <p:extLst>
              <p:ext uri="{D42A27DB-BD31-4B8C-83A1-F6EECF244321}">
                <p14:modId xmlns:p14="http://schemas.microsoft.com/office/powerpoint/2010/main" val="520426650"/>
              </p:ext>
            </p:extLst>
          </p:nvPr>
        </p:nvGraphicFramePr>
        <p:xfrm>
          <a:off x="5138058" y="800947"/>
          <a:ext cx="6246248" cy="5207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9394" name="Заголовок 1">
            <a:extLst>
              <a:ext uri="{FF2B5EF4-FFF2-40B4-BE49-F238E27FC236}">
                <a16:creationId xmlns:a16="http://schemas.microsoft.com/office/drawing/2014/main" id="{40CE1C20-F675-DD7F-C78B-81F52FA9D65E}"/>
              </a:ext>
            </a:extLst>
          </p:cNvPr>
          <p:cNvSpPr>
            <a:spLocks noGrp="1"/>
          </p:cNvSpPr>
          <p:nvPr>
            <p:ph type="title"/>
          </p:nvPr>
        </p:nvSpPr>
        <p:spPr>
          <a:xfrm>
            <a:off x="1066800" y="642594"/>
            <a:ext cx="10058400" cy="1371600"/>
          </a:xfrm>
        </p:spPr>
        <p:txBody>
          <a:bodyPr>
            <a:normAutofit/>
          </a:bodyPr>
          <a:lstStyle/>
          <a:p>
            <a:pPr algn="ctr"/>
            <a:r>
              <a:rPr lang="ru-RU" altLang="ru-UA">
                <a:latin typeface="+mn-lt"/>
              </a:rPr>
              <a:t>Вторично-легочная форма</a:t>
            </a:r>
          </a:p>
        </p:txBody>
      </p:sp>
      <p:graphicFrame>
        <p:nvGraphicFramePr>
          <p:cNvPr id="59396" name="Содержимое 2">
            <a:extLst>
              <a:ext uri="{FF2B5EF4-FFF2-40B4-BE49-F238E27FC236}">
                <a16:creationId xmlns:a16="http://schemas.microsoft.com/office/drawing/2014/main" id="{1E6E7F99-A56C-A75A-8846-B45A7367C7BD}"/>
              </a:ext>
            </a:extLst>
          </p:cNvPr>
          <p:cNvGraphicFramePr>
            <a:graphicFrameLocks noGrp="1"/>
          </p:cNvGraphicFramePr>
          <p:nvPr>
            <p:ph idx="1"/>
            <p:extLst>
              <p:ext uri="{D42A27DB-BD31-4B8C-83A1-F6EECF244321}">
                <p14:modId xmlns:p14="http://schemas.microsoft.com/office/powerpoint/2010/main" val="396340261"/>
              </p:ext>
            </p:extLst>
          </p:nvPr>
        </p:nvGraphicFramePr>
        <p:xfrm>
          <a:off x="1066800" y="1916832"/>
          <a:ext cx="10357792"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0418" name="Заголовок 1">
            <a:extLst>
              <a:ext uri="{FF2B5EF4-FFF2-40B4-BE49-F238E27FC236}">
                <a16:creationId xmlns:a16="http://schemas.microsoft.com/office/drawing/2014/main" id="{43A9C011-95DB-28A9-12C5-1AD98CFADA21}"/>
              </a:ext>
            </a:extLst>
          </p:cNvPr>
          <p:cNvSpPr>
            <a:spLocks noGrp="1"/>
          </p:cNvSpPr>
          <p:nvPr>
            <p:ph type="title"/>
          </p:nvPr>
        </p:nvSpPr>
        <p:spPr>
          <a:xfrm>
            <a:off x="1066800" y="642594"/>
            <a:ext cx="10058400" cy="1371600"/>
          </a:xfrm>
        </p:spPr>
        <p:txBody>
          <a:bodyPr>
            <a:normAutofit/>
          </a:bodyPr>
          <a:lstStyle/>
          <a:p>
            <a:pPr algn="ctr"/>
            <a:r>
              <a:rPr lang="ru-RU" altLang="ru-UA">
                <a:latin typeface="+mn-lt"/>
              </a:rPr>
              <a:t>Осложнения</a:t>
            </a:r>
          </a:p>
        </p:txBody>
      </p:sp>
      <p:graphicFrame>
        <p:nvGraphicFramePr>
          <p:cNvPr id="60420" name="Содержимое 2">
            <a:extLst>
              <a:ext uri="{FF2B5EF4-FFF2-40B4-BE49-F238E27FC236}">
                <a16:creationId xmlns:a16="http://schemas.microsoft.com/office/drawing/2014/main" id="{6A1BE9C6-2E08-7E96-0437-1B50B0917F88}"/>
              </a:ext>
            </a:extLst>
          </p:cNvPr>
          <p:cNvGraphicFramePr>
            <a:graphicFrameLocks noGrp="1"/>
          </p:cNvGraphicFramePr>
          <p:nvPr>
            <p:ph idx="1"/>
            <p:extLst>
              <p:ext uri="{D42A27DB-BD31-4B8C-83A1-F6EECF244321}">
                <p14:modId xmlns:p14="http://schemas.microsoft.com/office/powerpoint/2010/main" val="2267013158"/>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B57E5DB9-047E-4B99-96C4-E508AF14C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E56C4C32-613C-4BB8-9DBD-314668DFA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78373" cy="6108192"/>
          </a:xfrm>
          <a:prstGeom prst="rect">
            <a:avLst/>
          </a:prstGeom>
          <a:solidFill>
            <a:schemeClr val="bg2"/>
          </a:solidFill>
          <a:ln w="6350" cap="sq" cmpd="sng" algn="ctr">
            <a:noFill/>
            <a:prstDash val="solid"/>
            <a:miter lim="800000"/>
          </a:ln>
          <a:effectLst/>
        </p:spPr>
      </p:sp>
      <p:sp>
        <p:nvSpPr>
          <p:cNvPr id="61442" name="Заголовок 1">
            <a:extLst>
              <a:ext uri="{FF2B5EF4-FFF2-40B4-BE49-F238E27FC236}">
                <a16:creationId xmlns:a16="http://schemas.microsoft.com/office/drawing/2014/main" id="{23B4311D-0E8E-9FF7-EBE6-C6EDB0F35FDE}"/>
              </a:ext>
            </a:extLst>
          </p:cNvPr>
          <p:cNvSpPr>
            <a:spLocks noGrp="1"/>
          </p:cNvSpPr>
          <p:nvPr>
            <p:ph type="title"/>
          </p:nvPr>
        </p:nvSpPr>
        <p:spPr>
          <a:xfrm>
            <a:off x="578442" y="689472"/>
            <a:ext cx="3765200" cy="5479056"/>
          </a:xfrm>
        </p:spPr>
        <p:txBody>
          <a:bodyPr>
            <a:normAutofit/>
          </a:bodyPr>
          <a:lstStyle/>
          <a:p>
            <a:pPr algn="ctr"/>
            <a:r>
              <a:rPr lang="ru-RU" altLang="ru-UA" sz="4400">
                <a:latin typeface="+mn-lt"/>
              </a:rPr>
              <a:t>Летальность и причины смерти</a:t>
            </a:r>
          </a:p>
        </p:txBody>
      </p:sp>
      <p:sp>
        <p:nvSpPr>
          <p:cNvPr id="77" name="Rectangle 76">
            <a:extLst>
              <a:ext uri="{FF2B5EF4-FFF2-40B4-BE49-F238E27FC236}">
                <a16:creationId xmlns:a16="http://schemas.microsoft.com/office/drawing/2014/main" id="{55973FA6-2A55-4BD8-A266-8F0F39355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7837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61445" name="Содержимое 2">
            <a:extLst>
              <a:ext uri="{FF2B5EF4-FFF2-40B4-BE49-F238E27FC236}">
                <a16:creationId xmlns:a16="http://schemas.microsoft.com/office/drawing/2014/main" id="{818A663F-327C-C2DA-AC56-94E2E956FCD8}"/>
              </a:ext>
            </a:extLst>
          </p:cNvPr>
          <p:cNvGraphicFramePr>
            <a:graphicFrameLocks noGrp="1"/>
          </p:cNvGraphicFramePr>
          <p:nvPr>
            <p:ph idx="1"/>
            <p:extLst>
              <p:ext uri="{D42A27DB-BD31-4B8C-83A1-F6EECF244321}">
                <p14:modId xmlns:p14="http://schemas.microsoft.com/office/powerpoint/2010/main" val="2217612690"/>
              </p:ext>
            </p:extLst>
          </p:nvPr>
        </p:nvGraphicFramePr>
        <p:xfrm>
          <a:off x="5138058" y="800947"/>
          <a:ext cx="6246248" cy="5207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2" name="Rectangle 7">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Rectangle 9">
            <a:extLst>
              <a:ext uri="{FF2B5EF4-FFF2-40B4-BE49-F238E27FC236}">
                <a16:creationId xmlns:a16="http://schemas.microsoft.com/office/drawing/2014/main" id="{23FB29C5-9E32-4F49-A689-B10EE31E5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11">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2"/>
          </a:solidFill>
          <a:ln w="6350" cap="flat" cmpd="sng" algn="ctr">
            <a:noFill/>
            <a:prstDash val="solid"/>
          </a:ln>
          <a:effectLst>
            <a:outerShdw blurRad="63500" algn="ctr" rotWithShape="0">
              <a:prstClr val="black">
                <a:alpha val="40000"/>
              </a:prstClr>
            </a:outerShdw>
            <a:softEdge rad="0"/>
          </a:effectLst>
        </p:spPr>
      </p:sp>
      <p:sp>
        <p:nvSpPr>
          <p:cNvPr id="25" name="Rectangle 13">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2"/>
            </a:solidFill>
            <a:prstDash val="solid"/>
            <a:miter lim="800000"/>
          </a:ln>
          <a:effectLst/>
        </p:spPr>
      </p:sp>
      <p:sp>
        <p:nvSpPr>
          <p:cNvPr id="2" name="Заголовок 1">
            <a:extLst>
              <a:ext uri="{FF2B5EF4-FFF2-40B4-BE49-F238E27FC236}">
                <a16:creationId xmlns:a16="http://schemas.microsoft.com/office/drawing/2014/main" id="{AAA4AFAA-CAC4-20C2-E834-84919C470FB7}"/>
              </a:ext>
            </a:extLst>
          </p:cNvPr>
          <p:cNvSpPr>
            <a:spLocks noGrp="1"/>
          </p:cNvSpPr>
          <p:nvPr>
            <p:ph type="title"/>
          </p:nvPr>
        </p:nvSpPr>
        <p:spPr>
          <a:xfrm>
            <a:off x="3844616" y="881210"/>
            <a:ext cx="7417925" cy="1517035"/>
          </a:xfrm>
        </p:spPr>
        <p:txBody>
          <a:bodyPr rtlCol="0">
            <a:normAutofit/>
          </a:bodyPr>
          <a:lstStyle/>
          <a:p>
            <a:pPr>
              <a:defRPr/>
            </a:pPr>
            <a:r>
              <a:rPr lang="ru-RU" sz="3700">
                <a:solidFill>
                  <a:schemeClr val="tx1">
                    <a:lumMod val="75000"/>
                    <a:lumOff val="25000"/>
                  </a:schemeClr>
                </a:solidFill>
                <a:latin typeface="+mn-lt"/>
              </a:rPr>
              <a:t>Диагноз и дифференциальный диагноз</a:t>
            </a:r>
          </a:p>
        </p:txBody>
      </p:sp>
      <p:sp>
        <p:nvSpPr>
          <p:cNvPr id="3" name="Содержимое 2">
            <a:extLst>
              <a:ext uri="{FF2B5EF4-FFF2-40B4-BE49-F238E27FC236}">
                <a16:creationId xmlns:a16="http://schemas.microsoft.com/office/drawing/2014/main" id="{79769A81-2666-7DBC-EAD7-F318C2D3EBC6}"/>
              </a:ext>
            </a:extLst>
          </p:cNvPr>
          <p:cNvSpPr>
            <a:spLocks noGrp="1"/>
          </p:cNvSpPr>
          <p:nvPr>
            <p:ph idx="1"/>
          </p:nvPr>
        </p:nvSpPr>
        <p:spPr>
          <a:xfrm>
            <a:off x="3844616" y="2626840"/>
            <a:ext cx="7245103" cy="3131777"/>
          </a:xfrm>
        </p:spPr>
        <p:txBody>
          <a:bodyPr rtlCol="0">
            <a:normAutofit/>
          </a:bodyPr>
          <a:lstStyle/>
          <a:p>
            <a:pPr>
              <a:lnSpc>
                <a:spcPct val="90000"/>
              </a:lnSpc>
              <a:defRPr/>
            </a:pPr>
            <a:r>
              <a:rPr lang="ru-RU" sz="1500">
                <a:solidFill>
                  <a:schemeClr val="tx1">
                    <a:lumMod val="75000"/>
                    <a:lumOff val="25000"/>
                  </a:schemeClr>
                </a:solidFill>
              </a:rPr>
              <a:t>Диагностика чумы основывается на характерных для нее клинических данных и эпидемических предпосылках. </a:t>
            </a:r>
          </a:p>
          <a:p>
            <a:pPr>
              <a:lnSpc>
                <a:spcPct val="90000"/>
              </a:lnSpc>
              <a:defRPr/>
            </a:pPr>
            <a:r>
              <a:rPr lang="ru-RU" sz="1500">
                <a:solidFill>
                  <a:schemeClr val="tx1">
                    <a:lumMod val="75000"/>
                    <a:lumOff val="25000"/>
                  </a:schemeClr>
                </a:solidFill>
              </a:rPr>
              <a:t>Особенно трудными для диагноза обычно являются первые случаи чумы. В связи с этим каждый больной, прибывший из эндемичной по чуме страны или из эпизоотического очага этой инфекции, у которого отмечается острое начало болезни с озноба, высокой лихорадки и интоксикации, сопровождающееся поражением кожи (кожная форма болезни), лимфатических узлов (бубонная форма), легких (легочная форма), а также наличие в анамнезе факта охоты на тарбаганов, лис, сайгаков и т. д., контакта с грызунами, больной кошкой, собакой, употребления верблюжьего мяса и т.п., должен расцениваться как подозрительный на чуму и подвергаться изоляции и обследованию в условиях инфекционного стационара, переведенного на строгий противоэпидемический режим.</a:t>
            </a:r>
          </a:p>
          <a:p>
            <a:pPr>
              <a:lnSpc>
                <a:spcPct val="90000"/>
              </a:lnSpc>
              <a:defRPr/>
            </a:pPr>
            <a:endParaRPr lang="ru-RU" sz="1500">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3490" name="Заголовок 1">
            <a:extLst>
              <a:ext uri="{FF2B5EF4-FFF2-40B4-BE49-F238E27FC236}">
                <a16:creationId xmlns:a16="http://schemas.microsoft.com/office/drawing/2014/main" id="{971C47C6-9815-8333-78EA-9236C09106DD}"/>
              </a:ext>
            </a:extLst>
          </p:cNvPr>
          <p:cNvSpPr>
            <a:spLocks noGrp="1"/>
          </p:cNvSpPr>
          <p:nvPr>
            <p:ph type="title"/>
          </p:nvPr>
        </p:nvSpPr>
        <p:spPr>
          <a:xfrm>
            <a:off x="1066800" y="476672"/>
            <a:ext cx="10058400" cy="698174"/>
          </a:xfrm>
        </p:spPr>
        <p:txBody>
          <a:bodyPr>
            <a:normAutofit/>
          </a:bodyPr>
          <a:lstStyle/>
          <a:p>
            <a:pPr algn="ctr"/>
            <a:r>
              <a:rPr lang="ru-RU" altLang="ru-UA" sz="3600" dirty="0">
                <a:latin typeface="+mn-lt"/>
              </a:rPr>
              <a:t>Диагноз и дифференциальный диагноз</a:t>
            </a:r>
          </a:p>
        </p:txBody>
      </p:sp>
      <p:graphicFrame>
        <p:nvGraphicFramePr>
          <p:cNvPr id="4" name="Содержимое 3">
            <a:extLst>
              <a:ext uri="{FF2B5EF4-FFF2-40B4-BE49-F238E27FC236}">
                <a16:creationId xmlns:a16="http://schemas.microsoft.com/office/drawing/2014/main" id="{5D9651BF-F5F4-8233-193B-A38BEE4633A9}"/>
              </a:ext>
            </a:extLst>
          </p:cNvPr>
          <p:cNvGraphicFramePr>
            <a:graphicFrameLocks noGrp="1"/>
          </p:cNvGraphicFramePr>
          <p:nvPr>
            <p:ph idx="1"/>
            <p:extLst>
              <p:ext uri="{D42A27DB-BD31-4B8C-83A1-F6EECF244321}">
                <p14:modId xmlns:p14="http://schemas.microsoft.com/office/powerpoint/2010/main" val="433429715"/>
              </p:ext>
            </p:extLst>
          </p:nvPr>
        </p:nvGraphicFramePr>
        <p:xfrm>
          <a:off x="623392" y="1268760"/>
          <a:ext cx="11017224" cy="5254525"/>
        </p:xfrm>
        <a:graphic>
          <a:graphicData uri="http://schemas.openxmlformats.org/drawingml/2006/table">
            <a:tbl>
              <a:tblPr firstRow="1" bandRow="1">
                <a:tableStyleId>{3C2FFA5D-87B4-456A-9821-1D502468CF0F}</a:tableStyleId>
              </a:tblPr>
              <a:tblGrid>
                <a:gridCol w="3952395">
                  <a:extLst>
                    <a:ext uri="{9D8B030D-6E8A-4147-A177-3AD203B41FA5}">
                      <a16:colId xmlns:a16="http://schemas.microsoft.com/office/drawing/2014/main" val="20000"/>
                    </a:ext>
                  </a:extLst>
                </a:gridCol>
                <a:gridCol w="3381685">
                  <a:extLst>
                    <a:ext uri="{9D8B030D-6E8A-4147-A177-3AD203B41FA5}">
                      <a16:colId xmlns:a16="http://schemas.microsoft.com/office/drawing/2014/main" val="20001"/>
                    </a:ext>
                  </a:extLst>
                </a:gridCol>
                <a:gridCol w="3683144">
                  <a:extLst>
                    <a:ext uri="{9D8B030D-6E8A-4147-A177-3AD203B41FA5}">
                      <a16:colId xmlns:a16="http://schemas.microsoft.com/office/drawing/2014/main" val="20002"/>
                    </a:ext>
                  </a:extLst>
                </a:gridCol>
              </a:tblGrid>
              <a:tr h="274845">
                <a:tc>
                  <a:txBody>
                    <a:bodyPr/>
                    <a:lstStyle/>
                    <a:p>
                      <a:pPr algn="ctr">
                        <a:spcAft>
                          <a:spcPts val="0"/>
                        </a:spcAft>
                      </a:pPr>
                      <a:endParaRPr lang="ru-RU" sz="1000">
                        <a:latin typeface="Times New Roman"/>
                        <a:ea typeface="Times New Roman"/>
                      </a:endParaRPr>
                    </a:p>
                  </a:txBody>
                  <a:tcPr marL="38077" marR="38077" marT="0" marB="0" anchor="ctr"/>
                </a:tc>
                <a:tc>
                  <a:txBody>
                    <a:bodyPr/>
                    <a:lstStyle/>
                    <a:p>
                      <a:pPr algn="ctr">
                        <a:spcAft>
                          <a:spcPts val="0"/>
                        </a:spcAft>
                      </a:pPr>
                      <a:r>
                        <a:rPr lang="ru-RU" sz="1000" b="1" dirty="0"/>
                        <a:t>ЧУМА</a:t>
                      </a:r>
                      <a:endParaRPr lang="ru-RU" sz="1000" b="1" dirty="0">
                        <a:latin typeface="Times New Roman"/>
                        <a:ea typeface="Times New Roman"/>
                      </a:endParaRPr>
                    </a:p>
                  </a:txBody>
                  <a:tcPr marL="38077" marR="38077" marT="0" marB="0" anchor="ctr"/>
                </a:tc>
                <a:tc>
                  <a:txBody>
                    <a:bodyPr/>
                    <a:lstStyle/>
                    <a:p>
                      <a:pPr algn="ctr">
                        <a:spcAft>
                          <a:spcPts val="0"/>
                        </a:spcAft>
                      </a:pPr>
                      <a:r>
                        <a:rPr lang="ru-RU" sz="1000" b="1"/>
                        <a:t>ТУЛЯРЕМИЯ</a:t>
                      </a:r>
                      <a:endParaRPr lang="ru-RU" sz="1000" b="1">
                        <a:latin typeface="Times New Roman"/>
                        <a:ea typeface="Times New Roman"/>
                      </a:endParaRPr>
                    </a:p>
                  </a:txBody>
                  <a:tcPr marL="38077" marR="38077" marT="0" marB="0" anchor="ctr"/>
                </a:tc>
                <a:extLst>
                  <a:ext uri="{0D108BD9-81ED-4DB2-BD59-A6C34878D82A}">
                    <a16:rowId xmlns:a16="http://schemas.microsoft.com/office/drawing/2014/main" val="10000"/>
                  </a:ext>
                </a:extLst>
              </a:tr>
              <a:tr h="274845">
                <a:tc>
                  <a:txBody>
                    <a:bodyPr/>
                    <a:lstStyle/>
                    <a:p>
                      <a:pPr algn="ctr">
                        <a:spcAft>
                          <a:spcPts val="0"/>
                        </a:spcAft>
                      </a:pPr>
                      <a:r>
                        <a:rPr lang="ru-RU" sz="1200" dirty="0"/>
                        <a:t>Первичный аффект</a:t>
                      </a:r>
                      <a:endParaRPr lang="ru-RU" sz="1200" dirty="0">
                        <a:latin typeface="Times New Roman"/>
                        <a:ea typeface="Times New Roman"/>
                      </a:endParaRPr>
                    </a:p>
                  </a:txBody>
                  <a:tcPr marL="38077" marR="38077" marT="0" marB="0" anchor="ctr"/>
                </a:tc>
                <a:tc>
                  <a:txBody>
                    <a:bodyPr/>
                    <a:lstStyle/>
                    <a:p>
                      <a:pPr>
                        <a:spcAft>
                          <a:spcPts val="0"/>
                        </a:spcAft>
                      </a:pPr>
                      <a:r>
                        <a:rPr lang="ru-RU" sz="1200" dirty="0"/>
                        <a:t>как правило, отсутствует</a:t>
                      </a:r>
                      <a:endParaRPr lang="ru-RU" sz="1200" dirty="0">
                        <a:latin typeface="Times New Roman"/>
                        <a:ea typeface="Times New Roman"/>
                      </a:endParaRPr>
                    </a:p>
                  </a:txBody>
                  <a:tcPr marL="38077" marR="38077" marT="0" marB="0"/>
                </a:tc>
                <a:tc>
                  <a:txBody>
                    <a:bodyPr/>
                    <a:lstStyle/>
                    <a:p>
                      <a:pPr>
                        <a:spcAft>
                          <a:spcPts val="0"/>
                        </a:spcAft>
                      </a:pPr>
                      <a:r>
                        <a:rPr lang="ru-RU" sz="1200"/>
                        <a:t>может быть на месте входных ворот</a:t>
                      </a:r>
                      <a:endParaRPr lang="ru-RU" sz="1200">
                        <a:latin typeface="Times New Roman"/>
                        <a:ea typeface="Times New Roman"/>
                      </a:endParaRPr>
                    </a:p>
                  </a:txBody>
                  <a:tcPr marL="38077" marR="38077" marT="0" marB="0"/>
                </a:tc>
                <a:extLst>
                  <a:ext uri="{0D108BD9-81ED-4DB2-BD59-A6C34878D82A}">
                    <a16:rowId xmlns:a16="http://schemas.microsoft.com/office/drawing/2014/main" val="10001"/>
                  </a:ext>
                </a:extLst>
              </a:tr>
              <a:tr h="509469">
                <a:tc>
                  <a:txBody>
                    <a:bodyPr/>
                    <a:lstStyle/>
                    <a:p>
                      <a:pPr algn="ctr">
                        <a:spcAft>
                          <a:spcPts val="0"/>
                        </a:spcAft>
                      </a:pPr>
                      <a:r>
                        <a:rPr lang="ru-RU" sz="1200" dirty="0"/>
                        <a:t>Особенности </a:t>
                      </a:r>
                      <a:r>
                        <a:rPr lang="ru-RU" sz="1200" dirty="0" err="1"/>
                        <a:t>патоморфологии</a:t>
                      </a:r>
                      <a:endParaRPr lang="ru-RU" sz="1200" dirty="0">
                        <a:latin typeface="Times New Roman"/>
                        <a:ea typeface="Times New Roman"/>
                      </a:endParaRPr>
                    </a:p>
                  </a:txBody>
                  <a:tcPr marL="38077" marR="38077" marT="0" marB="0" anchor="ctr"/>
                </a:tc>
                <a:tc>
                  <a:txBody>
                    <a:bodyPr/>
                    <a:lstStyle/>
                    <a:p>
                      <a:pPr>
                        <a:spcAft>
                          <a:spcPts val="0"/>
                        </a:spcAft>
                      </a:pPr>
                      <a:r>
                        <a:rPr lang="ru-RU" sz="1200" dirty="0"/>
                        <a:t>незавершенный фагоцитоз, некротическое расплавление тканей</a:t>
                      </a:r>
                      <a:endParaRPr lang="ru-RU" sz="1200" dirty="0">
                        <a:latin typeface="Times New Roman"/>
                        <a:ea typeface="Times New Roman"/>
                      </a:endParaRPr>
                    </a:p>
                  </a:txBody>
                  <a:tcPr marL="38077" marR="38077" marT="0" marB="0"/>
                </a:tc>
                <a:tc>
                  <a:txBody>
                    <a:bodyPr/>
                    <a:lstStyle/>
                    <a:p>
                      <a:pPr>
                        <a:spcAft>
                          <a:spcPts val="0"/>
                        </a:spcAft>
                      </a:pPr>
                      <a:r>
                        <a:rPr lang="ru-RU" sz="1200"/>
                        <a:t>наличие специфических туляремийных гранулем</a:t>
                      </a:r>
                      <a:endParaRPr lang="ru-RU" sz="1200">
                        <a:latin typeface="Times New Roman"/>
                        <a:ea typeface="Times New Roman"/>
                      </a:endParaRPr>
                    </a:p>
                  </a:txBody>
                  <a:tcPr marL="38077" marR="38077" marT="0" marB="0"/>
                </a:tc>
                <a:extLst>
                  <a:ext uri="{0D108BD9-81ED-4DB2-BD59-A6C34878D82A}">
                    <a16:rowId xmlns:a16="http://schemas.microsoft.com/office/drawing/2014/main" val="10002"/>
                  </a:ext>
                </a:extLst>
              </a:tr>
              <a:tr h="274845">
                <a:tc gridSpan="3">
                  <a:txBody>
                    <a:bodyPr/>
                    <a:lstStyle/>
                    <a:p>
                      <a:pPr algn="ctr">
                        <a:spcAft>
                          <a:spcPts val="0"/>
                        </a:spcAft>
                      </a:pPr>
                      <a:r>
                        <a:rPr lang="ru-RU" sz="1200" dirty="0"/>
                        <a:t>Характеристика бубона:</a:t>
                      </a:r>
                      <a:endParaRPr lang="ru-RU" sz="1200" dirty="0">
                        <a:latin typeface="Times New Roman"/>
                        <a:ea typeface="Times New Roman"/>
                      </a:endParaRPr>
                    </a:p>
                  </a:txBody>
                  <a:tcPr marL="38077" marR="38077"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r h="274845">
                <a:tc>
                  <a:txBody>
                    <a:bodyPr/>
                    <a:lstStyle/>
                    <a:p>
                      <a:pPr marL="342900" lvl="0" indent="-342900">
                        <a:spcAft>
                          <a:spcPts val="0"/>
                        </a:spcAft>
                        <a:buFont typeface="+mj-lt"/>
                        <a:buAutoNum type="arabicPeriod"/>
                      </a:pPr>
                      <a:r>
                        <a:rPr lang="ru-RU" sz="1200"/>
                        <a:t>Количество</a:t>
                      </a:r>
                      <a:endParaRPr lang="ru-RU" sz="1200">
                        <a:latin typeface="Times New Roman"/>
                        <a:ea typeface="Times New Roman"/>
                      </a:endParaRPr>
                    </a:p>
                  </a:txBody>
                  <a:tcPr marL="38077" marR="38077" marT="0" marB="0" anchor="ctr"/>
                </a:tc>
                <a:tc>
                  <a:txBody>
                    <a:bodyPr/>
                    <a:lstStyle/>
                    <a:p>
                      <a:pPr>
                        <a:spcAft>
                          <a:spcPts val="0"/>
                        </a:spcAft>
                      </a:pPr>
                      <a:r>
                        <a:rPr lang="ru-RU" sz="1200" dirty="0"/>
                        <a:t>один</a:t>
                      </a:r>
                      <a:endParaRPr lang="ru-RU" sz="1200" dirty="0">
                        <a:latin typeface="Times New Roman"/>
                        <a:ea typeface="Times New Roman"/>
                      </a:endParaRPr>
                    </a:p>
                  </a:txBody>
                  <a:tcPr marL="38077" marR="38077" marT="0" marB="0" anchor="ctr"/>
                </a:tc>
                <a:tc>
                  <a:txBody>
                    <a:bodyPr/>
                    <a:lstStyle/>
                    <a:p>
                      <a:pPr>
                        <a:spcAft>
                          <a:spcPts val="0"/>
                        </a:spcAft>
                      </a:pPr>
                      <a:r>
                        <a:rPr lang="ru-RU" sz="1200"/>
                        <a:t>один или несколько</a:t>
                      </a:r>
                      <a:endParaRPr lang="ru-RU" sz="1200">
                        <a:latin typeface="Times New Roman"/>
                        <a:ea typeface="Times New Roman"/>
                      </a:endParaRPr>
                    </a:p>
                  </a:txBody>
                  <a:tcPr marL="38077" marR="38077" marT="0" marB="0" anchor="ctr"/>
                </a:tc>
                <a:extLst>
                  <a:ext uri="{0D108BD9-81ED-4DB2-BD59-A6C34878D82A}">
                    <a16:rowId xmlns:a16="http://schemas.microsoft.com/office/drawing/2014/main" val="10004"/>
                  </a:ext>
                </a:extLst>
              </a:tr>
              <a:tr h="509469">
                <a:tc>
                  <a:txBody>
                    <a:bodyPr/>
                    <a:lstStyle/>
                    <a:p>
                      <a:pPr marL="342900" lvl="0" indent="-342900">
                        <a:spcAft>
                          <a:spcPts val="0"/>
                        </a:spcAft>
                        <a:buFont typeface="+mj-lt"/>
                        <a:buAutoNum type="arabicPeriod"/>
                      </a:pPr>
                      <a:r>
                        <a:rPr lang="ru-RU" sz="1200"/>
                        <a:t>Болезненность</a:t>
                      </a:r>
                      <a:endParaRPr lang="ru-RU" sz="1200">
                        <a:latin typeface="Times New Roman"/>
                        <a:ea typeface="Times New Roman"/>
                      </a:endParaRPr>
                    </a:p>
                  </a:txBody>
                  <a:tcPr marL="38077" marR="38077" marT="0" marB="0" anchor="ctr"/>
                </a:tc>
                <a:tc>
                  <a:txBody>
                    <a:bodyPr/>
                    <a:lstStyle/>
                    <a:p>
                      <a:pPr>
                        <a:spcAft>
                          <a:spcPts val="0"/>
                        </a:spcAft>
                      </a:pPr>
                      <a:r>
                        <a:rPr lang="ru-RU" sz="1200" dirty="0"/>
                        <a:t>резко </a:t>
                      </a:r>
                      <a:r>
                        <a:rPr lang="ru-RU" sz="1200" dirty="0" err="1"/>
                        <a:t>болезненен</a:t>
                      </a:r>
                      <a:endParaRPr lang="ru-RU" sz="1200" dirty="0">
                        <a:latin typeface="Times New Roman"/>
                        <a:ea typeface="Times New Roman"/>
                      </a:endParaRPr>
                    </a:p>
                  </a:txBody>
                  <a:tcPr marL="38077" marR="38077" marT="0" marB="0" anchor="ctr"/>
                </a:tc>
                <a:tc>
                  <a:txBody>
                    <a:bodyPr/>
                    <a:lstStyle/>
                    <a:p>
                      <a:pPr algn="just">
                        <a:spcAft>
                          <a:spcPts val="0"/>
                        </a:spcAft>
                      </a:pPr>
                      <a:r>
                        <a:rPr lang="ru-RU" sz="1200" dirty="0"/>
                        <a:t> болезненность</a:t>
                      </a:r>
                    </a:p>
                    <a:p>
                      <a:pPr algn="just">
                        <a:spcAft>
                          <a:spcPts val="0"/>
                        </a:spcAft>
                      </a:pPr>
                      <a:r>
                        <a:rPr lang="ru-RU" sz="1200" dirty="0"/>
                        <a:t>незначительная</a:t>
                      </a:r>
                      <a:endParaRPr lang="ru-RU" sz="1200" dirty="0">
                        <a:latin typeface="Times New Roman"/>
                        <a:ea typeface="Times New Roman"/>
                      </a:endParaRPr>
                    </a:p>
                  </a:txBody>
                  <a:tcPr marL="38077" marR="38077" marT="0" marB="0"/>
                </a:tc>
                <a:extLst>
                  <a:ext uri="{0D108BD9-81ED-4DB2-BD59-A6C34878D82A}">
                    <a16:rowId xmlns:a16="http://schemas.microsoft.com/office/drawing/2014/main" val="10005"/>
                  </a:ext>
                </a:extLst>
              </a:tr>
              <a:tr h="509469">
                <a:tc>
                  <a:txBody>
                    <a:bodyPr/>
                    <a:lstStyle/>
                    <a:p>
                      <a:pPr marL="342900" lvl="0" indent="-342900">
                        <a:spcAft>
                          <a:spcPts val="0"/>
                        </a:spcAft>
                        <a:buFont typeface="+mj-lt"/>
                        <a:buAutoNum type="arabicPeriod"/>
                      </a:pPr>
                      <a:r>
                        <a:rPr lang="ru-RU" sz="1200"/>
                        <a:t>спаянность с окружающими тканями</a:t>
                      </a:r>
                      <a:endParaRPr lang="ru-RU" sz="1200">
                        <a:latin typeface="Times New Roman"/>
                        <a:ea typeface="Times New Roman"/>
                      </a:endParaRPr>
                    </a:p>
                  </a:txBody>
                  <a:tcPr marL="38077" marR="38077" marT="0" marB="0" anchor="ctr"/>
                </a:tc>
                <a:tc>
                  <a:txBody>
                    <a:bodyPr/>
                    <a:lstStyle/>
                    <a:p>
                      <a:pPr>
                        <a:spcAft>
                          <a:spcPts val="0"/>
                        </a:spcAft>
                      </a:pPr>
                      <a:r>
                        <a:rPr lang="ru-RU" sz="1200" dirty="0"/>
                        <a:t>спаян с окружающей клетчаткой – контуры не четкие</a:t>
                      </a:r>
                      <a:endParaRPr lang="ru-RU" sz="1200" dirty="0">
                        <a:latin typeface="Times New Roman"/>
                        <a:ea typeface="Times New Roman"/>
                      </a:endParaRPr>
                    </a:p>
                  </a:txBody>
                  <a:tcPr marL="38077" marR="38077" marT="0" marB="0"/>
                </a:tc>
                <a:tc>
                  <a:txBody>
                    <a:bodyPr/>
                    <a:lstStyle/>
                    <a:p>
                      <a:pPr>
                        <a:spcAft>
                          <a:spcPts val="0"/>
                        </a:spcAft>
                      </a:pPr>
                      <a:r>
                        <a:rPr lang="ru-RU" sz="1200" dirty="0"/>
                        <a:t>Бубоны подвижные, не спаяны с окружающими тканями, с четкими контурами</a:t>
                      </a:r>
                      <a:endParaRPr lang="ru-RU" sz="1200" dirty="0">
                        <a:latin typeface="Times New Roman"/>
                        <a:ea typeface="Times New Roman"/>
                      </a:endParaRPr>
                    </a:p>
                  </a:txBody>
                  <a:tcPr marL="38077" marR="38077" marT="0" marB="0"/>
                </a:tc>
                <a:extLst>
                  <a:ext uri="{0D108BD9-81ED-4DB2-BD59-A6C34878D82A}">
                    <a16:rowId xmlns:a16="http://schemas.microsoft.com/office/drawing/2014/main" val="10006"/>
                  </a:ext>
                </a:extLst>
              </a:tr>
              <a:tr h="274845">
                <a:tc>
                  <a:txBody>
                    <a:bodyPr/>
                    <a:lstStyle/>
                    <a:p>
                      <a:pPr marL="342900" lvl="0" indent="-342900">
                        <a:spcAft>
                          <a:spcPts val="0"/>
                        </a:spcAft>
                        <a:buFont typeface="+mj-lt"/>
                        <a:buAutoNum type="arabicPeriod"/>
                      </a:pPr>
                      <a:r>
                        <a:rPr lang="ru-RU" sz="1200"/>
                        <a:t>кожа над бубоном</a:t>
                      </a:r>
                      <a:endParaRPr lang="ru-RU" sz="1200">
                        <a:latin typeface="Times New Roman"/>
                        <a:ea typeface="Times New Roman"/>
                      </a:endParaRPr>
                    </a:p>
                  </a:txBody>
                  <a:tcPr marL="38077" marR="38077" marT="0" marB="0" anchor="ctr"/>
                </a:tc>
                <a:tc>
                  <a:txBody>
                    <a:bodyPr/>
                    <a:lstStyle/>
                    <a:p>
                      <a:pPr>
                        <a:spcAft>
                          <a:spcPts val="0"/>
                        </a:spcAft>
                      </a:pPr>
                      <a:r>
                        <a:rPr lang="ru-RU" sz="1200" dirty="0"/>
                        <a:t>напряжена, красная, рисунок сглажен;</a:t>
                      </a:r>
                      <a:endParaRPr lang="ru-RU" sz="1200" dirty="0">
                        <a:latin typeface="Times New Roman"/>
                        <a:ea typeface="Times New Roman"/>
                      </a:endParaRPr>
                    </a:p>
                  </a:txBody>
                  <a:tcPr marL="38077" marR="38077" marT="0" marB="0"/>
                </a:tc>
                <a:tc>
                  <a:txBody>
                    <a:bodyPr/>
                    <a:lstStyle/>
                    <a:p>
                      <a:pPr>
                        <a:spcAft>
                          <a:spcPts val="0"/>
                        </a:spcAft>
                      </a:pPr>
                      <a:r>
                        <a:rPr lang="ru-RU" sz="1200" dirty="0"/>
                        <a:t>Как правило, не изменена</a:t>
                      </a:r>
                      <a:endParaRPr lang="ru-RU" sz="1200" dirty="0">
                        <a:latin typeface="Times New Roman"/>
                        <a:ea typeface="Times New Roman"/>
                      </a:endParaRPr>
                    </a:p>
                  </a:txBody>
                  <a:tcPr marL="38077" marR="38077" marT="0" marB="0"/>
                </a:tc>
                <a:extLst>
                  <a:ext uri="{0D108BD9-81ED-4DB2-BD59-A6C34878D82A}">
                    <a16:rowId xmlns:a16="http://schemas.microsoft.com/office/drawing/2014/main" val="10007"/>
                  </a:ext>
                </a:extLst>
              </a:tr>
              <a:tr h="274845">
                <a:tc>
                  <a:txBody>
                    <a:bodyPr/>
                    <a:lstStyle/>
                    <a:p>
                      <a:pPr marL="342900" lvl="0" indent="-342900">
                        <a:spcAft>
                          <a:spcPts val="0"/>
                        </a:spcAft>
                        <a:buFont typeface="+mj-lt"/>
                        <a:buAutoNum type="arabicPeriod"/>
                      </a:pPr>
                      <a:r>
                        <a:rPr lang="ru-RU" sz="1200"/>
                        <a:t>лимфангит</a:t>
                      </a:r>
                      <a:endParaRPr lang="ru-RU" sz="1200">
                        <a:latin typeface="Times New Roman"/>
                        <a:ea typeface="Times New Roman"/>
                      </a:endParaRPr>
                    </a:p>
                  </a:txBody>
                  <a:tcPr marL="38077" marR="38077" marT="0" marB="0" anchor="ctr"/>
                </a:tc>
                <a:tc>
                  <a:txBody>
                    <a:bodyPr/>
                    <a:lstStyle/>
                    <a:p>
                      <a:pPr algn="ctr">
                        <a:spcAft>
                          <a:spcPts val="0"/>
                        </a:spcAft>
                      </a:pPr>
                      <a:r>
                        <a:rPr lang="ru-RU" sz="1200" dirty="0"/>
                        <a:t>отсутствует</a:t>
                      </a:r>
                      <a:endParaRPr lang="ru-RU" sz="1200" dirty="0">
                        <a:latin typeface="Times New Roman"/>
                        <a:ea typeface="Times New Roman"/>
                      </a:endParaRPr>
                    </a:p>
                  </a:txBody>
                  <a:tcPr marL="38077" marR="38077" marT="0" marB="0" anchor="ctr"/>
                </a:tc>
                <a:tc>
                  <a:txBody>
                    <a:bodyPr/>
                    <a:lstStyle/>
                    <a:p>
                      <a:pPr algn="ctr">
                        <a:spcAft>
                          <a:spcPts val="0"/>
                        </a:spcAft>
                      </a:pPr>
                      <a:r>
                        <a:rPr lang="ru-RU" sz="1200" dirty="0"/>
                        <a:t>как правило, есть</a:t>
                      </a:r>
                      <a:endParaRPr lang="ru-RU" sz="1200" dirty="0">
                        <a:latin typeface="Times New Roman"/>
                        <a:ea typeface="Times New Roman"/>
                      </a:endParaRPr>
                    </a:p>
                  </a:txBody>
                  <a:tcPr marL="38077" marR="38077" marT="0" marB="0" anchor="ctr"/>
                </a:tc>
                <a:extLst>
                  <a:ext uri="{0D108BD9-81ED-4DB2-BD59-A6C34878D82A}">
                    <a16:rowId xmlns:a16="http://schemas.microsoft.com/office/drawing/2014/main" val="10008"/>
                  </a:ext>
                </a:extLst>
              </a:tr>
              <a:tr h="744094">
                <a:tc>
                  <a:txBody>
                    <a:bodyPr/>
                    <a:lstStyle/>
                    <a:p>
                      <a:pPr algn="ctr">
                        <a:spcAft>
                          <a:spcPts val="0"/>
                        </a:spcAft>
                      </a:pPr>
                      <a:r>
                        <a:rPr lang="ru-RU" sz="1200" dirty="0"/>
                        <a:t>Изменения гемограммы</a:t>
                      </a:r>
                      <a:endParaRPr lang="ru-RU" sz="1200" dirty="0">
                        <a:latin typeface="Times New Roman"/>
                        <a:ea typeface="Times New Roman"/>
                      </a:endParaRPr>
                    </a:p>
                  </a:txBody>
                  <a:tcPr marL="38077" marR="38077" marT="0" marB="0" anchor="ctr"/>
                </a:tc>
                <a:tc>
                  <a:txBody>
                    <a:bodyPr/>
                    <a:lstStyle/>
                    <a:p>
                      <a:pPr>
                        <a:spcAft>
                          <a:spcPts val="0"/>
                        </a:spcAft>
                      </a:pPr>
                      <a:r>
                        <a:rPr lang="ru-RU" sz="1200"/>
                        <a:t>нейтрофильный лейкоцитоз со сдвигом влево</a:t>
                      </a:r>
                      <a:endParaRPr lang="ru-RU" sz="1200">
                        <a:latin typeface="Times New Roman"/>
                        <a:ea typeface="Times New Roman"/>
                      </a:endParaRPr>
                    </a:p>
                  </a:txBody>
                  <a:tcPr marL="38077" marR="38077" marT="0" marB="0" anchor="ctr"/>
                </a:tc>
                <a:tc>
                  <a:txBody>
                    <a:bodyPr/>
                    <a:lstStyle/>
                    <a:p>
                      <a:pPr>
                        <a:spcAft>
                          <a:spcPts val="0"/>
                        </a:spcAft>
                      </a:pPr>
                      <a:r>
                        <a:rPr lang="ru-RU" sz="1200" dirty="0"/>
                        <a:t>лейкопения (в первые дни болезни может быть лейкоцитоз) со сдвигом влево, лимфоцитоз, </a:t>
                      </a:r>
                      <a:r>
                        <a:rPr lang="ru-RU" sz="1200" dirty="0" err="1"/>
                        <a:t>моноцитоз</a:t>
                      </a:r>
                      <a:endParaRPr lang="ru-RU" sz="1200" dirty="0">
                        <a:latin typeface="Times New Roman"/>
                        <a:ea typeface="Times New Roman"/>
                      </a:endParaRPr>
                    </a:p>
                  </a:txBody>
                  <a:tcPr marL="38077" marR="38077" marT="0" marB="0"/>
                </a:tc>
                <a:extLst>
                  <a:ext uri="{0D108BD9-81ED-4DB2-BD59-A6C34878D82A}">
                    <a16:rowId xmlns:a16="http://schemas.microsoft.com/office/drawing/2014/main" val="10009"/>
                  </a:ext>
                </a:extLst>
              </a:tr>
              <a:tr h="509469">
                <a:tc>
                  <a:txBody>
                    <a:bodyPr/>
                    <a:lstStyle/>
                    <a:p>
                      <a:pPr algn="ctr">
                        <a:spcAft>
                          <a:spcPts val="0"/>
                        </a:spcAft>
                      </a:pPr>
                      <a:r>
                        <a:rPr lang="ru-RU" sz="1200"/>
                        <a:t>ЧСС</a:t>
                      </a:r>
                      <a:endParaRPr lang="ru-RU" sz="1200">
                        <a:latin typeface="Times New Roman"/>
                        <a:ea typeface="Times New Roman"/>
                      </a:endParaRPr>
                    </a:p>
                  </a:txBody>
                  <a:tcPr marL="38077" marR="38077" marT="0" marB="0" anchor="ctr"/>
                </a:tc>
                <a:tc>
                  <a:txBody>
                    <a:bodyPr/>
                    <a:lstStyle/>
                    <a:p>
                      <a:pPr>
                        <a:spcAft>
                          <a:spcPts val="0"/>
                        </a:spcAft>
                      </a:pPr>
                      <a:r>
                        <a:rPr lang="ru-RU" sz="1200"/>
                        <a:t>прогрессивно нарастающая тахикардия опережающая темпер-ру</a:t>
                      </a:r>
                      <a:endParaRPr lang="ru-RU" sz="1200">
                        <a:latin typeface="Times New Roman"/>
                        <a:ea typeface="Times New Roman"/>
                      </a:endParaRPr>
                    </a:p>
                  </a:txBody>
                  <a:tcPr marL="38077" marR="38077" marT="0" marB="0" anchor="ctr"/>
                </a:tc>
                <a:tc>
                  <a:txBody>
                    <a:bodyPr/>
                    <a:lstStyle/>
                    <a:p>
                      <a:pPr>
                        <a:spcAft>
                          <a:spcPts val="0"/>
                        </a:spcAft>
                      </a:pPr>
                      <a:r>
                        <a:rPr lang="ru-RU" sz="1200" dirty="0"/>
                        <a:t>относительная брадикардия</a:t>
                      </a:r>
                      <a:endParaRPr lang="ru-RU" sz="1200" dirty="0">
                        <a:latin typeface="Times New Roman"/>
                        <a:ea typeface="Times New Roman"/>
                      </a:endParaRPr>
                    </a:p>
                  </a:txBody>
                  <a:tcPr marL="38077" marR="38077" marT="0" marB="0" anchor="ctr"/>
                </a:tc>
                <a:extLst>
                  <a:ext uri="{0D108BD9-81ED-4DB2-BD59-A6C34878D82A}">
                    <a16:rowId xmlns:a16="http://schemas.microsoft.com/office/drawing/2014/main" val="10010"/>
                  </a:ext>
                </a:extLst>
              </a:tr>
              <a:tr h="509469">
                <a:tc>
                  <a:txBody>
                    <a:bodyPr/>
                    <a:lstStyle/>
                    <a:p>
                      <a:pPr>
                        <a:spcAft>
                          <a:spcPts val="0"/>
                        </a:spcAft>
                      </a:pPr>
                      <a:r>
                        <a:rPr lang="ru-RU" sz="1200"/>
                        <a:t>Токсическое поражение ЦНС в виде оглушенности, возбуждения, бреда, галлюцинаций</a:t>
                      </a:r>
                      <a:endParaRPr lang="ru-RU" sz="1200">
                        <a:latin typeface="Times New Roman"/>
                        <a:ea typeface="Times New Roman"/>
                      </a:endParaRPr>
                    </a:p>
                  </a:txBody>
                  <a:tcPr marL="38077" marR="38077" marT="0" marB="0" anchor="ctr"/>
                </a:tc>
                <a:tc>
                  <a:txBody>
                    <a:bodyPr/>
                    <a:lstStyle/>
                    <a:p>
                      <a:pPr algn="ctr">
                        <a:spcAft>
                          <a:spcPts val="0"/>
                        </a:spcAft>
                      </a:pPr>
                      <a:r>
                        <a:rPr lang="ru-RU" sz="1200" dirty="0"/>
                        <a:t>типично</a:t>
                      </a:r>
                      <a:endParaRPr lang="ru-RU" sz="1200" dirty="0">
                        <a:latin typeface="Times New Roman"/>
                        <a:ea typeface="Times New Roman"/>
                      </a:endParaRPr>
                    </a:p>
                  </a:txBody>
                  <a:tcPr marL="38077" marR="38077" marT="0" marB="0" anchor="ctr"/>
                </a:tc>
                <a:tc>
                  <a:txBody>
                    <a:bodyPr/>
                    <a:lstStyle/>
                    <a:p>
                      <a:pPr algn="ctr">
                        <a:spcAft>
                          <a:spcPts val="0"/>
                        </a:spcAft>
                      </a:pPr>
                      <a:r>
                        <a:rPr lang="ru-RU" sz="1200" dirty="0"/>
                        <a:t>не характерно</a:t>
                      </a:r>
                      <a:endParaRPr lang="ru-RU" sz="1200" dirty="0">
                        <a:latin typeface="Times New Roman"/>
                        <a:ea typeface="Times New Roman"/>
                      </a:endParaRPr>
                    </a:p>
                  </a:txBody>
                  <a:tcPr marL="38077" marR="38077" marT="0" marB="0" anchor="ctr"/>
                </a:tc>
                <a:extLst>
                  <a:ext uri="{0D108BD9-81ED-4DB2-BD59-A6C34878D82A}">
                    <a16:rowId xmlns:a16="http://schemas.microsoft.com/office/drawing/2014/main" val="10011"/>
                  </a:ext>
                </a:extLst>
              </a:tr>
              <a:tr h="274845">
                <a:tc>
                  <a:txBody>
                    <a:bodyPr/>
                    <a:lstStyle/>
                    <a:p>
                      <a:pPr algn="ctr">
                        <a:spcAft>
                          <a:spcPts val="0"/>
                        </a:spcAft>
                      </a:pPr>
                      <a:r>
                        <a:rPr lang="ru-RU" sz="1200"/>
                        <a:t>Кожно-аллергическая проба с тулярином</a:t>
                      </a:r>
                      <a:endParaRPr lang="ru-RU" sz="1200">
                        <a:latin typeface="Times New Roman"/>
                        <a:ea typeface="Times New Roman"/>
                      </a:endParaRPr>
                    </a:p>
                  </a:txBody>
                  <a:tcPr marL="38077" marR="38077" marT="0" marB="0" anchor="ctr"/>
                </a:tc>
                <a:tc>
                  <a:txBody>
                    <a:bodyPr/>
                    <a:lstStyle/>
                    <a:p>
                      <a:pPr algn="ctr">
                        <a:spcAft>
                          <a:spcPts val="0"/>
                        </a:spcAft>
                      </a:pPr>
                      <a:r>
                        <a:rPr lang="ru-RU" sz="1200"/>
                        <a:t>отрицательна</a:t>
                      </a:r>
                      <a:endParaRPr lang="ru-RU" sz="1200">
                        <a:latin typeface="Times New Roman"/>
                        <a:ea typeface="Times New Roman"/>
                      </a:endParaRPr>
                    </a:p>
                  </a:txBody>
                  <a:tcPr marL="38077" marR="38077" marT="0" marB="0" anchor="ctr"/>
                </a:tc>
                <a:tc>
                  <a:txBody>
                    <a:bodyPr/>
                    <a:lstStyle/>
                    <a:p>
                      <a:pPr algn="ctr">
                        <a:spcAft>
                          <a:spcPts val="0"/>
                        </a:spcAft>
                      </a:pPr>
                      <a:r>
                        <a:rPr lang="ru-RU" sz="1200" dirty="0"/>
                        <a:t>положительна с 3-5 дня болезни</a:t>
                      </a:r>
                      <a:endParaRPr lang="ru-RU" sz="1200" dirty="0">
                        <a:latin typeface="Times New Roman"/>
                        <a:ea typeface="Times New Roman"/>
                      </a:endParaRPr>
                    </a:p>
                  </a:txBody>
                  <a:tcPr marL="38077" marR="38077" marT="0" marB="0" anchor="ctr"/>
                </a:tc>
                <a:extLst>
                  <a:ext uri="{0D108BD9-81ED-4DB2-BD59-A6C34878D82A}">
                    <a16:rowId xmlns:a16="http://schemas.microsoft.com/office/drawing/2014/main" val="1001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E53030-CFA6-A74F-38CB-AD0A1E8C7310}"/>
              </a:ext>
            </a:extLst>
          </p:cNvPr>
          <p:cNvSpPr>
            <a:spLocks noGrp="1"/>
          </p:cNvSpPr>
          <p:nvPr>
            <p:ph type="title"/>
          </p:nvPr>
        </p:nvSpPr>
        <p:spPr>
          <a:xfrm>
            <a:off x="1127448" y="673541"/>
            <a:ext cx="10081120" cy="714375"/>
          </a:xfrm>
        </p:spPr>
        <p:txBody>
          <a:bodyPr rtlCol="0">
            <a:noAutofit/>
          </a:bodyPr>
          <a:lstStyle/>
          <a:p>
            <a:pPr algn="ctr">
              <a:defRPr/>
            </a:pPr>
            <a:r>
              <a:rPr lang="ru-RU" sz="6000" dirty="0">
                <a:solidFill>
                  <a:schemeClr val="tx1"/>
                </a:solidFill>
                <a:latin typeface="+mn-lt"/>
              </a:rPr>
              <a:t>Пандемии чумы</a:t>
            </a:r>
          </a:p>
        </p:txBody>
      </p:sp>
      <p:sp>
        <p:nvSpPr>
          <p:cNvPr id="3" name="Содержимое 2">
            <a:extLst>
              <a:ext uri="{FF2B5EF4-FFF2-40B4-BE49-F238E27FC236}">
                <a16:creationId xmlns:a16="http://schemas.microsoft.com/office/drawing/2014/main" id="{995F5D2A-91A6-57D1-5075-346FCE83802D}"/>
              </a:ext>
            </a:extLst>
          </p:cNvPr>
          <p:cNvSpPr>
            <a:spLocks noGrp="1"/>
          </p:cNvSpPr>
          <p:nvPr>
            <p:ph idx="1"/>
          </p:nvPr>
        </p:nvSpPr>
        <p:spPr>
          <a:xfrm>
            <a:off x="2207567" y="1988840"/>
            <a:ext cx="8046095" cy="4208761"/>
          </a:xfrm>
        </p:spPr>
        <p:txBody>
          <a:bodyPr rtlCol="0">
            <a:normAutofit fontScale="92500" lnSpcReduction="10000"/>
          </a:bodyPr>
          <a:lstStyle/>
          <a:p>
            <a:pPr>
              <a:defRPr/>
            </a:pPr>
            <a:r>
              <a:rPr lang="ru-RU" sz="2400" i="1" u="sng" dirty="0"/>
              <a:t>«</a:t>
            </a:r>
            <a:r>
              <a:rPr lang="ru-RU" sz="2400" i="1" u="sng" dirty="0" err="1"/>
              <a:t>Юстинианова</a:t>
            </a:r>
            <a:r>
              <a:rPr lang="ru-RU" sz="2400" i="1" u="sng" dirty="0"/>
              <a:t> чума»</a:t>
            </a:r>
            <a:r>
              <a:rPr lang="ru-RU" sz="2400" dirty="0"/>
              <a:t>  540-544 гг.</a:t>
            </a:r>
            <a:r>
              <a:rPr lang="en-US" sz="2400" dirty="0"/>
              <a:t> -</a:t>
            </a:r>
            <a:r>
              <a:rPr lang="ru-RU" sz="2400" dirty="0"/>
              <a:t> в Константинополе ежедневно умирало до 5000 человек, а в отдельные дни смертность достигала и 10000.</a:t>
            </a:r>
          </a:p>
          <a:p>
            <a:pPr>
              <a:defRPr/>
            </a:pPr>
            <a:endParaRPr lang="ru-RU" sz="2400" dirty="0"/>
          </a:p>
          <a:p>
            <a:pPr>
              <a:defRPr/>
            </a:pPr>
            <a:r>
              <a:rPr lang="ru-RU" sz="2400" b="1" i="1" u="sng" dirty="0"/>
              <a:t>«Чёрная смерть» </a:t>
            </a:r>
            <a:r>
              <a:rPr lang="ru-RU" sz="2400" dirty="0"/>
              <a:t>(«чёрный мор») 1346—1351 гг. - жертвами второй пандемии чумы стало 34 млн человек в Европе, и 78 млн в целом, по Европе, Азии и Африке.</a:t>
            </a:r>
          </a:p>
          <a:p>
            <a:pPr marL="0" indent="0">
              <a:buNone/>
              <a:defRPr/>
            </a:pPr>
            <a:endParaRPr lang="ru-RU" sz="2400" dirty="0"/>
          </a:p>
          <a:p>
            <a:pPr>
              <a:defRPr/>
            </a:pPr>
            <a:r>
              <a:rPr lang="ru-RU" sz="2400" b="1" i="1" u="sng" dirty="0"/>
              <a:t>Третья пандемия </a:t>
            </a:r>
            <a:r>
              <a:rPr lang="ru-RU" sz="2400" dirty="0"/>
              <a:t>1855 – 1959 гг. - только в Китае и Индии общее число умерших составило более 12 миллионов человек.</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463B9A0-C42E-402C-9AD1-9DAE533613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73" name="Rectangle 72">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AAE40DA-1F5A-4A1A-89CA-2BC620DCD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rtlCol="0" anchor="ctr"/>
          <a:lstStyle/>
          <a:p>
            <a:pPr algn="ctr"/>
            <a:endParaRPr lang="en-US"/>
          </a:p>
        </p:txBody>
      </p:sp>
      <p:pic>
        <p:nvPicPr>
          <p:cNvPr id="64514" name="Picture 2">
            <a:extLst>
              <a:ext uri="{FF2B5EF4-FFF2-40B4-BE49-F238E27FC236}">
                <a16:creationId xmlns:a16="http://schemas.microsoft.com/office/drawing/2014/main" id="{3CC13E87-64D4-D637-F48D-51819EC8CE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719" t="26367" r="12842" b="11133"/>
          <a:stretch>
            <a:fillRect/>
          </a:stretch>
        </p:blipFill>
        <p:spPr bwMode="auto">
          <a:xfrm>
            <a:off x="1855754" y="794269"/>
            <a:ext cx="8480491" cy="5269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3" name="Rectangle 72">
            <a:extLst>
              <a:ext uri="{FF2B5EF4-FFF2-40B4-BE49-F238E27FC236}">
                <a16:creationId xmlns:a16="http://schemas.microsoft.com/office/drawing/2014/main" id="{23FB29C5-9E32-4F49-A689-B10EE31E5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2"/>
          </a:solidFill>
          <a:ln w="6350" cap="flat" cmpd="sng" algn="ctr">
            <a:noFill/>
            <a:prstDash val="solid"/>
          </a:ln>
          <a:effectLst>
            <a:outerShdw blurRad="63500" algn="ctr" rotWithShape="0">
              <a:prstClr val="black">
                <a:alpha val="40000"/>
              </a:prstClr>
            </a:outerShdw>
            <a:softEdge rad="0"/>
          </a:effectLst>
        </p:spPr>
      </p:sp>
      <p:sp>
        <p:nvSpPr>
          <p:cNvPr id="77" name="Rectangle 76">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2"/>
            </a:solidFill>
            <a:prstDash val="solid"/>
            <a:miter lim="800000"/>
          </a:ln>
          <a:effectLst/>
        </p:spPr>
      </p:sp>
      <p:sp>
        <p:nvSpPr>
          <p:cNvPr id="65538" name="Содержимое 2">
            <a:extLst>
              <a:ext uri="{FF2B5EF4-FFF2-40B4-BE49-F238E27FC236}">
                <a16:creationId xmlns:a16="http://schemas.microsoft.com/office/drawing/2014/main" id="{592A51FD-F195-ED08-E6BC-58E4FBC4AC4A}"/>
              </a:ext>
            </a:extLst>
          </p:cNvPr>
          <p:cNvSpPr>
            <a:spLocks noGrp="1"/>
          </p:cNvSpPr>
          <p:nvPr>
            <p:ph idx="1"/>
          </p:nvPr>
        </p:nvSpPr>
        <p:spPr>
          <a:xfrm>
            <a:off x="3844616" y="2626840"/>
            <a:ext cx="7245103" cy="3131777"/>
          </a:xfrm>
        </p:spPr>
        <p:txBody>
          <a:bodyPr>
            <a:normAutofit/>
          </a:bodyPr>
          <a:lstStyle/>
          <a:p>
            <a:r>
              <a:rPr lang="ru-RU" altLang="ru-UA">
                <a:solidFill>
                  <a:schemeClr val="tx1">
                    <a:lumMod val="75000"/>
                    <a:lumOff val="25000"/>
                  </a:schemeClr>
                </a:solidFill>
              </a:rPr>
              <a:t>Для острых гнойных лимфаденитов (стафило- и стрептококковой этиологии) характерны лимфангиты и местные отеки, часты воспалительные процессы в местах входных ворот инфекции (раны, фурункул, панариций и другие гнойные заболевания). Общее состояние больных значительно легче, явления интоксикации выражены меньше, температура ниже, чем при чуме.</a:t>
            </a:r>
          </a:p>
          <a:p>
            <a:endParaRPr lang="ru-RU" altLang="ru-UA">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6564" name="Rectangle 70">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6565" name="Rectangle 72">
            <a:extLst>
              <a:ext uri="{FF2B5EF4-FFF2-40B4-BE49-F238E27FC236}">
                <a16:creationId xmlns:a16="http://schemas.microsoft.com/office/drawing/2014/main" id="{23FB29C5-9E32-4F49-A689-B10EE31E5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6566" name="Rectangle 74">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2"/>
          </a:solidFill>
          <a:ln w="6350" cap="flat" cmpd="sng" algn="ctr">
            <a:noFill/>
            <a:prstDash val="solid"/>
          </a:ln>
          <a:effectLst>
            <a:outerShdw blurRad="63500" algn="ctr" rotWithShape="0">
              <a:prstClr val="black">
                <a:alpha val="40000"/>
              </a:prstClr>
            </a:outerShdw>
            <a:softEdge rad="0"/>
          </a:effectLst>
        </p:spPr>
      </p:sp>
      <p:sp>
        <p:nvSpPr>
          <p:cNvPr id="77" name="Rectangle 76">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2"/>
            </a:solidFill>
            <a:prstDash val="solid"/>
            <a:miter lim="800000"/>
          </a:ln>
          <a:effectLst/>
        </p:spPr>
      </p:sp>
      <p:sp>
        <p:nvSpPr>
          <p:cNvPr id="66562" name="Содержимое 2">
            <a:extLst>
              <a:ext uri="{FF2B5EF4-FFF2-40B4-BE49-F238E27FC236}">
                <a16:creationId xmlns:a16="http://schemas.microsoft.com/office/drawing/2014/main" id="{7EA7885A-1F4E-61A8-F395-BED0CA4F8818}"/>
              </a:ext>
            </a:extLst>
          </p:cNvPr>
          <p:cNvSpPr>
            <a:spLocks noGrp="1"/>
          </p:cNvSpPr>
          <p:nvPr>
            <p:ph idx="1"/>
          </p:nvPr>
        </p:nvSpPr>
        <p:spPr>
          <a:xfrm>
            <a:off x="3844616" y="1124744"/>
            <a:ext cx="7245103" cy="4633873"/>
          </a:xfrm>
        </p:spPr>
        <p:txBody>
          <a:bodyPr>
            <a:normAutofit/>
          </a:bodyPr>
          <a:lstStyle/>
          <a:p>
            <a:r>
              <a:rPr lang="ru-RU" altLang="ru-UA" dirty="0">
                <a:solidFill>
                  <a:schemeClr val="tx1">
                    <a:lumMod val="75000"/>
                    <a:lumOff val="25000"/>
                  </a:schemeClr>
                </a:solidFill>
              </a:rPr>
              <a:t>Бубонную форму чумы дифференцируют с туляремией, содоку, болезнью кошачьей царапины, гнойным лимфаденитом, венерическим лимфогранулематозом.</a:t>
            </a:r>
          </a:p>
          <a:p>
            <a:endParaRPr lang="ru-RU" altLang="ru-UA" dirty="0">
              <a:solidFill>
                <a:schemeClr val="tx1">
                  <a:lumMod val="75000"/>
                  <a:lumOff val="25000"/>
                </a:schemeClr>
              </a:solidFill>
            </a:endParaRPr>
          </a:p>
          <a:p>
            <a:r>
              <a:rPr lang="ru-RU" altLang="ru-UA" dirty="0" err="1">
                <a:solidFill>
                  <a:schemeClr val="tx1">
                    <a:lumMod val="75000"/>
                    <a:lumOff val="25000"/>
                  </a:schemeClr>
                </a:solidFill>
              </a:rPr>
              <a:t>Туляремийный</a:t>
            </a:r>
            <a:r>
              <a:rPr lang="ru-RU" altLang="ru-UA" dirty="0">
                <a:solidFill>
                  <a:schemeClr val="tx1">
                    <a:lumMod val="75000"/>
                    <a:lumOff val="25000"/>
                  </a:schemeClr>
                </a:solidFill>
              </a:rPr>
              <a:t> бубон в отличие от бубона при чуме имеет четкие контуры, не спаян с кожей и соседними лимфатическими узлами, так как явления периаденита отсутствуют. Бубон развивается медленно, достигает больших размеров к концу недели, нагноение, если оно происходит, выявляется лишь на 3-й неделе болезни. Обратное развитие происходит медленно, при </a:t>
            </a:r>
            <a:r>
              <a:rPr lang="ru-RU" altLang="ru-UA" dirty="0" err="1">
                <a:solidFill>
                  <a:schemeClr val="tx1">
                    <a:lumMod val="75000"/>
                    <a:lumOff val="25000"/>
                  </a:schemeClr>
                </a:solidFill>
              </a:rPr>
              <a:t>склерозировании</a:t>
            </a:r>
            <a:r>
              <a:rPr lang="ru-RU" altLang="ru-UA" dirty="0">
                <a:solidFill>
                  <a:schemeClr val="tx1">
                    <a:lumMod val="75000"/>
                    <a:lumOff val="25000"/>
                  </a:schemeClr>
                </a:solidFill>
              </a:rPr>
              <a:t> бубона увеличение лимфатического узла сохраняется и после выздоровления. Лихорадка и симптомы общей интоксикации при туляремии выражены умеренно.</a:t>
            </a:r>
          </a:p>
          <a:p>
            <a:pPr>
              <a:lnSpc>
                <a:spcPct val="90000"/>
              </a:lnSpc>
            </a:pPr>
            <a:endParaRPr lang="ru-RU" altLang="ru-UA" sz="1500" dirty="0">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23FB29C5-9E32-4F49-A689-B10EE31E5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2"/>
          </a:solidFill>
          <a:ln w="6350" cap="flat" cmpd="sng" algn="ctr">
            <a:noFill/>
            <a:prstDash val="solid"/>
          </a:ln>
          <a:effectLst>
            <a:outerShdw blurRad="63500" algn="ctr" rotWithShape="0">
              <a:prstClr val="black">
                <a:alpha val="40000"/>
              </a:prstClr>
            </a:outerShdw>
            <a:softEdge rad="0"/>
          </a:effectLst>
        </p:spPr>
      </p:sp>
      <p:sp>
        <p:nvSpPr>
          <p:cNvPr id="14" name="Rectangle 13">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2"/>
            </a:solidFill>
            <a:prstDash val="solid"/>
            <a:miter lim="800000"/>
          </a:ln>
          <a:effectLst/>
        </p:spPr>
      </p:sp>
      <p:sp>
        <p:nvSpPr>
          <p:cNvPr id="3" name="Содержимое 2">
            <a:extLst>
              <a:ext uri="{FF2B5EF4-FFF2-40B4-BE49-F238E27FC236}">
                <a16:creationId xmlns:a16="http://schemas.microsoft.com/office/drawing/2014/main" id="{2CEF7078-CDF8-8BD5-77D3-CDBEB8836F88}"/>
              </a:ext>
            </a:extLst>
          </p:cNvPr>
          <p:cNvSpPr>
            <a:spLocks noGrp="1"/>
          </p:cNvSpPr>
          <p:nvPr>
            <p:ph idx="1"/>
          </p:nvPr>
        </p:nvSpPr>
        <p:spPr>
          <a:xfrm>
            <a:off x="3844616" y="1124744"/>
            <a:ext cx="7245103" cy="4633873"/>
          </a:xfrm>
        </p:spPr>
        <p:txBody>
          <a:bodyPr rtlCol="0">
            <a:normAutofit lnSpcReduction="10000"/>
          </a:bodyPr>
          <a:lstStyle/>
          <a:p>
            <a:pPr>
              <a:defRPr/>
            </a:pPr>
            <a:r>
              <a:rPr lang="ru-RU" dirty="0">
                <a:solidFill>
                  <a:schemeClr val="tx1">
                    <a:lumMod val="75000"/>
                    <a:lumOff val="25000"/>
                  </a:schemeClr>
                </a:solidFill>
              </a:rPr>
              <a:t>Кожная форма чумы требует дифференциации с кожной формой сибирской язвы. При последней имеются характерные эпидемиологические предпосылки (контакт с шерстью, шкурами, кожами, щетиной), локализация язвы на лице, руках, наличие темного струпа, отсутствие болевой чувствительности, периферический рост язвы за счет образования дочерних пустул.</a:t>
            </a:r>
          </a:p>
          <a:p>
            <a:pPr>
              <a:defRPr/>
            </a:pPr>
            <a:endParaRPr lang="ru-RU" dirty="0">
              <a:solidFill>
                <a:schemeClr val="tx1">
                  <a:lumMod val="75000"/>
                  <a:lumOff val="25000"/>
                </a:schemeClr>
              </a:solidFill>
            </a:endParaRPr>
          </a:p>
          <a:p>
            <a:pPr>
              <a:defRPr/>
            </a:pPr>
            <a:r>
              <a:rPr lang="ru-RU" dirty="0">
                <a:solidFill>
                  <a:schemeClr val="tx1">
                    <a:lumMod val="75000"/>
                    <a:lumOff val="25000"/>
                  </a:schemeClr>
                </a:solidFill>
              </a:rPr>
              <a:t>Легочную форму чумы необходимо дифференцировать с крупозной пневмонией из-за наличия в ее симптомокомплексе следующих характерных и для чумы симптомов: внезапное начало, обычно с потрясающим ознобом, ломотой и сильной головной болью, иногда рвотой, крутым подъемом температуры тела до 39оС и выше, колющими болями в боку, позже - кашель с отделением мокроты.</a:t>
            </a:r>
          </a:p>
          <a:p>
            <a:pPr>
              <a:lnSpc>
                <a:spcPct val="90000"/>
              </a:lnSpc>
              <a:defRPr/>
            </a:pPr>
            <a:endParaRPr lang="ru-RU" sz="1500" dirty="0">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DDFF"/>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AB8CD641-9DEB-4AF5-8236-E9C9CD4C9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dirty="0">
                <a:solidFill>
                  <a:prstClr val="white"/>
                </a:solidFill>
              </a:rPr>
              <a:t>C</a:t>
            </a:r>
          </a:p>
        </p:txBody>
      </p:sp>
      <p:sp>
        <p:nvSpPr>
          <p:cNvPr id="75" name="Rectangle 74">
            <a:extLst>
              <a:ext uri="{FF2B5EF4-FFF2-40B4-BE49-F238E27FC236}">
                <a16:creationId xmlns:a16="http://schemas.microsoft.com/office/drawing/2014/main" id="{5D5E296C-7F37-495B-9C8F-C56402F0B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77" name="Rectangle 76">
            <a:extLst>
              <a:ext uri="{FF2B5EF4-FFF2-40B4-BE49-F238E27FC236}">
                <a16:creationId xmlns:a16="http://schemas.microsoft.com/office/drawing/2014/main" id="{D4FEA77F-6150-4990-AB1A-6C6AD09F7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bg2"/>
            </a:solidFill>
            <a:prstDash val="solid"/>
            <a:miter lim="800000"/>
          </a:ln>
          <a:effectLst/>
        </p:spPr>
      </p:sp>
      <p:sp>
        <p:nvSpPr>
          <p:cNvPr id="79" name="Rectangle 78">
            <a:extLst>
              <a:ext uri="{FF2B5EF4-FFF2-40B4-BE49-F238E27FC236}">
                <a16:creationId xmlns:a16="http://schemas.microsoft.com/office/drawing/2014/main" id="{66CC1B5B-CB1B-482B-BF03-89D1498F6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81" name="Group 80">
            <a:extLst>
              <a:ext uri="{FF2B5EF4-FFF2-40B4-BE49-F238E27FC236}">
                <a16:creationId xmlns:a16="http://schemas.microsoft.com/office/drawing/2014/main" id="{1B537E3F-FCF5-4357-95F0-E51BBB4639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82" name="Straight Connector 81">
              <a:extLst>
                <a:ext uri="{FF2B5EF4-FFF2-40B4-BE49-F238E27FC236}">
                  <a16:creationId xmlns:a16="http://schemas.microsoft.com/office/drawing/2014/main" id="{D7DF7FB3-680A-495D-816C-0B5753E734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DCC6119-A328-47FF-B1A6-2D09C09333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93585677-2F18-48C1-8C09-C26AD3F635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86" name="Rectangle 85">
            <a:extLst>
              <a:ext uri="{FF2B5EF4-FFF2-40B4-BE49-F238E27FC236}">
                <a16:creationId xmlns:a16="http://schemas.microsoft.com/office/drawing/2014/main" id="{0646E723-37AC-46C1-833E-49EBFD56E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1064BEB5-927C-40C6-AD8D-5B1081EBA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758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612" name="Рисунок 3" descr="http://med-books.info/files/uch_group35/uch_pgroup43/uch_uch415/image/9328.png">
            <a:extLst>
              <a:ext uri="{FF2B5EF4-FFF2-40B4-BE49-F238E27FC236}">
                <a16:creationId xmlns:a16="http://schemas.microsoft.com/office/drawing/2014/main" id="{AF816D59-B610-B497-C22A-5785CE9783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246"/>
          <a:stretch>
            <a:fillRect/>
          </a:stretch>
        </p:blipFill>
        <p:spPr bwMode="auto">
          <a:xfrm>
            <a:off x="643192" y="1466782"/>
            <a:ext cx="5451627" cy="39213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Rectangle 89">
            <a:extLst>
              <a:ext uri="{FF2B5EF4-FFF2-40B4-BE49-F238E27FC236}">
                <a16:creationId xmlns:a16="http://schemas.microsoft.com/office/drawing/2014/main" id="{CFAD90FD-B14D-4011-90EE-AB83798BC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1973" y="643464"/>
            <a:ext cx="4143830" cy="5566305"/>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92" name="Rectangle 91">
            <a:extLst>
              <a:ext uri="{FF2B5EF4-FFF2-40B4-BE49-F238E27FC236}">
                <a16:creationId xmlns:a16="http://schemas.microsoft.com/office/drawing/2014/main" id="{3840A683-B247-4FCD-A924-208E0F811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7364" y="806860"/>
            <a:ext cx="3813048" cy="5239512"/>
          </a:xfrm>
          <a:prstGeom prst="rect">
            <a:avLst/>
          </a:prstGeom>
          <a:noFill/>
          <a:ln w="6350" cap="sq" cmpd="sng" algn="ctr">
            <a:solidFill>
              <a:schemeClr val="bg2"/>
            </a:solidFill>
            <a:prstDash val="solid"/>
            <a:miter lim="800000"/>
          </a:ln>
          <a:effectLst/>
        </p:spPr>
      </p:sp>
      <p:sp>
        <p:nvSpPr>
          <p:cNvPr id="68610" name="Заголовок 1">
            <a:extLst>
              <a:ext uri="{FF2B5EF4-FFF2-40B4-BE49-F238E27FC236}">
                <a16:creationId xmlns:a16="http://schemas.microsoft.com/office/drawing/2014/main" id="{72C77D42-8702-A421-45EC-F88070212E32}"/>
              </a:ext>
            </a:extLst>
          </p:cNvPr>
          <p:cNvSpPr>
            <a:spLocks noGrp="1"/>
          </p:cNvSpPr>
          <p:nvPr>
            <p:ph type="title" idx="4294967295"/>
          </p:nvPr>
        </p:nvSpPr>
        <p:spPr>
          <a:xfrm>
            <a:off x="7957225" y="1559768"/>
            <a:ext cx="2978281" cy="3135379"/>
          </a:xfrm>
        </p:spPr>
        <p:txBody>
          <a:bodyPr vert="horz" lIns="91440" tIns="45720" rIns="91440" bIns="45720" rtlCol="0" anchor="ctr">
            <a:normAutofit/>
          </a:bodyPr>
          <a:lstStyle/>
          <a:p>
            <a:pPr algn="ctr">
              <a:lnSpc>
                <a:spcPct val="83000"/>
              </a:lnSpc>
            </a:pPr>
            <a:r>
              <a:rPr lang="en-US" altLang="ru-UA" sz="1900" cap="all" spc="-100">
                <a:solidFill>
                  <a:schemeClr val="bg1"/>
                </a:solidFill>
              </a:rPr>
              <a:t>Диагноз и дифференциальный диагноз</a:t>
            </a:r>
          </a:p>
        </p:txBody>
      </p:sp>
      <p:sp>
        <p:nvSpPr>
          <p:cNvPr id="94" name="Rectangle 93">
            <a:extLst>
              <a:ext uri="{FF2B5EF4-FFF2-40B4-BE49-F238E27FC236}">
                <a16:creationId xmlns:a16="http://schemas.microsoft.com/office/drawing/2014/main" id="{E6861741-689A-45A2-98D1-6C4A4F13C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3768"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6" name="Straight Connector 95">
            <a:extLst>
              <a:ext uri="{FF2B5EF4-FFF2-40B4-BE49-F238E27FC236}">
                <a16:creationId xmlns:a16="http://schemas.microsoft.com/office/drawing/2014/main" id="{0C77DF75-521B-49EA-B235-767773C0E2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8068" y="640855"/>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D8C40A12-D255-4952-B536-CF4E4866D2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309708" y="640855"/>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12384E2-1832-460A-A0E1-22E60473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8068" y="1286150"/>
            <a:ext cx="1691640"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4" name="Rectangle 73">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76" name="Rectangle 75">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ln w="6350" cap="flat" cmpd="sng" algn="ctr">
            <a:noFill/>
            <a:prstDash val="solid"/>
          </a:ln>
          <a:effectLst>
            <a:outerShdw blurRad="50800" algn="ctr" rotWithShape="0">
              <a:prstClr val="black">
                <a:alpha val="66000"/>
              </a:prstClr>
            </a:outerShdw>
            <a:softEdge rad="0"/>
          </a:effectLst>
        </p:spPr>
      </p:sp>
      <p:sp>
        <p:nvSpPr>
          <p:cNvPr id="78" name="Rectangle 77">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69634" name="Заголовок 2">
            <a:extLst>
              <a:ext uri="{FF2B5EF4-FFF2-40B4-BE49-F238E27FC236}">
                <a16:creationId xmlns:a16="http://schemas.microsoft.com/office/drawing/2014/main" id="{7D1D254C-302B-80F6-62CC-F21054F0D834}"/>
              </a:ext>
            </a:extLst>
          </p:cNvPr>
          <p:cNvSpPr>
            <a:spLocks noGrp="1"/>
          </p:cNvSpPr>
          <p:nvPr>
            <p:ph type="title"/>
          </p:nvPr>
        </p:nvSpPr>
        <p:spPr>
          <a:xfrm>
            <a:off x="7532835" y="1420706"/>
            <a:ext cx="3466540" cy="4016587"/>
          </a:xfrm>
        </p:spPr>
        <p:txBody>
          <a:bodyPr>
            <a:normAutofit/>
          </a:bodyPr>
          <a:lstStyle/>
          <a:p>
            <a:r>
              <a:rPr lang="ru-RU" altLang="ru-UA" sz="3300">
                <a:latin typeface="+mn-lt"/>
              </a:rPr>
              <a:t>ДИАГНОСТИКА</a:t>
            </a:r>
          </a:p>
        </p:txBody>
      </p:sp>
      <p:sp>
        <p:nvSpPr>
          <p:cNvPr id="69635" name="Содержимое 2">
            <a:extLst>
              <a:ext uri="{FF2B5EF4-FFF2-40B4-BE49-F238E27FC236}">
                <a16:creationId xmlns:a16="http://schemas.microsoft.com/office/drawing/2014/main" id="{4771BFE9-9DFF-8C86-4CE8-463F9EF59534}"/>
              </a:ext>
            </a:extLst>
          </p:cNvPr>
          <p:cNvSpPr>
            <a:spLocks noGrp="1"/>
          </p:cNvSpPr>
          <p:nvPr>
            <p:ph idx="1"/>
          </p:nvPr>
        </p:nvSpPr>
        <p:spPr>
          <a:xfrm>
            <a:off x="1440519" y="1420706"/>
            <a:ext cx="5514758" cy="4016587"/>
          </a:xfrm>
        </p:spPr>
        <p:txBody>
          <a:bodyPr anchor="ctr">
            <a:normAutofit/>
          </a:bodyPr>
          <a:lstStyle/>
          <a:p>
            <a:pPr>
              <a:lnSpc>
                <a:spcPct val="90000"/>
              </a:lnSpc>
            </a:pPr>
            <a:r>
              <a:rPr lang="ru-RU" altLang="ru-UA">
                <a:solidFill>
                  <a:schemeClr val="tx1">
                    <a:lumMod val="75000"/>
                    <a:lumOff val="25000"/>
                  </a:schemeClr>
                </a:solidFill>
              </a:rPr>
              <a:t>Установление точного диагноза необходимо осуществлять с помощью бактериологических и серологических исследований. Материалом для них является пунктат нагноившегося лимфатического узла, мокрота, кровь больного, отделяемое свищей и язв, кусочки органов трупа, пробы воздуха и смывы с объектов помещения, где находился больной. Доставка заразного материала в лабораторию осуществляется в соответствии с правилами, регламентированными инструкцией по работе с больными карантинными инфекциями.</a:t>
            </a:r>
          </a:p>
          <a:p>
            <a:pPr>
              <a:lnSpc>
                <a:spcPct val="90000"/>
              </a:lnSpc>
            </a:pPr>
            <a:endParaRPr lang="ru-RU" altLang="ru-UA">
              <a:solidFill>
                <a:schemeClr val="tx1">
                  <a:lumMod val="75000"/>
                  <a:lumOff val="25000"/>
                </a:schemeClr>
              </a:solidFill>
            </a:endParaRPr>
          </a:p>
        </p:txBody>
      </p:sp>
      <p:cxnSp>
        <p:nvCxnSpPr>
          <p:cNvPr id="80" name="Straight Connector 79">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8" name="Rectangle 137">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40" name="Rectangle 139">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ln w="6350" cap="flat" cmpd="sng" algn="ctr">
            <a:noFill/>
            <a:prstDash val="solid"/>
          </a:ln>
          <a:effectLst>
            <a:outerShdw blurRad="50800" algn="ctr" rotWithShape="0">
              <a:prstClr val="black">
                <a:alpha val="66000"/>
              </a:prstClr>
            </a:outerShdw>
            <a:softEdge rad="0"/>
          </a:effectLst>
        </p:spPr>
      </p:sp>
      <p:sp>
        <p:nvSpPr>
          <p:cNvPr id="142" name="Rectangle 141">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70659" name="Заголовок 2">
            <a:extLst>
              <a:ext uri="{FF2B5EF4-FFF2-40B4-BE49-F238E27FC236}">
                <a16:creationId xmlns:a16="http://schemas.microsoft.com/office/drawing/2014/main" id="{8CCED491-886E-4362-7B68-65EFBD4F18B8}"/>
              </a:ext>
            </a:extLst>
          </p:cNvPr>
          <p:cNvSpPr>
            <a:spLocks noGrp="1"/>
          </p:cNvSpPr>
          <p:nvPr>
            <p:ph type="title"/>
          </p:nvPr>
        </p:nvSpPr>
        <p:spPr>
          <a:xfrm>
            <a:off x="7532835" y="1420706"/>
            <a:ext cx="3466540" cy="4016587"/>
          </a:xfrm>
        </p:spPr>
        <p:txBody>
          <a:bodyPr>
            <a:normAutofit/>
          </a:bodyPr>
          <a:lstStyle/>
          <a:p>
            <a:r>
              <a:rPr lang="ru-RU" altLang="ru-UA" sz="3300">
                <a:latin typeface="+mn-lt"/>
              </a:rPr>
              <a:t>ДИАГНОСТИКА</a:t>
            </a:r>
          </a:p>
        </p:txBody>
      </p:sp>
      <p:sp>
        <p:nvSpPr>
          <p:cNvPr id="58370" name="Содержимое 2">
            <a:extLst>
              <a:ext uri="{FF2B5EF4-FFF2-40B4-BE49-F238E27FC236}">
                <a16:creationId xmlns:a16="http://schemas.microsoft.com/office/drawing/2014/main" id="{A1ED6122-149A-DF48-2E8B-C9E2B65D0E4F}"/>
              </a:ext>
            </a:extLst>
          </p:cNvPr>
          <p:cNvSpPr>
            <a:spLocks noGrp="1"/>
          </p:cNvSpPr>
          <p:nvPr>
            <p:ph idx="1"/>
          </p:nvPr>
        </p:nvSpPr>
        <p:spPr>
          <a:xfrm>
            <a:off x="1440519" y="1420706"/>
            <a:ext cx="5514758" cy="4016587"/>
          </a:xfrm>
        </p:spPr>
        <p:txBody>
          <a:bodyPr rtlCol="0" anchor="ctr">
            <a:normAutofit/>
          </a:bodyPr>
          <a:lstStyle/>
          <a:p>
            <a:pPr>
              <a:lnSpc>
                <a:spcPct val="90000"/>
              </a:lnSpc>
              <a:defRPr/>
            </a:pPr>
            <a:r>
              <a:rPr lang="ru-RU" sz="1400">
                <a:solidFill>
                  <a:schemeClr val="tx1">
                    <a:lumMod val="75000"/>
                    <a:lumOff val="25000"/>
                  </a:schemeClr>
                </a:solidFill>
              </a:rPr>
              <a:t>Предварительное заключение выдается через 1-2 ч. Оно основывается на результатах бактериоскопии препаратов из материала, в том числе окрашенных с помощью флуоресцентной специфической антисывороткой мазков отделяемого язв, пунктата бубона, культуры, полученной на кровяном агаре. </a:t>
            </a:r>
          </a:p>
          <a:p>
            <a:pPr>
              <a:lnSpc>
                <a:spcPct val="90000"/>
              </a:lnSpc>
              <a:defRPr/>
            </a:pPr>
            <a:r>
              <a:rPr lang="ru-RU" sz="1400">
                <a:solidFill>
                  <a:schemeClr val="tx1">
                    <a:lumMod val="75000"/>
                    <a:lumOff val="25000"/>
                  </a:schemeClr>
                </a:solidFill>
              </a:rPr>
              <a:t>Окончательный результат выдают через 5-7 сут от начала исследований после выращивания микробов на питательных средах и их идентификации с помощью проверки тинкториальных свойств, отношения к специфическому фагу и способности вызывать заболевание у животных.</a:t>
            </a:r>
          </a:p>
          <a:p>
            <a:pPr>
              <a:lnSpc>
                <a:spcPct val="90000"/>
              </a:lnSpc>
              <a:defRPr/>
            </a:pPr>
            <a:r>
              <a:rPr lang="ru-RU" sz="1400">
                <a:solidFill>
                  <a:schemeClr val="tx1">
                    <a:lumMod val="75000"/>
                    <a:lumOff val="25000"/>
                  </a:schemeClr>
                </a:solidFill>
              </a:rPr>
              <a:t>Из серологических методов используют РПГА, реакции нейтрализации или непрямой иммунофлуоресценции, выявляющих на 2-й неделе заболевания 4-кратное и более увеличение титра антител.</a:t>
            </a:r>
          </a:p>
          <a:p>
            <a:pPr>
              <a:lnSpc>
                <a:spcPct val="90000"/>
              </a:lnSpc>
              <a:defRPr/>
            </a:pPr>
            <a:endParaRPr lang="ru-RU" sz="1400">
              <a:solidFill>
                <a:schemeClr val="tx1">
                  <a:lumMod val="75000"/>
                  <a:lumOff val="25000"/>
                </a:schemeClr>
              </a:solidFill>
            </a:endParaRPr>
          </a:p>
        </p:txBody>
      </p:sp>
      <p:cxnSp>
        <p:nvCxnSpPr>
          <p:cNvPr id="144" name="Straight Connector 143">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3" name="Rectangle 72">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75" name="Rectangle 74">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ln w="6350" cap="flat" cmpd="sng" algn="ctr">
            <a:noFill/>
            <a:prstDash val="solid"/>
          </a:ln>
          <a:effectLst>
            <a:outerShdw blurRad="50800" algn="ctr" rotWithShape="0">
              <a:prstClr val="black">
                <a:alpha val="66000"/>
              </a:prstClr>
            </a:outerShdw>
            <a:softEdge rad="0"/>
          </a:effectLst>
        </p:spPr>
      </p:sp>
      <p:sp>
        <p:nvSpPr>
          <p:cNvPr id="77" name="Rectangle 76">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71682" name="Заголовок 1">
            <a:extLst>
              <a:ext uri="{FF2B5EF4-FFF2-40B4-BE49-F238E27FC236}">
                <a16:creationId xmlns:a16="http://schemas.microsoft.com/office/drawing/2014/main" id="{E80072C4-5CA9-D51A-1129-ED4EE8F7F529}"/>
              </a:ext>
            </a:extLst>
          </p:cNvPr>
          <p:cNvSpPr>
            <a:spLocks noGrp="1"/>
          </p:cNvSpPr>
          <p:nvPr>
            <p:ph type="title"/>
          </p:nvPr>
        </p:nvSpPr>
        <p:spPr>
          <a:xfrm>
            <a:off x="7532835" y="1420706"/>
            <a:ext cx="3466540" cy="4016587"/>
          </a:xfrm>
        </p:spPr>
        <p:txBody>
          <a:bodyPr>
            <a:normAutofit/>
          </a:bodyPr>
          <a:lstStyle/>
          <a:p>
            <a:r>
              <a:rPr lang="ru-RU" altLang="ru-UA" sz="3300">
                <a:latin typeface="+mn-lt"/>
              </a:rPr>
              <a:t>Биологическая проба</a:t>
            </a:r>
          </a:p>
        </p:txBody>
      </p:sp>
      <p:sp>
        <p:nvSpPr>
          <p:cNvPr id="3" name="Содержимое 2">
            <a:extLst>
              <a:ext uri="{FF2B5EF4-FFF2-40B4-BE49-F238E27FC236}">
                <a16:creationId xmlns:a16="http://schemas.microsoft.com/office/drawing/2014/main" id="{0BB14D7E-BDF1-AF10-18A8-CC66767BE700}"/>
              </a:ext>
            </a:extLst>
          </p:cNvPr>
          <p:cNvSpPr>
            <a:spLocks noGrp="1"/>
          </p:cNvSpPr>
          <p:nvPr>
            <p:ph idx="1"/>
          </p:nvPr>
        </p:nvSpPr>
        <p:spPr>
          <a:xfrm>
            <a:off x="1440519" y="1420706"/>
            <a:ext cx="5514758" cy="4016587"/>
          </a:xfrm>
        </p:spPr>
        <p:txBody>
          <a:bodyPr rtlCol="0" anchor="ctr">
            <a:normAutofit/>
          </a:bodyPr>
          <a:lstStyle/>
          <a:p>
            <a:pPr>
              <a:defRPr/>
            </a:pPr>
            <a:r>
              <a:rPr lang="ru-RU">
                <a:solidFill>
                  <a:schemeClr val="tx1">
                    <a:lumMod val="75000"/>
                    <a:lumOff val="25000"/>
                  </a:schemeClr>
                </a:solidFill>
              </a:rPr>
              <a:t>Изучают патологоанатомические изменения у заражённых внутрибрюшинно мышей, морских свинок через 3-7 дней, с посевом биологического материала. Аналогичные методы лабораторного выделения и идентификации возбудителя применяют для выявления эпизоотий чумы в природе. Для исследования берут материалы от грызунов и их трупов, а также блох.</a:t>
            </a:r>
          </a:p>
          <a:p>
            <a:pPr>
              <a:defRPr/>
            </a:pPr>
            <a:endParaRPr lang="ru-RU">
              <a:solidFill>
                <a:schemeClr val="tx1">
                  <a:lumMod val="75000"/>
                  <a:lumOff val="25000"/>
                </a:schemeClr>
              </a:solidFill>
            </a:endParaRPr>
          </a:p>
        </p:txBody>
      </p:sp>
      <p:cxnSp>
        <p:nvCxnSpPr>
          <p:cNvPr id="79" name="Straight Connector 78">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4" name="Rectangle 73">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76" name="Rectangle 75">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ln w="6350" cap="flat" cmpd="sng" algn="ctr">
            <a:noFill/>
            <a:prstDash val="solid"/>
          </a:ln>
          <a:effectLst>
            <a:outerShdw blurRad="50800" algn="ctr" rotWithShape="0">
              <a:prstClr val="black">
                <a:alpha val="66000"/>
              </a:prstClr>
            </a:outerShdw>
            <a:softEdge rad="0"/>
          </a:effectLst>
        </p:spPr>
      </p:sp>
      <p:sp>
        <p:nvSpPr>
          <p:cNvPr id="78" name="Rectangle 77">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72706" name="Заголовок 1">
            <a:extLst>
              <a:ext uri="{FF2B5EF4-FFF2-40B4-BE49-F238E27FC236}">
                <a16:creationId xmlns:a16="http://schemas.microsoft.com/office/drawing/2014/main" id="{05A8E371-E044-D25E-A30D-ED3AE8428CC5}"/>
              </a:ext>
            </a:extLst>
          </p:cNvPr>
          <p:cNvSpPr>
            <a:spLocks noGrp="1"/>
          </p:cNvSpPr>
          <p:nvPr>
            <p:ph type="title"/>
          </p:nvPr>
        </p:nvSpPr>
        <p:spPr>
          <a:xfrm>
            <a:off x="7532835" y="1420706"/>
            <a:ext cx="3466540" cy="4016587"/>
          </a:xfrm>
        </p:spPr>
        <p:txBody>
          <a:bodyPr>
            <a:normAutofit/>
          </a:bodyPr>
          <a:lstStyle/>
          <a:p>
            <a:r>
              <a:rPr lang="ru-RU" altLang="ru-UA" sz="3100">
                <a:latin typeface="+mn-lt"/>
              </a:rPr>
              <a:t>Пример формулировки диагноза</a:t>
            </a:r>
          </a:p>
        </p:txBody>
      </p:sp>
      <p:sp>
        <p:nvSpPr>
          <p:cNvPr id="72707" name="Содержимое 2">
            <a:extLst>
              <a:ext uri="{FF2B5EF4-FFF2-40B4-BE49-F238E27FC236}">
                <a16:creationId xmlns:a16="http://schemas.microsoft.com/office/drawing/2014/main" id="{2A63358D-56DA-7B6D-AABA-B1196E6E978C}"/>
              </a:ext>
            </a:extLst>
          </p:cNvPr>
          <p:cNvSpPr>
            <a:spLocks noGrp="1"/>
          </p:cNvSpPr>
          <p:nvPr>
            <p:ph idx="1"/>
          </p:nvPr>
        </p:nvSpPr>
        <p:spPr>
          <a:xfrm>
            <a:off x="1440519" y="1420706"/>
            <a:ext cx="5514758" cy="4016587"/>
          </a:xfrm>
        </p:spPr>
        <p:txBody>
          <a:bodyPr anchor="ctr">
            <a:normAutofit/>
          </a:bodyPr>
          <a:lstStyle/>
          <a:p>
            <a:r>
              <a:rPr lang="ru-RU" altLang="ru-UA">
                <a:solidFill>
                  <a:schemeClr val="tx1">
                    <a:lumMod val="75000"/>
                    <a:lumOff val="25000"/>
                  </a:schemeClr>
                </a:solidFill>
              </a:rPr>
              <a:t>А20.0. Чума, бубонная форма. Осложнение: менингит. Тяжёлое течение.</a:t>
            </a:r>
          </a:p>
          <a:p>
            <a:pPr>
              <a:buFont typeface="Arial" panose="020B0604020202020204" pitchFamily="34" charset="0"/>
              <a:buNone/>
            </a:pPr>
            <a:endParaRPr lang="ru-RU" altLang="ru-UA">
              <a:solidFill>
                <a:schemeClr val="tx1">
                  <a:lumMod val="75000"/>
                  <a:lumOff val="25000"/>
                </a:schemeClr>
              </a:solidFill>
            </a:endParaRPr>
          </a:p>
        </p:txBody>
      </p:sp>
      <p:cxnSp>
        <p:nvCxnSpPr>
          <p:cNvPr id="80" name="Straight Connector 79">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B57E5DB9-047E-4B99-96C4-E508AF14C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E56C4C32-613C-4BB8-9DBD-314668DFA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78373" cy="6108192"/>
          </a:xfrm>
          <a:prstGeom prst="rect">
            <a:avLst/>
          </a:prstGeom>
          <a:solidFill>
            <a:schemeClr val="bg2"/>
          </a:solidFill>
          <a:ln w="6350" cap="sq" cmpd="sng" algn="ctr">
            <a:noFill/>
            <a:prstDash val="solid"/>
            <a:miter lim="800000"/>
          </a:ln>
          <a:effectLst/>
        </p:spPr>
      </p:sp>
      <p:sp>
        <p:nvSpPr>
          <p:cNvPr id="73730" name="Заголовок 1">
            <a:extLst>
              <a:ext uri="{FF2B5EF4-FFF2-40B4-BE49-F238E27FC236}">
                <a16:creationId xmlns:a16="http://schemas.microsoft.com/office/drawing/2014/main" id="{CE96F518-4113-7D1F-FC16-F36E09DEF4E7}"/>
              </a:ext>
            </a:extLst>
          </p:cNvPr>
          <p:cNvSpPr>
            <a:spLocks noGrp="1"/>
          </p:cNvSpPr>
          <p:nvPr>
            <p:ph type="title"/>
          </p:nvPr>
        </p:nvSpPr>
        <p:spPr>
          <a:xfrm>
            <a:off x="578442" y="689472"/>
            <a:ext cx="3765200" cy="5479056"/>
          </a:xfrm>
        </p:spPr>
        <p:txBody>
          <a:bodyPr>
            <a:normAutofit/>
          </a:bodyPr>
          <a:lstStyle/>
          <a:p>
            <a:pPr algn="ctr"/>
            <a:r>
              <a:rPr lang="ru-RU" altLang="ru-UA">
                <a:latin typeface="+mn-lt"/>
              </a:rPr>
              <a:t>ЛЕЧЕНИЕ</a:t>
            </a:r>
          </a:p>
        </p:txBody>
      </p:sp>
      <p:sp>
        <p:nvSpPr>
          <p:cNvPr id="77" name="Rectangle 76">
            <a:extLst>
              <a:ext uri="{FF2B5EF4-FFF2-40B4-BE49-F238E27FC236}">
                <a16:creationId xmlns:a16="http://schemas.microsoft.com/office/drawing/2014/main" id="{55973FA6-2A55-4BD8-A266-8F0F39355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7837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73733" name="Содержимое 2">
            <a:extLst>
              <a:ext uri="{FF2B5EF4-FFF2-40B4-BE49-F238E27FC236}">
                <a16:creationId xmlns:a16="http://schemas.microsoft.com/office/drawing/2014/main" id="{41736584-EF68-AECB-5ACB-61BB3A6EA826}"/>
              </a:ext>
            </a:extLst>
          </p:cNvPr>
          <p:cNvGraphicFramePr>
            <a:graphicFrameLocks noGrp="1"/>
          </p:cNvGraphicFramePr>
          <p:nvPr>
            <p:ph idx="1"/>
            <p:extLst>
              <p:ext uri="{D42A27DB-BD31-4B8C-83A1-F6EECF244321}">
                <p14:modId xmlns:p14="http://schemas.microsoft.com/office/powerpoint/2010/main" val="1362946822"/>
              </p:ext>
            </p:extLst>
          </p:nvPr>
        </p:nvGraphicFramePr>
        <p:xfrm>
          <a:off x="5138058" y="800947"/>
          <a:ext cx="6246248" cy="5207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2B545C88-6A10-41E0-9679-026C5281C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04"/>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Юстинианова чума – аналитический портал ПОЛИТ.РУ">
            <a:extLst>
              <a:ext uri="{FF2B5EF4-FFF2-40B4-BE49-F238E27FC236}">
                <a16:creationId xmlns:a16="http://schemas.microsoft.com/office/drawing/2014/main" id="{2DF88B3C-C473-FACC-9A0B-CA6588715A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25" r="-1" b="300"/>
          <a:stretch/>
        </p:blipFill>
        <p:spPr bwMode="auto">
          <a:xfrm>
            <a:off x="410122" y="374904"/>
            <a:ext cx="8212114" cy="6108192"/>
          </a:xfrm>
          <a:prstGeom prst="rect">
            <a:avLst/>
          </a:prstGeom>
          <a:noFill/>
          <a:extLst>
            <a:ext uri="{909E8E84-426E-40DD-AFC4-6F175D3DCCD1}">
              <a14:hiddenFill xmlns:a14="http://schemas.microsoft.com/office/drawing/2010/main">
                <a:solidFill>
                  <a:srgbClr val="FFFFFF"/>
                </a:solidFill>
              </a14:hiddenFill>
            </a:ext>
          </a:extLst>
        </p:spPr>
      </p:pic>
      <p:sp>
        <p:nvSpPr>
          <p:cNvPr id="74" name="Rectangle 73">
            <a:extLst>
              <a:ext uri="{FF2B5EF4-FFF2-40B4-BE49-F238E27FC236}">
                <a16:creationId xmlns:a16="http://schemas.microsoft.com/office/drawing/2014/main" id="{74B63CBE-2162-4233-B8D1-F01182D39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0386" y="374904"/>
            <a:ext cx="2783379" cy="610819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94" name="Содержимое 2">
            <a:extLst>
              <a:ext uri="{FF2B5EF4-FFF2-40B4-BE49-F238E27FC236}">
                <a16:creationId xmlns:a16="http://schemas.microsoft.com/office/drawing/2014/main" id="{5373663C-ED52-9F5D-3B4E-963885CCCCCA}"/>
              </a:ext>
            </a:extLst>
          </p:cNvPr>
          <p:cNvSpPr>
            <a:spLocks noGrp="1"/>
          </p:cNvSpPr>
          <p:nvPr>
            <p:ph idx="1"/>
          </p:nvPr>
        </p:nvSpPr>
        <p:spPr>
          <a:xfrm>
            <a:off x="9120335" y="692696"/>
            <a:ext cx="2661543" cy="5503823"/>
          </a:xfrm>
        </p:spPr>
        <p:txBody>
          <a:bodyPr>
            <a:normAutofit fontScale="92500" lnSpcReduction="10000"/>
          </a:bodyPr>
          <a:lstStyle/>
          <a:p>
            <a:pPr marL="0" indent="0">
              <a:buNone/>
            </a:pPr>
            <a:r>
              <a:rPr lang="ru-RU" altLang="ru-UA" sz="2000" dirty="0">
                <a:solidFill>
                  <a:srgbClr val="FFFFFF"/>
                </a:solidFill>
              </a:rPr>
              <a:t>В 6 в. </a:t>
            </a:r>
            <a:r>
              <a:rPr lang="ru-RU" altLang="ru-UA" sz="2000" b="1" dirty="0">
                <a:solidFill>
                  <a:srgbClr val="FFFFFF"/>
                </a:solidFill>
              </a:rPr>
              <a:t>«</a:t>
            </a:r>
            <a:r>
              <a:rPr lang="ru-RU" altLang="ru-UA" sz="2000" b="1" dirty="0" err="1">
                <a:solidFill>
                  <a:srgbClr val="FFFFFF"/>
                </a:solidFill>
              </a:rPr>
              <a:t>юстинианова</a:t>
            </a:r>
            <a:r>
              <a:rPr lang="ru-RU" altLang="ru-UA" sz="2000" b="1" dirty="0">
                <a:solidFill>
                  <a:srgbClr val="FFFFFF"/>
                </a:solidFill>
              </a:rPr>
              <a:t> чума» </a:t>
            </a:r>
            <a:r>
              <a:rPr lang="ru-RU" altLang="ru-UA" sz="2000" dirty="0">
                <a:solidFill>
                  <a:srgbClr val="FFFFFF"/>
                </a:solidFill>
              </a:rPr>
              <a:t>(название свое эта пандемия получила по имени византийского императора Юстиниана, в годы правления которого она свирепствовала). Тогда болезнь захватила страны Ближнего Востока, Европы и север Африки. Во время пандемии погибла почти половина населения Восточной Римской империи.</a:t>
            </a:r>
          </a:p>
          <a:p>
            <a:endParaRPr lang="ru-RU" altLang="ru-UA" sz="1400" dirty="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4754" name="Заголовок 1">
            <a:extLst>
              <a:ext uri="{FF2B5EF4-FFF2-40B4-BE49-F238E27FC236}">
                <a16:creationId xmlns:a16="http://schemas.microsoft.com/office/drawing/2014/main" id="{07059D29-2401-51E5-E22E-70B3C6A4ED6F}"/>
              </a:ext>
            </a:extLst>
          </p:cNvPr>
          <p:cNvSpPr>
            <a:spLocks noGrp="1"/>
          </p:cNvSpPr>
          <p:nvPr>
            <p:ph type="title"/>
          </p:nvPr>
        </p:nvSpPr>
        <p:spPr>
          <a:xfrm>
            <a:off x="1066800" y="642594"/>
            <a:ext cx="10058400" cy="1371600"/>
          </a:xfrm>
        </p:spPr>
        <p:txBody>
          <a:bodyPr>
            <a:normAutofit/>
          </a:bodyPr>
          <a:lstStyle/>
          <a:p>
            <a:pPr algn="ctr"/>
            <a:r>
              <a:rPr lang="ru-RU" altLang="ru-UA">
                <a:latin typeface="+mn-lt"/>
              </a:rPr>
              <a:t>Лечение</a:t>
            </a:r>
          </a:p>
        </p:txBody>
      </p:sp>
      <p:graphicFrame>
        <p:nvGraphicFramePr>
          <p:cNvPr id="74757" name="Содержимое 2">
            <a:extLst>
              <a:ext uri="{FF2B5EF4-FFF2-40B4-BE49-F238E27FC236}">
                <a16:creationId xmlns:a16="http://schemas.microsoft.com/office/drawing/2014/main" id="{06693A39-9C0B-D0A5-B494-8D6638E11A85}"/>
              </a:ext>
            </a:extLst>
          </p:cNvPr>
          <p:cNvGraphicFramePr>
            <a:graphicFrameLocks noGrp="1"/>
          </p:cNvGraphicFramePr>
          <p:nvPr>
            <p:ph idx="1"/>
            <p:extLst>
              <p:ext uri="{D42A27DB-BD31-4B8C-83A1-F6EECF244321}">
                <p14:modId xmlns:p14="http://schemas.microsoft.com/office/powerpoint/2010/main" val="976688232"/>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442349E-2820-4D71-A607-71A377868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767E797B-D9B8-49C3-A30E-4E22D9654F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Rectangle 74">
            <a:extLst>
              <a:ext uri="{FF2B5EF4-FFF2-40B4-BE49-F238E27FC236}">
                <a16:creationId xmlns:a16="http://schemas.microsoft.com/office/drawing/2014/main" id="{5BCA2BDE-8B6C-407A-B026-360FF9243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43" y="643464"/>
            <a:ext cx="6909336" cy="5571072"/>
          </a:xfrm>
          <a:prstGeom prst="rect">
            <a:avLst/>
          </a:prstGeom>
          <a:ln w="6350" cap="flat" cmpd="sng" algn="ctr">
            <a:noFill/>
            <a:prstDash val="solid"/>
          </a:ln>
          <a:effectLst>
            <a:outerShdw blurRad="50800" algn="ctr" rotWithShape="0">
              <a:prstClr val="black">
                <a:alpha val="66000"/>
              </a:prstClr>
            </a:outerShdw>
            <a:softEdge rad="0"/>
          </a:effectLst>
        </p:spPr>
      </p:sp>
      <p:sp useBgFill="1">
        <p:nvSpPr>
          <p:cNvPr id="77" name="Rectangle 76">
            <a:extLst>
              <a:ext uri="{FF2B5EF4-FFF2-40B4-BE49-F238E27FC236}">
                <a16:creationId xmlns:a16="http://schemas.microsoft.com/office/drawing/2014/main" id="{9B6B6A1C-11FC-4B61-A5F4-C1F7214C6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071" y="809244"/>
            <a:ext cx="6583680" cy="5239512"/>
          </a:xfrm>
          <a:prstGeom prst="rect">
            <a:avLst/>
          </a:prstGeom>
          <a:ln w="6350" cap="sq" cmpd="sng" algn="ctr">
            <a:solidFill>
              <a:schemeClr val="tx1">
                <a:lumMod val="50000"/>
                <a:lumOff val="50000"/>
              </a:schemeClr>
            </a:solidFill>
            <a:prstDash val="solid"/>
            <a:miter lim="800000"/>
          </a:ln>
          <a:effectLst/>
        </p:spPr>
      </p:sp>
      <p:sp>
        <p:nvSpPr>
          <p:cNvPr id="79" name="Rectangle 78">
            <a:extLst>
              <a:ext uri="{FF2B5EF4-FFF2-40B4-BE49-F238E27FC236}">
                <a16:creationId xmlns:a16="http://schemas.microsoft.com/office/drawing/2014/main" id="{990CFA6C-94D3-4C36-A900-D9576025F3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6971" y="0"/>
            <a:ext cx="4025029" cy="6858000"/>
          </a:xfrm>
          <a:prstGeom prst="rect">
            <a:avLst/>
          </a:prstGeom>
          <a:blipFill dpi="0" rotWithShape="1">
            <a:blip r:embed="rId2">
              <a:alphaModFix amt="7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778" name="Заголовок 1">
            <a:extLst>
              <a:ext uri="{FF2B5EF4-FFF2-40B4-BE49-F238E27FC236}">
                <a16:creationId xmlns:a16="http://schemas.microsoft.com/office/drawing/2014/main" id="{E086EAE4-F704-1B16-1B54-86A18FD9DE28}"/>
              </a:ext>
            </a:extLst>
          </p:cNvPr>
          <p:cNvSpPr>
            <a:spLocks noGrp="1"/>
          </p:cNvSpPr>
          <p:nvPr>
            <p:ph type="title"/>
          </p:nvPr>
        </p:nvSpPr>
        <p:spPr>
          <a:xfrm>
            <a:off x="8660189" y="643464"/>
            <a:ext cx="2888344" cy="5571071"/>
          </a:xfrm>
        </p:spPr>
        <p:txBody>
          <a:bodyPr>
            <a:normAutofit/>
          </a:bodyPr>
          <a:lstStyle/>
          <a:p>
            <a:r>
              <a:rPr lang="ru-RU" altLang="ru-UA" sz="1900">
                <a:solidFill>
                  <a:srgbClr val="FFFFFF"/>
                </a:solidFill>
                <a:latin typeface="+mn-lt"/>
              </a:rPr>
              <a:t>Схема применения антибактериальных препаратов при лечении бубонной формы чумы</a:t>
            </a:r>
          </a:p>
        </p:txBody>
      </p:sp>
      <p:graphicFrame>
        <p:nvGraphicFramePr>
          <p:cNvPr id="4" name="Содержимое 3">
            <a:extLst>
              <a:ext uri="{FF2B5EF4-FFF2-40B4-BE49-F238E27FC236}">
                <a16:creationId xmlns:a16="http://schemas.microsoft.com/office/drawing/2014/main" id="{228D8C55-10BF-62E6-C1A6-26478021BAC9}"/>
              </a:ext>
            </a:extLst>
          </p:cNvPr>
          <p:cNvGraphicFramePr>
            <a:graphicFrameLocks noGrp="1"/>
          </p:cNvGraphicFramePr>
          <p:nvPr>
            <p:ph idx="1"/>
            <p:extLst>
              <p:ext uri="{D42A27DB-BD31-4B8C-83A1-F6EECF244321}">
                <p14:modId xmlns:p14="http://schemas.microsoft.com/office/powerpoint/2010/main" val="3577263124"/>
              </p:ext>
            </p:extLst>
          </p:nvPr>
        </p:nvGraphicFramePr>
        <p:xfrm>
          <a:off x="1286615" y="1880143"/>
          <a:ext cx="5668313" cy="3313362"/>
        </p:xfrm>
        <a:graphic>
          <a:graphicData uri="http://schemas.openxmlformats.org/drawingml/2006/table">
            <a:tbl>
              <a:tblPr firstRow="1" bandRow="1">
                <a:solidFill>
                  <a:schemeClr val="bg1"/>
                </a:solidFill>
                <a:tableStyleId>{69C7853C-536D-4A76-A0AE-DD22124D55A5}</a:tableStyleId>
              </a:tblPr>
              <a:tblGrid>
                <a:gridCol w="1482472">
                  <a:extLst>
                    <a:ext uri="{9D8B030D-6E8A-4147-A177-3AD203B41FA5}">
                      <a16:colId xmlns:a16="http://schemas.microsoft.com/office/drawing/2014/main" val="20000"/>
                    </a:ext>
                  </a:extLst>
                </a:gridCol>
                <a:gridCol w="808753">
                  <a:extLst>
                    <a:ext uri="{9D8B030D-6E8A-4147-A177-3AD203B41FA5}">
                      <a16:colId xmlns:a16="http://schemas.microsoft.com/office/drawing/2014/main" val="20001"/>
                    </a:ext>
                  </a:extLst>
                </a:gridCol>
                <a:gridCol w="656290">
                  <a:extLst>
                    <a:ext uri="{9D8B030D-6E8A-4147-A177-3AD203B41FA5}">
                      <a16:colId xmlns:a16="http://schemas.microsoft.com/office/drawing/2014/main" val="20002"/>
                    </a:ext>
                  </a:extLst>
                </a:gridCol>
                <a:gridCol w="1471140">
                  <a:extLst>
                    <a:ext uri="{9D8B030D-6E8A-4147-A177-3AD203B41FA5}">
                      <a16:colId xmlns:a16="http://schemas.microsoft.com/office/drawing/2014/main" val="20003"/>
                    </a:ext>
                  </a:extLst>
                </a:gridCol>
                <a:gridCol w="1249658">
                  <a:extLst>
                    <a:ext uri="{9D8B030D-6E8A-4147-A177-3AD203B41FA5}">
                      <a16:colId xmlns:a16="http://schemas.microsoft.com/office/drawing/2014/main" val="20004"/>
                    </a:ext>
                  </a:extLst>
                </a:gridCol>
              </a:tblGrid>
              <a:tr h="334141">
                <a:tc>
                  <a:txBody>
                    <a:bodyPr/>
                    <a:lstStyle/>
                    <a:p>
                      <a:pPr indent="-355600" algn="ctr">
                        <a:lnSpc>
                          <a:spcPts val="750"/>
                        </a:lnSpc>
                        <a:spcAft>
                          <a:spcPts val="0"/>
                        </a:spcAft>
                      </a:pPr>
                      <a:r>
                        <a:rPr lang="ru-RU" sz="900" b="0" cap="none" spc="0">
                          <a:solidFill>
                            <a:schemeClr val="bg1"/>
                          </a:solidFill>
                        </a:rPr>
                        <a:t>Препарат</a:t>
                      </a:r>
                      <a:endParaRPr lang="ru-RU" sz="900" b="0" cap="none" spc="0">
                        <a:solidFill>
                          <a:schemeClr val="bg1"/>
                        </a:solidFill>
                        <a:latin typeface="Times New Roman"/>
                        <a:ea typeface="Times New Roman"/>
                      </a:endParaRPr>
                    </a:p>
                  </a:txBody>
                  <a:tcPr marL="77138" marR="4121" marT="59337" marB="59337"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a:txBody>
                    <a:bodyPr/>
                    <a:lstStyle/>
                    <a:p>
                      <a:pPr indent="-355600" algn="ctr">
                        <a:lnSpc>
                          <a:spcPts val="750"/>
                        </a:lnSpc>
                        <a:spcAft>
                          <a:spcPts val="300"/>
                        </a:spcAft>
                      </a:pPr>
                      <a:r>
                        <a:rPr lang="ru-RU" sz="900" b="0" cap="none" spc="0">
                          <a:solidFill>
                            <a:schemeClr val="bg1"/>
                          </a:solidFill>
                        </a:rPr>
                        <a:t>Способ</a:t>
                      </a:r>
                    </a:p>
                    <a:p>
                      <a:pPr indent="-355600" algn="ctr">
                        <a:lnSpc>
                          <a:spcPts val="750"/>
                        </a:lnSpc>
                        <a:spcBef>
                          <a:spcPts val="300"/>
                        </a:spcBef>
                        <a:spcAft>
                          <a:spcPts val="0"/>
                        </a:spcAft>
                      </a:pPr>
                      <a:r>
                        <a:rPr lang="ru-RU" sz="900" b="0" cap="none" spc="0">
                          <a:solidFill>
                            <a:schemeClr val="bg1"/>
                          </a:solidFill>
                        </a:rPr>
                        <a:t>применения</a:t>
                      </a:r>
                      <a:endParaRPr lang="ru-RU" sz="900" b="0" cap="none" spc="0">
                        <a:solidFill>
                          <a:schemeClr val="bg1"/>
                        </a:solidFill>
                        <a:latin typeface="Times New Roman"/>
                        <a:ea typeface="Times New Roman"/>
                      </a:endParaRPr>
                    </a:p>
                  </a:txBody>
                  <a:tcPr marL="77138" marR="4121" marT="59337" marB="59337"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marL="228600" indent="-355600">
                        <a:lnSpc>
                          <a:spcPts val="890"/>
                        </a:lnSpc>
                        <a:spcAft>
                          <a:spcPts val="0"/>
                        </a:spcAft>
                      </a:pPr>
                      <a:r>
                        <a:rPr lang="ru-RU" sz="900" b="0" cap="none" spc="0">
                          <a:solidFill>
                            <a:schemeClr val="bg1"/>
                          </a:solidFill>
                        </a:rPr>
                        <a:t>Разовая доза, г</a:t>
                      </a:r>
                      <a:endParaRPr lang="ru-RU" sz="900" b="0" cap="none" spc="0">
                        <a:solidFill>
                          <a:schemeClr val="bg1"/>
                        </a:solidFill>
                        <a:latin typeface="Times New Roman"/>
                        <a:ea typeface="Times New Roman"/>
                      </a:endParaRPr>
                    </a:p>
                  </a:txBody>
                  <a:tcPr marL="77138" marR="4121" marT="59337" marB="59337"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marR="127000" indent="-355600" algn="r">
                        <a:lnSpc>
                          <a:spcPts val="890"/>
                        </a:lnSpc>
                        <a:spcAft>
                          <a:spcPts val="0"/>
                        </a:spcAft>
                      </a:pPr>
                      <a:r>
                        <a:rPr lang="ru-RU" sz="900" b="0" cap="none" spc="0">
                          <a:solidFill>
                            <a:schemeClr val="bg1"/>
                          </a:solidFill>
                        </a:rPr>
                        <a:t>Кратность применения в сутки</a:t>
                      </a:r>
                      <a:endParaRPr lang="ru-RU" sz="900" b="0" cap="none" spc="0">
                        <a:solidFill>
                          <a:schemeClr val="bg1"/>
                        </a:solidFill>
                        <a:latin typeface="Times New Roman"/>
                        <a:ea typeface="Times New Roman"/>
                      </a:endParaRPr>
                    </a:p>
                  </a:txBody>
                  <a:tcPr marL="77138" marR="4121" marT="59337" marB="59337"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indent="-355600" algn="ctr">
                        <a:lnSpc>
                          <a:spcPts val="910"/>
                        </a:lnSpc>
                        <a:spcAft>
                          <a:spcPts val="0"/>
                        </a:spcAft>
                      </a:pPr>
                      <a:r>
                        <a:rPr lang="ru-RU" sz="900" b="0" cap="none" spc="0">
                          <a:solidFill>
                            <a:schemeClr val="bg1"/>
                          </a:solidFill>
                        </a:rPr>
                        <a:t>Продолжительность курса, сут</a:t>
                      </a:r>
                      <a:endParaRPr lang="ru-RU" sz="900" b="0" cap="none" spc="0">
                        <a:solidFill>
                          <a:schemeClr val="bg1"/>
                        </a:solidFill>
                        <a:latin typeface="Times New Roman"/>
                        <a:ea typeface="Times New Roman"/>
                      </a:endParaRPr>
                    </a:p>
                  </a:txBody>
                  <a:tcPr marL="77138" marR="4121" marT="59337" marB="59337"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10000"/>
                  </a:ext>
                </a:extLst>
              </a:tr>
              <a:tr h="212583">
                <a:tc>
                  <a:txBody>
                    <a:bodyPr/>
                    <a:lstStyle/>
                    <a:p>
                      <a:pPr marL="63500" indent="-355600">
                        <a:lnSpc>
                          <a:spcPts val="700"/>
                        </a:lnSpc>
                        <a:spcAft>
                          <a:spcPts val="0"/>
                        </a:spcAft>
                      </a:pPr>
                      <a:r>
                        <a:rPr lang="ru-RU" sz="900" cap="none" spc="0">
                          <a:solidFill>
                            <a:schemeClr val="tx1"/>
                          </a:solidFill>
                        </a:rPr>
                        <a:t>Доксициклин</a:t>
                      </a:r>
                      <a:endParaRPr lang="ru-RU" sz="900" cap="none" spc="0">
                        <a:solidFill>
                          <a:schemeClr val="tx1"/>
                        </a:solidFill>
                        <a:latin typeface="Times New Roman"/>
                        <a:ea typeface="Times New Roman"/>
                      </a:endParaRPr>
                    </a:p>
                  </a:txBody>
                  <a:tcPr marL="77138" marR="4121" marT="59337" marB="59337" anchor="ctr">
                    <a:lnL w="19050" cap="flat" cmpd="sng" algn="ctr">
                      <a:solidFill>
                        <a:schemeClr val="tx1"/>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Внутрь</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marL="228600" indent="-355600">
                        <a:lnSpc>
                          <a:spcPts val="700"/>
                        </a:lnSpc>
                        <a:spcAft>
                          <a:spcPts val="0"/>
                        </a:spcAft>
                      </a:pPr>
                      <a:r>
                        <a:rPr lang="ru-RU" sz="900" cap="none" spc="0">
                          <a:solidFill>
                            <a:schemeClr val="tx1"/>
                          </a:solidFill>
                        </a:rPr>
                        <a:t>0.2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10</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1"/>
                  </a:ext>
                </a:extLst>
              </a:tr>
              <a:tr h="212583">
                <a:tc>
                  <a:txBody>
                    <a:bodyPr/>
                    <a:lstStyle/>
                    <a:p>
                      <a:pPr marL="63500" indent="-355600">
                        <a:lnSpc>
                          <a:spcPts val="700"/>
                        </a:lnSpc>
                        <a:spcAft>
                          <a:spcPts val="0"/>
                        </a:spcAft>
                      </a:pPr>
                      <a:r>
                        <a:rPr lang="ru-RU" sz="900" cap="none" spc="0">
                          <a:solidFill>
                            <a:schemeClr val="tx1"/>
                          </a:solidFill>
                        </a:rPr>
                        <a:t>Ципрофлоксацин</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Внутрь</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28600" indent="-355600">
                        <a:lnSpc>
                          <a:spcPts val="700"/>
                        </a:lnSpc>
                        <a:spcAft>
                          <a:spcPts val="0"/>
                        </a:spcAft>
                      </a:pPr>
                      <a:r>
                        <a:rPr lang="ru-RU" sz="900" cap="none" spc="0">
                          <a:solidFill>
                            <a:schemeClr val="tx1"/>
                          </a:solidFill>
                        </a:rPr>
                        <a:t>0.5</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7-10</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02"/>
                  </a:ext>
                </a:extLst>
              </a:tr>
              <a:tr h="212583">
                <a:tc>
                  <a:txBody>
                    <a:bodyPr/>
                    <a:lstStyle/>
                    <a:p>
                      <a:pPr marL="63500" indent="-355600">
                        <a:lnSpc>
                          <a:spcPts val="700"/>
                        </a:lnSpc>
                        <a:spcAft>
                          <a:spcPts val="0"/>
                        </a:spcAft>
                      </a:pPr>
                      <a:r>
                        <a:rPr lang="ru-RU" sz="900" cap="none" spc="0">
                          <a:solidFill>
                            <a:schemeClr val="tx1"/>
                          </a:solidFill>
                        </a:rPr>
                        <a:t>Пефлоксацин</a:t>
                      </a:r>
                      <a:endParaRPr lang="ru-RU" sz="900" cap="none" spc="0">
                        <a:solidFill>
                          <a:schemeClr val="tx1"/>
                        </a:solidFill>
                        <a:latin typeface="Times New Roman"/>
                        <a:ea typeface="Times New Roman"/>
                      </a:endParaRPr>
                    </a:p>
                  </a:txBody>
                  <a:tcPr marL="77138" marR="4121" marT="59337" marB="59337" anchor="ctr">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Внутрь</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28600" indent="-355600">
                        <a:lnSpc>
                          <a:spcPts val="700"/>
                        </a:lnSpc>
                        <a:spcAft>
                          <a:spcPts val="0"/>
                        </a:spcAft>
                      </a:pPr>
                      <a:r>
                        <a:rPr lang="ru-RU" sz="900" cap="none" spc="0">
                          <a:solidFill>
                            <a:schemeClr val="tx1"/>
                          </a:solidFill>
                        </a:rPr>
                        <a:t>0,4</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7-10</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3"/>
                  </a:ext>
                </a:extLst>
              </a:tr>
              <a:tr h="212583">
                <a:tc>
                  <a:txBody>
                    <a:bodyPr/>
                    <a:lstStyle/>
                    <a:p>
                      <a:pPr marL="63500" indent="-355600">
                        <a:lnSpc>
                          <a:spcPts val="700"/>
                        </a:lnSpc>
                        <a:spcAft>
                          <a:spcPts val="0"/>
                        </a:spcAft>
                      </a:pPr>
                      <a:r>
                        <a:rPr lang="ru-RU" sz="900" cap="none" spc="0">
                          <a:solidFill>
                            <a:schemeClr val="tx1"/>
                          </a:solidFill>
                        </a:rPr>
                        <a:t>Офлоксацин</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Внутрь</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28600" indent="-355600">
                        <a:lnSpc>
                          <a:spcPts val="700"/>
                        </a:lnSpc>
                        <a:spcAft>
                          <a:spcPts val="0"/>
                        </a:spcAft>
                      </a:pPr>
                      <a:r>
                        <a:rPr lang="ru-RU" sz="900" cap="none" spc="0">
                          <a:solidFill>
                            <a:schemeClr val="tx1"/>
                          </a:solidFill>
                        </a:rPr>
                        <a:t>0.4</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7-10</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04"/>
                  </a:ext>
                </a:extLst>
              </a:tr>
              <a:tr h="212583">
                <a:tc>
                  <a:txBody>
                    <a:bodyPr/>
                    <a:lstStyle/>
                    <a:p>
                      <a:pPr marL="63500" indent="-355600">
                        <a:lnSpc>
                          <a:spcPts val="700"/>
                        </a:lnSpc>
                        <a:spcAft>
                          <a:spcPts val="0"/>
                        </a:spcAft>
                      </a:pPr>
                      <a:r>
                        <a:rPr lang="ru-RU" sz="900" cap="none" spc="0">
                          <a:solidFill>
                            <a:schemeClr val="tx1"/>
                          </a:solidFill>
                        </a:rPr>
                        <a:t>Гентамицин</a:t>
                      </a:r>
                      <a:endParaRPr lang="ru-RU" sz="900" cap="none" spc="0">
                        <a:solidFill>
                          <a:schemeClr val="tx1"/>
                        </a:solidFill>
                        <a:latin typeface="Times New Roman"/>
                        <a:ea typeface="Times New Roman"/>
                      </a:endParaRPr>
                    </a:p>
                  </a:txBody>
                  <a:tcPr marL="77138" marR="4121" marT="59337" marB="59337" anchor="ctr">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В/м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28600" indent="-355600">
                        <a:lnSpc>
                          <a:spcPts val="700"/>
                        </a:lnSpc>
                        <a:spcAft>
                          <a:spcPts val="0"/>
                        </a:spcAft>
                      </a:pPr>
                      <a:r>
                        <a:rPr lang="ru-RU" sz="900" cap="none" spc="0">
                          <a:solidFill>
                            <a:schemeClr val="tx1"/>
                          </a:solidFill>
                        </a:rPr>
                        <a:t>0.16</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3</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7</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5"/>
                  </a:ext>
                </a:extLst>
              </a:tr>
              <a:tr h="212583">
                <a:tc>
                  <a:txBody>
                    <a:bodyPr/>
                    <a:lstStyle/>
                    <a:p>
                      <a:pPr marL="63500" indent="-355600">
                        <a:lnSpc>
                          <a:spcPts val="700"/>
                        </a:lnSpc>
                        <a:spcAft>
                          <a:spcPts val="0"/>
                        </a:spcAft>
                      </a:pPr>
                      <a:r>
                        <a:rPr lang="ru-RU" sz="900" cap="none" spc="0">
                          <a:solidFill>
                            <a:schemeClr val="tx1"/>
                          </a:solidFill>
                        </a:rPr>
                        <a:t>Амикацин</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В/м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28600" indent="-355600">
                        <a:lnSpc>
                          <a:spcPts val="700"/>
                        </a:lnSpc>
                        <a:spcAft>
                          <a:spcPts val="0"/>
                        </a:spcAft>
                      </a:pPr>
                      <a:r>
                        <a:rPr lang="ru-RU" sz="900" cap="none" spc="0">
                          <a:solidFill>
                            <a:schemeClr val="tx1"/>
                          </a:solidFill>
                        </a:rPr>
                        <a:t>0.5</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7</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06"/>
                  </a:ext>
                </a:extLst>
              </a:tr>
              <a:tr h="212583">
                <a:tc>
                  <a:txBody>
                    <a:bodyPr/>
                    <a:lstStyle/>
                    <a:p>
                      <a:pPr marL="63500" indent="-355600">
                        <a:lnSpc>
                          <a:spcPts val="700"/>
                        </a:lnSpc>
                        <a:spcAft>
                          <a:spcPts val="0"/>
                        </a:spcAft>
                      </a:pPr>
                      <a:r>
                        <a:rPr lang="ru-RU" sz="900" b="1" cap="none" spc="0">
                          <a:solidFill>
                            <a:schemeClr val="tx1"/>
                          </a:solidFill>
                        </a:rPr>
                        <a:t>Стрептомицин</a:t>
                      </a:r>
                      <a:endParaRPr lang="ru-RU" sz="900" b="1" cap="none" spc="0">
                        <a:solidFill>
                          <a:schemeClr val="tx1"/>
                        </a:solidFill>
                        <a:latin typeface="Times New Roman"/>
                        <a:ea typeface="Times New Roman"/>
                      </a:endParaRPr>
                    </a:p>
                  </a:txBody>
                  <a:tcPr marL="77138" marR="4121" marT="59337" marB="59337" anchor="ctr">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В, 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28600" indent="-355600">
                        <a:lnSpc>
                          <a:spcPts val="700"/>
                        </a:lnSpc>
                        <a:spcAft>
                          <a:spcPts val="0"/>
                        </a:spcAft>
                      </a:pPr>
                      <a:r>
                        <a:rPr lang="ru-RU" sz="900" cap="none" spc="0">
                          <a:solidFill>
                            <a:schemeClr val="tx1"/>
                          </a:solidFill>
                        </a:rPr>
                        <a:t>0.5</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7</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7"/>
                  </a:ext>
                </a:extLst>
              </a:tr>
              <a:tr h="212583">
                <a:tc>
                  <a:txBody>
                    <a:bodyPr/>
                    <a:lstStyle/>
                    <a:p>
                      <a:pPr marL="63500" indent="-355600">
                        <a:lnSpc>
                          <a:spcPts val="700"/>
                        </a:lnSpc>
                        <a:spcAft>
                          <a:spcPts val="0"/>
                        </a:spcAft>
                      </a:pPr>
                      <a:r>
                        <a:rPr lang="ru-RU" sz="900" cap="none" spc="0">
                          <a:solidFill>
                            <a:schemeClr val="tx1"/>
                          </a:solidFill>
                        </a:rPr>
                        <a:t>Тобрамицин</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В'М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28600" indent="-355600">
                        <a:lnSpc>
                          <a:spcPts val="700"/>
                        </a:lnSpc>
                        <a:spcAft>
                          <a:spcPts val="0"/>
                        </a:spcAft>
                      </a:pPr>
                      <a:r>
                        <a:rPr lang="ru-RU" sz="900" cap="none" spc="0">
                          <a:solidFill>
                            <a:schemeClr val="tx1"/>
                          </a:solidFill>
                        </a:rPr>
                        <a:t>0 1</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7</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08"/>
                  </a:ext>
                </a:extLst>
              </a:tr>
              <a:tr h="212583">
                <a:tc>
                  <a:txBody>
                    <a:bodyPr/>
                    <a:lstStyle/>
                    <a:p>
                      <a:pPr marL="63500" indent="-355600">
                        <a:lnSpc>
                          <a:spcPts val="700"/>
                        </a:lnSpc>
                        <a:spcAft>
                          <a:spcPts val="0"/>
                        </a:spcAft>
                      </a:pPr>
                      <a:r>
                        <a:rPr lang="ru-RU" sz="900" cap="none" spc="0">
                          <a:solidFill>
                            <a:schemeClr val="tx1"/>
                          </a:solidFill>
                        </a:rPr>
                        <a:t>Цефтриаксон</a:t>
                      </a:r>
                      <a:endParaRPr lang="ru-RU" sz="900" cap="none" spc="0">
                        <a:solidFill>
                          <a:schemeClr val="tx1"/>
                        </a:solidFill>
                        <a:latin typeface="Times New Roman"/>
                        <a:ea typeface="Times New Roman"/>
                      </a:endParaRPr>
                    </a:p>
                  </a:txBody>
                  <a:tcPr marL="77138" marR="4121" marT="59337" marB="59337" anchor="ctr">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В 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28600" indent="-355600">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1</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7</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9"/>
                  </a:ext>
                </a:extLst>
              </a:tr>
              <a:tr h="212583">
                <a:tc>
                  <a:txBody>
                    <a:bodyPr/>
                    <a:lstStyle/>
                    <a:p>
                      <a:pPr marL="63500" indent="-355600">
                        <a:lnSpc>
                          <a:spcPts val="700"/>
                        </a:lnSpc>
                        <a:spcAft>
                          <a:spcPts val="0"/>
                        </a:spcAft>
                      </a:pPr>
                      <a:r>
                        <a:rPr lang="ru-RU" sz="900" cap="none" spc="0">
                          <a:solidFill>
                            <a:schemeClr val="tx1"/>
                          </a:solidFill>
                        </a:rPr>
                        <a:t>Цефотаксим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В 'м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28600" indent="-355600">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3-4</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7-10</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10"/>
                  </a:ext>
                </a:extLst>
              </a:tr>
              <a:tr h="212583">
                <a:tc>
                  <a:txBody>
                    <a:bodyPr/>
                    <a:lstStyle/>
                    <a:p>
                      <a:pPr marL="63500" indent="-355600">
                        <a:lnSpc>
                          <a:spcPts val="700"/>
                        </a:lnSpc>
                        <a:spcAft>
                          <a:spcPts val="0"/>
                        </a:spcAft>
                      </a:pPr>
                      <a:r>
                        <a:rPr lang="ru-RU" sz="900" cap="none" spc="0">
                          <a:solidFill>
                            <a:schemeClr val="tx1"/>
                          </a:solidFill>
                        </a:rPr>
                        <a:t>Цефтазидим</a:t>
                      </a:r>
                      <a:endParaRPr lang="ru-RU" sz="900" cap="none" spc="0">
                        <a:solidFill>
                          <a:schemeClr val="tx1"/>
                        </a:solidFill>
                        <a:latin typeface="Times New Roman"/>
                        <a:ea typeface="Times New Roman"/>
                      </a:endParaRPr>
                    </a:p>
                  </a:txBody>
                  <a:tcPr marL="77138" marR="4121" marT="59337" marB="59337" anchor="ctr">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В/м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28600" indent="-355600">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indent="-355600" algn="ctr">
                        <a:lnSpc>
                          <a:spcPts val="700"/>
                        </a:lnSpc>
                        <a:spcAft>
                          <a:spcPts val="0"/>
                        </a:spcAft>
                      </a:pPr>
                      <a:r>
                        <a:rPr lang="ru-RU" sz="900" cap="none" spc="0">
                          <a:solidFill>
                            <a:schemeClr val="tx1"/>
                          </a:solidFill>
                        </a:rPr>
                        <a:t>7-10</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11"/>
                  </a:ext>
                </a:extLst>
              </a:tr>
              <a:tr h="212583">
                <a:tc>
                  <a:txBody>
                    <a:bodyPr/>
                    <a:lstStyle/>
                    <a:p>
                      <a:pPr marL="63500" indent="-355600">
                        <a:lnSpc>
                          <a:spcPts val="700"/>
                        </a:lnSpc>
                        <a:spcAft>
                          <a:spcPts val="0"/>
                        </a:spcAft>
                      </a:pPr>
                      <a:r>
                        <a:rPr lang="ru-RU" sz="900" cap="none" spc="0">
                          <a:solidFill>
                            <a:schemeClr val="tx1"/>
                          </a:solidFill>
                        </a:rPr>
                        <a:t>Ампициллин/сульбактам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В/м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28600" indent="-355600">
                        <a:lnSpc>
                          <a:spcPts val="700"/>
                        </a:lnSpc>
                        <a:spcAft>
                          <a:spcPts val="0"/>
                        </a:spcAft>
                      </a:pPr>
                      <a:r>
                        <a:rPr lang="ru-RU" sz="900" cap="none" spc="0">
                          <a:solidFill>
                            <a:schemeClr val="tx1"/>
                          </a:solidFill>
                        </a:rPr>
                        <a:t>2,1</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3</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indent="-355600" algn="ctr">
                        <a:lnSpc>
                          <a:spcPts val="700"/>
                        </a:lnSpc>
                        <a:spcAft>
                          <a:spcPts val="0"/>
                        </a:spcAft>
                      </a:pPr>
                      <a:r>
                        <a:rPr lang="ru-RU" sz="900" cap="none" spc="0">
                          <a:solidFill>
                            <a:schemeClr val="tx1"/>
                          </a:solidFill>
                        </a:rPr>
                        <a:t>7-10</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12"/>
                  </a:ext>
                </a:extLst>
              </a:tr>
              <a:tr h="212583">
                <a:tc>
                  <a:txBody>
                    <a:bodyPr/>
                    <a:lstStyle/>
                    <a:p>
                      <a:pPr marL="63500" indent="-355600">
                        <a:lnSpc>
                          <a:spcPts val="700"/>
                        </a:lnSpc>
                        <a:spcAft>
                          <a:spcPts val="0"/>
                        </a:spcAft>
                      </a:pPr>
                      <a:r>
                        <a:rPr lang="ru-RU" sz="900" cap="none" spc="0">
                          <a:solidFill>
                            <a:schemeClr val="tx1"/>
                          </a:solidFill>
                        </a:rPr>
                        <a:t>Азтреонам</a:t>
                      </a:r>
                      <a:endParaRPr lang="ru-RU" sz="900" cap="none" spc="0">
                        <a:solidFill>
                          <a:schemeClr val="tx1"/>
                        </a:solidFill>
                        <a:latin typeface="Times New Roman"/>
                        <a:ea typeface="Times New Roman"/>
                      </a:endParaRPr>
                    </a:p>
                  </a:txBody>
                  <a:tcPr marL="77138" marR="4121" marT="59337" marB="59337" anchor="ctr">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indent="-355600" algn="ctr">
                        <a:lnSpc>
                          <a:spcPts val="700"/>
                        </a:lnSpc>
                        <a:spcAft>
                          <a:spcPts val="0"/>
                        </a:spcAft>
                      </a:pPr>
                      <a:r>
                        <a:rPr lang="ru-RU" sz="900" cap="none" spc="0">
                          <a:solidFill>
                            <a:schemeClr val="tx1"/>
                          </a:solidFill>
                        </a:rPr>
                        <a:t>В/м</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228600" indent="-355600">
                        <a:lnSpc>
                          <a:spcPts val="700"/>
                        </a:lnSpc>
                        <a:spcAft>
                          <a:spcPts val="0"/>
                        </a:spcAft>
                      </a:pPr>
                      <a:r>
                        <a:rPr lang="ru-RU" sz="900" cap="none" spc="0">
                          <a:solidFill>
                            <a:schemeClr val="tx1"/>
                          </a:solidFill>
                        </a:rPr>
                        <a:t>2</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indent="-355600" algn="ctr">
                        <a:lnSpc>
                          <a:spcPts val="700"/>
                        </a:lnSpc>
                        <a:spcAft>
                          <a:spcPts val="0"/>
                        </a:spcAft>
                      </a:pPr>
                      <a:r>
                        <a:rPr lang="ru-RU" sz="900" cap="none" spc="0">
                          <a:solidFill>
                            <a:schemeClr val="tx1"/>
                          </a:solidFill>
                        </a:rPr>
                        <a:t>3</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indent="-355600" algn="ctr">
                        <a:lnSpc>
                          <a:spcPts val="700"/>
                        </a:lnSpc>
                        <a:spcAft>
                          <a:spcPts val="0"/>
                        </a:spcAft>
                      </a:pPr>
                      <a:r>
                        <a:rPr lang="ru-RU" sz="900" cap="none" spc="0">
                          <a:solidFill>
                            <a:schemeClr val="tx1"/>
                          </a:solidFill>
                        </a:rPr>
                        <a:t>7-10</a:t>
                      </a:r>
                      <a:endParaRPr lang="ru-RU" sz="900" cap="none" spc="0">
                        <a:solidFill>
                          <a:schemeClr val="tx1"/>
                        </a:solidFill>
                        <a:latin typeface="Times New Roman"/>
                        <a:ea typeface="Times New Roman"/>
                      </a:endParaRPr>
                    </a:p>
                  </a:txBody>
                  <a:tcPr marL="77138" marR="4121" marT="59337" marB="59337" anchor="ctr">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10013"/>
                  </a:ext>
                </a:extLst>
              </a:tr>
            </a:tbl>
          </a:graphicData>
        </a:graphic>
      </p:graphicFrame>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8">
            <a:extLst>
              <a:ext uri="{FF2B5EF4-FFF2-40B4-BE49-F238E27FC236}">
                <a16:creationId xmlns:a16="http://schemas.microsoft.com/office/drawing/2014/main" id="{8442349E-2820-4D71-A607-71A377868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767E797B-D9B8-49C3-A30E-4E22D9654F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2">
            <a:extLst>
              <a:ext uri="{FF2B5EF4-FFF2-40B4-BE49-F238E27FC236}">
                <a16:creationId xmlns:a16="http://schemas.microsoft.com/office/drawing/2014/main" id="{5BCA2BDE-8B6C-407A-B026-360FF9243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43" y="643464"/>
            <a:ext cx="6909336" cy="5571072"/>
          </a:xfrm>
          <a:prstGeom prst="rect">
            <a:avLst/>
          </a:prstGeom>
          <a:ln w="6350" cap="flat" cmpd="sng" algn="ctr">
            <a:noFill/>
            <a:prstDash val="solid"/>
          </a:ln>
          <a:effectLst>
            <a:outerShdw blurRad="50800" algn="ctr" rotWithShape="0">
              <a:prstClr val="black">
                <a:alpha val="66000"/>
              </a:prstClr>
            </a:outerShdw>
            <a:softEdge rad="0"/>
          </a:effectLst>
        </p:spPr>
      </p:sp>
      <p:sp useBgFill="1">
        <p:nvSpPr>
          <p:cNvPr id="15" name="Rectangle 14">
            <a:extLst>
              <a:ext uri="{FF2B5EF4-FFF2-40B4-BE49-F238E27FC236}">
                <a16:creationId xmlns:a16="http://schemas.microsoft.com/office/drawing/2014/main" id="{9B6B6A1C-11FC-4B61-A5F4-C1F7214C6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071" y="809244"/>
            <a:ext cx="6583680" cy="5239512"/>
          </a:xfrm>
          <a:prstGeom prst="rect">
            <a:avLst/>
          </a:prstGeom>
          <a:ln w="6350" cap="sq" cmpd="sng" algn="ctr">
            <a:solidFill>
              <a:schemeClr val="tx1">
                <a:lumMod val="50000"/>
                <a:lumOff val="50000"/>
              </a:schemeClr>
            </a:solidFill>
            <a:prstDash val="solid"/>
            <a:miter lim="800000"/>
          </a:ln>
          <a:effectLst/>
        </p:spPr>
      </p:sp>
      <p:sp>
        <p:nvSpPr>
          <p:cNvPr id="17" name="Rectangle 16">
            <a:extLst>
              <a:ext uri="{FF2B5EF4-FFF2-40B4-BE49-F238E27FC236}">
                <a16:creationId xmlns:a16="http://schemas.microsoft.com/office/drawing/2014/main" id="{990CFA6C-94D3-4C36-A900-D9576025F3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6971" y="0"/>
            <a:ext cx="4025029" cy="6858000"/>
          </a:xfrm>
          <a:prstGeom prst="rect">
            <a:avLst/>
          </a:prstGeom>
          <a:blipFill dpi="0" rotWithShape="1">
            <a:blip r:embed="rId2">
              <a:alphaModFix amt="7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2D9AB7C6-BE9E-126A-BC76-112B52E81DCE}"/>
              </a:ext>
            </a:extLst>
          </p:cNvPr>
          <p:cNvSpPr>
            <a:spLocks noGrp="1"/>
          </p:cNvSpPr>
          <p:nvPr>
            <p:ph type="title"/>
          </p:nvPr>
        </p:nvSpPr>
        <p:spPr>
          <a:xfrm>
            <a:off x="8660189" y="643464"/>
            <a:ext cx="2888344" cy="5571071"/>
          </a:xfrm>
        </p:spPr>
        <p:txBody>
          <a:bodyPr rtlCol="0">
            <a:normAutofit/>
          </a:bodyPr>
          <a:lstStyle/>
          <a:p>
            <a:pPr>
              <a:defRPr/>
            </a:pPr>
            <a:r>
              <a:rPr lang="ru-RU" sz="1900" b="1">
                <a:solidFill>
                  <a:srgbClr val="FFFFFF"/>
                </a:solidFill>
              </a:rPr>
              <a:t> </a:t>
            </a:r>
            <a:r>
              <a:rPr lang="ru-RU" sz="1900">
                <a:solidFill>
                  <a:srgbClr val="FFFFFF"/>
                </a:solidFill>
                <a:latin typeface="+mn-lt"/>
              </a:rPr>
              <a:t>Схема применения антибактериальных препаратов при лечении лёгочной и септической форм чумы</a:t>
            </a:r>
          </a:p>
        </p:txBody>
      </p:sp>
      <p:graphicFrame>
        <p:nvGraphicFramePr>
          <p:cNvPr id="4" name="Содержимое 3">
            <a:extLst>
              <a:ext uri="{FF2B5EF4-FFF2-40B4-BE49-F238E27FC236}">
                <a16:creationId xmlns:a16="http://schemas.microsoft.com/office/drawing/2014/main" id="{8273A427-6B9F-D650-3FD9-505C199046FB}"/>
              </a:ext>
            </a:extLst>
          </p:cNvPr>
          <p:cNvGraphicFramePr>
            <a:graphicFrameLocks noGrp="1"/>
          </p:cNvGraphicFramePr>
          <p:nvPr>
            <p:ph idx="1"/>
            <p:extLst>
              <p:ext uri="{D42A27DB-BD31-4B8C-83A1-F6EECF244321}">
                <p14:modId xmlns:p14="http://schemas.microsoft.com/office/powerpoint/2010/main" val="1139621585"/>
              </p:ext>
            </p:extLst>
          </p:nvPr>
        </p:nvGraphicFramePr>
        <p:xfrm>
          <a:off x="805976" y="2276872"/>
          <a:ext cx="6583679" cy="2592285"/>
        </p:xfrm>
        <a:graphic>
          <a:graphicData uri="http://schemas.openxmlformats.org/drawingml/2006/table">
            <a:tbl>
              <a:tblPr firstRow="1" bandRow="1">
                <a:noFill/>
                <a:tableStyleId>{284E427A-3D55-4303-BF80-6455036E1DE7}</a:tableStyleId>
              </a:tblPr>
              <a:tblGrid>
                <a:gridCol w="1143366">
                  <a:extLst>
                    <a:ext uri="{9D8B030D-6E8A-4147-A177-3AD203B41FA5}">
                      <a16:colId xmlns:a16="http://schemas.microsoft.com/office/drawing/2014/main" val="20000"/>
                    </a:ext>
                  </a:extLst>
                </a:gridCol>
                <a:gridCol w="1045829">
                  <a:extLst>
                    <a:ext uri="{9D8B030D-6E8A-4147-A177-3AD203B41FA5}">
                      <a16:colId xmlns:a16="http://schemas.microsoft.com/office/drawing/2014/main" val="20001"/>
                    </a:ext>
                  </a:extLst>
                </a:gridCol>
                <a:gridCol w="1143366">
                  <a:extLst>
                    <a:ext uri="{9D8B030D-6E8A-4147-A177-3AD203B41FA5}">
                      <a16:colId xmlns:a16="http://schemas.microsoft.com/office/drawing/2014/main" val="20002"/>
                    </a:ext>
                  </a:extLst>
                </a:gridCol>
                <a:gridCol w="1600565">
                  <a:extLst>
                    <a:ext uri="{9D8B030D-6E8A-4147-A177-3AD203B41FA5}">
                      <a16:colId xmlns:a16="http://schemas.microsoft.com/office/drawing/2014/main" val="20003"/>
                    </a:ext>
                  </a:extLst>
                </a:gridCol>
                <a:gridCol w="1650553">
                  <a:extLst>
                    <a:ext uri="{9D8B030D-6E8A-4147-A177-3AD203B41FA5}">
                      <a16:colId xmlns:a16="http://schemas.microsoft.com/office/drawing/2014/main" val="20004"/>
                    </a:ext>
                  </a:extLst>
                </a:gridCol>
              </a:tblGrid>
              <a:tr h="545855">
                <a:tc>
                  <a:txBody>
                    <a:bodyPr/>
                    <a:lstStyle/>
                    <a:p>
                      <a:pPr indent="-355600" algn="ctr">
                        <a:lnSpc>
                          <a:spcPts val="750"/>
                        </a:lnSpc>
                        <a:spcAft>
                          <a:spcPts val="0"/>
                        </a:spcAft>
                      </a:pPr>
                      <a:r>
                        <a:rPr lang="ru-RU" sz="1100" b="0" cap="none" spc="0">
                          <a:solidFill>
                            <a:schemeClr val="tx1"/>
                          </a:solidFill>
                        </a:rPr>
                        <a:t>Препарат</a:t>
                      </a:r>
                      <a:endParaRPr lang="ru-RU" sz="1100" b="0" cap="none" spc="0">
                        <a:solidFill>
                          <a:schemeClr val="tx1"/>
                        </a:solidFill>
                        <a:latin typeface="Times New Roman"/>
                        <a:ea typeface="Times New Roman"/>
                      </a:endParaRPr>
                    </a:p>
                  </a:txBody>
                  <a:tcPr marL="30231" marR="30231" marT="0" marB="60462" anchor="b">
                    <a:lnL w="12700" cmpd="sng">
                      <a:noFill/>
                    </a:lnL>
                    <a:lnR w="12700" cmpd="sng">
                      <a:noFill/>
                    </a:lnR>
                    <a:lnT w="9525" cap="flat" cmpd="sng" algn="ctr">
                      <a:noFill/>
                      <a:prstDash val="solid"/>
                    </a:lnT>
                    <a:lnB w="38100" cmpd="sng">
                      <a:noFill/>
                    </a:lnB>
                    <a:noFill/>
                  </a:tcPr>
                </a:tc>
                <a:tc>
                  <a:txBody>
                    <a:bodyPr/>
                    <a:lstStyle/>
                    <a:p>
                      <a:pPr indent="-355600" algn="ctr">
                        <a:lnSpc>
                          <a:spcPts val="750"/>
                        </a:lnSpc>
                        <a:spcAft>
                          <a:spcPts val="300"/>
                        </a:spcAft>
                      </a:pPr>
                      <a:r>
                        <a:rPr lang="ru-RU" sz="1100" b="0" cap="none" spc="0">
                          <a:solidFill>
                            <a:schemeClr val="tx1"/>
                          </a:solidFill>
                        </a:rPr>
                        <a:t>Способ</a:t>
                      </a:r>
                    </a:p>
                    <a:p>
                      <a:pPr indent="-355600" algn="ctr">
                        <a:lnSpc>
                          <a:spcPts val="750"/>
                        </a:lnSpc>
                        <a:spcBef>
                          <a:spcPts val="300"/>
                        </a:spcBef>
                        <a:spcAft>
                          <a:spcPts val="0"/>
                        </a:spcAft>
                      </a:pPr>
                      <a:r>
                        <a:rPr lang="ru-RU" sz="1100" b="0" cap="none" spc="0">
                          <a:solidFill>
                            <a:schemeClr val="tx1"/>
                          </a:solidFill>
                        </a:rPr>
                        <a:t>применения</a:t>
                      </a:r>
                      <a:endParaRPr lang="ru-RU" sz="1100" b="0" cap="none" spc="0">
                        <a:solidFill>
                          <a:schemeClr val="tx1"/>
                        </a:solidFill>
                        <a:latin typeface="Times New Roman"/>
                        <a:ea typeface="Times New Roman"/>
                      </a:endParaRPr>
                    </a:p>
                  </a:txBody>
                  <a:tcPr marL="30231" marR="30231" marT="0" marB="60462" anchor="b">
                    <a:lnL w="12700" cmpd="sng">
                      <a:noFill/>
                    </a:lnL>
                    <a:lnR w="12700" cmpd="sng">
                      <a:noFill/>
                    </a:lnR>
                    <a:lnT w="9525" cap="flat" cmpd="sng" algn="ctr">
                      <a:noFill/>
                      <a:prstDash val="solid"/>
                    </a:lnT>
                    <a:lnB w="38100" cmpd="sng">
                      <a:noFill/>
                    </a:lnB>
                    <a:noFill/>
                  </a:tcPr>
                </a:tc>
                <a:tc>
                  <a:txBody>
                    <a:bodyPr/>
                    <a:lstStyle/>
                    <a:p>
                      <a:pPr indent="-355600" algn="just">
                        <a:lnSpc>
                          <a:spcPts val="910"/>
                        </a:lnSpc>
                        <a:spcAft>
                          <a:spcPts val="0"/>
                        </a:spcAft>
                      </a:pPr>
                      <a:r>
                        <a:rPr lang="ru-RU" sz="1100" b="0" cap="none" spc="0">
                          <a:solidFill>
                            <a:schemeClr val="tx1"/>
                          </a:solidFill>
                        </a:rPr>
                        <a:t>Разовая доза, г</a:t>
                      </a:r>
                      <a:endParaRPr lang="ru-RU" sz="1100" b="0" cap="none" spc="0">
                        <a:solidFill>
                          <a:schemeClr val="tx1"/>
                        </a:solidFill>
                        <a:latin typeface="Times New Roman"/>
                        <a:ea typeface="Times New Roman"/>
                      </a:endParaRPr>
                    </a:p>
                  </a:txBody>
                  <a:tcPr marL="30231" marR="30231" marT="0" marB="60462" anchor="b">
                    <a:lnL w="12700" cmpd="sng">
                      <a:noFill/>
                    </a:lnL>
                    <a:lnR w="12700" cmpd="sng">
                      <a:noFill/>
                    </a:lnR>
                    <a:lnT w="9525" cap="flat" cmpd="sng" algn="ctr">
                      <a:noFill/>
                      <a:prstDash val="solid"/>
                    </a:lnT>
                    <a:lnB w="38100" cmpd="sng">
                      <a:noFill/>
                    </a:lnB>
                    <a:noFill/>
                  </a:tcPr>
                </a:tc>
                <a:tc>
                  <a:txBody>
                    <a:bodyPr/>
                    <a:lstStyle/>
                    <a:p>
                      <a:pPr indent="-355600" algn="just">
                        <a:lnSpc>
                          <a:spcPts val="890"/>
                        </a:lnSpc>
                        <a:spcAft>
                          <a:spcPts val="0"/>
                        </a:spcAft>
                      </a:pPr>
                      <a:r>
                        <a:rPr lang="ru-RU" sz="1100" b="0" cap="none" spc="0">
                          <a:solidFill>
                            <a:schemeClr val="tx1"/>
                          </a:solidFill>
                        </a:rPr>
                        <a:t>Кратность применения в сутки</a:t>
                      </a:r>
                      <a:endParaRPr lang="ru-RU" sz="1100" b="0" cap="none" spc="0">
                        <a:solidFill>
                          <a:schemeClr val="tx1"/>
                        </a:solidFill>
                        <a:latin typeface="Times New Roman"/>
                        <a:ea typeface="Times New Roman"/>
                      </a:endParaRPr>
                    </a:p>
                  </a:txBody>
                  <a:tcPr marL="30231" marR="30231" marT="0" marB="60462" anchor="b">
                    <a:lnL w="12700" cmpd="sng">
                      <a:noFill/>
                    </a:lnL>
                    <a:lnR w="12700" cmpd="sng">
                      <a:noFill/>
                    </a:lnR>
                    <a:lnT w="9525" cap="flat" cmpd="sng" algn="ctr">
                      <a:noFill/>
                      <a:prstDash val="solid"/>
                    </a:lnT>
                    <a:lnB w="38100" cmpd="sng">
                      <a:noFill/>
                    </a:lnB>
                    <a:noFill/>
                  </a:tcPr>
                </a:tc>
                <a:tc>
                  <a:txBody>
                    <a:bodyPr/>
                    <a:lstStyle/>
                    <a:p>
                      <a:pPr indent="-355600" algn="just">
                        <a:lnSpc>
                          <a:spcPts val="890"/>
                        </a:lnSpc>
                        <a:spcAft>
                          <a:spcPts val="0"/>
                        </a:spcAft>
                      </a:pPr>
                      <a:r>
                        <a:rPr lang="ru-RU" sz="1100" b="0" cap="none" spc="0">
                          <a:solidFill>
                            <a:schemeClr val="tx1"/>
                          </a:solidFill>
                        </a:rPr>
                        <a:t>Продолжительность курса, </a:t>
                      </a:r>
                      <a:r>
                        <a:rPr lang="ru-RU" sz="1100" b="0" cap="none" spc="0" err="1">
                          <a:solidFill>
                            <a:schemeClr val="tx1"/>
                          </a:solidFill>
                        </a:rPr>
                        <a:t>сут</a:t>
                      </a:r>
                      <a:endParaRPr lang="ru-RU" sz="1100" b="0" cap="none" spc="0">
                        <a:solidFill>
                          <a:schemeClr val="tx1"/>
                        </a:solidFill>
                        <a:latin typeface="Times New Roman"/>
                        <a:ea typeface="Times New Roman"/>
                      </a:endParaRPr>
                    </a:p>
                  </a:txBody>
                  <a:tcPr marL="30231" marR="30231" marT="0" marB="60462"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0000"/>
                  </a:ext>
                </a:extLst>
              </a:tr>
              <a:tr h="291598">
                <a:tc>
                  <a:txBody>
                    <a:bodyPr/>
                    <a:lstStyle/>
                    <a:p>
                      <a:pPr marL="63500" indent="-355600">
                        <a:lnSpc>
                          <a:spcPts val="700"/>
                        </a:lnSpc>
                        <a:spcAft>
                          <a:spcPts val="0"/>
                        </a:spcAft>
                      </a:pPr>
                      <a:r>
                        <a:rPr lang="ru-RU" sz="800" cap="none" spc="0">
                          <a:solidFill>
                            <a:schemeClr val="tx1"/>
                          </a:solidFill>
                        </a:rPr>
                        <a:t>Ципрофлоксацин*</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indent="-355600" algn="ctr">
                        <a:lnSpc>
                          <a:spcPts val="700"/>
                        </a:lnSpc>
                        <a:spcAft>
                          <a:spcPts val="0"/>
                        </a:spcAft>
                      </a:pPr>
                      <a:r>
                        <a:rPr lang="ru-RU" sz="800" cap="none" spc="0">
                          <a:solidFill>
                            <a:schemeClr val="tx1"/>
                          </a:solidFill>
                        </a:rPr>
                        <a:t>Внутрь</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indent="-355600" algn="just">
                        <a:lnSpc>
                          <a:spcPts val="700"/>
                        </a:lnSpc>
                        <a:spcAft>
                          <a:spcPts val="0"/>
                        </a:spcAft>
                      </a:pPr>
                      <a:r>
                        <a:rPr lang="ru-RU" sz="800" cap="none" spc="0">
                          <a:solidFill>
                            <a:schemeClr val="tx1"/>
                          </a:solidFill>
                        </a:rPr>
                        <a:t>0 ,75</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indent="-355600" algn="ctr">
                        <a:lnSpc>
                          <a:spcPts val="700"/>
                        </a:lnSpc>
                        <a:spcAft>
                          <a:spcPts val="0"/>
                        </a:spcAft>
                      </a:pPr>
                      <a:r>
                        <a:rPr lang="ru-RU" sz="800" cap="none" spc="0">
                          <a:solidFill>
                            <a:schemeClr val="tx1"/>
                          </a:solidFill>
                        </a:rPr>
                        <a:t>2</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indent="-355600" algn="just">
                        <a:lnSpc>
                          <a:spcPts val="700"/>
                        </a:lnSpc>
                        <a:spcAft>
                          <a:spcPts val="0"/>
                        </a:spcAft>
                      </a:pPr>
                      <a:r>
                        <a:rPr lang="ru-RU" sz="800" cap="none" spc="0">
                          <a:solidFill>
                            <a:schemeClr val="tx1"/>
                          </a:solidFill>
                        </a:rPr>
                        <a:t>10-14</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38100" cmpd="sng">
                      <a:noFill/>
                    </a:lnT>
                    <a:lnB w="12700" cap="flat" cmpd="sng" algn="ctr">
                      <a:solidFill>
                        <a:schemeClr val="accent1"/>
                      </a:solidFill>
                      <a:prstDash val="solid"/>
                    </a:lnB>
                    <a:noFill/>
                  </a:tcPr>
                </a:tc>
                <a:extLst>
                  <a:ext uri="{0D108BD9-81ED-4DB2-BD59-A6C34878D82A}">
                    <a16:rowId xmlns:a16="http://schemas.microsoft.com/office/drawing/2014/main" val="10001"/>
                  </a:ext>
                </a:extLst>
              </a:tr>
              <a:tr h="185239">
                <a:tc>
                  <a:txBody>
                    <a:bodyPr/>
                    <a:lstStyle/>
                    <a:p>
                      <a:pPr marL="63500" indent="-355600">
                        <a:lnSpc>
                          <a:spcPts val="700"/>
                        </a:lnSpc>
                        <a:spcAft>
                          <a:spcPts val="0"/>
                        </a:spcAft>
                      </a:pPr>
                      <a:r>
                        <a:rPr lang="ru-RU" sz="800" cap="none" spc="0">
                          <a:solidFill>
                            <a:schemeClr val="tx1"/>
                          </a:solidFill>
                        </a:rPr>
                        <a:t>Пефлоксацин*</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ctr">
                        <a:lnSpc>
                          <a:spcPts val="700"/>
                        </a:lnSpc>
                        <a:spcAft>
                          <a:spcPts val="0"/>
                        </a:spcAft>
                      </a:pPr>
                      <a:r>
                        <a:rPr lang="ru-RU" sz="800" cap="none" spc="0">
                          <a:solidFill>
                            <a:schemeClr val="tx1"/>
                          </a:solidFill>
                        </a:rPr>
                        <a:t>Внутрь</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just">
                        <a:lnSpc>
                          <a:spcPts val="700"/>
                        </a:lnSpc>
                        <a:spcAft>
                          <a:spcPts val="0"/>
                        </a:spcAft>
                      </a:pPr>
                      <a:r>
                        <a:rPr lang="ru-RU" sz="800" cap="none" spc="0">
                          <a:solidFill>
                            <a:schemeClr val="tx1"/>
                          </a:solidFill>
                        </a:rPr>
                        <a:t>0,8</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ctr">
                        <a:lnSpc>
                          <a:spcPts val="700"/>
                        </a:lnSpc>
                        <a:spcAft>
                          <a:spcPts val="0"/>
                        </a:spcAft>
                      </a:pPr>
                      <a:r>
                        <a:rPr lang="ru-RU" sz="800" cap="none" spc="0">
                          <a:solidFill>
                            <a:schemeClr val="tx1"/>
                          </a:solidFill>
                        </a:rPr>
                        <a:t>2</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just">
                        <a:lnSpc>
                          <a:spcPts val="700"/>
                        </a:lnSpc>
                        <a:spcAft>
                          <a:spcPts val="0"/>
                        </a:spcAft>
                      </a:pPr>
                      <a:r>
                        <a:rPr lang="ru-RU" sz="800" cap="none" spc="0">
                          <a:solidFill>
                            <a:schemeClr val="tx1"/>
                          </a:solidFill>
                        </a:rPr>
                        <a:t>10-14</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002"/>
                  </a:ext>
                </a:extLst>
              </a:tr>
              <a:tr h="185239">
                <a:tc>
                  <a:txBody>
                    <a:bodyPr/>
                    <a:lstStyle/>
                    <a:p>
                      <a:pPr marL="63500" indent="-355600">
                        <a:lnSpc>
                          <a:spcPts val="700"/>
                        </a:lnSpc>
                        <a:spcAft>
                          <a:spcPts val="0"/>
                        </a:spcAft>
                      </a:pPr>
                      <a:r>
                        <a:rPr lang="ru-RU" sz="800" cap="none" spc="0">
                          <a:solidFill>
                            <a:schemeClr val="tx1"/>
                          </a:solidFill>
                        </a:rPr>
                        <a:t>Офлоксацин*</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ctr">
                        <a:lnSpc>
                          <a:spcPts val="700"/>
                        </a:lnSpc>
                        <a:spcAft>
                          <a:spcPts val="0"/>
                        </a:spcAft>
                      </a:pPr>
                      <a:r>
                        <a:rPr lang="ru-RU" sz="800" cap="none" spc="0">
                          <a:solidFill>
                            <a:schemeClr val="tx1"/>
                          </a:solidFill>
                        </a:rPr>
                        <a:t>Внутрь</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just">
                        <a:lnSpc>
                          <a:spcPts val="700"/>
                        </a:lnSpc>
                        <a:spcAft>
                          <a:spcPts val="0"/>
                        </a:spcAft>
                      </a:pPr>
                      <a:r>
                        <a:rPr lang="ru-RU" sz="800" cap="none" spc="0">
                          <a:solidFill>
                            <a:schemeClr val="tx1"/>
                          </a:solidFill>
                        </a:rPr>
                        <a:t>0.4</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ctr">
                        <a:lnSpc>
                          <a:spcPts val="700"/>
                        </a:lnSpc>
                        <a:spcAft>
                          <a:spcPts val="0"/>
                        </a:spcAft>
                      </a:pPr>
                      <a:r>
                        <a:rPr lang="ru-RU" sz="800" cap="none" spc="0">
                          <a:solidFill>
                            <a:schemeClr val="tx1"/>
                          </a:solidFill>
                        </a:rPr>
                        <a:t>2</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just">
                        <a:lnSpc>
                          <a:spcPts val="700"/>
                        </a:lnSpc>
                        <a:spcAft>
                          <a:spcPts val="0"/>
                        </a:spcAft>
                      </a:pPr>
                      <a:r>
                        <a:rPr lang="ru-RU" sz="800" cap="none" spc="0">
                          <a:solidFill>
                            <a:schemeClr val="tx1"/>
                          </a:solidFill>
                        </a:rPr>
                        <a:t>10-14</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0003"/>
                  </a:ext>
                </a:extLst>
              </a:tr>
              <a:tr h="351800">
                <a:tc>
                  <a:txBody>
                    <a:bodyPr/>
                    <a:lstStyle/>
                    <a:p>
                      <a:pPr marL="63500" indent="-355600">
                        <a:lnSpc>
                          <a:spcPts val="700"/>
                        </a:lnSpc>
                        <a:spcAft>
                          <a:spcPts val="0"/>
                        </a:spcAft>
                      </a:pPr>
                      <a:r>
                        <a:rPr lang="ru-RU" sz="800" cap="none" spc="0">
                          <a:solidFill>
                            <a:schemeClr val="tx1"/>
                          </a:solidFill>
                        </a:rPr>
                        <a:t>Доксициклиин*</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ctr">
                        <a:lnSpc>
                          <a:spcPts val="700"/>
                        </a:lnSpc>
                        <a:spcAft>
                          <a:spcPts val="0"/>
                        </a:spcAft>
                      </a:pPr>
                      <a:r>
                        <a:rPr lang="ru-RU" sz="800" cap="none" spc="0">
                          <a:solidFill>
                            <a:schemeClr val="tx1"/>
                          </a:solidFill>
                        </a:rPr>
                        <a:t>Внутрь</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just">
                        <a:lnSpc>
                          <a:spcPts val="890"/>
                        </a:lnSpc>
                        <a:spcAft>
                          <a:spcPts val="0"/>
                        </a:spcAft>
                      </a:pPr>
                      <a:r>
                        <a:rPr lang="ru-RU" sz="800" cap="none" spc="0">
                          <a:solidFill>
                            <a:schemeClr val="tx1"/>
                          </a:solidFill>
                        </a:rPr>
                        <a:t>0.2 на 1-й приём, затем по 0.1</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ctr">
                        <a:lnSpc>
                          <a:spcPts val="700"/>
                        </a:lnSpc>
                        <a:spcAft>
                          <a:spcPts val="0"/>
                        </a:spcAft>
                      </a:pPr>
                      <a:r>
                        <a:rPr lang="ru-RU" sz="800" cap="none" spc="0">
                          <a:solidFill>
                            <a:schemeClr val="tx1"/>
                          </a:solidFill>
                        </a:rPr>
                        <a:t>2</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just">
                        <a:lnSpc>
                          <a:spcPts val="700"/>
                        </a:lnSpc>
                        <a:spcAft>
                          <a:spcPts val="0"/>
                        </a:spcAft>
                      </a:pPr>
                      <a:r>
                        <a:rPr lang="ru-RU" sz="800" cap="none" spc="0">
                          <a:solidFill>
                            <a:schemeClr val="tx1"/>
                          </a:solidFill>
                        </a:rPr>
                        <a:t>10-14</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004"/>
                  </a:ext>
                </a:extLst>
              </a:tr>
              <a:tr h="185239">
                <a:tc>
                  <a:txBody>
                    <a:bodyPr/>
                    <a:lstStyle/>
                    <a:p>
                      <a:pPr marL="63500" indent="-355600">
                        <a:lnSpc>
                          <a:spcPts val="700"/>
                        </a:lnSpc>
                        <a:spcAft>
                          <a:spcPts val="0"/>
                        </a:spcAft>
                      </a:pPr>
                      <a:r>
                        <a:rPr lang="ru-RU" sz="800" cap="none" spc="0">
                          <a:solidFill>
                            <a:schemeClr val="tx1"/>
                          </a:solidFill>
                        </a:rPr>
                        <a:t>Гентамицин</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ctr">
                        <a:lnSpc>
                          <a:spcPts val="700"/>
                        </a:lnSpc>
                        <a:spcAft>
                          <a:spcPts val="0"/>
                        </a:spcAft>
                      </a:pPr>
                      <a:r>
                        <a:rPr lang="ru-RU" sz="800" cap="none" spc="0">
                          <a:solidFill>
                            <a:schemeClr val="tx1"/>
                          </a:solidFill>
                        </a:rPr>
                        <a:t>В'м</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just">
                        <a:lnSpc>
                          <a:spcPts val="700"/>
                        </a:lnSpc>
                        <a:spcAft>
                          <a:spcPts val="0"/>
                        </a:spcAft>
                      </a:pPr>
                      <a:r>
                        <a:rPr lang="ru-RU" sz="800" cap="none" spc="0">
                          <a:solidFill>
                            <a:schemeClr val="tx1"/>
                          </a:solidFill>
                        </a:rPr>
                        <a:t>0 16</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ctr">
                        <a:lnSpc>
                          <a:spcPts val="700"/>
                        </a:lnSpc>
                        <a:spcAft>
                          <a:spcPts val="0"/>
                        </a:spcAft>
                      </a:pPr>
                      <a:r>
                        <a:rPr lang="ru-RU" sz="800" cap="none" spc="0">
                          <a:solidFill>
                            <a:schemeClr val="tx1"/>
                          </a:solidFill>
                        </a:rPr>
                        <a:t>3</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just">
                        <a:lnSpc>
                          <a:spcPts val="700"/>
                        </a:lnSpc>
                        <a:spcAft>
                          <a:spcPts val="0"/>
                        </a:spcAft>
                      </a:pPr>
                      <a:r>
                        <a:rPr lang="ru-RU" sz="800" cap="none" spc="0">
                          <a:solidFill>
                            <a:schemeClr val="tx1"/>
                          </a:solidFill>
                        </a:rPr>
                        <a:t>10</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0005"/>
                  </a:ext>
                </a:extLst>
              </a:tr>
              <a:tr h="185239">
                <a:tc>
                  <a:txBody>
                    <a:bodyPr/>
                    <a:lstStyle/>
                    <a:p>
                      <a:pPr marL="63500" indent="-355600">
                        <a:lnSpc>
                          <a:spcPts val="700"/>
                        </a:lnSpc>
                        <a:spcAft>
                          <a:spcPts val="0"/>
                        </a:spcAft>
                      </a:pPr>
                      <a:r>
                        <a:rPr lang="ru-RU" sz="800" cap="none" spc="0">
                          <a:solidFill>
                            <a:schemeClr val="tx1"/>
                          </a:solidFill>
                        </a:rPr>
                        <a:t>Амикацин</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ctr">
                        <a:lnSpc>
                          <a:spcPts val="700"/>
                        </a:lnSpc>
                        <a:spcAft>
                          <a:spcPts val="0"/>
                        </a:spcAft>
                      </a:pPr>
                      <a:r>
                        <a:rPr lang="ru-RU" sz="800" cap="none" spc="0">
                          <a:solidFill>
                            <a:schemeClr val="tx1"/>
                          </a:solidFill>
                        </a:rPr>
                        <a:t>В м</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just">
                        <a:lnSpc>
                          <a:spcPts val="700"/>
                        </a:lnSpc>
                        <a:spcAft>
                          <a:spcPts val="0"/>
                        </a:spcAft>
                      </a:pPr>
                      <a:r>
                        <a:rPr lang="ru-RU" sz="800" cap="none" spc="0">
                          <a:solidFill>
                            <a:schemeClr val="tx1"/>
                          </a:solidFill>
                        </a:rPr>
                        <a:t>05</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ctr">
                        <a:lnSpc>
                          <a:spcPts val="700"/>
                        </a:lnSpc>
                        <a:spcAft>
                          <a:spcPts val="0"/>
                        </a:spcAft>
                      </a:pPr>
                      <a:r>
                        <a:rPr lang="ru-RU" sz="800" cap="none" spc="0">
                          <a:solidFill>
                            <a:schemeClr val="tx1"/>
                          </a:solidFill>
                        </a:rPr>
                        <a:t>3</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just">
                        <a:lnSpc>
                          <a:spcPts val="700"/>
                        </a:lnSpc>
                        <a:spcAft>
                          <a:spcPts val="0"/>
                        </a:spcAft>
                      </a:pPr>
                      <a:r>
                        <a:rPr lang="ru-RU" sz="800" cap="none" spc="0">
                          <a:solidFill>
                            <a:schemeClr val="tx1"/>
                          </a:solidFill>
                        </a:rPr>
                        <a:t>10</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006"/>
                  </a:ext>
                </a:extLst>
              </a:tr>
              <a:tr h="185239">
                <a:tc>
                  <a:txBody>
                    <a:bodyPr/>
                    <a:lstStyle/>
                    <a:p>
                      <a:pPr marL="63500" indent="-355600">
                        <a:lnSpc>
                          <a:spcPts val="700"/>
                        </a:lnSpc>
                        <a:spcAft>
                          <a:spcPts val="0"/>
                        </a:spcAft>
                      </a:pPr>
                      <a:r>
                        <a:rPr lang="ru-RU" sz="800" b="1" cap="none" spc="0">
                          <a:solidFill>
                            <a:schemeClr val="tx1"/>
                          </a:solidFill>
                        </a:rPr>
                        <a:t>Стрептомицин</a:t>
                      </a:r>
                      <a:endParaRPr lang="ru-RU" sz="800" b="1"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ctr">
                        <a:lnSpc>
                          <a:spcPts val="700"/>
                        </a:lnSpc>
                        <a:spcAft>
                          <a:spcPts val="0"/>
                        </a:spcAft>
                      </a:pPr>
                      <a:r>
                        <a:rPr lang="ru-RU" sz="800" cap="none" spc="0">
                          <a:solidFill>
                            <a:schemeClr val="tx1"/>
                          </a:solidFill>
                        </a:rPr>
                        <a:t>В, м</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just">
                        <a:lnSpc>
                          <a:spcPts val="700"/>
                        </a:lnSpc>
                        <a:spcAft>
                          <a:spcPts val="0"/>
                        </a:spcAft>
                      </a:pPr>
                      <a:r>
                        <a:rPr lang="ru-RU" sz="800" cap="none" spc="0">
                          <a:solidFill>
                            <a:schemeClr val="tx1"/>
                          </a:solidFill>
                        </a:rPr>
                        <a:t>0.5</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ctr">
                        <a:lnSpc>
                          <a:spcPts val="700"/>
                        </a:lnSpc>
                        <a:spcAft>
                          <a:spcPts val="0"/>
                        </a:spcAft>
                      </a:pPr>
                      <a:r>
                        <a:rPr lang="ru-RU" sz="800" cap="none" spc="0">
                          <a:solidFill>
                            <a:schemeClr val="tx1"/>
                          </a:solidFill>
                        </a:rPr>
                        <a:t>3</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indent="-355600" algn="just">
                        <a:lnSpc>
                          <a:spcPts val="700"/>
                        </a:lnSpc>
                        <a:spcAft>
                          <a:spcPts val="0"/>
                        </a:spcAft>
                      </a:pPr>
                      <a:r>
                        <a:rPr lang="ru-RU" sz="800" cap="none" spc="0">
                          <a:solidFill>
                            <a:schemeClr val="tx1"/>
                          </a:solidFill>
                        </a:rPr>
                        <a:t>10</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0007"/>
                  </a:ext>
                </a:extLst>
              </a:tr>
              <a:tr h="291598">
                <a:tc>
                  <a:txBody>
                    <a:bodyPr/>
                    <a:lstStyle/>
                    <a:p>
                      <a:pPr marL="63500" indent="-355600">
                        <a:lnSpc>
                          <a:spcPts val="700"/>
                        </a:lnSpc>
                        <a:spcAft>
                          <a:spcPts val="0"/>
                        </a:spcAft>
                      </a:pPr>
                      <a:r>
                        <a:rPr lang="ru-RU" sz="800" cap="none" spc="0">
                          <a:solidFill>
                            <a:schemeClr val="tx1"/>
                          </a:solidFill>
                        </a:rPr>
                        <a:t>Ципрофлоксацин</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ctr">
                        <a:lnSpc>
                          <a:spcPts val="700"/>
                        </a:lnSpc>
                        <a:spcAft>
                          <a:spcPts val="0"/>
                        </a:spcAft>
                      </a:pPr>
                      <a:r>
                        <a:rPr lang="ru-RU" sz="800" cap="none" spc="0">
                          <a:solidFill>
                            <a:schemeClr val="tx1"/>
                          </a:solidFill>
                        </a:rPr>
                        <a:t>В, в</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just">
                        <a:lnSpc>
                          <a:spcPts val="700"/>
                        </a:lnSpc>
                        <a:spcAft>
                          <a:spcPts val="0"/>
                        </a:spcAft>
                      </a:pPr>
                      <a:r>
                        <a:rPr lang="ru-RU" sz="800" cap="none" spc="0">
                          <a:solidFill>
                            <a:schemeClr val="tx1"/>
                          </a:solidFill>
                        </a:rPr>
                        <a:t>0.2</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ctr">
                        <a:lnSpc>
                          <a:spcPts val="700"/>
                        </a:lnSpc>
                        <a:spcAft>
                          <a:spcPts val="0"/>
                        </a:spcAft>
                      </a:pPr>
                      <a:r>
                        <a:rPr lang="ru-RU" sz="800" cap="none" spc="0">
                          <a:solidFill>
                            <a:schemeClr val="tx1"/>
                          </a:solidFill>
                        </a:rPr>
                        <a:t>2</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indent="-355600" algn="just">
                        <a:lnSpc>
                          <a:spcPts val="700"/>
                        </a:lnSpc>
                        <a:spcAft>
                          <a:spcPts val="0"/>
                        </a:spcAft>
                      </a:pPr>
                      <a:r>
                        <a:rPr lang="ru-RU" sz="800" cap="none" spc="0">
                          <a:solidFill>
                            <a:schemeClr val="tx1"/>
                          </a:solidFill>
                        </a:rPr>
                        <a:t>7</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008"/>
                  </a:ext>
                </a:extLst>
              </a:tr>
              <a:tr h="185239">
                <a:tc>
                  <a:txBody>
                    <a:bodyPr/>
                    <a:lstStyle/>
                    <a:p>
                      <a:pPr marL="63500" indent="-355600">
                        <a:lnSpc>
                          <a:spcPts val="700"/>
                        </a:lnSpc>
                        <a:spcAft>
                          <a:spcPts val="0"/>
                        </a:spcAft>
                      </a:pPr>
                      <a:r>
                        <a:rPr lang="ru-RU" sz="800" cap="none" spc="0">
                          <a:solidFill>
                            <a:schemeClr val="tx1"/>
                          </a:solidFill>
                        </a:rPr>
                        <a:t>Цефтриаксон</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mpd="sng">
                      <a:noFill/>
                      <a:prstDash val="solid"/>
                    </a:lnB>
                    <a:noFill/>
                  </a:tcPr>
                </a:tc>
                <a:tc>
                  <a:txBody>
                    <a:bodyPr/>
                    <a:lstStyle/>
                    <a:p>
                      <a:pPr indent="-355600" algn="ctr">
                        <a:lnSpc>
                          <a:spcPts val="700"/>
                        </a:lnSpc>
                        <a:spcAft>
                          <a:spcPts val="0"/>
                        </a:spcAft>
                      </a:pPr>
                      <a:r>
                        <a:rPr lang="ru-RU" sz="800" cap="none" spc="0">
                          <a:solidFill>
                            <a:schemeClr val="tx1"/>
                          </a:solidFill>
                        </a:rPr>
                        <a:t>В 'м. в в</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mpd="sng">
                      <a:noFill/>
                      <a:prstDash val="solid"/>
                    </a:lnB>
                    <a:noFill/>
                  </a:tcPr>
                </a:tc>
                <a:tc>
                  <a:txBody>
                    <a:bodyPr/>
                    <a:lstStyle/>
                    <a:p>
                      <a:pPr indent="-355600" algn="just">
                        <a:lnSpc>
                          <a:spcPts val="700"/>
                        </a:lnSpc>
                        <a:spcAft>
                          <a:spcPts val="0"/>
                        </a:spcAft>
                      </a:pPr>
                      <a:r>
                        <a:rPr lang="ru-RU" sz="800" cap="none" spc="0">
                          <a:solidFill>
                            <a:schemeClr val="tx1"/>
                          </a:solidFill>
                        </a:rPr>
                        <a:t>2</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mpd="sng">
                      <a:noFill/>
                      <a:prstDash val="solid"/>
                    </a:lnB>
                    <a:noFill/>
                  </a:tcPr>
                </a:tc>
                <a:tc>
                  <a:txBody>
                    <a:bodyPr/>
                    <a:lstStyle/>
                    <a:p>
                      <a:pPr indent="-355600" algn="ctr">
                        <a:lnSpc>
                          <a:spcPts val="700"/>
                        </a:lnSpc>
                        <a:spcAft>
                          <a:spcPts val="0"/>
                        </a:spcAft>
                      </a:pPr>
                      <a:r>
                        <a:rPr lang="ru-RU" sz="800" cap="none" spc="0">
                          <a:solidFill>
                            <a:schemeClr val="tx1"/>
                          </a:solidFill>
                        </a:rPr>
                        <a:t>2</a:t>
                      </a:r>
                      <a:endParaRPr lang="ru-RU" sz="800" cap="none" spc="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mpd="sng">
                      <a:noFill/>
                      <a:prstDash val="solid"/>
                    </a:lnB>
                    <a:noFill/>
                  </a:tcPr>
                </a:tc>
                <a:tc>
                  <a:txBody>
                    <a:bodyPr/>
                    <a:lstStyle/>
                    <a:p>
                      <a:pPr indent="-355600" algn="just">
                        <a:lnSpc>
                          <a:spcPts val="700"/>
                        </a:lnSpc>
                        <a:spcAft>
                          <a:spcPts val="0"/>
                        </a:spcAft>
                      </a:pPr>
                      <a:r>
                        <a:rPr lang="ru-RU" sz="800" cap="none" spc="0" dirty="0">
                          <a:solidFill>
                            <a:schemeClr val="tx1"/>
                          </a:solidFill>
                        </a:rPr>
                        <a:t>7-10</a:t>
                      </a:r>
                      <a:endParaRPr lang="ru-RU" sz="800" cap="none" spc="0" dirty="0">
                        <a:solidFill>
                          <a:schemeClr val="tx1"/>
                        </a:solidFill>
                        <a:latin typeface="Times New Roman"/>
                        <a:ea typeface="Times New Roman"/>
                      </a:endParaRPr>
                    </a:p>
                  </a:txBody>
                  <a:tcPr marL="30231" marR="30231" marT="0" marB="60462"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0009"/>
                  </a:ext>
                </a:extLst>
              </a:tr>
            </a:tbl>
          </a:graphicData>
        </a:graphic>
      </p:graphicFrame>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DDFF"/>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9" name="Rectangle 8">
            <a:extLst>
              <a:ext uri="{FF2B5EF4-FFF2-40B4-BE49-F238E27FC236}">
                <a16:creationId xmlns:a16="http://schemas.microsoft.com/office/drawing/2014/main" id="{AB8CD641-9DEB-4AF5-8236-E9C9CD4C9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dirty="0">
                <a:solidFill>
                  <a:prstClr val="white"/>
                </a:solidFill>
              </a:rPr>
              <a:t>C</a:t>
            </a:r>
          </a:p>
        </p:txBody>
      </p:sp>
      <p:sp>
        <p:nvSpPr>
          <p:cNvPr id="40" name="Rectangle 10">
            <a:extLst>
              <a:ext uri="{FF2B5EF4-FFF2-40B4-BE49-F238E27FC236}">
                <a16:creationId xmlns:a16="http://schemas.microsoft.com/office/drawing/2014/main" id="{5D5E296C-7F37-495B-9C8F-C56402F0B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41" name="Rectangle 12">
            <a:extLst>
              <a:ext uri="{FF2B5EF4-FFF2-40B4-BE49-F238E27FC236}">
                <a16:creationId xmlns:a16="http://schemas.microsoft.com/office/drawing/2014/main" id="{D4FEA77F-6150-4990-AB1A-6C6AD09F7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bg2"/>
            </a:solidFill>
            <a:prstDash val="solid"/>
            <a:miter lim="800000"/>
          </a:ln>
          <a:effectLst/>
        </p:spPr>
      </p:sp>
      <p:sp>
        <p:nvSpPr>
          <p:cNvPr id="42" name="Rectangle 14">
            <a:extLst>
              <a:ext uri="{FF2B5EF4-FFF2-40B4-BE49-F238E27FC236}">
                <a16:creationId xmlns:a16="http://schemas.microsoft.com/office/drawing/2014/main" id="{66CC1B5B-CB1B-482B-BF03-89D1498F6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3" name="Group 16">
            <a:extLst>
              <a:ext uri="{FF2B5EF4-FFF2-40B4-BE49-F238E27FC236}">
                <a16:creationId xmlns:a16="http://schemas.microsoft.com/office/drawing/2014/main" id="{1B537E3F-FCF5-4357-95F0-E51BBB4639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18" name="Straight Connector 17">
              <a:extLst>
                <a:ext uri="{FF2B5EF4-FFF2-40B4-BE49-F238E27FC236}">
                  <a16:creationId xmlns:a16="http://schemas.microsoft.com/office/drawing/2014/main" id="{D7DF7FB3-680A-495D-816C-0B5753E734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DCC6119-A328-47FF-B1A6-2D09C09333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3585677-2F18-48C1-8C09-C26AD3F635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useBgFill="1">
        <p:nvSpPr>
          <p:cNvPr id="44" name="Rectangle 21">
            <a:extLst>
              <a:ext uri="{FF2B5EF4-FFF2-40B4-BE49-F238E27FC236}">
                <a16:creationId xmlns:a16="http://schemas.microsoft.com/office/drawing/2014/main" id="{414B4D46-9526-4BE1-BC60-D0C3F584E2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45" name="Rectangle 23">
            <a:extLst>
              <a:ext uri="{FF2B5EF4-FFF2-40B4-BE49-F238E27FC236}">
                <a16:creationId xmlns:a16="http://schemas.microsoft.com/office/drawing/2014/main" id="{3CB2DF8D-0A9E-40EC-99F2-54F700B01D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2384"/>
            <a:ext cx="12192000" cy="6858000"/>
          </a:xfrm>
          <a:prstGeom prst="rect">
            <a:avLst/>
          </a:prstGeom>
          <a:blipFill dpi="0" rotWithShape="1">
            <a:blip r:embed="rId2">
              <a:alphaModFix amt="12000"/>
              <a:duotone>
                <a:schemeClr val="accent1">
                  <a:shade val="45000"/>
                  <a:satMod val="135000"/>
                </a:schemeClr>
                <a:prstClr val="white"/>
              </a:duotone>
            </a:blip>
            <a:srcRect/>
            <a:tile tx="-146050" ty="-114300" sx="53000" sy="53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6" name="Rectangle 25">
            <a:extLst>
              <a:ext uri="{FF2B5EF4-FFF2-40B4-BE49-F238E27FC236}">
                <a16:creationId xmlns:a16="http://schemas.microsoft.com/office/drawing/2014/main" id="{E236A4AA-6673-4004-B1A2-8E7C46D72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758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27">
            <a:extLst>
              <a:ext uri="{FF2B5EF4-FFF2-40B4-BE49-F238E27FC236}">
                <a16:creationId xmlns:a16="http://schemas.microsoft.com/office/drawing/2014/main" id="{4D52C3F7-8C9D-4039-B5A2-C3C7B1184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1973" y="643464"/>
            <a:ext cx="4143830" cy="5566305"/>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48" name="Rectangle 29">
            <a:extLst>
              <a:ext uri="{FF2B5EF4-FFF2-40B4-BE49-F238E27FC236}">
                <a16:creationId xmlns:a16="http://schemas.microsoft.com/office/drawing/2014/main" id="{2F977B43-39D2-42B0-A7C5-61547A147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7364" y="806860"/>
            <a:ext cx="3813048" cy="5239512"/>
          </a:xfrm>
          <a:prstGeom prst="rect">
            <a:avLst/>
          </a:prstGeom>
          <a:noFill/>
          <a:ln w="6350" cap="sq" cmpd="sng" algn="ctr">
            <a:solidFill>
              <a:schemeClr val="bg2"/>
            </a:solidFill>
            <a:prstDash val="solid"/>
            <a:miter lim="800000"/>
          </a:ln>
          <a:effectLst/>
        </p:spPr>
      </p:sp>
      <p:sp>
        <p:nvSpPr>
          <p:cNvPr id="2" name="Заголовок 1">
            <a:extLst>
              <a:ext uri="{FF2B5EF4-FFF2-40B4-BE49-F238E27FC236}">
                <a16:creationId xmlns:a16="http://schemas.microsoft.com/office/drawing/2014/main" id="{E6487E31-5A7C-7E01-47BF-FF4922706636}"/>
              </a:ext>
            </a:extLst>
          </p:cNvPr>
          <p:cNvSpPr>
            <a:spLocks noGrp="1"/>
          </p:cNvSpPr>
          <p:nvPr>
            <p:ph type="title"/>
          </p:nvPr>
        </p:nvSpPr>
        <p:spPr>
          <a:xfrm>
            <a:off x="7957225" y="1559768"/>
            <a:ext cx="2978281" cy="3135379"/>
          </a:xfrm>
        </p:spPr>
        <p:txBody>
          <a:bodyPr vert="horz" lIns="91440" tIns="45720" rIns="91440" bIns="45720" rtlCol="0" anchor="ctr">
            <a:normAutofit/>
          </a:bodyPr>
          <a:lstStyle/>
          <a:p>
            <a:pPr algn="ctr">
              <a:lnSpc>
                <a:spcPct val="83000"/>
              </a:lnSpc>
              <a:defRPr/>
            </a:pPr>
            <a:r>
              <a:rPr lang="en-US" sz="2600" cap="all" spc="-100">
                <a:solidFill>
                  <a:schemeClr val="bg1"/>
                </a:solidFill>
              </a:rPr>
              <a:t>Схемы применения комбинаций антибактериальных препаратов при лечении лёгочной и септической форм чумы</a:t>
            </a:r>
          </a:p>
        </p:txBody>
      </p:sp>
      <p:sp>
        <p:nvSpPr>
          <p:cNvPr id="49" name="Rectangle 31">
            <a:extLst>
              <a:ext uri="{FF2B5EF4-FFF2-40B4-BE49-F238E27FC236}">
                <a16:creationId xmlns:a16="http://schemas.microsoft.com/office/drawing/2014/main" id="{B0F6D8A5-E067-40D7-8E7F-D4E9D01E4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3768"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0" name="Straight Connector 33">
            <a:extLst>
              <a:ext uri="{FF2B5EF4-FFF2-40B4-BE49-F238E27FC236}">
                <a16:creationId xmlns:a16="http://schemas.microsoft.com/office/drawing/2014/main" id="{B596F966-7CDC-4C84-B942-6B711420A6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8068" y="640855"/>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35">
            <a:extLst>
              <a:ext uri="{FF2B5EF4-FFF2-40B4-BE49-F238E27FC236}">
                <a16:creationId xmlns:a16="http://schemas.microsoft.com/office/drawing/2014/main" id="{3F2A616E-2732-4526-BDC8-1689F06C8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309708" y="640855"/>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FC767D2-4FE5-44CE-BA88-F9B8962597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8068" y="1286150"/>
            <a:ext cx="1691640"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4" name="Таблица 3">
            <a:extLst>
              <a:ext uri="{FF2B5EF4-FFF2-40B4-BE49-F238E27FC236}">
                <a16:creationId xmlns:a16="http://schemas.microsoft.com/office/drawing/2014/main" id="{33BF8ACC-EB2F-754B-4913-88152763E882}"/>
              </a:ext>
            </a:extLst>
          </p:cNvPr>
          <p:cNvGraphicFramePr>
            <a:graphicFrameLocks noGrp="1"/>
          </p:cNvGraphicFramePr>
          <p:nvPr>
            <p:extLst>
              <p:ext uri="{D42A27DB-BD31-4B8C-83A1-F6EECF244321}">
                <p14:modId xmlns:p14="http://schemas.microsoft.com/office/powerpoint/2010/main" val="3600121942"/>
              </p:ext>
            </p:extLst>
          </p:nvPr>
        </p:nvGraphicFramePr>
        <p:xfrm>
          <a:off x="191344" y="404664"/>
          <a:ext cx="6419615" cy="6120681"/>
        </p:xfrm>
        <a:graphic>
          <a:graphicData uri="http://schemas.openxmlformats.org/drawingml/2006/table">
            <a:tbl>
              <a:tblPr firstRow="1" bandRow="1">
                <a:tableStyleId>{8EC20E35-A176-4012-BC5E-935CFFF8708E}</a:tableStyleId>
              </a:tblPr>
              <a:tblGrid>
                <a:gridCol w="1780616">
                  <a:extLst>
                    <a:ext uri="{9D8B030D-6E8A-4147-A177-3AD203B41FA5}">
                      <a16:colId xmlns:a16="http://schemas.microsoft.com/office/drawing/2014/main" val="20000"/>
                    </a:ext>
                  </a:extLst>
                </a:gridCol>
                <a:gridCol w="1205088">
                  <a:extLst>
                    <a:ext uri="{9D8B030D-6E8A-4147-A177-3AD203B41FA5}">
                      <a16:colId xmlns:a16="http://schemas.microsoft.com/office/drawing/2014/main" val="20001"/>
                    </a:ext>
                  </a:extLst>
                </a:gridCol>
                <a:gridCol w="946009">
                  <a:extLst>
                    <a:ext uri="{9D8B030D-6E8A-4147-A177-3AD203B41FA5}">
                      <a16:colId xmlns:a16="http://schemas.microsoft.com/office/drawing/2014/main" val="20002"/>
                    </a:ext>
                  </a:extLst>
                </a:gridCol>
                <a:gridCol w="1486375">
                  <a:extLst>
                    <a:ext uri="{9D8B030D-6E8A-4147-A177-3AD203B41FA5}">
                      <a16:colId xmlns:a16="http://schemas.microsoft.com/office/drawing/2014/main" val="20003"/>
                    </a:ext>
                  </a:extLst>
                </a:gridCol>
                <a:gridCol w="1001527">
                  <a:extLst>
                    <a:ext uri="{9D8B030D-6E8A-4147-A177-3AD203B41FA5}">
                      <a16:colId xmlns:a16="http://schemas.microsoft.com/office/drawing/2014/main" val="20004"/>
                    </a:ext>
                  </a:extLst>
                </a:gridCol>
              </a:tblGrid>
              <a:tr h="776733">
                <a:tc>
                  <a:txBody>
                    <a:bodyPr/>
                    <a:lstStyle/>
                    <a:p>
                      <a:pPr indent="-355600" algn="ctr">
                        <a:lnSpc>
                          <a:spcPct val="100000"/>
                        </a:lnSpc>
                        <a:spcAft>
                          <a:spcPts val="0"/>
                        </a:spcAft>
                      </a:pPr>
                      <a:r>
                        <a:rPr lang="ru-RU" sz="1200" spc="0" dirty="0"/>
                        <a:t>Препарат</a:t>
                      </a:r>
                      <a:endParaRPr lang="ru-RU" sz="1200" dirty="0">
                        <a:latin typeface="Times New Roman"/>
                        <a:ea typeface="Times New Roman"/>
                      </a:endParaRPr>
                    </a:p>
                  </a:txBody>
                  <a:tcPr marL="6286" marR="6286" marT="0" marB="0" anchor="ctr"/>
                </a:tc>
                <a:tc>
                  <a:txBody>
                    <a:bodyPr/>
                    <a:lstStyle/>
                    <a:p>
                      <a:pPr indent="-355600" algn="ctr">
                        <a:lnSpc>
                          <a:spcPct val="100000"/>
                        </a:lnSpc>
                        <a:spcAft>
                          <a:spcPts val="300"/>
                        </a:spcAft>
                      </a:pPr>
                      <a:r>
                        <a:rPr lang="ru-RU" sz="1200" spc="0"/>
                        <a:t>Способ</a:t>
                      </a:r>
                      <a:endParaRPr lang="ru-RU" sz="1200"/>
                    </a:p>
                    <a:p>
                      <a:pPr indent="-355600" algn="ctr">
                        <a:lnSpc>
                          <a:spcPct val="100000"/>
                        </a:lnSpc>
                        <a:spcBef>
                          <a:spcPts val="300"/>
                        </a:spcBef>
                        <a:spcAft>
                          <a:spcPts val="0"/>
                        </a:spcAft>
                      </a:pPr>
                      <a:r>
                        <a:rPr lang="ru-RU" sz="1200" spc="0"/>
                        <a:t>применения</a:t>
                      </a:r>
                      <a:endParaRPr lang="ru-RU" sz="1200">
                        <a:latin typeface="Times New Roman"/>
                        <a:ea typeface="Times New Roman"/>
                      </a:endParaRPr>
                    </a:p>
                  </a:txBody>
                  <a:tcPr marL="6286" marR="6286" marT="0" marB="0" anchor="ctr"/>
                </a:tc>
                <a:tc>
                  <a:txBody>
                    <a:bodyPr/>
                    <a:lstStyle/>
                    <a:p>
                      <a:pPr marL="215900" indent="-355600">
                        <a:lnSpc>
                          <a:spcPct val="100000"/>
                        </a:lnSpc>
                        <a:spcAft>
                          <a:spcPts val="0"/>
                        </a:spcAft>
                      </a:pPr>
                      <a:r>
                        <a:rPr lang="ru-RU" sz="1200" spc="0"/>
                        <a:t>Разовая доза, г</a:t>
                      </a:r>
                      <a:endParaRPr lang="ru-RU" sz="1200">
                        <a:latin typeface="Times New Roman"/>
                        <a:ea typeface="Times New Roman"/>
                      </a:endParaRPr>
                    </a:p>
                  </a:txBody>
                  <a:tcPr marL="6286" marR="6286" marT="0" marB="0" anchor="ctr"/>
                </a:tc>
                <a:tc>
                  <a:txBody>
                    <a:bodyPr/>
                    <a:lstStyle/>
                    <a:p>
                      <a:pPr marR="165100" indent="-355600" algn="r">
                        <a:lnSpc>
                          <a:spcPct val="100000"/>
                        </a:lnSpc>
                        <a:spcAft>
                          <a:spcPts val="0"/>
                        </a:spcAft>
                      </a:pPr>
                      <a:r>
                        <a:rPr lang="ru-RU" sz="1200" spc="0"/>
                        <a:t>Кратность применения в сутки</a:t>
                      </a:r>
                      <a:endParaRPr lang="ru-RU" sz="1200">
                        <a:latin typeface="Times New Roman"/>
                        <a:ea typeface="Times New Roman"/>
                      </a:endParaRPr>
                    </a:p>
                  </a:txBody>
                  <a:tcPr marL="6286" marR="6286" marT="0" marB="0" anchor="ctr"/>
                </a:tc>
                <a:tc>
                  <a:txBody>
                    <a:bodyPr/>
                    <a:lstStyle/>
                    <a:p>
                      <a:pPr indent="-355600" algn="just">
                        <a:lnSpc>
                          <a:spcPct val="100000"/>
                        </a:lnSpc>
                        <a:spcAft>
                          <a:spcPts val="0"/>
                        </a:spcAft>
                      </a:pPr>
                      <a:r>
                        <a:rPr lang="ru-RU" sz="1200" spc="0"/>
                        <a:t>Продолжи­тельность курса, сут</a:t>
                      </a:r>
                      <a:endParaRPr lang="ru-RU" sz="1200">
                        <a:latin typeface="Times New Roman"/>
                        <a:ea typeface="Times New Roman"/>
                      </a:endParaRPr>
                    </a:p>
                  </a:txBody>
                  <a:tcPr marL="6286" marR="6286" marT="0" marB="0" anchor="ctr"/>
                </a:tc>
                <a:extLst>
                  <a:ext uri="{0D108BD9-81ED-4DB2-BD59-A6C34878D82A}">
                    <a16:rowId xmlns:a16="http://schemas.microsoft.com/office/drawing/2014/main" val="10000"/>
                  </a:ext>
                </a:extLst>
              </a:tr>
              <a:tr h="776733">
                <a:tc>
                  <a:txBody>
                    <a:bodyPr/>
                    <a:lstStyle/>
                    <a:p>
                      <a:pPr indent="-355600" algn="just">
                        <a:lnSpc>
                          <a:spcPct val="100000"/>
                        </a:lnSpc>
                        <a:spcAft>
                          <a:spcPts val="0"/>
                        </a:spcAft>
                      </a:pPr>
                      <a:r>
                        <a:rPr lang="ru-RU" sz="1200" spc="0" dirty="0" err="1"/>
                        <a:t>Цефтриаксон</a:t>
                      </a:r>
                      <a:r>
                        <a:rPr lang="ru-RU" sz="1200" spc="0" dirty="0"/>
                        <a:t> - стрептомицин (или </a:t>
                      </a:r>
                      <a:r>
                        <a:rPr lang="ru-RU" sz="1200" spc="0" dirty="0" err="1"/>
                        <a:t>амикацин</a:t>
                      </a:r>
                      <a:r>
                        <a:rPr lang="ru-RU" sz="1200" spc="0" dirty="0"/>
                        <a:t>)</a:t>
                      </a:r>
                      <a:endParaRPr lang="ru-RU" sz="1200" dirty="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dirty="0" err="1"/>
                        <a:t>В'м</a:t>
                      </a:r>
                      <a:r>
                        <a:rPr lang="ru-RU" sz="1200" spc="0" dirty="0"/>
                        <a:t>. в в</a:t>
                      </a:r>
                      <a:endParaRPr lang="ru-RU" sz="1200" dirty="0">
                        <a:latin typeface="Times New Roman"/>
                        <a:ea typeface="Times New Roman"/>
                      </a:endParaRPr>
                    </a:p>
                  </a:txBody>
                  <a:tcPr marL="6286" marR="6286" marT="0" marB="0" anchor="ctr"/>
                </a:tc>
                <a:tc>
                  <a:txBody>
                    <a:bodyPr/>
                    <a:lstStyle/>
                    <a:p>
                      <a:pPr marL="215900" indent="-355600" algn="ctr">
                        <a:lnSpc>
                          <a:spcPct val="100000"/>
                        </a:lnSpc>
                        <a:spcAft>
                          <a:spcPts val="0"/>
                        </a:spcAft>
                      </a:pPr>
                      <a:r>
                        <a:rPr lang="ru-RU" sz="1200" spc="0"/>
                        <a:t>1-0 5</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2</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10</a:t>
                      </a:r>
                      <a:endParaRPr lang="ru-RU" sz="1200">
                        <a:latin typeface="Times New Roman"/>
                        <a:ea typeface="Times New Roman"/>
                      </a:endParaRPr>
                    </a:p>
                  </a:txBody>
                  <a:tcPr marL="6286" marR="6286" marT="0" marB="0" anchor="ctr"/>
                </a:tc>
                <a:extLst>
                  <a:ext uri="{0D108BD9-81ED-4DB2-BD59-A6C34878D82A}">
                    <a16:rowId xmlns:a16="http://schemas.microsoft.com/office/drawing/2014/main" val="10001"/>
                  </a:ext>
                </a:extLst>
              </a:tr>
              <a:tr h="457614">
                <a:tc>
                  <a:txBody>
                    <a:bodyPr/>
                    <a:lstStyle/>
                    <a:p>
                      <a:pPr indent="-355600" algn="ctr">
                        <a:lnSpc>
                          <a:spcPct val="100000"/>
                        </a:lnSpc>
                        <a:spcAft>
                          <a:spcPts val="0"/>
                        </a:spcAft>
                      </a:pPr>
                      <a:r>
                        <a:rPr lang="ru-RU" sz="1200" spc="0"/>
                        <a:t>Цефтриаксон * гентамицин</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dirty="0"/>
                        <a:t>В и в в</a:t>
                      </a:r>
                      <a:endParaRPr lang="ru-RU" sz="1200" dirty="0">
                        <a:latin typeface="Times New Roman"/>
                        <a:ea typeface="Times New Roman"/>
                      </a:endParaRPr>
                    </a:p>
                  </a:txBody>
                  <a:tcPr marL="6286" marR="6286" marT="0" marB="0" anchor="ctr"/>
                </a:tc>
                <a:tc>
                  <a:txBody>
                    <a:bodyPr/>
                    <a:lstStyle/>
                    <a:p>
                      <a:pPr marL="215900" indent="-355600" algn="ctr">
                        <a:lnSpc>
                          <a:spcPct val="100000"/>
                        </a:lnSpc>
                        <a:spcAft>
                          <a:spcPts val="0"/>
                        </a:spcAft>
                      </a:pPr>
                      <a:r>
                        <a:rPr lang="ru-RU" sz="1200" spc="0"/>
                        <a:t>1+0.08</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2</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10</a:t>
                      </a:r>
                      <a:endParaRPr lang="ru-RU" sz="1200">
                        <a:latin typeface="Times New Roman"/>
                        <a:ea typeface="Times New Roman"/>
                      </a:endParaRPr>
                    </a:p>
                  </a:txBody>
                  <a:tcPr marL="6286" marR="6286" marT="0" marB="0" anchor="ctr"/>
                </a:tc>
                <a:extLst>
                  <a:ext uri="{0D108BD9-81ED-4DB2-BD59-A6C34878D82A}">
                    <a16:rowId xmlns:a16="http://schemas.microsoft.com/office/drawing/2014/main" val="10002"/>
                  </a:ext>
                </a:extLst>
              </a:tr>
              <a:tr h="457614">
                <a:tc>
                  <a:txBody>
                    <a:bodyPr/>
                    <a:lstStyle/>
                    <a:p>
                      <a:pPr indent="-355600" algn="ctr">
                        <a:lnSpc>
                          <a:spcPct val="100000"/>
                        </a:lnSpc>
                        <a:spcAft>
                          <a:spcPts val="0"/>
                        </a:spcAft>
                      </a:pPr>
                      <a:r>
                        <a:rPr lang="ru-RU" sz="1200" spc="0"/>
                        <a:t>Цефтриаксон - рифампицин</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dirty="0"/>
                        <a:t>В в. внутрь</a:t>
                      </a:r>
                      <a:endParaRPr lang="ru-RU" sz="1200" dirty="0">
                        <a:latin typeface="Times New Roman"/>
                        <a:ea typeface="Times New Roman"/>
                      </a:endParaRPr>
                    </a:p>
                  </a:txBody>
                  <a:tcPr marL="6286" marR="6286" marT="0" marB="0" anchor="ctr"/>
                </a:tc>
                <a:tc>
                  <a:txBody>
                    <a:bodyPr/>
                    <a:lstStyle/>
                    <a:p>
                      <a:pPr marL="215900" indent="-355600" algn="ctr">
                        <a:lnSpc>
                          <a:spcPct val="100000"/>
                        </a:lnSpc>
                        <a:spcAft>
                          <a:spcPts val="0"/>
                        </a:spcAft>
                      </a:pPr>
                      <a:r>
                        <a:rPr lang="ru-RU" sz="1200" spc="0" dirty="0"/>
                        <a:t>1-0.3</a:t>
                      </a:r>
                      <a:endParaRPr lang="ru-RU" sz="1200" dirty="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2</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10</a:t>
                      </a:r>
                      <a:endParaRPr lang="ru-RU" sz="1200">
                        <a:latin typeface="Times New Roman"/>
                        <a:ea typeface="Times New Roman"/>
                      </a:endParaRPr>
                    </a:p>
                  </a:txBody>
                  <a:tcPr marL="6286" marR="6286" marT="0" marB="0" anchor="ctr"/>
                </a:tc>
                <a:extLst>
                  <a:ext uri="{0D108BD9-81ED-4DB2-BD59-A6C34878D82A}">
                    <a16:rowId xmlns:a16="http://schemas.microsoft.com/office/drawing/2014/main" val="10003"/>
                  </a:ext>
                </a:extLst>
              </a:tr>
              <a:tr h="546969">
                <a:tc>
                  <a:txBody>
                    <a:bodyPr/>
                    <a:lstStyle/>
                    <a:p>
                      <a:pPr indent="-355600" algn="just">
                        <a:lnSpc>
                          <a:spcPct val="100000"/>
                        </a:lnSpc>
                        <a:spcAft>
                          <a:spcPts val="0"/>
                        </a:spcAft>
                      </a:pPr>
                      <a:r>
                        <a:rPr lang="ru-RU" sz="1200" spc="0" err="1"/>
                        <a:t>Ципрофлоксацин</a:t>
                      </a:r>
                      <a:r>
                        <a:rPr lang="ru-RU" sz="1200" spc="0"/>
                        <a:t>* - </a:t>
                      </a:r>
                      <a:r>
                        <a:rPr lang="ru-RU" sz="1200" spc="0" err="1"/>
                        <a:t>рифампицин</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Внутрь, внутрь</a:t>
                      </a:r>
                      <a:endParaRPr lang="ru-RU" sz="1200">
                        <a:latin typeface="Times New Roman"/>
                        <a:ea typeface="Times New Roman"/>
                      </a:endParaRPr>
                    </a:p>
                  </a:txBody>
                  <a:tcPr marL="6286" marR="6286" marT="0" marB="0" anchor="ctr"/>
                </a:tc>
                <a:tc>
                  <a:txBody>
                    <a:bodyPr/>
                    <a:lstStyle/>
                    <a:p>
                      <a:pPr marL="215900" indent="-355600" algn="ctr">
                        <a:lnSpc>
                          <a:spcPct val="100000"/>
                        </a:lnSpc>
                        <a:spcAft>
                          <a:spcPts val="0"/>
                        </a:spcAft>
                      </a:pPr>
                      <a:r>
                        <a:rPr lang="ru-RU" sz="1200" spc="0" dirty="0"/>
                        <a:t>0.5+0.3</a:t>
                      </a:r>
                      <a:endParaRPr lang="ru-RU" sz="1200" dirty="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2</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10</a:t>
                      </a:r>
                      <a:endParaRPr lang="ru-RU" sz="1200">
                        <a:latin typeface="Times New Roman"/>
                        <a:ea typeface="Times New Roman"/>
                      </a:endParaRPr>
                    </a:p>
                  </a:txBody>
                  <a:tcPr marL="6286" marR="6286" marT="0" marB="0" anchor="ctr"/>
                </a:tc>
                <a:extLst>
                  <a:ext uri="{0D108BD9-81ED-4DB2-BD59-A6C34878D82A}">
                    <a16:rowId xmlns:a16="http://schemas.microsoft.com/office/drawing/2014/main" val="10004"/>
                  </a:ext>
                </a:extLst>
              </a:tr>
              <a:tr h="776733">
                <a:tc>
                  <a:txBody>
                    <a:bodyPr/>
                    <a:lstStyle/>
                    <a:p>
                      <a:pPr indent="-355600" algn="just">
                        <a:lnSpc>
                          <a:spcPct val="100000"/>
                        </a:lnSpc>
                        <a:spcAft>
                          <a:spcPts val="0"/>
                        </a:spcAft>
                      </a:pPr>
                      <a:r>
                        <a:rPr lang="ru-RU" sz="1200" spc="0" err="1"/>
                        <a:t>Ципрофлоксацин</a:t>
                      </a:r>
                      <a:r>
                        <a:rPr lang="ru-RU" sz="1200" spc="0"/>
                        <a:t> + стрептомицин (или </a:t>
                      </a:r>
                      <a:r>
                        <a:rPr lang="ru-RU" sz="1200" spc="0" err="1"/>
                        <a:t>амикацин</a:t>
                      </a:r>
                      <a:r>
                        <a:rPr lang="ru-RU" sz="1200" spc="0"/>
                        <a:t>)</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Внутрь, в, в. в/м</a:t>
                      </a:r>
                      <a:endParaRPr lang="ru-RU" sz="1200">
                        <a:latin typeface="Times New Roman"/>
                        <a:ea typeface="Times New Roman"/>
                      </a:endParaRPr>
                    </a:p>
                  </a:txBody>
                  <a:tcPr marL="6286" marR="6286" marT="0" marB="0" anchor="ctr"/>
                </a:tc>
                <a:tc>
                  <a:txBody>
                    <a:bodyPr/>
                    <a:lstStyle/>
                    <a:p>
                      <a:pPr marL="215900" indent="-355600" algn="ctr">
                        <a:lnSpc>
                          <a:spcPct val="100000"/>
                        </a:lnSpc>
                        <a:spcAft>
                          <a:spcPts val="0"/>
                        </a:spcAft>
                      </a:pPr>
                      <a:r>
                        <a:rPr lang="ru-RU" sz="1200" spc="0" dirty="0"/>
                        <a:t>0.5-0.5</a:t>
                      </a:r>
                      <a:endParaRPr lang="ru-RU" sz="1200" dirty="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dirty="0"/>
                        <a:t>2</a:t>
                      </a:r>
                      <a:endParaRPr lang="ru-RU" sz="1200" dirty="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10</a:t>
                      </a:r>
                      <a:endParaRPr lang="ru-RU" sz="1200">
                        <a:latin typeface="Times New Roman"/>
                        <a:ea typeface="Times New Roman"/>
                      </a:endParaRPr>
                    </a:p>
                  </a:txBody>
                  <a:tcPr marL="6286" marR="6286" marT="0" marB="0" anchor="ctr"/>
                </a:tc>
                <a:extLst>
                  <a:ext uri="{0D108BD9-81ED-4DB2-BD59-A6C34878D82A}">
                    <a16:rowId xmlns:a16="http://schemas.microsoft.com/office/drawing/2014/main" val="10005"/>
                  </a:ext>
                </a:extLst>
              </a:tr>
              <a:tr h="546969">
                <a:tc>
                  <a:txBody>
                    <a:bodyPr/>
                    <a:lstStyle/>
                    <a:p>
                      <a:pPr indent="-355600" algn="just">
                        <a:lnSpc>
                          <a:spcPct val="100000"/>
                        </a:lnSpc>
                        <a:spcAft>
                          <a:spcPts val="0"/>
                        </a:spcAft>
                      </a:pPr>
                      <a:r>
                        <a:rPr lang="ru-RU" sz="1200" spc="0"/>
                        <a:t>Ципрофлоксацин + гента­мицин</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Внутрь, в 'в. в.м</a:t>
                      </a:r>
                      <a:endParaRPr lang="ru-RU" sz="1200">
                        <a:latin typeface="Times New Roman"/>
                        <a:ea typeface="Times New Roman"/>
                      </a:endParaRPr>
                    </a:p>
                  </a:txBody>
                  <a:tcPr marL="6286" marR="6286" marT="0" marB="0" anchor="ctr"/>
                </a:tc>
                <a:tc>
                  <a:txBody>
                    <a:bodyPr/>
                    <a:lstStyle/>
                    <a:p>
                      <a:pPr marL="215900" indent="-355600" algn="ctr">
                        <a:lnSpc>
                          <a:spcPct val="100000"/>
                        </a:lnSpc>
                        <a:spcAft>
                          <a:spcPts val="0"/>
                        </a:spcAft>
                      </a:pPr>
                      <a:r>
                        <a:rPr lang="ru-RU" sz="1200" spc="0"/>
                        <a:t>0.5+0.08</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dirty="0"/>
                        <a:t>2</a:t>
                      </a:r>
                      <a:endParaRPr lang="ru-RU" sz="1200" dirty="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dirty="0"/>
                        <a:t>10</a:t>
                      </a:r>
                      <a:endParaRPr lang="ru-RU" sz="1200" dirty="0">
                        <a:latin typeface="Times New Roman"/>
                        <a:ea typeface="Times New Roman"/>
                      </a:endParaRPr>
                    </a:p>
                  </a:txBody>
                  <a:tcPr marL="6286" marR="6286" marT="0" marB="0" anchor="ctr"/>
                </a:tc>
                <a:extLst>
                  <a:ext uri="{0D108BD9-81ED-4DB2-BD59-A6C34878D82A}">
                    <a16:rowId xmlns:a16="http://schemas.microsoft.com/office/drawing/2014/main" val="10006"/>
                  </a:ext>
                </a:extLst>
              </a:tr>
              <a:tr h="546969">
                <a:tc>
                  <a:txBody>
                    <a:bodyPr/>
                    <a:lstStyle/>
                    <a:p>
                      <a:pPr indent="-355600" algn="just">
                        <a:lnSpc>
                          <a:spcPct val="100000"/>
                        </a:lnSpc>
                        <a:spcAft>
                          <a:spcPts val="0"/>
                        </a:spcAft>
                      </a:pPr>
                      <a:r>
                        <a:rPr lang="ru-RU" sz="1200" spc="0" err="1"/>
                        <a:t>Ципрофлоксацин</a:t>
                      </a:r>
                      <a:r>
                        <a:rPr lang="ru-RU" sz="1200" spc="0"/>
                        <a:t>* - </a:t>
                      </a:r>
                      <a:r>
                        <a:rPr lang="ru-RU" sz="1200" spc="0" err="1"/>
                        <a:t>цефтриаксон</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В в. в, в. в м</a:t>
                      </a:r>
                      <a:endParaRPr lang="ru-RU" sz="1200">
                        <a:latin typeface="Times New Roman"/>
                        <a:ea typeface="Times New Roman"/>
                      </a:endParaRPr>
                    </a:p>
                  </a:txBody>
                  <a:tcPr marL="6286" marR="6286" marT="0" marB="0" anchor="ctr"/>
                </a:tc>
                <a:tc>
                  <a:txBody>
                    <a:bodyPr/>
                    <a:lstStyle/>
                    <a:p>
                      <a:pPr marL="215900" indent="-355600" algn="ctr">
                        <a:lnSpc>
                          <a:spcPct val="100000"/>
                        </a:lnSpc>
                        <a:spcAft>
                          <a:spcPts val="0"/>
                        </a:spcAft>
                      </a:pPr>
                      <a:r>
                        <a:rPr lang="ru-RU" sz="1200" spc="0"/>
                        <a:t>0 1-0.21-1</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2</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dirty="0"/>
                        <a:t>10</a:t>
                      </a:r>
                      <a:endParaRPr lang="ru-RU" sz="1200" dirty="0">
                        <a:latin typeface="Times New Roman"/>
                        <a:ea typeface="Times New Roman"/>
                      </a:endParaRPr>
                    </a:p>
                  </a:txBody>
                  <a:tcPr marL="6286" marR="6286" marT="0" marB="0" anchor="ctr"/>
                </a:tc>
                <a:extLst>
                  <a:ext uri="{0D108BD9-81ED-4DB2-BD59-A6C34878D82A}">
                    <a16:rowId xmlns:a16="http://schemas.microsoft.com/office/drawing/2014/main" val="10007"/>
                  </a:ext>
                </a:extLst>
              </a:tr>
              <a:tr h="457614">
                <a:tc>
                  <a:txBody>
                    <a:bodyPr/>
                    <a:lstStyle/>
                    <a:p>
                      <a:pPr indent="-355600" algn="ctr">
                        <a:lnSpc>
                          <a:spcPct val="100000"/>
                        </a:lnSpc>
                        <a:spcAft>
                          <a:spcPts val="0"/>
                        </a:spcAft>
                      </a:pPr>
                      <a:r>
                        <a:rPr lang="ru-RU" sz="1200" spc="0"/>
                        <a:t>Рифампицин т гентамицин</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Внутрь, в/в. в м</a:t>
                      </a:r>
                      <a:endParaRPr lang="ru-RU" sz="1200">
                        <a:latin typeface="Times New Roman"/>
                        <a:ea typeface="Times New Roman"/>
                      </a:endParaRPr>
                    </a:p>
                  </a:txBody>
                  <a:tcPr marL="6286" marR="6286" marT="0" marB="0" anchor="ctr"/>
                </a:tc>
                <a:tc>
                  <a:txBody>
                    <a:bodyPr/>
                    <a:lstStyle/>
                    <a:p>
                      <a:pPr marL="215900" indent="-355600" algn="ctr">
                        <a:lnSpc>
                          <a:spcPct val="100000"/>
                        </a:lnSpc>
                        <a:spcAft>
                          <a:spcPts val="0"/>
                        </a:spcAft>
                      </a:pPr>
                      <a:r>
                        <a:rPr lang="ru-RU" sz="1200" spc="0"/>
                        <a:t>0.3-0.08</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2</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dirty="0"/>
                        <a:t>ю</a:t>
                      </a:r>
                      <a:endParaRPr lang="ru-RU" sz="1200" dirty="0">
                        <a:latin typeface="Times New Roman"/>
                        <a:ea typeface="Times New Roman"/>
                      </a:endParaRPr>
                    </a:p>
                  </a:txBody>
                  <a:tcPr marL="6286" marR="6286" marT="0" marB="0" anchor="ctr"/>
                </a:tc>
                <a:extLst>
                  <a:ext uri="{0D108BD9-81ED-4DB2-BD59-A6C34878D82A}">
                    <a16:rowId xmlns:a16="http://schemas.microsoft.com/office/drawing/2014/main" val="10008"/>
                  </a:ext>
                </a:extLst>
              </a:tr>
              <a:tr h="776733">
                <a:tc>
                  <a:txBody>
                    <a:bodyPr/>
                    <a:lstStyle/>
                    <a:p>
                      <a:pPr indent="-355600" algn="just">
                        <a:lnSpc>
                          <a:spcPct val="100000"/>
                        </a:lnSpc>
                        <a:spcAft>
                          <a:spcPts val="0"/>
                        </a:spcAft>
                      </a:pPr>
                      <a:r>
                        <a:rPr lang="ru-RU" sz="1200" spc="0"/>
                        <a:t>Рифампицин - стрептомицин (или амикацин)</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Внутрь в в. в м</a:t>
                      </a:r>
                      <a:endParaRPr lang="ru-RU" sz="1200">
                        <a:latin typeface="Times New Roman"/>
                        <a:ea typeface="Times New Roman"/>
                      </a:endParaRPr>
                    </a:p>
                  </a:txBody>
                  <a:tcPr marL="6286" marR="6286" marT="0" marB="0" anchor="ctr"/>
                </a:tc>
                <a:tc>
                  <a:txBody>
                    <a:bodyPr/>
                    <a:lstStyle/>
                    <a:p>
                      <a:pPr marL="215900" indent="-355600" algn="ctr">
                        <a:lnSpc>
                          <a:spcPct val="100000"/>
                        </a:lnSpc>
                        <a:spcAft>
                          <a:spcPts val="0"/>
                        </a:spcAft>
                      </a:pPr>
                      <a:r>
                        <a:rPr lang="ru-RU" sz="1200" spc="0"/>
                        <a:t>0,3-0,5</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a:t>2</a:t>
                      </a:r>
                      <a:endParaRPr lang="ru-RU" sz="1200">
                        <a:latin typeface="Times New Roman"/>
                        <a:ea typeface="Times New Roman"/>
                      </a:endParaRPr>
                    </a:p>
                  </a:txBody>
                  <a:tcPr marL="6286" marR="6286" marT="0" marB="0" anchor="ctr"/>
                </a:tc>
                <a:tc>
                  <a:txBody>
                    <a:bodyPr/>
                    <a:lstStyle/>
                    <a:p>
                      <a:pPr indent="-355600" algn="ctr">
                        <a:lnSpc>
                          <a:spcPct val="100000"/>
                        </a:lnSpc>
                        <a:spcAft>
                          <a:spcPts val="0"/>
                        </a:spcAft>
                      </a:pPr>
                      <a:r>
                        <a:rPr lang="ru-RU" sz="1200" spc="0" dirty="0"/>
                        <a:t>10</a:t>
                      </a:r>
                      <a:endParaRPr lang="ru-RU" sz="1200" dirty="0">
                        <a:latin typeface="Times New Roman"/>
                        <a:ea typeface="Times New Roman"/>
                      </a:endParaRPr>
                    </a:p>
                  </a:txBody>
                  <a:tcPr marL="6286" marR="6286"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4" name="Rectangle 73">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76" name="Rectangle 75">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ln w="6350" cap="flat" cmpd="sng" algn="ctr">
            <a:noFill/>
            <a:prstDash val="solid"/>
          </a:ln>
          <a:effectLst>
            <a:outerShdw blurRad="50800" algn="ctr" rotWithShape="0">
              <a:prstClr val="black">
                <a:alpha val="66000"/>
              </a:prstClr>
            </a:outerShdw>
            <a:softEdge rad="0"/>
          </a:effectLst>
        </p:spPr>
      </p:sp>
      <p:sp>
        <p:nvSpPr>
          <p:cNvPr id="78" name="Rectangle 77">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78850" name="Заголовок 1">
            <a:extLst>
              <a:ext uri="{FF2B5EF4-FFF2-40B4-BE49-F238E27FC236}">
                <a16:creationId xmlns:a16="http://schemas.microsoft.com/office/drawing/2014/main" id="{2A905384-365C-9FB3-CCD5-28DFF19A1220}"/>
              </a:ext>
            </a:extLst>
          </p:cNvPr>
          <p:cNvSpPr>
            <a:spLocks noGrp="1"/>
          </p:cNvSpPr>
          <p:nvPr>
            <p:ph type="title"/>
          </p:nvPr>
        </p:nvSpPr>
        <p:spPr>
          <a:xfrm>
            <a:off x="7532835" y="1420706"/>
            <a:ext cx="3466540" cy="4016587"/>
          </a:xfrm>
        </p:spPr>
        <p:txBody>
          <a:bodyPr>
            <a:normAutofit/>
          </a:bodyPr>
          <a:lstStyle/>
          <a:p>
            <a:r>
              <a:rPr lang="ru-RU" altLang="ru-UA" sz="2800"/>
              <a:t>Патогенетическая терапия</a:t>
            </a:r>
          </a:p>
        </p:txBody>
      </p:sp>
      <p:sp>
        <p:nvSpPr>
          <p:cNvPr id="78851" name="Содержимое 2">
            <a:extLst>
              <a:ext uri="{FF2B5EF4-FFF2-40B4-BE49-F238E27FC236}">
                <a16:creationId xmlns:a16="http://schemas.microsoft.com/office/drawing/2014/main" id="{6FDB1557-E697-A5F9-A01C-C5869C6651DA}"/>
              </a:ext>
            </a:extLst>
          </p:cNvPr>
          <p:cNvSpPr>
            <a:spLocks noGrp="1"/>
          </p:cNvSpPr>
          <p:nvPr>
            <p:ph idx="1"/>
          </p:nvPr>
        </p:nvSpPr>
        <p:spPr>
          <a:xfrm>
            <a:off x="1440519" y="1420706"/>
            <a:ext cx="5514758" cy="4016587"/>
          </a:xfrm>
        </p:spPr>
        <p:txBody>
          <a:bodyPr anchor="ctr">
            <a:normAutofit/>
          </a:bodyPr>
          <a:lstStyle/>
          <a:p>
            <a:r>
              <a:rPr lang="ru-RU" altLang="ru-UA">
                <a:solidFill>
                  <a:schemeClr val="tx1">
                    <a:lumMod val="75000"/>
                    <a:lumOff val="25000"/>
                  </a:schemeClr>
                </a:solidFill>
              </a:rPr>
              <a:t>Дезинтоксикационная терапия заключается во внутривенных инфузиях коллоидных (реополиглюкин, плазма) и кристаллоидных растворов (глюкоза 5-10%, полиионные растворы) до 40-50 мл/кг в сутки. Применявшиеся ранее противочумная сыворотка, специфический гамма-глобулин в процессе наблюдения оказались неэффективными, и в настоящее время в практике их не применяют, не используют также чумной бактериофаг.</a:t>
            </a:r>
          </a:p>
          <a:p>
            <a:endParaRPr lang="ru-RU" altLang="ru-UA">
              <a:solidFill>
                <a:schemeClr val="tx1">
                  <a:lumMod val="75000"/>
                  <a:lumOff val="25000"/>
                </a:schemeClr>
              </a:solidFill>
            </a:endParaRPr>
          </a:p>
        </p:txBody>
      </p:sp>
      <p:cxnSp>
        <p:nvCxnSpPr>
          <p:cNvPr id="80" name="Straight Connector 79">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rgbClr val="B1DDFF"/>
              </a:gs>
              <a:gs pos="100000">
                <a:srgbClr val="CDE9FF"/>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3" name="Rectangle 72">
            <a:extLst>
              <a:ext uri="{FF2B5EF4-FFF2-40B4-BE49-F238E27FC236}">
                <a16:creationId xmlns:a16="http://schemas.microsoft.com/office/drawing/2014/main" id="{23FB29C5-9E32-4F49-A689-B10EE31E5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2"/>
          </a:solidFill>
          <a:ln w="6350" cap="flat" cmpd="sng" algn="ctr">
            <a:noFill/>
            <a:prstDash val="solid"/>
          </a:ln>
          <a:effectLst>
            <a:outerShdw blurRad="63500" algn="ctr" rotWithShape="0">
              <a:prstClr val="black">
                <a:alpha val="40000"/>
              </a:prstClr>
            </a:outerShdw>
            <a:softEdge rad="0"/>
          </a:effectLst>
        </p:spPr>
      </p:sp>
      <p:sp>
        <p:nvSpPr>
          <p:cNvPr id="77" name="Rectangle 76">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2"/>
            </a:solidFill>
            <a:prstDash val="solid"/>
            <a:miter lim="800000"/>
          </a:ln>
          <a:effectLst/>
        </p:spPr>
      </p:sp>
      <p:sp>
        <p:nvSpPr>
          <p:cNvPr id="79874" name="Заголовок 1">
            <a:extLst>
              <a:ext uri="{FF2B5EF4-FFF2-40B4-BE49-F238E27FC236}">
                <a16:creationId xmlns:a16="http://schemas.microsoft.com/office/drawing/2014/main" id="{6E5425F3-39C4-2EE6-A117-4503D0122F9A}"/>
              </a:ext>
            </a:extLst>
          </p:cNvPr>
          <p:cNvSpPr>
            <a:spLocks noGrp="1"/>
          </p:cNvSpPr>
          <p:nvPr>
            <p:ph type="title"/>
          </p:nvPr>
        </p:nvSpPr>
        <p:spPr>
          <a:xfrm>
            <a:off x="3844616" y="881210"/>
            <a:ext cx="7417925" cy="1517035"/>
          </a:xfrm>
        </p:spPr>
        <p:txBody>
          <a:bodyPr>
            <a:normAutofit/>
          </a:bodyPr>
          <a:lstStyle/>
          <a:p>
            <a:r>
              <a:rPr lang="ru-RU" altLang="ru-UA">
                <a:solidFill>
                  <a:schemeClr val="tx1">
                    <a:lumMod val="75000"/>
                    <a:lumOff val="25000"/>
                  </a:schemeClr>
                </a:solidFill>
                <a:latin typeface="+mn-lt"/>
              </a:rPr>
              <a:t>ВЫПИСКА</a:t>
            </a:r>
          </a:p>
        </p:txBody>
      </p:sp>
      <p:sp>
        <p:nvSpPr>
          <p:cNvPr id="3" name="Содержимое 2">
            <a:extLst>
              <a:ext uri="{FF2B5EF4-FFF2-40B4-BE49-F238E27FC236}">
                <a16:creationId xmlns:a16="http://schemas.microsoft.com/office/drawing/2014/main" id="{FA6254EF-799A-A2BA-30DC-162436A45F17}"/>
              </a:ext>
            </a:extLst>
          </p:cNvPr>
          <p:cNvSpPr>
            <a:spLocks noGrp="1"/>
          </p:cNvSpPr>
          <p:nvPr>
            <p:ph idx="1"/>
          </p:nvPr>
        </p:nvSpPr>
        <p:spPr>
          <a:xfrm>
            <a:off x="3844616" y="2626840"/>
            <a:ext cx="7245103" cy="3131777"/>
          </a:xfrm>
        </p:spPr>
        <p:txBody>
          <a:bodyPr rtlCol="0">
            <a:normAutofit/>
          </a:bodyPr>
          <a:lstStyle/>
          <a:p>
            <a:pPr>
              <a:lnSpc>
                <a:spcPct val="90000"/>
              </a:lnSpc>
              <a:defRPr/>
            </a:pPr>
            <a:r>
              <a:rPr lang="ru-RU">
                <a:solidFill>
                  <a:schemeClr val="tx1">
                    <a:lumMod val="75000"/>
                    <a:lumOff val="25000"/>
                  </a:schemeClr>
                </a:solidFill>
              </a:rPr>
              <a:t> Больных выписывают после полного выздоровления (при бубонной форме не ранее 4-й недели, при лёгочной — не ранее 6-й недели со дня клинического выздоровления) и трёхкратного отрицательного результата, полученного после посева пунктата бубона, мокроты или крови, который проводят на 2-й, 4-й, 6-й дни после прекращения лечения. </a:t>
            </a:r>
          </a:p>
          <a:p>
            <a:pPr>
              <a:lnSpc>
                <a:spcPct val="90000"/>
              </a:lnSpc>
              <a:defRPr/>
            </a:pPr>
            <a:r>
              <a:rPr lang="ru-RU">
                <a:solidFill>
                  <a:schemeClr val="tx1">
                    <a:lumMod val="75000"/>
                    <a:lumOff val="25000"/>
                  </a:schemeClr>
                </a:solidFill>
              </a:rPr>
              <a:t>После выписки осуществляют медицинское наблюдение в течение 3 мес.</a:t>
            </a:r>
          </a:p>
          <a:p>
            <a:pPr>
              <a:lnSpc>
                <a:spcPct val="90000"/>
              </a:lnSpc>
              <a:defRPr/>
            </a:pPr>
            <a:r>
              <a:rPr lang="ru-RU">
                <a:solidFill>
                  <a:schemeClr val="tx1">
                    <a:lumMod val="75000"/>
                    <a:lumOff val="25000"/>
                  </a:schemeClr>
                </a:solidFill>
              </a:rPr>
              <a:t>Сроки допуска к работе определяются индивидуально и зависят от состояния больного.</a:t>
            </a:r>
          </a:p>
          <a:p>
            <a:pPr>
              <a:lnSpc>
                <a:spcPct val="90000"/>
              </a:lnSpc>
              <a:defRPr/>
            </a:pPr>
            <a:endParaRPr lang="ru-RU">
              <a:solidFill>
                <a:schemeClr val="tx1">
                  <a:lumMod val="75000"/>
                  <a:lumOff val="25000"/>
                </a:schemeClr>
              </a:solidFill>
            </a:endParaRPr>
          </a:p>
          <a:p>
            <a:pPr>
              <a:lnSpc>
                <a:spcPct val="90000"/>
              </a:lnSpc>
              <a:defRPr/>
            </a:pPr>
            <a:endParaRPr lang="ru-RU">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0898" name="Заголовок 1">
            <a:extLst>
              <a:ext uri="{FF2B5EF4-FFF2-40B4-BE49-F238E27FC236}">
                <a16:creationId xmlns:a16="http://schemas.microsoft.com/office/drawing/2014/main" id="{775E7299-28AD-494E-A09F-3CAED0F98959}"/>
              </a:ext>
            </a:extLst>
          </p:cNvPr>
          <p:cNvSpPr>
            <a:spLocks noGrp="1"/>
          </p:cNvSpPr>
          <p:nvPr>
            <p:ph type="title"/>
          </p:nvPr>
        </p:nvSpPr>
        <p:spPr>
          <a:xfrm>
            <a:off x="1066800" y="642594"/>
            <a:ext cx="10058400" cy="1371600"/>
          </a:xfrm>
        </p:spPr>
        <p:txBody>
          <a:bodyPr>
            <a:normAutofit/>
          </a:bodyPr>
          <a:lstStyle/>
          <a:p>
            <a:pPr algn="ctr"/>
            <a:r>
              <a:rPr lang="ru-RU" altLang="ru-UA">
                <a:latin typeface="+mn-lt"/>
              </a:rPr>
              <a:t>Карантин</a:t>
            </a:r>
          </a:p>
        </p:txBody>
      </p:sp>
      <p:graphicFrame>
        <p:nvGraphicFramePr>
          <p:cNvPr id="80901" name="Содержимое 2">
            <a:extLst>
              <a:ext uri="{FF2B5EF4-FFF2-40B4-BE49-F238E27FC236}">
                <a16:creationId xmlns:a16="http://schemas.microsoft.com/office/drawing/2014/main" id="{39A4E861-B875-27E6-2AD1-1DB90AD8C7A6}"/>
              </a:ext>
            </a:extLst>
          </p:cNvPr>
          <p:cNvGraphicFramePr>
            <a:graphicFrameLocks noGrp="1"/>
          </p:cNvGraphicFramePr>
          <p:nvPr>
            <p:ph idx="1"/>
            <p:extLst>
              <p:ext uri="{D42A27DB-BD31-4B8C-83A1-F6EECF244321}">
                <p14:modId xmlns:p14="http://schemas.microsoft.com/office/powerpoint/2010/main" val="3897714911"/>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81922" name="Заголовок 1">
            <a:extLst>
              <a:ext uri="{FF2B5EF4-FFF2-40B4-BE49-F238E27FC236}">
                <a16:creationId xmlns:a16="http://schemas.microsoft.com/office/drawing/2014/main" id="{4465EE7F-70FE-9742-E637-4D809C574506}"/>
              </a:ext>
            </a:extLst>
          </p:cNvPr>
          <p:cNvSpPr>
            <a:spLocks noGrp="1"/>
          </p:cNvSpPr>
          <p:nvPr>
            <p:ph type="title"/>
          </p:nvPr>
        </p:nvSpPr>
        <p:spPr>
          <a:xfrm>
            <a:off x="573409" y="568575"/>
            <a:ext cx="3765200" cy="5457366"/>
          </a:xfrm>
        </p:spPr>
        <p:txBody>
          <a:bodyPr>
            <a:normAutofit/>
          </a:bodyPr>
          <a:lstStyle/>
          <a:p>
            <a:pPr algn="ctr"/>
            <a:r>
              <a:rPr lang="ru-RU" altLang="ru-UA" sz="3400">
                <a:solidFill>
                  <a:schemeClr val="bg1"/>
                </a:solidFill>
                <a:latin typeface="+mn-lt"/>
              </a:rPr>
              <a:t>МЕРЫ ПРОФИЛАКТИКИ </a:t>
            </a:r>
          </a:p>
        </p:txBody>
      </p:sp>
      <p:sp>
        <p:nvSpPr>
          <p:cNvPr id="3" name="Содержимое 2">
            <a:extLst>
              <a:ext uri="{FF2B5EF4-FFF2-40B4-BE49-F238E27FC236}">
                <a16:creationId xmlns:a16="http://schemas.microsoft.com/office/drawing/2014/main" id="{86F819F5-AAE1-39BF-991B-1F96B8757C43}"/>
              </a:ext>
            </a:extLst>
          </p:cNvPr>
          <p:cNvSpPr>
            <a:spLocks noGrp="1"/>
          </p:cNvSpPr>
          <p:nvPr>
            <p:ph idx="1"/>
          </p:nvPr>
        </p:nvSpPr>
        <p:spPr>
          <a:xfrm>
            <a:off x="5478124" y="559477"/>
            <a:ext cx="5647076" cy="5475563"/>
          </a:xfrm>
        </p:spPr>
        <p:txBody>
          <a:bodyPr rtlCol="0" anchor="ctr">
            <a:normAutofit/>
          </a:bodyPr>
          <a:lstStyle/>
          <a:p>
            <a:pPr>
              <a:buNone/>
              <a:defRPr/>
            </a:pPr>
            <a:r>
              <a:rPr lang="ru-RU"/>
              <a:t>Неспецифические</a:t>
            </a:r>
          </a:p>
          <a:p>
            <a:pPr>
              <a:defRPr/>
            </a:pPr>
            <a:r>
              <a:rPr lang="ru-RU"/>
              <a:t>Эпидемиологический надзор за природными очагами чумы.</a:t>
            </a:r>
          </a:p>
          <a:p>
            <a:pPr>
              <a:defRPr/>
            </a:pPr>
            <a:r>
              <a:rPr lang="ru-RU"/>
              <a:t>Сокращение численности грызунов, проведение дератизации и дезинсекции.</a:t>
            </a:r>
          </a:p>
          <a:p>
            <a:pPr>
              <a:defRPr/>
            </a:pPr>
            <a:r>
              <a:rPr lang="ru-RU"/>
              <a:t>Постоянное наблюдение за населением, находящимся в зоне риска заражения.</a:t>
            </a:r>
          </a:p>
          <a:p>
            <a:pPr>
              <a:defRPr/>
            </a:pPr>
            <a:r>
              <a:rPr lang="ru-RU"/>
              <a:t>Подготовка медицинских учреждений и медицинского персонала к работе с больными чумой, проведение информационно-разъяснительной работы среди населения.</a:t>
            </a:r>
          </a:p>
          <a:p>
            <a:pPr>
              <a:defRPr/>
            </a:pPr>
            <a:r>
              <a:rPr lang="ru-RU"/>
              <a:t>Предупреждение завоза возбудителя из других стран. Меры, которые необходимо принять, изложены в «Международных медико-санитарных правилах» и «Правилах по санитарной охране территории».</a:t>
            </a:r>
          </a:p>
          <a:p>
            <a:pPr>
              <a:defRPr/>
            </a:pPr>
            <a:endParaRPr lang="ru-RU"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76" name="Rectangle 75">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82946" name="Заголовок 1">
            <a:extLst>
              <a:ext uri="{FF2B5EF4-FFF2-40B4-BE49-F238E27FC236}">
                <a16:creationId xmlns:a16="http://schemas.microsoft.com/office/drawing/2014/main" id="{C2E5DC42-BCF6-379E-D30A-522BB927757E}"/>
              </a:ext>
            </a:extLst>
          </p:cNvPr>
          <p:cNvSpPr>
            <a:spLocks noGrp="1"/>
          </p:cNvSpPr>
          <p:nvPr>
            <p:ph type="title"/>
          </p:nvPr>
        </p:nvSpPr>
        <p:spPr>
          <a:xfrm>
            <a:off x="573409" y="568575"/>
            <a:ext cx="3765200" cy="5457366"/>
          </a:xfrm>
        </p:spPr>
        <p:txBody>
          <a:bodyPr>
            <a:normAutofit/>
          </a:bodyPr>
          <a:lstStyle/>
          <a:p>
            <a:pPr algn="ctr"/>
            <a:r>
              <a:rPr lang="ru-RU" altLang="ru-UA" sz="3400">
                <a:solidFill>
                  <a:schemeClr val="bg1"/>
                </a:solidFill>
                <a:latin typeface="+mn-lt"/>
              </a:rPr>
              <a:t>МЕРЫ ПРОФИЛАКТИКИ </a:t>
            </a:r>
          </a:p>
        </p:txBody>
      </p:sp>
      <p:sp>
        <p:nvSpPr>
          <p:cNvPr id="82947" name="Содержимое 2">
            <a:extLst>
              <a:ext uri="{FF2B5EF4-FFF2-40B4-BE49-F238E27FC236}">
                <a16:creationId xmlns:a16="http://schemas.microsoft.com/office/drawing/2014/main" id="{2BB4DDB6-B02F-4A40-851B-DCF009B376B9}"/>
              </a:ext>
            </a:extLst>
          </p:cNvPr>
          <p:cNvSpPr>
            <a:spLocks noGrp="1"/>
          </p:cNvSpPr>
          <p:nvPr>
            <p:ph idx="1"/>
          </p:nvPr>
        </p:nvSpPr>
        <p:spPr>
          <a:xfrm>
            <a:off x="5478124" y="559477"/>
            <a:ext cx="5647076" cy="5475563"/>
          </a:xfrm>
        </p:spPr>
        <p:txBody>
          <a:bodyPr anchor="ctr">
            <a:normAutofit/>
          </a:bodyPr>
          <a:lstStyle/>
          <a:p>
            <a:r>
              <a:rPr lang="ru-RU" altLang="ru-UA"/>
              <a:t>Специфическая профилактика заключается в ежегодной иммунизации живой противочумной вакциной лиц, проживающих в эпизоотологических очагах или выезжающих туда. Людям, соприкасающимся с больными чумой, их вещами, трупами животных, проводят экстренную химиопрофилактику</a:t>
            </a:r>
            <a:r>
              <a:rPr lang="ru-RU" altLang="ru-UA" dirty="0"/>
              <a:t>! </a:t>
            </a: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E499DDB0-F27A-44CC-8E62-15E86AF9E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811" y="403509"/>
            <a:ext cx="4087368" cy="6050982"/>
          </a:xfrm>
          <a:prstGeom prst="rect">
            <a:avLst/>
          </a:prstGeom>
          <a:noFill/>
          <a:ln w="6350" cap="sq" cmpd="sng" algn="ctr">
            <a:solidFill>
              <a:schemeClr val="bg2"/>
            </a:solidFill>
            <a:prstDash val="solid"/>
            <a:miter lim="800000"/>
          </a:ln>
          <a:effectLst/>
        </p:spPr>
      </p:sp>
      <p:sp>
        <p:nvSpPr>
          <p:cNvPr id="83970" name="Заголовок 2">
            <a:extLst>
              <a:ext uri="{FF2B5EF4-FFF2-40B4-BE49-F238E27FC236}">
                <a16:creationId xmlns:a16="http://schemas.microsoft.com/office/drawing/2014/main" id="{BE72D1D4-9824-2FB8-6A31-481BDA3320CC}"/>
              </a:ext>
            </a:extLst>
          </p:cNvPr>
          <p:cNvSpPr>
            <a:spLocks noGrp="1"/>
          </p:cNvSpPr>
          <p:nvPr>
            <p:ph type="title"/>
          </p:nvPr>
        </p:nvSpPr>
        <p:spPr>
          <a:xfrm>
            <a:off x="573409" y="568575"/>
            <a:ext cx="3765200" cy="5457366"/>
          </a:xfrm>
        </p:spPr>
        <p:txBody>
          <a:bodyPr>
            <a:normAutofit/>
          </a:bodyPr>
          <a:lstStyle/>
          <a:p>
            <a:pPr algn="ctr"/>
            <a:r>
              <a:rPr lang="ru-RU" altLang="ru-UA" sz="4100">
                <a:solidFill>
                  <a:schemeClr val="bg1"/>
                </a:solidFill>
                <a:latin typeface="+mn-lt"/>
              </a:rPr>
              <a:t>ВАКЦИНАЦИЯ</a:t>
            </a:r>
          </a:p>
        </p:txBody>
      </p:sp>
      <p:sp>
        <p:nvSpPr>
          <p:cNvPr id="68610" name="Содержимое 2">
            <a:extLst>
              <a:ext uri="{FF2B5EF4-FFF2-40B4-BE49-F238E27FC236}">
                <a16:creationId xmlns:a16="http://schemas.microsoft.com/office/drawing/2014/main" id="{B528ED43-D2B1-54D2-2309-6951B38B1D53}"/>
              </a:ext>
            </a:extLst>
          </p:cNvPr>
          <p:cNvSpPr>
            <a:spLocks noGrp="1"/>
          </p:cNvSpPr>
          <p:nvPr>
            <p:ph idx="1"/>
          </p:nvPr>
        </p:nvSpPr>
        <p:spPr>
          <a:xfrm>
            <a:off x="5478124" y="559477"/>
            <a:ext cx="5647076" cy="5475563"/>
          </a:xfrm>
        </p:spPr>
        <p:txBody>
          <a:bodyPr rtlCol="0" anchor="ctr">
            <a:normAutofit/>
          </a:bodyPr>
          <a:lstStyle/>
          <a:p>
            <a:pPr>
              <a:lnSpc>
                <a:spcPct val="90000"/>
              </a:lnSpc>
              <a:defRPr/>
            </a:pPr>
            <a:r>
              <a:rPr lang="ru-RU"/>
              <a:t>Ни одна из вакцин не дает абсолютной гарантии защищенности — привитые тоже могут заболеть, при этом течение болезни имеет свои особенности, а именно:</a:t>
            </a:r>
          </a:p>
          <a:p>
            <a:pPr>
              <a:lnSpc>
                <a:spcPct val="90000"/>
              </a:lnSpc>
              <a:buNone/>
              <a:defRPr/>
            </a:pPr>
            <a:r>
              <a:rPr lang="ru-RU"/>
              <a:t>        — удлиняется инкубационный период (до 10 дней);</a:t>
            </a:r>
          </a:p>
          <a:p>
            <a:pPr>
              <a:lnSpc>
                <a:spcPct val="90000"/>
              </a:lnSpc>
              <a:buNone/>
              <a:defRPr/>
            </a:pPr>
            <a:r>
              <a:rPr lang="ru-RU"/>
              <a:t>        — начало более постепенное, температура тела первые 2—3 дня может быть субфебрильной, а интоксикация — умеренной;</a:t>
            </a:r>
          </a:p>
          <a:p>
            <a:pPr>
              <a:lnSpc>
                <a:spcPct val="90000"/>
              </a:lnSpc>
              <a:buNone/>
              <a:defRPr/>
            </a:pPr>
            <a:r>
              <a:rPr lang="ru-RU"/>
              <a:t>       — формирующийся бубон меньше в размерах, менее выражена и локальная болезненность.</a:t>
            </a:r>
          </a:p>
          <a:p>
            <a:pPr>
              <a:lnSpc>
                <a:spcPct val="90000"/>
              </a:lnSpc>
              <a:buNone/>
              <a:defRPr/>
            </a:pPr>
            <a:endParaRPr lang="ru-RU"/>
          </a:p>
          <a:p>
            <a:pPr>
              <a:lnSpc>
                <a:spcPct val="90000"/>
              </a:lnSpc>
              <a:buNone/>
              <a:defRPr/>
            </a:pPr>
            <a:r>
              <a:rPr lang="ru-RU"/>
              <a:t>Если больному на этом фоне не назначить адекватную антибактериальную терапию, через 3—4 дня развернется классическая картина чумы.</a:t>
            </a:r>
          </a:p>
          <a:p>
            <a:pPr>
              <a:lnSpc>
                <a:spcPct val="90000"/>
              </a:lnSpc>
              <a:buNone/>
              <a:defRPr/>
            </a:pPr>
            <a:endParaRPr lang="ru-RU"/>
          </a:p>
          <a:p>
            <a:pPr>
              <a:lnSpc>
                <a:spcPct val="90000"/>
              </a:lnSpc>
              <a:defRPr/>
            </a:pPr>
            <a:endParaRPr lang="ru-RU"/>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a:extLst>
              <a:ext uri="{FF2B5EF4-FFF2-40B4-BE49-F238E27FC236}">
                <a16:creationId xmlns:a16="http://schemas.microsoft.com/office/drawing/2014/main" id="{1364AB59-7DE1-5AAE-BBC7-52FED85A0026}"/>
              </a:ext>
            </a:extLst>
          </p:cNvPr>
          <p:cNvSpPr>
            <a:spLocks noGrp="1"/>
          </p:cNvSpPr>
          <p:nvPr>
            <p:ph idx="1"/>
          </p:nvPr>
        </p:nvSpPr>
        <p:spPr>
          <a:xfrm>
            <a:off x="1487488" y="620688"/>
            <a:ext cx="9145016" cy="5832647"/>
          </a:xfrm>
        </p:spPr>
        <p:txBody>
          <a:bodyPr rtlCol="0">
            <a:normAutofit fontScale="47500" lnSpcReduction="20000"/>
          </a:bodyPr>
          <a:lstStyle/>
          <a:p>
            <a:pPr>
              <a:lnSpc>
                <a:spcPct val="120000"/>
              </a:lnSpc>
              <a:defRPr/>
            </a:pPr>
            <a:r>
              <a:rPr lang="ru-RU" dirty="0"/>
              <a:t> </a:t>
            </a:r>
            <a:r>
              <a:rPr lang="ru-RU" sz="4200" dirty="0"/>
              <a:t>Вторая пандемия началась в Китае и Индии в 1334 г., а в дальнейшем «черная смерть» распространилась на страны Ближнего Востока, Европы, Африки. За 3 года пандемии (1348—1350 гг.) в Старом Свете от чумы умерли 75 миллионов человек; погиб каждый пятый европеец. Это была преимущественно легочная чума, наиболее тяжелая. </a:t>
            </a:r>
          </a:p>
          <a:p>
            <a:pPr>
              <a:lnSpc>
                <a:spcPct val="120000"/>
              </a:lnSpc>
              <a:defRPr/>
            </a:pPr>
            <a:endParaRPr lang="ru-RU" sz="4200" dirty="0"/>
          </a:p>
          <a:p>
            <a:pPr>
              <a:lnSpc>
                <a:spcPct val="120000"/>
              </a:lnSpc>
              <a:defRPr/>
            </a:pPr>
            <a:r>
              <a:rPr lang="ru-RU" sz="4200" dirty="0"/>
              <a:t>В 70-е годы 14 века из Турции через Украину чума была занесена и в Россию. По официальным данным, только в Москве погибли более 130 тыс. человек, тогда же там было открыто 10 новых кладбищ для захоронения умерших от чумы.</a:t>
            </a:r>
          </a:p>
          <a:p>
            <a:pPr>
              <a:lnSpc>
                <a:spcPct val="120000"/>
              </a:lnSpc>
              <a:defRPr/>
            </a:pPr>
            <a:endParaRPr lang="ru-RU" sz="4200" dirty="0"/>
          </a:p>
          <a:p>
            <a:pPr>
              <a:lnSpc>
                <a:spcPct val="120000"/>
              </a:lnSpc>
              <a:defRPr/>
            </a:pPr>
            <a:r>
              <a:rPr lang="ru-RU" sz="4200" dirty="0"/>
              <a:t>Во многих европейских городах оставшихся в живых было столь мало, что они не успевали хоронить умерших — их либо сваливали в огромные ямы, либо оставляли прямо на улицах. Врачи, работавшие в госпиталях для больных чумой, были обречены — почти все они погибли.</a:t>
            </a:r>
          </a:p>
          <a:p>
            <a:pPr>
              <a:defRPr/>
            </a:pPr>
            <a:endParaRPr lang="ru-RU" sz="3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D2A400C-130C-4DA2-8415-573ECF957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3081"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9DE4D6F3-06C5-4F15-8E98-BAB2F23A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33"/>
            <a:ext cx="675365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63E9073-A453-4074-B228-EA88D2FCEF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257" y="-4233"/>
            <a:ext cx="5427262"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id="{D3A2472E-AEDB-4A4C-A569-2DB4AD7BFF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1973" y="643464"/>
            <a:ext cx="4143830" cy="5566305"/>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79" name="Rectangle 78">
            <a:extLst>
              <a:ext uri="{FF2B5EF4-FFF2-40B4-BE49-F238E27FC236}">
                <a16:creationId xmlns:a16="http://schemas.microsoft.com/office/drawing/2014/main" id="{3AF9F4A4-2B89-488A-ABE0-3A17BEE5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7364" y="806860"/>
            <a:ext cx="3813048" cy="5239512"/>
          </a:xfrm>
          <a:prstGeom prst="rect">
            <a:avLst/>
          </a:prstGeom>
          <a:solidFill>
            <a:schemeClr val="tx2"/>
          </a:solidFill>
          <a:ln w="6350" cap="sq" cmpd="sng" algn="ctr">
            <a:solidFill>
              <a:srgbClr val="FFFFFF"/>
            </a:solidFill>
            <a:prstDash val="solid"/>
            <a:miter lim="800000"/>
          </a:ln>
          <a:effectLst/>
        </p:spPr>
      </p:sp>
      <p:sp>
        <p:nvSpPr>
          <p:cNvPr id="84994" name="Заголовок 1">
            <a:extLst>
              <a:ext uri="{FF2B5EF4-FFF2-40B4-BE49-F238E27FC236}">
                <a16:creationId xmlns:a16="http://schemas.microsoft.com/office/drawing/2014/main" id="{E0CD6889-986A-D148-BEE6-C2173F9B43E0}"/>
              </a:ext>
            </a:extLst>
          </p:cNvPr>
          <p:cNvSpPr>
            <a:spLocks noGrp="1"/>
          </p:cNvSpPr>
          <p:nvPr>
            <p:ph type="title"/>
          </p:nvPr>
        </p:nvSpPr>
        <p:spPr>
          <a:xfrm>
            <a:off x="7747000" y="1384626"/>
            <a:ext cx="3454400" cy="4097216"/>
          </a:xfrm>
        </p:spPr>
        <p:txBody>
          <a:bodyPr>
            <a:normAutofit/>
          </a:bodyPr>
          <a:lstStyle/>
          <a:p>
            <a:pPr algn="ctr"/>
            <a:r>
              <a:rPr lang="ru-RU" altLang="ru-UA" sz="2300">
                <a:solidFill>
                  <a:schemeClr val="bg1"/>
                </a:solidFill>
                <a:latin typeface="+mn-lt"/>
              </a:rPr>
              <a:t>Экстренная химиопрофилактика</a:t>
            </a:r>
          </a:p>
        </p:txBody>
      </p:sp>
      <p:graphicFrame>
        <p:nvGraphicFramePr>
          <p:cNvPr id="4" name="Содержимое 3">
            <a:extLst>
              <a:ext uri="{FF2B5EF4-FFF2-40B4-BE49-F238E27FC236}">
                <a16:creationId xmlns:a16="http://schemas.microsoft.com/office/drawing/2014/main" id="{51A95E5A-058E-B4BA-A7A1-EE39A03BF4E9}"/>
              </a:ext>
            </a:extLst>
          </p:cNvPr>
          <p:cNvGraphicFramePr>
            <a:graphicFrameLocks noGrp="1"/>
          </p:cNvGraphicFramePr>
          <p:nvPr>
            <p:ph idx="1"/>
            <p:extLst>
              <p:ext uri="{D42A27DB-BD31-4B8C-83A1-F6EECF244321}">
                <p14:modId xmlns:p14="http://schemas.microsoft.com/office/powerpoint/2010/main" val="510654078"/>
              </p:ext>
            </p:extLst>
          </p:nvPr>
        </p:nvGraphicFramePr>
        <p:xfrm>
          <a:off x="407368" y="643463"/>
          <a:ext cx="5904657" cy="5566303"/>
        </p:xfrm>
        <a:graphic>
          <a:graphicData uri="http://schemas.openxmlformats.org/drawingml/2006/table">
            <a:tbl>
              <a:tblPr firstRow="1" bandRow="1">
                <a:tableStyleId>{3C2FFA5D-87B4-456A-9821-1D502468CF0F}</a:tableStyleId>
              </a:tblPr>
              <a:tblGrid>
                <a:gridCol w="1428995">
                  <a:extLst>
                    <a:ext uri="{9D8B030D-6E8A-4147-A177-3AD203B41FA5}">
                      <a16:colId xmlns:a16="http://schemas.microsoft.com/office/drawing/2014/main" val="20000"/>
                    </a:ext>
                  </a:extLst>
                </a:gridCol>
                <a:gridCol w="1124054">
                  <a:extLst>
                    <a:ext uri="{9D8B030D-6E8A-4147-A177-3AD203B41FA5}">
                      <a16:colId xmlns:a16="http://schemas.microsoft.com/office/drawing/2014/main" val="20001"/>
                    </a:ext>
                  </a:extLst>
                </a:gridCol>
                <a:gridCol w="770005">
                  <a:extLst>
                    <a:ext uri="{9D8B030D-6E8A-4147-A177-3AD203B41FA5}">
                      <a16:colId xmlns:a16="http://schemas.microsoft.com/office/drawing/2014/main" val="20002"/>
                    </a:ext>
                  </a:extLst>
                </a:gridCol>
                <a:gridCol w="1259965">
                  <a:extLst>
                    <a:ext uri="{9D8B030D-6E8A-4147-A177-3AD203B41FA5}">
                      <a16:colId xmlns:a16="http://schemas.microsoft.com/office/drawing/2014/main" val="20003"/>
                    </a:ext>
                  </a:extLst>
                </a:gridCol>
                <a:gridCol w="1321638">
                  <a:extLst>
                    <a:ext uri="{9D8B030D-6E8A-4147-A177-3AD203B41FA5}">
                      <a16:colId xmlns:a16="http://schemas.microsoft.com/office/drawing/2014/main" val="20004"/>
                    </a:ext>
                  </a:extLst>
                </a:gridCol>
              </a:tblGrid>
              <a:tr h="1376828">
                <a:tc>
                  <a:txBody>
                    <a:bodyPr/>
                    <a:lstStyle/>
                    <a:p>
                      <a:pPr indent="-355600" algn="ctr">
                        <a:lnSpc>
                          <a:spcPct val="100000"/>
                        </a:lnSpc>
                        <a:spcAft>
                          <a:spcPts val="0"/>
                        </a:spcAft>
                      </a:pPr>
                      <a:r>
                        <a:rPr lang="ru-RU" sz="1100" spc="0" dirty="0"/>
                        <a:t>Препарат</a:t>
                      </a:r>
                      <a:endParaRPr lang="ru-RU" sz="1100" dirty="0">
                        <a:latin typeface="Times New Roman"/>
                        <a:ea typeface="Times New Roman"/>
                      </a:endParaRPr>
                    </a:p>
                  </a:txBody>
                  <a:tcPr marL="3997" marR="3997" marT="0" marB="0" anchor="ctr"/>
                </a:tc>
                <a:tc>
                  <a:txBody>
                    <a:bodyPr/>
                    <a:lstStyle/>
                    <a:p>
                      <a:pPr marR="25400" indent="-355600" algn="ctr">
                        <a:lnSpc>
                          <a:spcPct val="100000"/>
                        </a:lnSpc>
                        <a:spcAft>
                          <a:spcPts val="0"/>
                        </a:spcAft>
                      </a:pPr>
                      <a:r>
                        <a:rPr lang="ru-RU" sz="1100" spc="0" dirty="0"/>
                        <a:t>Способ </a:t>
                      </a:r>
                      <a:r>
                        <a:rPr lang="ru-RU" sz="1100" spc="50" dirty="0"/>
                        <a:t> </a:t>
                      </a:r>
                      <a:r>
                        <a:rPr lang="ru-RU" sz="1100" spc="0" dirty="0"/>
                        <a:t>Применения </a:t>
                      </a:r>
                      <a:endParaRPr lang="ru-RU" sz="1100" dirty="0">
                        <a:latin typeface="Times New Roman"/>
                        <a:ea typeface="Times New Roman"/>
                      </a:endParaRPr>
                    </a:p>
                  </a:txBody>
                  <a:tcPr marL="3997" marR="3997" marT="0" marB="0" anchor="ctr"/>
                </a:tc>
                <a:tc>
                  <a:txBody>
                    <a:bodyPr/>
                    <a:lstStyle/>
                    <a:p>
                      <a:pPr marL="228600" indent="-355600" algn="ctr">
                        <a:lnSpc>
                          <a:spcPct val="100000"/>
                        </a:lnSpc>
                        <a:spcAft>
                          <a:spcPts val="0"/>
                        </a:spcAft>
                      </a:pPr>
                      <a:r>
                        <a:rPr lang="ru-RU" sz="1100" spc="0" dirty="0"/>
                        <a:t>Разовая доза, г</a:t>
                      </a:r>
                      <a:endParaRPr lang="ru-RU" sz="1100" dirty="0">
                        <a:latin typeface="Times New Roman"/>
                        <a:ea typeface="Times New Roman"/>
                      </a:endParaRPr>
                    </a:p>
                  </a:txBody>
                  <a:tcPr marL="3997" marR="3997" marT="0" marB="0" anchor="ctr"/>
                </a:tc>
                <a:tc>
                  <a:txBody>
                    <a:bodyPr/>
                    <a:lstStyle/>
                    <a:p>
                      <a:pPr marR="127000" indent="-355600" algn="ctr">
                        <a:lnSpc>
                          <a:spcPct val="100000"/>
                        </a:lnSpc>
                        <a:spcAft>
                          <a:spcPts val="0"/>
                        </a:spcAft>
                      </a:pPr>
                      <a:r>
                        <a:rPr lang="ru-RU" sz="1100" spc="0"/>
                        <a:t>Кратность </a:t>
                      </a:r>
                    </a:p>
                    <a:p>
                      <a:pPr marR="127000" indent="-355600" algn="ctr">
                        <a:lnSpc>
                          <a:spcPct val="100000"/>
                        </a:lnSpc>
                        <a:spcAft>
                          <a:spcPts val="0"/>
                        </a:spcAft>
                      </a:pPr>
                      <a:endParaRPr lang="ru-RU" sz="1100" spc="0"/>
                    </a:p>
                    <a:p>
                      <a:pPr marR="127000" indent="-355600" algn="ctr">
                        <a:lnSpc>
                          <a:spcPct val="100000"/>
                        </a:lnSpc>
                        <a:spcAft>
                          <a:spcPts val="0"/>
                        </a:spcAft>
                      </a:pPr>
                      <a:r>
                        <a:rPr lang="ru-RU" sz="1100" spc="0"/>
                        <a:t>применения в сутки</a:t>
                      </a:r>
                      <a:endParaRPr lang="ru-RU" sz="1100">
                        <a:latin typeface="Times New Roman"/>
                        <a:ea typeface="Times New Roman"/>
                      </a:endParaRPr>
                    </a:p>
                  </a:txBody>
                  <a:tcPr marL="3997" marR="3997" marT="0" marB="0" anchor="ctr"/>
                </a:tc>
                <a:tc>
                  <a:txBody>
                    <a:bodyPr/>
                    <a:lstStyle/>
                    <a:p>
                      <a:pPr indent="-355600" algn="ctr">
                        <a:lnSpc>
                          <a:spcPct val="100000"/>
                        </a:lnSpc>
                        <a:spcAft>
                          <a:spcPts val="0"/>
                        </a:spcAft>
                      </a:pPr>
                      <a:r>
                        <a:rPr lang="ru-RU" sz="1100" spc="0" err="1"/>
                        <a:t>Продолжитель</a:t>
                      </a:r>
                      <a:r>
                        <a:rPr lang="ru-RU" sz="1100" spc="0"/>
                        <a:t>-</a:t>
                      </a:r>
                    </a:p>
                    <a:p>
                      <a:pPr indent="-355600" algn="ctr">
                        <a:lnSpc>
                          <a:spcPct val="100000"/>
                        </a:lnSpc>
                        <a:spcAft>
                          <a:spcPts val="0"/>
                        </a:spcAft>
                      </a:pPr>
                      <a:endParaRPr lang="ru-RU" sz="1100" spc="0"/>
                    </a:p>
                    <a:p>
                      <a:pPr indent="-355600" algn="ctr">
                        <a:lnSpc>
                          <a:spcPct val="100000"/>
                        </a:lnSpc>
                        <a:spcAft>
                          <a:spcPts val="0"/>
                        </a:spcAft>
                      </a:pPr>
                      <a:r>
                        <a:rPr lang="ru-RU" sz="1100" spc="0" err="1"/>
                        <a:t>ность</a:t>
                      </a:r>
                      <a:r>
                        <a:rPr lang="ru-RU" sz="1100" spc="0"/>
                        <a:t> курса, </a:t>
                      </a:r>
                      <a:r>
                        <a:rPr lang="ru-RU" sz="1100" spc="0" err="1"/>
                        <a:t>сут</a:t>
                      </a:r>
                      <a:endParaRPr lang="ru-RU" sz="1100">
                        <a:latin typeface="Times New Roman"/>
                        <a:ea typeface="Times New Roman"/>
                      </a:endParaRPr>
                    </a:p>
                  </a:txBody>
                  <a:tcPr marL="3997" marR="3997" marT="0" marB="0" anchor="ctr"/>
                </a:tc>
                <a:extLst>
                  <a:ext uri="{0D108BD9-81ED-4DB2-BD59-A6C34878D82A}">
                    <a16:rowId xmlns:a16="http://schemas.microsoft.com/office/drawing/2014/main" val="10000"/>
                  </a:ext>
                </a:extLst>
              </a:tr>
              <a:tr h="561619">
                <a:tc>
                  <a:txBody>
                    <a:bodyPr/>
                    <a:lstStyle/>
                    <a:p>
                      <a:pPr marL="63500" indent="-355600" algn="ctr">
                        <a:lnSpc>
                          <a:spcPct val="100000"/>
                        </a:lnSpc>
                        <a:spcAft>
                          <a:spcPts val="0"/>
                        </a:spcAft>
                      </a:pPr>
                      <a:r>
                        <a:rPr lang="ru-RU" sz="1100" spc="0"/>
                        <a:t>Ципрофлоксацин</a:t>
                      </a:r>
                      <a:endParaRPr lang="ru-RU" sz="1100">
                        <a:latin typeface="Times New Roman"/>
                        <a:ea typeface="Times New Roman"/>
                      </a:endParaRPr>
                    </a:p>
                  </a:txBody>
                  <a:tcPr marL="3997" marR="3997" marT="0" marB="0" anchor="ctr"/>
                </a:tc>
                <a:tc>
                  <a:txBody>
                    <a:bodyPr/>
                    <a:lstStyle/>
                    <a:p>
                      <a:pPr marR="25400" indent="-355600" algn="ctr">
                        <a:lnSpc>
                          <a:spcPct val="100000"/>
                        </a:lnSpc>
                        <a:spcAft>
                          <a:spcPts val="0"/>
                        </a:spcAft>
                      </a:pPr>
                      <a:r>
                        <a:rPr lang="ru-RU" sz="1100" spc="0"/>
                        <a:t>Внутрь</a:t>
                      </a:r>
                      <a:endParaRPr lang="ru-RU" sz="1100">
                        <a:latin typeface="Times New Roman"/>
                        <a:ea typeface="Times New Roman"/>
                      </a:endParaRPr>
                    </a:p>
                  </a:txBody>
                  <a:tcPr marL="3997" marR="3997" marT="0" marB="0" anchor="ctr"/>
                </a:tc>
                <a:tc>
                  <a:txBody>
                    <a:bodyPr/>
                    <a:lstStyle/>
                    <a:p>
                      <a:pPr marL="228600" indent="-355600" algn="ctr">
                        <a:lnSpc>
                          <a:spcPct val="100000"/>
                        </a:lnSpc>
                        <a:spcAft>
                          <a:spcPts val="0"/>
                        </a:spcAft>
                      </a:pPr>
                      <a:r>
                        <a:rPr lang="ru-RU" sz="1100" spc="0" dirty="0"/>
                        <a:t>0.5</a:t>
                      </a:r>
                      <a:endParaRPr lang="ru-RU" sz="1100" dirty="0">
                        <a:latin typeface="Times New Roman"/>
                        <a:ea typeface="Times New Roman"/>
                      </a:endParaRPr>
                    </a:p>
                  </a:txBody>
                  <a:tcPr marL="3997" marR="3997" marT="0" marB="0" anchor="ctr"/>
                </a:tc>
                <a:tc>
                  <a:txBody>
                    <a:bodyPr/>
                    <a:lstStyle/>
                    <a:p>
                      <a:pPr indent="-355600" algn="ctr">
                        <a:lnSpc>
                          <a:spcPct val="100000"/>
                        </a:lnSpc>
                        <a:spcAft>
                          <a:spcPts val="0"/>
                        </a:spcAft>
                      </a:pPr>
                      <a:r>
                        <a:rPr lang="ru-RU" sz="1100" spc="0" dirty="0"/>
                        <a:t>2</a:t>
                      </a:r>
                      <a:endParaRPr lang="ru-RU" sz="1100" dirty="0">
                        <a:latin typeface="Times New Roman"/>
                        <a:ea typeface="Times New Roman"/>
                      </a:endParaRPr>
                    </a:p>
                  </a:txBody>
                  <a:tcPr marL="3997" marR="3997" marT="0" marB="0" anchor="ctr"/>
                </a:tc>
                <a:tc>
                  <a:txBody>
                    <a:bodyPr/>
                    <a:lstStyle/>
                    <a:p>
                      <a:pPr indent="-355600" algn="ctr">
                        <a:lnSpc>
                          <a:spcPct val="100000"/>
                        </a:lnSpc>
                        <a:spcAft>
                          <a:spcPts val="0"/>
                        </a:spcAft>
                      </a:pPr>
                      <a:r>
                        <a:rPr lang="ru-RU" sz="900" spc="0"/>
                        <a:t>5</a:t>
                      </a:r>
                      <a:endParaRPr lang="ru-RU" sz="900">
                        <a:latin typeface="Times New Roman"/>
                        <a:ea typeface="Times New Roman"/>
                      </a:endParaRPr>
                    </a:p>
                  </a:txBody>
                  <a:tcPr marL="3997" marR="3997" marT="0" marB="0" anchor="ctr"/>
                </a:tc>
                <a:extLst>
                  <a:ext uri="{0D108BD9-81ED-4DB2-BD59-A6C34878D82A}">
                    <a16:rowId xmlns:a16="http://schemas.microsoft.com/office/drawing/2014/main" val="10001"/>
                  </a:ext>
                </a:extLst>
              </a:tr>
              <a:tr h="296078">
                <a:tc>
                  <a:txBody>
                    <a:bodyPr/>
                    <a:lstStyle/>
                    <a:p>
                      <a:pPr marL="63500" indent="-355600" algn="ctr">
                        <a:lnSpc>
                          <a:spcPct val="100000"/>
                        </a:lnSpc>
                        <a:spcAft>
                          <a:spcPts val="0"/>
                        </a:spcAft>
                      </a:pPr>
                      <a:r>
                        <a:rPr lang="ru-RU" sz="1100" spc="0"/>
                        <a:t>Офлоксацин</a:t>
                      </a:r>
                      <a:endParaRPr lang="ru-RU" sz="1100">
                        <a:latin typeface="Times New Roman"/>
                        <a:ea typeface="Times New Roman"/>
                      </a:endParaRPr>
                    </a:p>
                  </a:txBody>
                  <a:tcPr marL="3997" marR="3997" marT="0" marB="0" anchor="ctr"/>
                </a:tc>
                <a:tc>
                  <a:txBody>
                    <a:bodyPr/>
                    <a:lstStyle/>
                    <a:p>
                      <a:pPr marR="25400" indent="-355600" algn="ctr">
                        <a:lnSpc>
                          <a:spcPct val="100000"/>
                        </a:lnSpc>
                        <a:spcAft>
                          <a:spcPts val="0"/>
                        </a:spcAft>
                      </a:pPr>
                      <a:r>
                        <a:rPr lang="ru-RU" sz="1100" spc="0"/>
                        <a:t>Внутрь </a:t>
                      </a:r>
                      <a:endParaRPr lang="ru-RU" sz="1100">
                        <a:latin typeface="Times New Roman"/>
                        <a:ea typeface="Times New Roman"/>
                      </a:endParaRPr>
                    </a:p>
                  </a:txBody>
                  <a:tcPr marL="3997" marR="3997" marT="0" marB="0" anchor="ctr"/>
                </a:tc>
                <a:tc>
                  <a:txBody>
                    <a:bodyPr/>
                    <a:lstStyle/>
                    <a:p>
                      <a:pPr marL="228600" indent="-355600" algn="ctr">
                        <a:lnSpc>
                          <a:spcPct val="100000"/>
                        </a:lnSpc>
                        <a:spcAft>
                          <a:spcPts val="0"/>
                        </a:spcAft>
                      </a:pPr>
                      <a:r>
                        <a:rPr lang="ru-RU" sz="1100" spc="0"/>
                        <a:t>0.2</a:t>
                      </a:r>
                      <a:endParaRPr lang="ru-RU" sz="1100">
                        <a:latin typeface="Times New Roman"/>
                        <a:ea typeface="Times New Roman"/>
                      </a:endParaRPr>
                    </a:p>
                  </a:txBody>
                  <a:tcPr marL="3997" marR="3997" marT="0" marB="0" anchor="ctr"/>
                </a:tc>
                <a:tc>
                  <a:txBody>
                    <a:bodyPr/>
                    <a:lstStyle/>
                    <a:p>
                      <a:pPr indent="-355600" algn="ctr">
                        <a:lnSpc>
                          <a:spcPct val="100000"/>
                        </a:lnSpc>
                        <a:spcAft>
                          <a:spcPts val="0"/>
                        </a:spcAft>
                      </a:pPr>
                      <a:r>
                        <a:rPr lang="ru-RU" sz="1100" spc="0" dirty="0"/>
                        <a:t>2</a:t>
                      </a:r>
                      <a:endParaRPr lang="ru-RU" sz="1100" dirty="0">
                        <a:latin typeface="Times New Roman"/>
                        <a:ea typeface="Times New Roman"/>
                      </a:endParaRPr>
                    </a:p>
                  </a:txBody>
                  <a:tcPr marL="3997" marR="3997" marT="0" marB="0" anchor="ctr"/>
                </a:tc>
                <a:tc>
                  <a:txBody>
                    <a:bodyPr/>
                    <a:lstStyle/>
                    <a:p>
                      <a:pPr indent="-355600" algn="ctr">
                        <a:lnSpc>
                          <a:spcPct val="100000"/>
                        </a:lnSpc>
                        <a:spcAft>
                          <a:spcPts val="0"/>
                        </a:spcAft>
                      </a:pPr>
                      <a:r>
                        <a:rPr lang="ru-RU" sz="900" spc="0"/>
                        <a:t>5</a:t>
                      </a:r>
                      <a:endParaRPr lang="ru-RU" sz="900">
                        <a:latin typeface="Times New Roman"/>
                        <a:ea typeface="Times New Roman"/>
                      </a:endParaRPr>
                    </a:p>
                  </a:txBody>
                  <a:tcPr marL="3997" marR="3997" marT="0" marB="0" anchor="ctr"/>
                </a:tc>
                <a:extLst>
                  <a:ext uri="{0D108BD9-81ED-4DB2-BD59-A6C34878D82A}">
                    <a16:rowId xmlns:a16="http://schemas.microsoft.com/office/drawing/2014/main" val="10002"/>
                  </a:ext>
                </a:extLst>
              </a:tr>
              <a:tr h="523684">
                <a:tc>
                  <a:txBody>
                    <a:bodyPr/>
                    <a:lstStyle/>
                    <a:p>
                      <a:pPr marL="63500" indent="-355600" algn="ctr">
                        <a:lnSpc>
                          <a:spcPct val="100000"/>
                        </a:lnSpc>
                        <a:spcAft>
                          <a:spcPts val="0"/>
                        </a:spcAft>
                      </a:pPr>
                      <a:r>
                        <a:rPr lang="ru-RU" sz="1100" spc="0"/>
                        <a:t>Пефлоксацин</a:t>
                      </a:r>
                      <a:endParaRPr lang="ru-RU" sz="1100">
                        <a:latin typeface="Times New Roman"/>
                        <a:ea typeface="Times New Roman"/>
                      </a:endParaRPr>
                    </a:p>
                  </a:txBody>
                  <a:tcPr marL="3997" marR="3997" marT="0" marB="0" anchor="ctr"/>
                </a:tc>
                <a:tc>
                  <a:txBody>
                    <a:bodyPr/>
                    <a:lstStyle/>
                    <a:p>
                      <a:pPr marR="25400" indent="-355600" algn="ctr">
                        <a:lnSpc>
                          <a:spcPct val="100000"/>
                        </a:lnSpc>
                        <a:spcAft>
                          <a:spcPts val="0"/>
                        </a:spcAft>
                      </a:pPr>
                      <a:endParaRPr lang="ru-RU" sz="1100"/>
                    </a:p>
                    <a:p>
                      <a:pPr marR="25400" indent="-355600" algn="ctr">
                        <a:lnSpc>
                          <a:spcPct val="100000"/>
                        </a:lnSpc>
                        <a:spcAft>
                          <a:spcPts val="0"/>
                        </a:spcAft>
                      </a:pPr>
                      <a:r>
                        <a:rPr lang="ru-RU" sz="1100" spc="0"/>
                        <a:t>Внутрь</a:t>
                      </a:r>
                      <a:endParaRPr lang="ru-RU" sz="1100">
                        <a:latin typeface="Times New Roman"/>
                        <a:ea typeface="Times New Roman"/>
                      </a:endParaRPr>
                    </a:p>
                  </a:txBody>
                  <a:tcPr marL="3997" marR="3997" marT="0" marB="0" anchor="ctr"/>
                </a:tc>
                <a:tc>
                  <a:txBody>
                    <a:bodyPr/>
                    <a:lstStyle/>
                    <a:p>
                      <a:pPr marL="228600" indent="-355600" algn="ctr">
                        <a:lnSpc>
                          <a:spcPct val="100000"/>
                        </a:lnSpc>
                        <a:spcAft>
                          <a:spcPts val="0"/>
                        </a:spcAft>
                      </a:pPr>
                      <a:r>
                        <a:rPr lang="ru-RU" sz="1100" spc="0"/>
                        <a:t>0.4</a:t>
                      </a:r>
                      <a:endParaRPr lang="ru-RU" sz="1100">
                        <a:latin typeface="Times New Roman"/>
                        <a:ea typeface="Times New Roman"/>
                      </a:endParaRPr>
                    </a:p>
                  </a:txBody>
                  <a:tcPr marL="3997" marR="3997" marT="0" marB="0" anchor="ctr"/>
                </a:tc>
                <a:tc>
                  <a:txBody>
                    <a:bodyPr/>
                    <a:lstStyle/>
                    <a:p>
                      <a:pPr indent="-355600" algn="ctr">
                        <a:lnSpc>
                          <a:spcPct val="100000"/>
                        </a:lnSpc>
                        <a:spcAft>
                          <a:spcPts val="0"/>
                        </a:spcAft>
                      </a:pPr>
                      <a:r>
                        <a:rPr lang="ru-RU" sz="1100" spc="0" dirty="0"/>
                        <a:t>2</a:t>
                      </a:r>
                      <a:endParaRPr lang="ru-RU" sz="1100" dirty="0">
                        <a:latin typeface="Times New Roman"/>
                        <a:ea typeface="Times New Roman"/>
                      </a:endParaRPr>
                    </a:p>
                  </a:txBody>
                  <a:tcPr marL="3997" marR="3997" marT="0" marB="0" anchor="ctr"/>
                </a:tc>
                <a:tc>
                  <a:txBody>
                    <a:bodyPr/>
                    <a:lstStyle/>
                    <a:p>
                      <a:pPr indent="-355600" algn="ctr">
                        <a:lnSpc>
                          <a:spcPct val="100000"/>
                        </a:lnSpc>
                        <a:spcAft>
                          <a:spcPts val="0"/>
                        </a:spcAft>
                      </a:pPr>
                      <a:r>
                        <a:rPr lang="ru-RU" sz="900" spc="0"/>
                        <a:t>5</a:t>
                      </a:r>
                      <a:endParaRPr lang="ru-RU" sz="900">
                        <a:latin typeface="Times New Roman"/>
                        <a:ea typeface="Times New Roman"/>
                      </a:endParaRPr>
                    </a:p>
                  </a:txBody>
                  <a:tcPr marL="3997" marR="3997" marT="0" marB="0" anchor="ctr"/>
                </a:tc>
                <a:extLst>
                  <a:ext uri="{0D108BD9-81ED-4DB2-BD59-A6C34878D82A}">
                    <a16:rowId xmlns:a16="http://schemas.microsoft.com/office/drawing/2014/main" val="10003"/>
                  </a:ext>
                </a:extLst>
              </a:tr>
              <a:tr h="296078">
                <a:tc>
                  <a:txBody>
                    <a:bodyPr/>
                    <a:lstStyle/>
                    <a:p>
                      <a:pPr marL="63500" indent="-355600" algn="ctr">
                        <a:lnSpc>
                          <a:spcPct val="100000"/>
                        </a:lnSpc>
                        <a:spcAft>
                          <a:spcPts val="0"/>
                        </a:spcAft>
                      </a:pPr>
                      <a:r>
                        <a:rPr lang="ru-RU" sz="1100" spc="0"/>
                        <a:t>Доксициклин</a:t>
                      </a:r>
                      <a:endParaRPr lang="ru-RU" sz="1100">
                        <a:latin typeface="Times New Roman"/>
                        <a:ea typeface="Times New Roman"/>
                      </a:endParaRPr>
                    </a:p>
                  </a:txBody>
                  <a:tcPr marL="3997" marR="3997" marT="0" marB="0" anchor="ctr"/>
                </a:tc>
                <a:tc>
                  <a:txBody>
                    <a:bodyPr/>
                    <a:lstStyle/>
                    <a:p>
                      <a:pPr marR="25400" indent="-355600" algn="ctr">
                        <a:lnSpc>
                          <a:spcPct val="100000"/>
                        </a:lnSpc>
                        <a:spcAft>
                          <a:spcPts val="0"/>
                        </a:spcAft>
                      </a:pPr>
                      <a:r>
                        <a:rPr lang="ru-RU" sz="1100" spc="0"/>
                        <a:t>Внутрь</a:t>
                      </a:r>
                      <a:endParaRPr lang="ru-RU" sz="1100">
                        <a:latin typeface="Times New Roman"/>
                        <a:ea typeface="Times New Roman"/>
                      </a:endParaRPr>
                    </a:p>
                  </a:txBody>
                  <a:tcPr marL="3997" marR="3997" marT="0" marB="0" anchor="ctr"/>
                </a:tc>
                <a:tc>
                  <a:txBody>
                    <a:bodyPr/>
                    <a:lstStyle/>
                    <a:p>
                      <a:pPr marL="228600" indent="-355600" algn="ctr">
                        <a:lnSpc>
                          <a:spcPct val="100000"/>
                        </a:lnSpc>
                        <a:spcAft>
                          <a:spcPts val="0"/>
                        </a:spcAft>
                      </a:pPr>
                      <a:r>
                        <a:rPr lang="ru-RU" sz="1100" spc="0"/>
                        <a:t>0,2</a:t>
                      </a:r>
                      <a:endParaRPr lang="ru-RU" sz="1100">
                        <a:latin typeface="Times New Roman"/>
                        <a:ea typeface="Times New Roman"/>
                      </a:endParaRPr>
                    </a:p>
                  </a:txBody>
                  <a:tcPr marL="3997" marR="3997" marT="0" marB="0" anchor="ctr"/>
                </a:tc>
                <a:tc>
                  <a:txBody>
                    <a:bodyPr/>
                    <a:lstStyle/>
                    <a:p>
                      <a:pPr indent="-355600" algn="ctr">
                        <a:lnSpc>
                          <a:spcPct val="100000"/>
                        </a:lnSpc>
                        <a:spcAft>
                          <a:spcPts val="0"/>
                        </a:spcAft>
                      </a:pPr>
                      <a:r>
                        <a:rPr lang="ru-RU" sz="1100" spc="50" dirty="0"/>
                        <a:t>1</a:t>
                      </a:r>
                      <a:endParaRPr lang="ru-RU" sz="1100" dirty="0">
                        <a:latin typeface="Times New Roman"/>
                        <a:ea typeface="Times New Roman"/>
                      </a:endParaRPr>
                    </a:p>
                  </a:txBody>
                  <a:tcPr marL="3997" marR="3997" marT="0" marB="0" anchor="ctr"/>
                </a:tc>
                <a:tc>
                  <a:txBody>
                    <a:bodyPr/>
                    <a:lstStyle/>
                    <a:p>
                      <a:pPr indent="-355600" algn="ctr">
                        <a:lnSpc>
                          <a:spcPct val="100000"/>
                        </a:lnSpc>
                        <a:spcAft>
                          <a:spcPts val="0"/>
                        </a:spcAft>
                      </a:pPr>
                      <a:r>
                        <a:rPr lang="ru-RU" sz="900" spc="0"/>
                        <a:t>7</a:t>
                      </a:r>
                      <a:endParaRPr lang="ru-RU" sz="900">
                        <a:latin typeface="Times New Roman"/>
                        <a:ea typeface="Times New Roman"/>
                      </a:endParaRPr>
                    </a:p>
                  </a:txBody>
                  <a:tcPr marL="3997" marR="3997" marT="0" marB="0" anchor="ctr"/>
                </a:tc>
                <a:extLst>
                  <a:ext uri="{0D108BD9-81ED-4DB2-BD59-A6C34878D82A}">
                    <a16:rowId xmlns:a16="http://schemas.microsoft.com/office/drawing/2014/main" val="10004"/>
                  </a:ext>
                </a:extLst>
              </a:tr>
              <a:tr h="296078">
                <a:tc>
                  <a:txBody>
                    <a:bodyPr/>
                    <a:lstStyle/>
                    <a:p>
                      <a:pPr marL="63500" indent="-355600" algn="ctr">
                        <a:lnSpc>
                          <a:spcPct val="100000"/>
                        </a:lnSpc>
                        <a:spcAft>
                          <a:spcPts val="0"/>
                        </a:spcAft>
                      </a:pPr>
                      <a:r>
                        <a:rPr lang="ru-RU" sz="1100" spc="0"/>
                        <a:t>Рифампицин</a:t>
                      </a:r>
                      <a:endParaRPr lang="ru-RU" sz="1100">
                        <a:latin typeface="Times New Roman"/>
                        <a:ea typeface="Times New Roman"/>
                      </a:endParaRPr>
                    </a:p>
                  </a:txBody>
                  <a:tcPr marL="3997" marR="3997" marT="0" marB="0" anchor="ctr"/>
                </a:tc>
                <a:tc>
                  <a:txBody>
                    <a:bodyPr/>
                    <a:lstStyle/>
                    <a:p>
                      <a:pPr marR="25400" indent="-355600" algn="ctr">
                        <a:lnSpc>
                          <a:spcPct val="100000"/>
                        </a:lnSpc>
                        <a:spcAft>
                          <a:spcPts val="0"/>
                        </a:spcAft>
                      </a:pPr>
                      <a:r>
                        <a:rPr lang="ru-RU" sz="1100" spc="0"/>
                        <a:t>Внутрь </a:t>
                      </a:r>
                      <a:endParaRPr lang="ru-RU" sz="1100">
                        <a:latin typeface="Times New Roman"/>
                        <a:ea typeface="Times New Roman"/>
                      </a:endParaRPr>
                    </a:p>
                  </a:txBody>
                  <a:tcPr marL="3997" marR="3997" marT="0" marB="0" anchor="ctr"/>
                </a:tc>
                <a:tc>
                  <a:txBody>
                    <a:bodyPr/>
                    <a:lstStyle/>
                    <a:p>
                      <a:pPr marL="228600" indent="-355600" algn="ctr">
                        <a:lnSpc>
                          <a:spcPct val="100000"/>
                        </a:lnSpc>
                        <a:spcAft>
                          <a:spcPts val="0"/>
                        </a:spcAft>
                      </a:pPr>
                      <a:r>
                        <a:rPr lang="ru-RU" sz="1100" spc="0"/>
                        <a:t>0.3</a:t>
                      </a:r>
                      <a:endParaRPr lang="ru-RU" sz="1100">
                        <a:latin typeface="Times New Roman"/>
                        <a:ea typeface="Times New Roman"/>
                      </a:endParaRPr>
                    </a:p>
                  </a:txBody>
                  <a:tcPr marL="3997" marR="3997" marT="0" marB="0" anchor="ctr"/>
                </a:tc>
                <a:tc>
                  <a:txBody>
                    <a:bodyPr/>
                    <a:lstStyle/>
                    <a:p>
                      <a:pPr indent="-355600" algn="ctr">
                        <a:lnSpc>
                          <a:spcPct val="100000"/>
                        </a:lnSpc>
                        <a:spcAft>
                          <a:spcPts val="0"/>
                        </a:spcAft>
                      </a:pPr>
                      <a:r>
                        <a:rPr lang="ru-RU" sz="1100" spc="0" dirty="0"/>
                        <a:t>2</a:t>
                      </a:r>
                      <a:endParaRPr lang="ru-RU" sz="1100" dirty="0">
                        <a:latin typeface="Times New Roman"/>
                        <a:ea typeface="Times New Roman"/>
                      </a:endParaRPr>
                    </a:p>
                  </a:txBody>
                  <a:tcPr marL="3997" marR="3997" marT="0" marB="0" anchor="ctr"/>
                </a:tc>
                <a:tc>
                  <a:txBody>
                    <a:bodyPr/>
                    <a:lstStyle/>
                    <a:p>
                      <a:pPr indent="-355600" algn="ctr">
                        <a:lnSpc>
                          <a:spcPct val="100000"/>
                        </a:lnSpc>
                        <a:spcAft>
                          <a:spcPts val="0"/>
                        </a:spcAft>
                      </a:pPr>
                      <a:r>
                        <a:rPr lang="ru-RU" sz="900" spc="0"/>
                        <a:t>7</a:t>
                      </a:r>
                      <a:endParaRPr lang="ru-RU" sz="900">
                        <a:latin typeface="Times New Roman"/>
                        <a:ea typeface="Times New Roman"/>
                      </a:endParaRPr>
                    </a:p>
                  </a:txBody>
                  <a:tcPr marL="3997" marR="3997" marT="0" marB="0" anchor="ctr"/>
                </a:tc>
                <a:extLst>
                  <a:ext uri="{0D108BD9-81ED-4DB2-BD59-A6C34878D82A}">
                    <a16:rowId xmlns:a16="http://schemas.microsoft.com/office/drawing/2014/main" val="10005"/>
                  </a:ext>
                </a:extLst>
              </a:tr>
              <a:tr h="561619">
                <a:tc>
                  <a:txBody>
                    <a:bodyPr/>
                    <a:lstStyle/>
                    <a:p>
                      <a:pPr marL="63500" indent="-355600" algn="ctr">
                        <a:lnSpc>
                          <a:spcPct val="100000"/>
                        </a:lnSpc>
                        <a:spcAft>
                          <a:spcPts val="0"/>
                        </a:spcAft>
                      </a:pPr>
                      <a:r>
                        <a:rPr lang="ru-RU" sz="1100" spc="0"/>
                        <a:t>Рифампицин + ампициллин</a:t>
                      </a:r>
                      <a:endParaRPr lang="ru-RU" sz="1100">
                        <a:latin typeface="Times New Roman"/>
                        <a:ea typeface="Times New Roman"/>
                      </a:endParaRPr>
                    </a:p>
                  </a:txBody>
                  <a:tcPr marL="3997" marR="3997" marT="0" marB="0" anchor="ctr"/>
                </a:tc>
                <a:tc>
                  <a:txBody>
                    <a:bodyPr/>
                    <a:lstStyle/>
                    <a:p>
                      <a:pPr marR="25400" indent="-355600" algn="ctr">
                        <a:lnSpc>
                          <a:spcPct val="100000"/>
                        </a:lnSpc>
                        <a:spcAft>
                          <a:spcPts val="0"/>
                        </a:spcAft>
                      </a:pPr>
                      <a:r>
                        <a:rPr lang="ru-RU" sz="1100" spc="0"/>
                        <a:t>Внутрь</a:t>
                      </a:r>
                      <a:endParaRPr lang="ru-RU" sz="1100">
                        <a:latin typeface="Times New Roman"/>
                        <a:ea typeface="Times New Roman"/>
                      </a:endParaRPr>
                    </a:p>
                  </a:txBody>
                  <a:tcPr marL="3997" marR="3997" marT="0" marB="0" anchor="ctr"/>
                </a:tc>
                <a:tc>
                  <a:txBody>
                    <a:bodyPr/>
                    <a:lstStyle/>
                    <a:p>
                      <a:pPr marL="228600" indent="-355600" algn="ctr">
                        <a:lnSpc>
                          <a:spcPct val="100000"/>
                        </a:lnSpc>
                        <a:spcAft>
                          <a:spcPts val="0"/>
                        </a:spcAft>
                      </a:pPr>
                      <a:r>
                        <a:rPr lang="ru-RU" sz="1100" spc="0"/>
                        <a:t>0.3 - 1 ,0</a:t>
                      </a:r>
                      <a:endParaRPr lang="ru-RU" sz="1100">
                        <a:latin typeface="Times New Roman"/>
                        <a:ea typeface="Times New Roman"/>
                      </a:endParaRPr>
                    </a:p>
                  </a:txBody>
                  <a:tcPr marL="3997" marR="3997" marT="0" marB="0" anchor="ctr"/>
                </a:tc>
                <a:tc>
                  <a:txBody>
                    <a:bodyPr/>
                    <a:lstStyle/>
                    <a:p>
                      <a:pPr indent="-355600" algn="ctr">
                        <a:lnSpc>
                          <a:spcPct val="100000"/>
                        </a:lnSpc>
                        <a:spcAft>
                          <a:spcPts val="0"/>
                        </a:spcAft>
                      </a:pPr>
                      <a:r>
                        <a:rPr lang="ru-RU" sz="1100" spc="50" dirty="0"/>
                        <a:t>1 </a:t>
                      </a:r>
                      <a:r>
                        <a:rPr lang="ru-RU" sz="1100" spc="0" dirty="0"/>
                        <a:t>- 2</a:t>
                      </a:r>
                      <a:endParaRPr lang="ru-RU" sz="1100" dirty="0">
                        <a:latin typeface="Times New Roman"/>
                        <a:ea typeface="Times New Roman"/>
                      </a:endParaRPr>
                    </a:p>
                  </a:txBody>
                  <a:tcPr marL="3997" marR="3997" marT="0" marB="0" anchor="ctr"/>
                </a:tc>
                <a:tc>
                  <a:txBody>
                    <a:bodyPr/>
                    <a:lstStyle/>
                    <a:p>
                      <a:pPr indent="-355600" algn="ctr">
                        <a:lnSpc>
                          <a:spcPct val="100000"/>
                        </a:lnSpc>
                        <a:spcAft>
                          <a:spcPts val="0"/>
                        </a:spcAft>
                      </a:pPr>
                      <a:r>
                        <a:rPr lang="ru-RU" sz="900" spc="0" dirty="0"/>
                        <a:t>7</a:t>
                      </a:r>
                      <a:endParaRPr lang="ru-RU" sz="900" dirty="0">
                        <a:latin typeface="Times New Roman"/>
                        <a:ea typeface="Times New Roman"/>
                      </a:endParaRPr>
                    </a:p>
                  </a:txBody>
                  <a:tcPr marL="3997" marR="3997" marT="0" marB="0" anchor="ctr"/>
                </a:tc>
                <a:extLst>
                  <a:ext uri="{0D108BD9-81ED-4DB2-BD59-A6C34878D82A}">
                    <a16:rowId xmlns:a16="http://schemas.microsoft.com/office/drawing/2014/main" val="10006"/>
                  </a:ext>
                </a:extLst>
              </a:tr>
              <a:tr h="1092700">
                <a:tc>
                  <a:txBody>
                    <a:bodyPr/>
                    <a:lstStyle/>
                    <a:p>
                      <a:pPr marL="63500" indent="-355600" algn="ctr">
                        <a:lnSpc>
                          <a:spcPct val="100000"/>
                        </a:lnSpc>
                        <a:spcAft>
                          <a:spcPts val="0"/>
                        </a:spcAft>
                      </a:pPr>
                      <a:r>
                        <a:rPr lang="ru-RU" sz="1100" spc="0" err="1"/>
                        <a:t>Рифампицин</a:t>
                      </a:r>
                      <a:r>
                        <a:rPr lang="ru-RU" sz="1100" spc="0"/>
                        <a:t> </a:t>
                      </a:r>
                    </a:p>
                    <a:p>
                      <a:pPr marL="63500" indent="-355600" algn="ctr">
                        <a:lnSpc>
                          <a:spcPct val="100000"/>
                        </a:lnSpc>
                        <a:spcAft>
                          <a:spcPts val="0"/>
                        </a:spcAft>
                      </a:pPr>
                      <a:endParaRPr lang="ru-RU" sz="1100" spc="0"/>
                    </a:p>
                    <a:p>
                      <a:pPr marL="63500" indent="-355600" algn="ctr">
                        <a:lnSpc>
                          <a:spcPct val="100000"/>
                        </a:lnSpc>
                        <a:spcAft>
                          <a:spcPts val="0"/>
                        </a:spcAft>
                      </a:pPr>
                      <a:r>
                        <a:rPr lang="ru-RU" sz="1100" spc="0" err="1"/>
                        <a:t>ципрофлоксацин</a:t>
                      </a:r>
                      <a:endParaRPr lang="ru-RU" sz="1100">
                        <a:latin typeface="Times New Roman"/>
                        <a:ea typeface="Times New Roman"/>
                      </a:endParaRPr>
                    </a:p>
                  </a:txBody>
                  <a:tcPr marL="3997" marR="3997" marT="0" marB="0" anchor="ctr"/>
                </a:tc>
                <a:tc>
                  <a:txBody>
                    <a:bodyPr/>
                    <a:lstStyle/>
                    <a:p>
                      <a:pPr marR="25400" indent="-355600" algn="ctr">
                        <a:lnSpc>
                          <a:spcPct val="100000"/>
                        </a:lnSpc>
                        <a:spcAft>
                          <a:spcPts val="0"/>
                        </a:spcAft>
                      </a:pPr>
                      <a:r>
                        <a:rPr lang="ru-RU" sz="1100" spc="0"/>
                        <a:t>Внутрь</a:t>
                      </a:r>
                      <a:endParaRPr lang="ru-RU" sz="1100">
                        <a:latin typeface="Times New Roman"/>
                        <a:ea typeface="Times New Roman"/>
                      </a:endParaRPr>
                    </a:p>
                  </a:txBody>
                  <a:tcPr marL="3997" marR="3997" marT="0" marB="0" anchor="ctr"/>
                </a:tc>
                <a:tc>
                  <a:txBody>
                    <a:bodyPr/>
                    <a:lstStyle/>
                    <a:p>
                      <a:pPr marL="228600" indent="-355600" algn="ctr">
                        <a:lnSpc>
                          <a:spcPct val="100000"/>
                        </a:lnSpc>
                        <a:spcAft>
                          <a:spcPts val="0"/>
                        </a:spcAft>
                      </a:pPr>
                      <a:r>
                        <a:rPr lang="ru-RU" sz="1100" spc="0"/>
                        <a:t>03 - 0.25</a:t>
                      </a:r>
                      <a:endParaRPr lang="ru-RU" sz="1100">
                        <a:latin typeface="Times New Roman"/>
                        <a:ea typeface="Times New Roman"/>
                      </a:endParaRPr>
                    </a:p>
                  </a:txBody>
                  <a:tcPr marL="3997" marR="3997" marT="0" marB="0" anchor="ctr"/>
                </a:tc>
                <a:tc>
                  <a:txBody>
                    <a:bodyPr/>
                    <a:lstStyle/>
                    <a:p>
                      <a:pPr indent="-355600" algn="ctr">
                        <a:lnSpc>
                          <a:spcPct val="100000"/>
                        </a:lnSpc>
                        <a:spcAft>
                          <a:spcPts val="0"/>
                        </a:spcAft>
                      </a:pPr>
                      <a:r>
                        <a:rPr lang="ru-RU" sz="1100" spc="0"/>
                        <a:t>1</a:t>
                      </a:r>
                      <a:endParaRPr lang="ru-RU" sz="1100">
                        <a:latin typeface="Times New Roman"/>
                        <a:ea typeface="Times New Roman"/>
                      </a:endParaRPr>
                    </a:p>
                  </a:txBody>
                  <a:tcPr marL="3997" marR="3997" marT="0" marB="0" anchor="ctr"/>
                </a:tc>
                <a:tc>
                  <a:txBody>
                    <a:bodyPr/>
                    <a:lstStyle/>
                    <a:p>
                      <a:pPr indent="-355600" algn="ctr">
                        <a:lnSpc>
                          <a:spcPct val="100000"/>
                        </a:lnSpc>
                        <a:spcAft>
                          <a:spcPts val="0"/>
                        </a:spcAft>
                      </a:pPr>
                      <a:r>
                        <a:rPr lang="ru-RU" sz="900" spc="0" dirty="0"/>
                        <a:t>5</a:t>
                      </a:r>
                      <a:endParaRPr lang="ru-RU" sz="900" dirty="0">
                        <a:latin typeface="Times New Roman"/>
                        <a:ea typeface="Times New Roman"/>
                      </a:endParaRPr>
                    </a:p>
                  </a:txBody>
                  <a:tcPr marL="3997" marR="3997" marT="0" marB="0" anchor="ctr"/>
                </a:tc>
                <a:extLst>
                  <a:ext uri="{0D108BD9-81ED-4DB2-BD59-A6C34878D82A}">
                    <a16:rowId xmlns:a16="http://schemas.microsoft.com/office/drawing/2014/main" val="10007"/>
                  </a:ext>
                </a:extLst>
              </a:tr>
              <a:tr h="561619">
                <a:tc>
                  <a:txBody>
                    <a:bodyPr/>
                    <a:lstStyle/>
                    <a:p>
                      <a:pPr marL="63500" indent="-355600" algn="ctr">
                        <a:lnSpc>
                          <a:spcPct val="100000"/>
                        </a:lnSpc>
                        <a:spcAft>
                          <a:spcPts val="0"/>
                        </a:spcAft>
                      </a:pPr>
                      <a:r>
                        <a:rPr lang="ru-RU" sz="1100" spc="0"/>
                        <a:t>Рифампицин + офлоксацин</a:t>
                      </a:r>
                      <a:endParaRPr lang="ru-RU" sz="1100">
                        <a:latin typeface="Times New Roman"/>
                        <a:ea typeface="Times New Roman"/>
                      </a:endParaRPr>
                    </a:p>
                  </a:txBody>
                  <a:tcPr marL="3997" marR="3997" marT="0" marB="0" anchor="ctr"/>
                </a:tc>
                <a:tc>
                  <a:txBody>
                    <a:bodyPr/>
                    <a:lstStyle/>
                    <a:p>
                      <a:pPr marR="25400" indent="-355600" algn="ctr">
                        <a:lnSpc>
                          <a:spcPct val="100000"/>
                        </a:lnSpc>
                        <a:spcAft>
                          <a:spcPts val="0"/>
                        </a:spcAft>
                      </a:pPr>
                      <a:r>
                        <a:rPr lang="ru-RU" sz="1100" spc="0"/>
                        <a:t>Внутрь</a:t>
                      </a:r>
                      <a:endParaRPr lang="ru-RU" sz="1100">
                        <a:latin typeface="Times New Roman"/>
                        <a:ea typeface="Times New Roman"/>
                      </a:endParaRPr>
                    </a:p>
                  </a:txBody>
                  <a:tcPr marL="3997" marR="3997" marT="0" marB="0" anchor="ctr"/>
                </a:tc>
                <a:tc>
                  <a:txBody>
                    <a:bodyPr/>
                    <a:lstStyle/>
                    <a:p>
                      <a:pPr marL="228600" indent="-355600" algn="ctr">
                        <a:lnSpc>
                          <a:spcPct val="100000"/>
                        </a:lnSpc>
                        <a:spcAft>
                          <a:spcPts val="0"/>
                        </a:spcAft>
                      </a:pPr>
                      <a:r>
                        <a:rPr lang="ru-RU" sz="1100" spc="0"/>
                        <a:t>0.3 - 0.2</a:t>
                      </a:r>
                      <a:endParaRPr lang="ru-RU" sz="1100">
                        <a:latin typeface="Times New Roman"/>
                        <a:ea typeface="Times New Roman"/>
                      </a:endParaRPr>
                    </a:p>
                  </a:txBody>
                  <a:tcPr marL="3997" marR="3997" marT="0" marB="0" anchor="ctr"/>
                </a:tc>
                <a:tc>
                  <a:txBody>
                    <a:bodyPr/>
                    <a:lstStyle/>
                    <a:p>
                      <a:pPr indent="-355600" algn="ctr">
                        <a:lnSpc>
                          <a:spcPct val="100000"/>
                        </a:lnSpc>
                        <a:spcAft>
                          <a:spcPts val="0"/>
                        </a:spcAft>
                      </a:pPr>
                      <a:r>
                        <a:rPr lang="ru-RU" sz="1100" spc="50"/>
                        <a:t>1</a:t>
                      </a:r>
                      <a:endParaRPr lang="ru-RU" sz="1100">
                        <a:latin typeface="Times New Roman"/>
                        <a:ea typeface="Times New Roman"/>
                      </a:endParaRPr>
                    </a:p>
                  </a:txBody>
                  <a:tcPr marL="3997" marR="3997" marT="0" marB="0" anchor="ctr"/>
                </a:tc>
                <a:tc>
                  <a:txBody>
                    <a:bodyPr/>
                    <a:lstStyle/>
                    <a:p>
                      <a:pPr indent="-355600" algn="ctr">
                        <a:lnSpc>
                          <a:spcPct val="100000"/>
                        </a:lnSpc>
                        <a:spcAft>
                          <a:spcPts val="0"/>
                        </a:spcAft>
                      </a:pPr>
                      <a:r>
                        <a:rPr lang="ru-RU" sz="900" spc="0" dirty="0"/>
                        <a:t>5</a:t>
                      </a:r>
                      <a:endParaRPr lang="ru-RU" sz="900" dirty="0">
                        <a:latin typeface="Times New Roman"/>
                        <a:ea typeface="Times New Roman"/>
                      </a:endParaRPr>
                    </a:p>
                  </a:txBody>
                  <a:tcPr marL="3997" marR="3997" marT="0" marB="0" anchor="ctr"/>
                </a:tc>
                <a:extLst>
                  <a:ext uri="{0D108BD9-81ED-4DB2-BD59-A6C34878D82A}">
                    <a16:rowId xmlns:a16="http://schemas.microsoft.com/office/drawing/2014/main" val="10008"/>
                  </a:ext>
                </a:extLst>
              </a:tr>
            </a:tbl>
          </a:graphicData>
        </a:graphic>
      </p:graphicFrame>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2A400C-130C-4DA2-8415-573ECF957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3081"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9DE4D6F3-06C5-4F15-8E98-BAB2F23A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33"/>
            <a:ext cx="675365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3E9073-A453-4074-B228-EA88D2FCEF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257" y="-4233"/>
            <a:ext cx="5427262"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D3A2472E-AEDB-4A4C-A569-2DB4AD7BFF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1973" y="643464"/>
            <a:ext cx="4143830" cy="5566305"/>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7" name="Rectangle 16">
            <a:extLst>
              <a:ext uri="{FF2B5EF4-FFF2-40B4-BE49-F238E27FC236}">
                <a16:creationId xmlns:a16="http://schemas.microsoft.com/office/drawing/2014/main" id="{3AF9F4A4-2B89-488A-ABE0-3A17BEE5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7364" y="806860"/>
            <a:ext cx="3813048" cy="5239512"/>
          </a:xfrm>
          <a:prstGeom prst="rect">
            <a:avLst/>
          </a:prstGeom>
          <a:solidFill>
            <a:schemeClr val="tx2"/>
          </a:solidFill>
          <a:ln w="6350" cap="sq" cmpd="sng" algn="ctr">
            <a:solidFill>
              <a:srgbClr val="FFFFFF"/>
            </a:solidFill>
            <a:prstDash val="solid"/>
            <a:miter lim="800000"/>
          </a:ln>
          <a:effectLst/>
        </p:spPr>
      </p:sp>
      <p:sp>
        <p:nvSpPr>
          <p:cNvPr id="2" name="Заголовок 1">
            <a:extLst>
              <a:ext uri="{FF2B5EF4-FFF2-40B4-BE49-F238E27FC236}">
                <a16:creationId xmlns:a16="http://schemas.microsoft.com/office/drawing/2014/main" id="{6144A9B3-BDA7-5345-4BEA-1F80D437AE51}"/>
              </a:ext>
            </a:extLst>
          </p:cNvPr>
          <p:cNvSpPr>
            <a:spLocks noGrp="1"/>
          </p:cNvSpPr>
          <p:nvPr>
            <p:ph type="title"/>
          </p:nvPr>
        </p:nvSpPr>
        <p:spPr>
          <a:xfrm>
            <a:off x="7747000" y="1384626"/>
            <a:ext cx="3454400" cy="4097216"/>
          </a:xfrm>
        </p:spPr>
        <p:txBody>
          <a:bodyPr rtlCol="0">
            <a:normAutofit/>
          </a:bodyPr>
          <a:lstStyle/>
          <a:p>
            <a:pPr algn="ctr">
              <a:defRPr/>
            </a:pPr>
            <a:r>
              <a:rPr lang="ru-RU" sz="2300" b="1">
                <a:solidFill>
                  <a:schemeClr val="bg1"/>
                </a:solidFill>
              </a:rPr>
              <a:t>Экстренная химиопрофилактика</a:t>
            </a:r>
            <a:br>
              <a:rPr lang="ru-RU" sz="2300">
                <a:solidFill>
                  <a:schemeClr val="bg1"/>
                </a:solidFill>
              </a:rPr>
            </a:br>
            <a:r>
              <a:rPr lang="ru-RU" sz="2300">
                <a:solidFill>
                  <a:schemeClr val="bg1"/>
                </a:solidFill>
              </a:rPr>
              <a:t>(продолжение)</a:t>
            </a:r>
          </a:p>
        </p:txBody>
      </p:sp>
      <p:graphicFrame>
        <p:nvGraphicFramePr>
          <p:cNvPr id="4" name="Содержимое 3">
            <a:extLst>
              <a:ext uri="{FF2B5EF4-FFF2-40B4-BE49-F238E27FC236}">
                <a16:creationId xmlns:a16="http://schemas.microsoft.com/office/drawing/2014/main" id="{AA8F7E88-6416-F6B5-9544-2E63BAE82084}"/>
              </a:ext>
            </a:extLst>
          </p:cNvPr>
          <p:cNvGraphicFramePr>
            <a:graphicFrameLocks noGrp="1"/>
          </p:cNvGraphicFramePr>
          <p:nvPr>
            <p:ph idx="1"/>
            <p:extLst>
              <p:ext uri="{D42A27DB-BD31-4B8C-83A1-F6EECF244321}">
                <p14:modId xmlns:p14="http://schemas.microsoft.com/office/powerpoint/2010/main" val="2552075602"/>
              </p:ext>
            </p:extLst>
          </p:nvPr>
        </p:nvGraphicFramePr>
        <p:xfrm>
          <a:off x="407368" y="548680"/>
          <a:ext cx="5976664" cy="5497692"/>
        </p:xfrm>
        <a:graphic>
          <a:graphicData uri="http://schemas.openxmlformats.org/drawingml/2006/table">
            <a:tbl>
              <a:tblPr firstRow="1" bandRow="1">
                <a:tableStyleId>{3C2FFA5D-87B4-456A-9821-1D502468CF0F}</a:tableStyleId>
              </a:tblPr>
              <a:tblGrid>
                <a:gridCol w="2679065">
                  <a:extLst>
                    <a:ext uri="{9D8B030D-6E8A-4147-A177-3AD203B41FA5}">
                      <a16:colId xmlns:a16="http://schemas.microsoft.com/office/drawing/2014/main" val="20000"/>
                    </a:ext>
                  </a:extLst>
                </a:gridCol>
                <a:gridCol w="1380332">
                  <a:extLst>
                    <a:ext uri="{9D8B030D-6E8A-4147-A177-3AD203B41FA5}">
                      <a16:colId xmlns:a16="http://schemas.microsoft.com/office/drawing/2014/main" val="20001"/>
                    </a:ext>
                  </a:extLst>
                </a:gridCol>
                <a:gridCol w="1037741">
                  <a:extLst>
                    <a:ext uri="{9D8B030D-6E8A-4147-A177-3AD203B41FA5}">
                      <a16:colId xmlns:a16="http://schemas.microsoft.com/office/drawing/2014/main" val="20002"/>
                    </a:ext>
                  </a:extLst>
                </a:gridCol>
                <a:gridCol w="439763">
                  <a:extLst>
                    <a:ext uri="{9D8B030D-6E8A-4147-A177-3AD203B41FA5}">
                      <a16:colId xmlns:a16="http://schemas.microsoft.com/office/drawing/2014/main" val="20003"/>
                    </a:ext>
                  </a:extLst>
                </a:gridCol>
                <a:gridCol w="439763">
                  <a:extLst>
                    <a:ext uri="{9D8B030D-6E8A-4147-A177-3AD203B41FA5}">
                      <a16:colId xmlns:a16="http://schemas.microsoft.com/office/drawing/2014/main" val="20004"/>
                    </a:ext>
                  </a:extLst>
                </a:gridCol>
              </a:tblGrid>
              <a:tr h="1165560">
                <a:tc>
                  <a:txBody>
                    <a:bodyPr/>
                    <a:lstStyle/>
                    <a:p>
                      <a:pPr marL="63500" indent="-355600">
                        <a:lnSpc>
                          <a:spcPct val="100000"/>
                        </a:lnSpc>
                        <a:spcAft>
                          <a:spcPts val="0"/>
                        </a:spcAft>
                      </a:pPr>
                      <a:r>
                        <a:rPr lang="ru-RU" sz="2400" spc="0" dirty="0" err="1"/>
                        <a:t>Рифампицин</a:t>
                      </a:r>
                      <a:r>
                        <a:rPr lang="ru-RU" sz="2400" spc="0" dirty="0"/>
                        <a:t> + </a:t>
                      </a:r>
                      <a:r>
                        <a:rPr lang="ru-RU" sz="2400" spc="0" dirty="0" err="1"/>
                        <a:t>пефлоксацин</a:t>
                      </a:r>
                      <a:endParaRPr lang="ru-RU" sz="2400" dirty="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Внутрь</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0.3 + 0.4</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1</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5</a:t>
                      </a:r>
                      <a:endParaRPr lang="ru-RU" sz="2400">
                        <a:latin typeface="Times New Roman"/>
                        <a:ea typeface="Times New Roman"/>
                      </a:endParaRPr>
                    </a:p>
                  </a:txBody>
                  <a:tcPr marL="10769" marR="10769" marT="0" marB="0" anchor="ctr"/>
                </a:tc>
                <a:extLst>
                  <a:ext uri="{0D108BD9-81ED-4DB2-BD59-A6C34878D82A}">
                    <a16:rowId xmlns:a16="http://schemas.microsoft.com/office/drawing/2014/main" val="10000"/>
                  </a:ext>
                </a:extLst>
              </a:tr>
              <a:tr h="722022">
                <a:tc>
                  <a:txBody>
                    <a:bodyPr/>
                    <a:lstStyle/>
                    <a:p>
                      <a:pPr marL="63500" indent="-355600">
                        <a:lnSpc>
                          <a:spcPct val="100000"/>
                        </a:lnSpc>
                        <a:spcAft>
                          <a:spcPts val="0"/>
                        </a:spcAft>
                      </a:pPr>
                      <a:r>
                        <a:rPr lang="ru-RU" sz="2400" spc="0" dirty="0"/>
                        <a:t>Гентамицин</a:t>
                      </a:r>
                      <a:endParaRPr lang="ru-RU" sz="2400" dirty="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В м</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0.08</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3</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5</a:t>
                      </a:r>
                      <a:endParaRPr lang="ru-RU" sz="2400">
                        <a:latin typeface="Times New Roman"/>
                        <a:ea typeface="Times New Roman"/>
                      </a:endParaRPr>
                    </a:p>
                  </a:txBody>
                  <a:tcPr marL="10769" marR="10769" marT="0" marB="0" anchor="ctr"/>
                </a:tc>
                <a:extLst>
                  <a:ext uri="{0D108BD9-81ED-4DB2-BD59-A6C34878D82A}">
                    <a16:rowId xmlns:a16="http://schemas.microsoft.com/office/drawing/2014/main" val="10001"/>
                  </a:ext>
                </a:extLst>
              </a:tr>
              <a:tr h="722022">
                <a:tc>
                  <a:txBody>
                    <a:bodyPr/>
                    <a:lstStyle/>
                    <a:p>
                      <a:pPr marL="63500" indent="-355600">
                        <a:lnSpc>
                          <a:spcPct val="100000"/>
                        </a:lnSpc>
                        <a:spcAft>
                          <a:spcPts val="0"/>
                        </a:spcAft>
                      </a:pPr>
                      <a:r>
                        <a:rPr lang="ru-RU" sz="2400" spc="0" dirty="0" err="1"/>
                        <a:t>Амикацин</a:t>
                      </a:r>
                      <a:endParaRPr lang="ru-RU" sz="2400" dirty="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dirty="0"/>
                        <a:t>В/м</a:t>
                      </a:r>
                      <a:endParaRPr lang="ru-RU" sz="2400" dirty="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0,5</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2</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5</a:t>
                      </a:r>
                      <a:endParaRPr lang="ru-RU" sz="2400">
                        <a:latin typeface="Times New Roman"/>
                        <a:ea typeface="Times New Roman"/>
                      </a:endParaRPr>
                    </a:p>
                  </a:txBody>
                  <a:tcPr marL="10769" marR="10769" marT="0" marB="0" anchor="ctr"/>
                </a:tc>
                <a:extLst>
                  <a:ext uri="{0D108BD9-81ED-4DB2-BD59-A6C34878D82A}">
                    <a16:rowId xmlns:a16="http://schemas.microsoft.com/office/drawing/2014/main" val="10002"/>
                  </a:ext>
                </a:extLst>
              </a:tr>
              <a:tr h="722022">
                <a:tc>
                  <a:txBody>
                    <a:bodyPr/>
                    <a:lstStyle/>
                    <a:p>
                      <a:pPr marL="63500" indent="-355600">
                        <a:lnSpc>
                          <a:spcPct val="100000"/>
                        </a:lnSpc>
                        <a:spcAft>
                          <a:spcPts val="0"/>
                        </a:spcAft>
                      </a:pPr>
                      <a:r>
                        <a:rPr lang="ru-RU" sz="2400" spc="0"/>
                        <a:t>Стрептомицин</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dirty="0"/>
                        <a:t>В, м</a:t>
                      </a:r>
                      <a:endParaRPr lang="ru-RU" sz="2400" dirty="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dirty="0"/>
                        <a:t>0,5</a:t>
                      </a:r>
                      <a:endParaRPr lang="ru-RU" sz="2400" dirty="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2</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5</a:t>
                      </a:r>
                      <a:endParaRPr lang="ru-RU" sz="2400">
                        <a:latin typeface="Times New Roman"/>
                        <a:ea typeface="Times New Roman"/>
                      </a:endParaRPr>
                    </a:p>
                  </a:txBody>
                  <a:tcPr marL="10769" marR="10769" marT="0" marB="0" anchor="ctr"/>
                </a:tc>
                <a:extLst>
                  <a:ext uri="{0D108BD9-81ED-4DB2-BD59-A6C34878D82A}">
                    <a16:rowId xmlns:a16="http://schemas.microsoft.com/office/drawing/2014/main" val="10003"/>
                  </a:ext>
                </a:extLst>
              </a:tr>
              <a:tr h="722022">
                <a:tc>
                  <a:txBody>
                    <a:bodyPr/>
                    <a:lstStyle/>
                    <a:p>
                      <a:pPr marL="63500" indent="-355600">
                        <a:lnSpc>
                          <a:spcPct val="100000"/>
                        </a:lnSpc>
                        <a:spcAft>
                          <a:spcPts val="0"/>
                        </a:spcAft>
                      </a:pPr>
                      <a:r>
                        <a:rPr lang="ru-RU" sz="2400" spc="0"/>
                        <a:t>Цефтриаксон</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В м</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dirty="0"/>
                        <a:t>1</a:t>
                      </a:r>
                      <a:endParaRPr lang="ru-RU" sz="2400" dirty="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1</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5</a:t>
                      </a:r>
                      <a:endParaRPr lang="ru-RU" sz="2400">
                        <a:latin typeface="Times New Roman"/>
                        <a:ea typeface="Times New Roman"/>
                      </a:endParaRPr>
                    </a:p>
                  </a:txBody>
                  <a:tcPr marL="10769" marR="10769" marT="0" marB="0" anchor="ctr"/>
                </a:tc>
                <a:extLst>
                  <a:ext uri="{0D108BD9-81ED-4DB2-BD59-A6C34878D82A}">
                    <a16:rowId xmlns:a16="http://schemas.microsoft.com/office/drawing/2014/main" val="10004"/>
                  </a:ext>
                </a:extLst>
              </a:tr>
              <a:tr h="722022">
                <a:tc>
                  <a:txBody>
                    <a:bodyPr/>
                    <a:lstStyle/>
                    <a:p>
                      <a:pPr marL="63500" indent="-355600">
                        <a:lnSpc>
                          <a:spcPct val="100000"/>
                        </a:lnSpc>
                        <a:spcAft>
                          <a:spcPts val="0"/>
                        </a:spcAft>
                      </a:pPr>
                      <a:r>
                        <a:rPr lang="ru-RU" sz="2400" spc="0"/>
                        <a:t>Цефотаксим</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В/м</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dirty="0"/>
                        <a:t>1</a:t>
                      </a:r>
                      <a:endParaRPr lang="ru-RU" sz="2400" dirty="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2</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7</a:t>
                      </a:r>
                      <a:endParaRPr lang="ru-RU" sz="2400">
                        <a:latin typeface="Times New Roman"/>
                        <a:ea typeface="Times New Roman"/>
                      </a:endParaRPr>
                    </a:p>
                  </a:txBody>
                  <a:tcPr marL="10769" marR="10769" marT="0" marB="0" anchor="ctr"/>
                </a:tc>
                <a:extLst>
                  <a:ext uri="{0D108BD9-81ED-4DB2-BD59-A6C34878D82A}">
                    <a16:rowId xmlns:a16="http://schemas.microsoft.com/office/drawing/2014/main" val="10005"/>
                  </a:ext>
                </a:extLst>
              </a:tr>
              <a:tr h="722022">
                <a:tc>
                  <a:txBody>
                    <a:bodyPr/>
                    <a:lstStyle/>
                    <a:p>
                      <a:pPr marL="63500" indent="-355600">
                        <a:lnSpc>
                          <a:spcPct val="100000"/>
                        </a:lnSpc>
                        <a:spcAft>
                          <a:spcPts val="0"/>
                        </a:spcAft>
                      </a:pPr>
                      <a:r>
                        <a:rPr lang="ru-RU" sz="2400" spc="0"/>
                        <a:t>Цефтазидим</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a:t>В м</a:t>
                      </a:r>
                      <a:endParaRPr lang="ru-RU" sz="240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dirty="0"/>
                        <a:t>1</a:t>
                      </a:r>
                      <a:endParaRPr lang="ru-RU" sz="2400" dirty="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dirty="0"/>
                        <a:t>2</a:t>
                      </a:r>
                      <a:endParaRPr lang="ru-RU" sz="2400" dirty="0">
                        <a:latin typeface="Times New Roman"/>
                        <a:ea typeface="Times New Roman"/>
                      </a:endParaRPr>
                    </a:p>
                  </a:txBody>
                  <a:tcPr marL="10769" marR="10769" marT="0" marB="0" anchor="ctr"/>
                </a:tc>
                <a:tc>
                  <a:txBody>
                    <a:bodyPr/>
                    <a:lstStyle/>
                    <a:p>
                      <a:pPr indent="-355600" algn="ctr">
                        <a:lnSpc>
                          <a:spcPct val="100000"/>
                        </a:lnSpc>
                        <a:spcAft>
                          <a:spcPts val="0"/>
                        </a:spcAft>
                      </a:pPr>
                      <a:r>
                        <a:rPr lang="ru-RU" sz="2400" spc="0" dirty="0"/>
                        <a:t>7</a:t>
                      </a:r>
                      <a:endParaRPr lang="ru-RU" sz="2400" dirty="0">
                        <a:latin typeface="Times New Roman"/>
                        <a:ea typeface="Times New Roman"/>
                      </a:endParaRPr>
                    </a:p>
                  </a:txBody>
                  <a:tcPr marL="10769" marR="10769" marT="0" marB="0" anchor="ctr"/>
                </a:tc>
                <a:extLst>
                  <a:ext uri="{0D108BD9-81ED-4DB2-BD59-A6C34878D82A}">
                    <a16:rowId xmlns:a16="http://schemas.microsoft.com/office/drawing/2014/main" val="10006"/>
                  </a:ext>
                </a:extLst>
              </a:tr>
            </a:tbl>
          </a:graphicData>
        </a:graphic>
      </p:graphicFrame>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0D2A400C-130C-4DA2-8415-573ECF957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3081"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useBgFill="1">
        <p:nvSpPr>
          <p:cNvPr id="75" name="Rectangle 74">
            <a:extLst>
              <a:ext uri="{FF2B5EF4-FFF2-40B4-BE49-F238E27FC236}">
                <a16:creationId xmlns:a16="http://schemas.microsoft.com/office/drawing/2014/main" id="{9DE4D6F3-06C5-4F15-8E98-BAB2F23A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33"/>
            <a:ext cx="675365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863E9073-A453-4074-B228-EA88D2FCEF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257" y="-4233"/>
            <a:ext cx="5427262"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a:extLst>
              <a:ext uri="{FF2B5EF4-FFF2-40B4-BE49-F238E27FC236}">
                <a16:creationId xmlns:a16="http://schemas.microsoft.com/office/drawing/2014/main" id="{D3A2472E-AEDB-4A4C-A569-2DB4AD7BFF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1973" y="643464"/>
            <a:ext cx="4143830" cy="5566305"/>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81" name="Rectangle 80">
            <a:extLst>
              <a:ext uri="{FF2B5EF4-FFF2-40B4-BE49-F238E27FC236}">
                <a16:creationId xmlns:a16="http://schemas.microsoft.com/office/drawing/2014/main" id="{3AF9F4A4-2B89-488A-ABE0-3A17BEE5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7364" y="806860"/>
            <a:ext cx="3813048" cy="5239512"/>
          </a:xfrm>
          <a:prstGeom prst="rect">
            <a:avLst/>
          </a:prstGeom>
          <a:solidFill>
            <a:schemeClr val="tx2"/>
          </a:solidFill>
          <a:ln w="6350" cap="sq" cmpd="sng" algn="ctr">
            <a:solidFill>
              <a:srgbClr val="FFFFFF"/>
            </a:solidFill>
            <a:prstDash val="solid"/>
            <a:miter lim="800000"/>
          </a:ln>
          <a:effectLst/>
        </p:spPr>
      </p:sp>
      <p:sp>
        <p:nvSpPr>
          <p:cNvPr id="87042" name="Заголовок 1">
            <a:extLst>
              <a:ext uri="{FF2B5EF4-FFF2-40B4-BE49-F238E27FC236}">
                <a16:creationId xmlns:a16="http://schemas.microsoft.com/office/drawing/2014/main" id="{872DD2B9-B5D9-076A-0E73-B131F29AD8AC}"/>
              </a:ext>
            </a:extLst>
          </p:cNvPr>
          <p:cNvSpPr>
            <a:spLocks noGrp="1"/>
          </p:cNvSpPr>
          <p:nvPr>
            <p:ph type="title"/>
          </p:nvPr>
        </p:nvSpPr>
        <p:spPr>
          <a:xfrm>
            <a:off x="7747000" y="1384626"/>
            <a:ext cx="3454400" cy="4097216"/>
          </a:xfrm>
        </p:spPr>
        <p:txBody>
          <a:bodyPr>
            <a:normAutofit/>
          </a:bodyPr>
          <a:lstStyle/>
          <a:p>
            <a:pPr algn="ctr"/>
            <a:r>
              <a:rPr lang="ru-RU" altLang="ru-UA" sz="3000">
                <a:solidFill>
                  <a:schemeClr val="bg1"/>
                </a:solidFill>
                <a:latin typeface="+mn-lt"/>
              </a:rPr>
              <a:t>Мероприятия в эпидемическом очаге</a:t>
            </a:r>
          </a:p>
        </p:txBody>
      </p:sp>
      <p:graphicFrame>
        <p:nvGraphicFramePr>
          <p:cNvPr id="87045" name="Объект 2">
            <a:extLst>
              <a:ext uri="{FF2B5EF4-FFF2-40B4-BE49-F238E27FC236}">
                <a16:creationId xmlns:a16="http://schemas.microsoft.com/office/drawing/2014/main" id="{DAFD63A9-C0DD-2113-E2BF-D68F2294511C}"/>
              </a:ext>
            </a:extLst>
          </p:cNvPr>
          <p:cNvGraphicFramePr>
            <a:graphicFrameLocks noGrp="1"/>
          </p:cNvGraphicFramePr>
          <p:nvPr>
            <p:ph idx="1"/>
            <p:extLst>
              <p:ext uri="{D42A27DB-BD31-4B8C-83A1-F6EECF244321}">
                <p14:modId xmlns:p14="http://schemas.microsoft.com/office/powerpoint/2010/main" val="2153691380"/>
              </p:ext>
            </p:extLst>
          </p:nvPr>
        </p:nvGraphicFramePr>
        <p:xfrm>
          <a:off x="793591" y="800946"/>
          <a:ext cx="5166475" cy="52523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45E82CA8-AE37-4675-81D8-73A48F817C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88068" name="TextBox 5">
            <a:extLst>
              <a:ext uri="{FF2B5EF4-FFF2-40B4-BE49-F238E27FC236}">
                <a16:creationId xmlns:a16="http://schemas.microsoft.com/office/drawing/2014/main" id="{CEDEAA47-87A3-A683-0C1A-2D1414D1EF20}"/>
              </a:ext>
            </a:extLst>
          </p:cNvPr>
          <p:cNvSpPr txBox="1">
            <a:spLocks noChangeArrowheads="1"/>
          </p:cNvSpPr>
          <p:nvPr/>
        </p:nvSpPr>
        <p:spPr bwMode="auto">
          <a:xfrm>
            <a:off x="8014996" y="642593"/>
            <a:ext cx="3732244" cy="557047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a:lnSpc>
                <a:spcPct val="90000"/>
              </a:lnSpc>
              <a:spcBef>
                <a:spcPct val="0"/>
              </a:spcBef>
              <a:spcAft>
                <a:spcPts val="600"/>
              </a:spcAft>
            </a:pPr>
            <a:r>
              <a:rPr lang="en-US" altLang="ru-UA" sz="2000" dirty="0" err="1">
                <a:solidFill>
                  <a:srgbClr val="FFFFFF"/>
                </a:solidFill>
                <a:latin typeface="+mj-lt"/>
              </a:rPr>
              <a:t>Средневековый</a:t>
            </a:r>
            <a:r>
              <a:rPr lang="en-US" altLang="ru-UA" sz="2000" dirty="0">
                <a:solidFill>
                  <a:srgbClr val="FFFFFF"/>
                </a:solidFill>
                <a:latin typeface="+mj-lt"/>
              </a:rPr>
              <a:t> </a:t>
            </a:r>
            <a:r>
              <a:rPr lang="en-US" altLang="ru-UA" sz="2000" dirty="0" err="1">
                <a:solidFill>
                  <a:srgbClr val="FFFFFF"/>
                </a:solidFill>
                <a:latin typeface="+mj-lt"/>
              </a:rPr>
              <a:t>костюм</a:t>
            </a:r>
            <a:r>
              <a:rPr lang="en-US" altLang="ru-UA" sz="2000" dirty="0">
                <a:solidFill>
                  <a:srgbClr val="FFFFFF"/>
                </a:solidFill>
                <a:latin typeface="+mj-lt"/>
              </a:rPr>
              <a:t> </a:t>
            </a:r>
            <a:r>
              <a:rPr lang="en-US" altLang="ru-UA" sz="2000" dirty="0" err="1">
                <a:solidFill>
                  <a:srgbClr val="FFFFFF"/>
                </a:solidFill>
                <a:latin typeface="+mj-lt"/>
              </a:rPr>
              <a:t>доктора</a:t>
            </a:r>
            <a:r>
              <a:rPr lang="en-US" altLang="ru-UA" sz="2000" dirty="0">
                <a:solidFill>
                  <a:srgbClr val="FFFFFF"/>
                </a:solidFill>
                <a:latin typeface="+mj-lt"/>
              </a:rPr>
              <a:t> — </a:t>
            </a:r>
            <a:r>
              <a:rPr lang="en-US" altLang="ru-UA" sz="2000" dirty="0" err="1">
                <a:solidFill>
                  <a:srgbClr val="FFFFFF"/>
                </a:solidFill>
                <a:latin typeface="+mj-lt"/>
              </a:rPr>
              <a:t>предшественник</a:t>
            </a:r>
            <a:r>
              <a:rPr lang="en-US" altLang="ru-UA" sz="2000" dirty="0">
                <a:solidFill>
                  <a:srgbClr val="FFFFFF"/>
                </a:solidFill>
                <a:latin typeface="+mj-lt"/>
              </a:rPr>
              <a:t> </a:t>
            </a:r>
            <a:r>
              <a:rPr lang="en-US" altLang="ru-UA" sz="2000" dirty="0" err="1">
                <a:solidFill>
                  <a:srgbClr val="FFFFFF"/>
                </a:solidFill>
                <a:latin typeface="+mj-lt"/>
              </a:rPr>
              <a:t>современного</a:t>
            </a:r>
            <a:r>
              <a:rPr lang="en-US" altLang="ru-UA" sz="2000" dirty="0">
                <a:solidFill>
                  <a:srgbClr val="FFFFFF"/>
                </a:solidFill>
                <a:latin typeface="+mj-lt"/>
              </a:rPr>
              <a:t> </a:t>
            </a:r>
            <a:r>
              <a:rPr lang="en-US" altLang="ru-UA" sz="2000" dirty="0" err="1">
                <a:solidFill>
                  <a:srgbClr val="FFFFFF"/>
                </a:solidFill>
                <a:latin typeface="+mj-lt"/>
              </a:rPr>
              <a:t>противочумного</a:t>
            </a:r>
            <a:r>
              <a:rPr lang="en-US" altLang="ru-UA" sz="2000" dirty="0">
                <a:solidFill>
                  <a:srgbClr val="FFFFFF"/>
                </a:solidFill>
                <a:latin typeface="+mj-lt"/>
              </a:rPr>
              <a:t> </a:t>
            </a:r>
            <a:r>
              <a:rPr lang="en-US" altLang="ru-UA" sz="2000" dirty="0" err="1">
                <a:solidFill>
                  <a:srgbClr val="FFFFFF"/>
                </a:solidFill>
                <a:latin typeface="+mj-lt"/>
              </a:rPr>
              <a:t>костюма</a:t>
            </a:r>
            <a:endParaRPr lang="en-US" altLang="ru-UA" sz="2000" dirty="0">
              <a:solidFill>
                <a:srgbClr val="FFFFFF"/>
              </a:solidFill>
              <a:latin typeface="+mj-lt"/>
            </a:endParaRPr>
          </a:p>
        </p:txBody>
      </p:sp>
      <p:sp>
        <p:nvSpPr>
          <p:cNvPr id="77" name="Rectangle 76">
            <a:extLst>
              <a:ext uri="{FF2B5EF4-FFF2-40B4-BE49-F238E27FC236}">
                <a16:creationId xmlns:a16="http://schemas.microsoft.com/office/drawing/2014/main" id="{1BE0D076-E47F-4994-894A-6FB7804BD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753652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B827B52D-8228-4D08-A3F2-96AF9CE4E0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7402" y="438538"/>
            <a:ext cx="6710184" cy="6002060"/>
          </a:xfrm>
          <a:prstGeom prst="rect">
            <a:avLst/>
          </a:prstGeom>
          <a:solidFill>
            <a:schemeClr val="bg2"/>
          </a:solidFill>
          <a:ln w="6350" cap="flat" cmpd="sng" algn="ctr">
            <a:noFill/>
            <a:prstDash val="solid"/>
          </a:ln>
          <a:effectLst>
            <a:outerShdw blurRad="50800" algn="ctr" rotWithShape="0">
              <a:prstClr val="black">
                <a:alpha val="66000"/>
              </a:prstClr>
            </a:outerShdw>
            <a:softEdge rad="0"/>
          </a:effectLst>
        </p:spPr>
      </p:sp>
      <p:sp>
        <p:nvSpPr>
          <p:cNvPr id="81" name="Rectangle 80">
            <a:extLst>
              <a:ext uri="{FF2B5EF4-FFF2-40B4-BE49-F238E27FC236}">
                <a16:creationId xmlns:a16="http://schemas.microsoft.com/office/drawing/2014/main" id="{421D178F-18DD-427F-954F-FE699D497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285" y="650014"/>
            <a:ext cx="3367217" cy="326602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8066" name="Объект 3">
            <a:extLst>
              <a:ext uri="{FF2B5EF4-FFF2-40B4-BE49-F238E27FC236}">
                <a16:creationId xmlns:a16="http://schemas.microsoft.com/office/drawing/2014/main" id="{C0F94429-385A-F5F0-6D74-F7C24BFFA2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718" y="810881"/>
            <a:ext cx="2334181" cy="2945339"/>
          </a:xfrm>
          <a:prstGeom prst="rect">
            <a:avLst/>
          </a:prstGeom>
        </p:spPr>
      </p:pic>
      <p:sp>
        <p:nvSpPr>
          <p:cNvPr id="83" name="Rectangle 82">
            <a:extLst>
              <a:ext uri="{FF2B5EF4-FFF2-40B4-BE49-F238E27FC236}">
                <a16:creationId xmlns:a16="http://schemas.microsoft.com/office/drawing/2014/main" id="{BB2DE476-3723-40FB-9EF1-AEFB3C1102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2945" y="650015"/>
            <a:ext cx="2765758" cy="21426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D2505472-CF73-4049-851F-82B90F165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286" y="4088215"/>
            <a:ext cx="3376548" cy="212485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BADC47EE-547E-4943-A3EA-3320FBC18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2946" y="2947051"/>
            <a:ext cx="2765758" cy="326602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8067" name="Рисунок 4">
            <a:extLst>
              <a:ext uri="{FF2B5EF4-FFF2-40B4-BE49-F238E27FC236}">
                <a16:creationId xmlns:a16="http://schemas.microsoft.com/office/drawing/2014/main" id="{29DEBEF4-7B8E-8EBB-8592-67BDBD1C0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555232" y="3096468"/>
            <a:ext cx="1970868" cy="295630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E6E52AE9-82A7-9067-D7B1-C847BF46691E}"/>
              </a:ext>
            </a:extLst>
          </p:cNvPr>
          <p:cNvGraphicFramePr>
            <a:graphicFrameLocks noGrp="1"/>
          </p:cNvGraphicFramePr>
          <p:nvPr>
            <p:ph idx="1"/>
            <p:extLst>
              <p:ext uri="{D42A27DB-BD31-4B8C-83A1-F6EECF244321}">
                <p14:modId xmlns:p14="http://schemas.microsoft.com/office/powerpoint/2010/main" val="2791513855"/>
              </p:ext>
            </p:extLst>
          </p:nvPr>
        </p:nvGraphicFramePr>
        <p:xfrm>
          <a:off x="1847528" y="548680"/>
          <a:ext cx="8568952"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Картинки по запросу спасибо за внимание мозг"/>
          <p:cNvPicPr>
            <a:picLocks noChangeAspect="1" noChangeArrowheads="1"/>
          </p:cNvPicPr>
          <p:nvPr/>
        </p:nvPicPr>
        <p:blipFill rotWithShape="1">
          <a:blip r:embed="rId2" cstate="print"/>
          <a:srcRect l="13960" t="3463" r="11560" b="6148"/>
          <a:stretch/>
        </p:blipFill>
        <p:spPr bwMode="auto">
          <a:xfrm>
            <a:off x="1524000" y="329540"/>
            <a:ext cx="9144000" cy="6198920"/>
          </a:xfrm>
          <a:prstGeom prst="rect">
            <a:avLst/>
          </a:prstGeom>
          <a:noFill/>
        </p:spPr>
      </p:pic>
      <p:sp>
        <p:nvSpPr>
          <p:cNvPr id="3" name="Прямоугольник 2"/>
          <p:cNvSpPr/>
          <p:nvPr/>
        </p:nvSpPr>
        <p:spPr>
          <a:xfrm>
            <a:off x="1888176" y="549234"/>
            <a:ext cx="8610600"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ru-RU" sz="5400" b="1" i="1" dirty="0" err="1">
                <a:latin typeface="Times New Roman" pitchFamily="18" charset="0"/>
                <a:cs typeface="Times New Roman" pitchFamily="18" charset="0"/>
              </a:rPr>
              <a:t>Дякую</a:t>
            </a:r>
            <a:r>
              <a:rPr lang="ru-RU" sz="5400" b="1" i="1" dirty="0">
                <a:latin typeface="Times New Roman" pitchFamily="18" charset="0"/>
                <a:cs typeface="Times New Roman" pitchFamily="18" charset="0"/>
              </a:rPr>
              <a:t> за </a:t>
            </a:r>
            <a:r>
              <a:rPr lang="ru-RU" sz="5400" b="1" i="1" dirty="0" err="1">
                <a:latin typeface="Times New Roman" pitchFamily="18" charset="0"/>
                <a:cs typeface="Times New Roman" pitchFamily="18" charset="0"/>
              </a:rPr>
              <a:t>увагу</a:t>
            </a:r>
            <a:r>
              <a:rPr lang="ru-RU" sz="5400" b="1" i="1" dirty="0">
                <a:latin typeface="Times New Roman" pitchFamily="18" charset="0"/>
                <a:cs typeface="Times New Roman" pitchFamily="18" charset="0"/>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Содержимое 2">
            <a:extLst>
              <a:ext uri="{FF2B5EF4-FFF2-40B4-BE49-F238E27FC236}">
                <a16:creationId xmlns:a16="http://schemas.microsoft.com/office/drawing/2014/main" id="{AAF4EC95-34A3-BEDB-E080-659EBEC073A4}"/>
              </a:ext>
            </a:extLst>
          </p:cNvPr>
          <p:cNvSpPr>
            <a:spLocks noGrp="1"/>
          </p:cNvSpPr>
          <p:nvPr>
            <p:ph idx="1"/>
          </p:nvPr>
        </p:nvSpPr>
        <p:spPr>
          <a:xfrm>
            <a:off x="695400" y="620688"/>
            <a:ext cx="10945216" cy="6023000"/>
          </a:xfrm>
        </p:spPr>
        <p:txBody>
          <a:bodyPr>
            <a:normAutofit/>
          </a:bodyPr>
          <a:lstStyle/>
          <a:p>
            <a:r>
              <a:rPr lang="ru-RU" altLang="ru-UA" sz="2200" dirty="0"/>
              <a:t>В конце 14 века для защиты от чумы начали вводить карантины (от итал. </a:t>
            </a:r>
            <a:r>
              <a:rPr lang="ru-RU" altLang="ru-UA" sz="2200" dirty="0" err="1"/>
              <a:t>quaranta</a:t>
            </a:r>
            <a:r>
              <a:rPr lang="ru-RU" altLang="ru-UA" sz="2200" dirty="0"/>
              <a:t> </a:t>
            </a:r>
            <a:r>
              <a:rPr lang="ru-RU" altLang="ru-UA" sz="2200" dirty="0" err="1"/>
              <a:t>giorni</a:t>
            </a:r>
            <a:r>
              <a:rPr lang="ru-RU" altLang="ru-UA" sz="2200" dirty="0"/>
              <a:t>— сорок дней). Изоляция на сорок дней, согласно библейским канонам, очищала человеческий организм от всякой скверны. Первые карантины были организованы в 1368 г. в Венеции. Одним из первых ввел карантины для прибывающих из далеких стран кораблей и портовый город Марсель в 1383 г. В дальнейшем карантинные мероприятия были положены в основу профилактики многих инфекционных болезней.</a:t>
            </a:r>
          </a:p>
          <a:p>
            <a:endParaRPr lang="ru-RU" altLang="ru-UA" sz="3100" dirty="0"/>
          </a:p>
          <a:p>
            <a:endParaRPr lang="ru-RU" altLang="ru-UA" dirty="0"/>
          </a:p>
        </p:txBody>
      </p:sp>
      <p:pic>
        <p:nvPicPr>
          <p:cNvPr id="3074" name="Picture 2" descr="Когда Черная смерть пришла в Россию - Antenna Daily">
            <a:extLst>
              <a:ext uri="{FF2B5EF4-FFF2-40B4-BE49-F238E27FC236}">
                <a16:creationId xmlns:a16="http://schemas.microsoft.com/office/drawing/2014/main" id="{DA7F5381-7EE2-D764-70BA-A966C7C42F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155722"/>
            <a:ext cx="5544616" cy="32342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авон">
  <a:themeElements>
    <a:clrScheme name="Савон">
      <a:dk1>
        <a:sysClr val="windowText" lastClr="000000"/>
      </a:dk1>
      <a:lt1>
        <a:sysClr val="window" lastClr="FFFFFF"/>
      </a:lt1>
      <a:dk2>
        <a:srgbClr val="373545"/>
      </a:dk2>
      <a:lt2>
        <a:srgbClr val="BCD0E0"/>
      </a:lt2>
      <a:accent1>
        <a:srgbClr val="3494BA"/>
      </a:accent1>
      <a:accent2>
        <a:srgbClr val="58B6C0"/>
      </a:accent2>
      <a:accent3>
        <a:srgbClr val="75BDA7"/>
      </a:accent3>
      <a:accent4>
        <a:srgbClr val="7A8C8E"/>
      </a:accent4>
      <a:accent5>
        <a:srgbClr val="84ACB6"/>
      </a:accent5>
      <a:accent6>
        <a:srgbClr val="6793CD"/>
      </a:accent6>
      <a:hlink>
        <a:srgbClr val="6B9F25"/>
      </a:hlink>
      <a:folHlink>
        <a:srgbClr val="9F6715"/>
      </a:folHlink>
    </a:clrScheme>
    <a:fontScheme name="Савон">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Савон">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913DB040-6816-4415-960D-8178C785755E}"/>
    </a:ext>
  </a:extLst>
</a:theme>
</file>

<file path=docProps/app.xml><?xml version="1.0" encoding="utf-8"?>
<Properties xmlns="http://schemas.openxmlformats.org/officeDocument/2006/extended-properties" xmlns:vt="http://schemas.openxmlformats.org/officeDocument/2006/docPropsVTypes">
  <Template>Savon</Template>
  <TotalTime>288</TotalTime>
  <Words>5412</Words>
  <Application>Microsoft Macintosh PowerPoint</Application>
  <PresentationFormat>Широкоэкранный</PresentationFormat>
  <Paragraphs>536</Paragraphs>
  <Slides>85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85</vt:i4>
      </vt:variant>
    </vt:vector>
  </HeadingPairs>
  <TitlesOfParts>
    <vt:vector size="89" baseType="lpstr">
      <vt:lpstr>Arial</vt:lpstr>
      <vt:lpstr>Century Gothic</vt:lpstr>
      <vt:lpstr>Times New Roman</vt:lpstr>
      <vt:lpstr>Савон</vt:lpstr>
      <vt:lpstr>ЧУМА</vt:lpstr>
      <vt:lpstr>Презентация PowerPoint</vt:lpstr>
      <vt:lpstr>КОДЫ ПО МКБ 10</vt:lpstr>
      <vt:lpstr>Историческая справка</vt:lpstr>
      <vt:lpstr>Презентация PowerPoint</vt:lpstr>
      <vt:lpstr>Пандемии чумы</vt:lpstr>
      <vt:lpstr>Презентация PowerPoint</vt:lpstr>
      <vt:lpstr>Презентация PowerPoint</vt:lpstr>
      <vt:lpstr>Презентация PowerPoint</vt:lpstr>
      <vt:lpstr>Презентация PowerPoint</vt:lpstr>
      <vt:lpstr>ЭТИОЛОГИЯ</vt:lpstr>
      <vt:lpstr>ЭТИОЛОГИЯ</vt:lpstr>
      <vt:lpstr>Презентация PowerPoint</vt:lpstr>
      <vt:lpstr>ЭТИОЛОГИЯ</vt:lpstr>
      <vt:lpstr>Эпидемиология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Патогенез</vt:lpstr>
      <vt:lpstr>Презентация PowerPoint</vt:lpstr>
      <vt:lpstr>Презентация PowerPoint</vt:lpstr>
      <vt:lpstr>Презентация PowerPoint</vt:lpstr>
      <vt:lpstr>Презентация PowerPoint</vt:lpstr>
      <vt:lpstr>Клиника</vt:lpstr>
      <vt:lpstr>Классификация Руднева Г. П.:                                                    </vt:lpstr>
      <vt:lpstr>Презентация PowerPoint</vt:lpstr>
      <vt:lpstr>Клиника</vt:lpstr>
      <vt:lpstr>Клиника</vt:lpstr>
      <vt:lpstr>Клиника</vt:lpstr>
      <vt:lpstr>Клиника</vt:lpstr>
      <vt:lpstr>Кожная форма</vt:lpstr>
      <vt:lpstr>Презентация PowerPoint</vt:lpstr>
      <vt:lpstr>Презентация PowerPoint</vt:lpstr>
      <vt:lpstr>Бубонная форма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Первично-септическая форма</vt:lpstr>
      <vt:lpstr>Презентация PowerPoint</vt:lpstr>
      <vt:lpstr>Первично-септическая форма</vt:lpstr>
      <vt:lpstr>Вторично-септическая форма</vt:lpstr>
      <vt:lpstr>Первично-легочная форма</vt:lpstr>
      <vt:lpstr>Первично-легочная форма</vt:lpstr>
      <vt:lpstr>Первично-легочная форма</vt:lpstr>
      <vt:lpstr>Первично-легочная форма</vt:lpstr>
      <vt:lpstr>Презентация PowerPoint</vt:lpstr>
      <vt:lpstr>Презентация PowerPoint</vt:lpstr>
      <vt:lpstr>Вторично-легочная форма</vt:lpstr>
      <vt:lpstr>Осложнения</vt:lpstr>
      <vt:lpstr>Летальность и причины смерти</vt:lpstr>
      <vt:lpstr>Диагноз и дифференциальный диагноз</vt:lpstr>
      <vt:lpstr>Диагноз и дифференциальный диагноз</vt:lpstr>
      <vt:lpstr>Презентация PowerPoint</vt:lpstr>
      <vt:lpstr>Презентация PowerPoint</vt:lpstr>
      <vt:lpstr>Презентация PowerPoint</vt:lpstr>
      <vt:lpstr>Презентация PowerPoint</vt:lpstr>
      <vt:lpstr>Диагноз и дифференциальный диагноз</vt:lpstr>
      <vt:lpstr>ДИАГНОСТИКА</vt:lpstr>
      <vt:lpstr>ДИАГНОСТИКА</vt:lpstr>
      <vt:lpstr>Биологическая проба</vt:lpstr>
      <vt:lpstr>Пример формулировки диагноза</vt:lpstr>
      <vt:lpstr>ЛЕЧЕНИЕ</vt:lpstr>
      <vt:lpstr>Лечение</vt:lpstr>
      <vt:lpstr>Схема применения антибактериальных препаратов при лечении бубонной формы чумы</vt:lpstr>
      <vt:lpstr> Схема применения антибактериальных препаратов при лечении лёгочной и септической форм чумы</vt:lpstr>
      <vt:lpstr>Схемы применения комбинаций антибактериальных препаратов при лечении лёгочной и септической форм чумы</vt:lpstr>
      <vt:lpstr>Патогенетическая терапия</vt:lpstr>
      <vt:lpstr>ВЫПИСКА</vt:lpstr>
      <vt:lpstr>Карантин</vt:lpstr>
      <vt:lpstr>МЕРЫ ПРОФИЛАКТИКИ </vt:lpstr>
      <vt:lpstr>МЕРЫ ПРОФИЛАКТИКИ </vt:lpstr>
      <vt:lpstr>ВАКЦИНАЦИЯ</vt:lpstr>
      <vt:lpstr>Экстренная химиопрофилактика</vt:lpstr>
      <vt:lpstr>Экстренная химиопрофилактика (продолжение)</vt:lpstr>
      <vt:lpstr>Мероприятия в эпидемическом очаге</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ЧУМА</dc:title>
  <dc:creator>Вика админ</dc:creator>
  <cp:lastModifiedBy>alpinia.keteri@outlook.com</cp:lastModifiedBy>
  <cp:revision>36</cp:revision>
  <dcterms:created xsi:type="dcterms:W3CDTF">2013-11-23T07:49:32Z</dcterms:created>
  <dcterms:modified xsi:type="dcterms:W3CDTF">2023-05-29T10:04:20Z</dcterms:modified>
</cp:coreProperties>
</file>