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handoutMasterIdLst>
    <p:handoutMasterId r:id="rId42"/>
  </p:handoutMasterIdLst>
  <p:sldIdLst>
    <p:sldId id="256" r:id="rId2"/>
    <p:sldId id="262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5" r:id="rId12"/>
    <p:sldId id="316" r:id="rId13"/>
    <p:sldId id="314" r:id="rId14"/>
    <p:sldId id="317" r:id="rId15"/>
    <p:sldId id="318" r:id="rId16"/>
    <p:sldId id="319" r:id="rId17"/>
    <p:sldId id="320" r:id="rId18"/>
    <p:sldId id="328" r:id="rId19"/>
    <p:sldId id="329" r:id="rId20"/>
    <p:sldId id="321" r:id="rId21"/>
    <p:sldId id="322" r:id="rId22"/>
    <p:sldId id="323" r:id="rId23"/>
    <p:sldId id="324" r:id="rId24"/>
    <p:sldId id="325" r:id="rId25"/>
    <p:sldId id="326" r:id="rId26"/>
    <p:sldId id="327" r:id="rId27"/>
    <p:sldId id="330" r:id="rId28"/>
    <p:sldId id="331" r:id="rId29"/>
    <p:sldId id="332" r:id="rId30"/>
    <p:sldId id="333" r:id="rId31"/>
    <p:sldId id="334" r:id="rId32"/>
    <p:sldId id="335" r:id="rId33"/>
    <p:sldId id="336" r:id="rId34"/>
    <p:sldId id="337" r:id="rId35"/>
    <p:sldId id="338" r:id="rId36"/>
    <p:sldId id="339" r:id="rId37"/>
    <p:sldId id="340" r:id="rId38"/>
    <p:sldId id="341" r:id="rId39"/>
    <p:sldId id="305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74"/>
    <a:srgbClr val="3A5896"/>
    <a:srgbClr val="385592"/>
    <a:srgbClr val="FFFFFF"/>
    <a:srgbClr val="173A8D"/>
    <a:srgbClr val="D6DEEA"/>
    <a:srgbClr val="9F9289"/>
    <a:srgbClr val="E2DEDB"/>
    <a:srgbClr val="F1F1F1"/>
    <a:srgbClr val="1D3C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6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616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5/29/23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2BC9B1-CF02-4B3A-81C8-7FFB1DCD4709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CAC48B-9127-43F2-BD9E-5ACB0A71CBB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0E6EA9-356D-48AF-965A-A8FB593F025F}" type="slidenum">
              <a:rPr lang="ru-RU" smtClean="0">
                <a:latin typeface="Arial" charset="0"/>
                <a:cs typeface="Arial" charset="0"/>
              </a:rPr>
              <a:pPr/>
              <a:t>13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654050"/>
            <a:ext cx="4643438" cy="3482975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8525" y="4356100"/>
            <a:ext cx="5060950" cy="4133850"/>
          </a:xfrm>
          <a:noFill/>
          <a:ln/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GB" sz="1000">
                <a:latin typeface="Arial" charset="0"/>
                <a:cs typeface="Arial" charset="0"/>
              </a:rPr>
              <a:t>There is a complex homeostatic system that exists to maintain serum calcium levels within 2% of normal.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GB" sz="1000">
                <a:latin typeface="Arial" charset="0"/>
                <a:cs typeface="Arial" charset="0"/>
              </a:rPr>
              <a:t>The system comprises sensing tissues such as the parathyroid glands, calciotropic hormones (e.g. parathyroid hormone [PTH] and vitamin D [calcitriol]) and effector tissues upon which the hormones act (e.g. kidney, bone and intestine).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GB" sz="1000">
                <a:latin typeface="Arial" charset="0"/>
                <a:cs typeface="Arial" charset="0"/>
              </a:rPr>
              <a:t>PTH is the most important calciotropic hormone.</a:t>
            </a:r>
          </a:p>
          <a:p>
            <a:pPr eaLnBrk="1" hangingPunct="1">
              <a:lnSpc>
                <a:spcPct val="90000"/>
              </a:lnSpc>
            </a:pPr>
            <a:endParaRPr lang="en-GB" sz="100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1000" b="1">
                <a:latin typeface="Arial" charset="0"/>
                <a:cs typeface="Arial" charset="0"/>
              </a:rPr>
              <a:t>Build 1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GB" sz="1000">
                <a:latin typeface="Arial" charset="0"/>
                <a:cs typeface="Arial" charset="0"/>
              </a:rPr>
              <a:t>For example, suppression of serum calcium leads to the release of PTH from parathyroid glands.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endParaRPr lang="en-GB" sz="100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1000" b="1">
                <a:latin typeface="Arial" charset="0"/>
                <a:cs typeface="Arial" charset="0"/>
              </a:rPr>
              <a:t>Build 2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GB" sz="1000">
                <a:latin typeface="Arial" charset="0"/>
                <a:cs typeface="Arial" charset="0"/>
              </a:rPr>
              <a:t>PTH acts on the kidneys to increase reabsorption of calcium from urine and increase excretion of phosphorus.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GB" sz="1000">
                <a:latin typeface="Arial" charset="0"/>
                <a:cs typeface="Arial" charset="0"/>
              </a:rPr>
              <a:t>PTH induces the release of calcium and phosphorus from bone.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endParaRPr lang="en-GB" sz="100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1000" b="1">
                <a:latin typeface="Arial" charset="0"/>
                <a:cs typeface="Arial" charset="0"/>
              </a:rPr>
              <a:t>Build 3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GB" sz="1000">
                <a:latin typeface="Arial" charset="0"/>
                <a:cs typeface="Arial" charset="0"/>
              </a:rPr>
              <a:t>Renal retention of calcium and its release from bone stores result in the normalization of serum calcium levels.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endParaRPr lang="en-GB" sz="100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GB" sz="1000" b="1">
                <a:latin typeface="Arial" charset="0"/>
                <a:cs typeface="Arial" charset="0"/>
              </a:rPr>
              <a:t>Build 4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GB" sz="1000">
                <a:latin typeface="Arial" charset="0"/>
                <a:cs typeface="Arial" charset="0"/>
              </a:rPr>
              <a:t>PTH also induces production of active vitamin D (calcitriol; 1,25 dihydroxy vitamin D</a:t>
            </a:r>
            <a:r>
              <a:rPr lang="en-GB" sz="1000" baseline="-25000">
                <a:latin typeface="Arial" charset="0"/>
                <a:cs typeface="Arial" charset="0"/>
              </a:rPr>
              <a:t>3</a:t>
            </a:r>
            <a:r>
              <a:rPr lang="en-GB" sz="1000">
                <a:latin typeface="Arial" charset="0"/>
                <a:cs typeface="Arial" charset="0"/>
              </a:rPr>
              <a:t>) in the kidney. Calcitriol facilitates absorption of calcium from the gastrointestinal tract, thus helping to normalize serum calcium levels.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endParaRPr lang="en-GB" sz="100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sz="1000">
                <a:latin typeface="Arial" charset="0"/>
                <a:cs typeface="Arial" charset="0"/>
              </a:rPr>
              <a:t>Brown EM. In: </a:t>
            </a:r>
            <a:r>
              <a:rPr lang="en-GB" sz="1000" i="1">
                <a:latin typeface="Arial" charset="0"/>
                <a:cs typeface="Arial" charset="0"/>
              </a:rPr>
              <a:t>The Parathyroids – Basic and Clinical Concepts</a:t>
            </a:r>
            <a:r>
              <a:rPr lang="en-GB" sz="1000">
                <a:latin typeface="Arial" charset="0"/>
                <a:cs typeface="Arial" charset="0"/>
              </a:rPr>
              <a:t> 2</a:t>
            </a:r>
            <a:r>
              <a:rPr lang="en-GB" sz="1000" baseline="30000">
                <a:latin typeface="Arial" charset="0"/>
                <a:cs typeface="Arial" charset="0"/>
              </a:rPr>
              <a:t>nd</a:t>
            </a:r>
            <a:r>
              <a:rPr lang="en-GB" sz="1000">
                <a:latin typeface="Arial" charset="0"/>
                <a:cs typeface="Arial" charset="0"/>
              </a:rPr>
              <a:t> ed. 2001. Bilezikian JP </a:t>
            </a:r>
            <a:r>
              <a:rPr lang="en-GB" sz="1000" i="1">
                <a:latin typeface="Arial" charset="0"/>
                <a:cs typeface="Arial" charset="0"/>
              </a:rPr>
              <a:t>et al.</a:t>
            </a:r>
            <a:r>
              <a:rPr lang="en-GB" sz="1000">
                <a:latin typeface="Arial" charset="0"/>
                <a:cs typeface="Arial" charset="0"/>
              </a:rPr>
              <a:t> (eds) pp. 167–82</a:t>
            </a:r>
            <a:endParaRPr lang="en-US" sz="100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00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C6CB2-FD81-4A3E-AB5C-42D0E7FAEE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5/29/23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5/29/23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5/29/23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33"/>
          <a:stretch/>
        </p:blipFill>
        <p:spPr>
          <a:xfrm>
            <a:off x="8404" y="0"/>
            <a:ext cx="9144000" cy="13208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44256"/>
            <a:ext cx="7869890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6" y="0"/>
            <a:ext cx="914602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86335" y="4701801"/>
            <a:ext cx="3970282" cy="162955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>
                <a:solidFill>
                  <a:srgbClr val="FF0000"/>
                </a:solidFill>
                <a:latin typeface="Constantia" pitchFamily="18" charset="0"/>
                <a:cs typeface="Arial" pitchFamily="34" charset="0"/>
              </a:rPr>
              <a:t>Подготовила студентка     </a:t>
            </a:r>
          </a:p>
          <a:p>
            <a:r>
              <a:rPr lang="ru-RU" b="1" i="1" dirty="0">
                <a:solidFill>
                  <a:srgbClr val="FF0000"/>
                </a:solidFill>
                <a:latin typeface="Constantia" pitchFamily="18" charset="0"/>
                <a:cs typeface="Arial" pitchFamily="34" charset="0"/>
              </a:rPr>
              <a:t>Медицинского факультета         </a:t>
            </a:r>
          </a:p>
          <a:p>
            <a:r>
              <a:rPr lang="ru-RU" b="1" i="1" dirty="0">
                <a:solidFill>
                  <a:srgbClr val="FF0000"/>
                </a:solidFill>
                <a:latin typeface="Constantia" pitchFamily="18" charset="0"/>
                <a:cs typeface="Arial" pitchFamily="34" charset="0"/>
              </a:rPr>
              <a:t>Донецкого Национального Медицинского Университета   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61257" y="1502228"/>
            <a:ext cx="8595360" cy="125403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7200" b="1" i="1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Гиперпаратиреоз</a:t>
            </a:r>
            <a:endParaRPr lang="en-US" sz="7200" b="1" i="1" dirty="0">
              <a:ln w="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C0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i="1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Кальцитриол</a:t>
            </a:r>
            <a:r>
              <a:rPr lang="ru-RU" sz="48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9818" y="1488553"/>
            <a:ext cx="87390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Constantia" pitchFamily="18" charset="0"/>
              </a:rPr>
              <a:t>Биологический активный метаболит витамина D3, является гормоном и образуется в результате сложной последовательности ферментативных реакций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2879" y="3918078"/>
            <a:ext cx="87390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Constantia" pitchFamily="18" charset="0"/>
              </a:rPr>
              <a:t>Он увеличивает </a:t>
            </a:r>
            <a:r>
              <a:rPr lang="ru-RU" sz="2800" b="1" i="1" dirty="0" err="1">
                <a:latin typeface="Constantia" pitchFamily="18" charset="0"/>
              </a:rPr>
              <a:t>кальцификацию</a:t>
            </a:r>
            <a:r>
              <a:rPr lang="ru-RU" sz="2800" b="1" i="1" dirty="0">
                <a:latin typeface="Constantia" pitchFamily="18" charset="0"/>
              </a:rPr>
              <a:t> костного матрикса и костную массу, стимулирует пролиферацию остеобластов и синтез белка в них. </a:t>
            </a:r>
          </a:p>
          <a:p>
            <a:r>
              <a:rPr lang="ru-RU" sz="2800" b="1" i="1" dirty="0">
                <a:latin typeface="Constantia" pitchFamily="18" charset="0"/>
              </a:rPr>
              <a:t>В почечных канальцах способствует </a:t>
            </a:r>
            <a:r>
              <a:rPr lang="ru-RU" sz="2800" b="1" i="1" dirty="0" err="1">
                <a:latin typeface="Constantia" pitchFamily="18" charset="0"/>
              </a:rPr>
              <a:t>реабсорбции</a:t>
            </a:r>
            <a:r>
              <a:rPr lang="ru-RU" sz="2800" b="1" i="1" dirty="0">
                <a:latin typeface="Constantia" pitchFamily="18" charset="0"/>
              </a:rPr>
              <a:t> кальция и фосфатов.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i="1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Кальцитонин</a:t>
            </a:r>
            <a:endParaRPr lang="ru-RU" sz="4800" b="1" i="1" dirty="0">
              <a:ln w="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C0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383" y="1579662"/>
            <a:ext cx="866067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Constantia" pitchFamily="18" charset="0"/>
              </a:rPr>
              <a:t>Полипептид, который состоит из 32 аминокислот и синтезируется в </a:t>
            </a:r>
            <a:r>
              <a:rPr lang="ru-RU" sz="2800" b="1" i="1" dirty="0" err="1">
                <a:latin typeface="Constantia" pitchFamily="18" charset="0"/>
              </a:rPr>
              <a:t>парафолликулярных</a:t>
            </a:r>
            <a:r>
              <a:rPr lang="ru-RU" sz="2800" b="1" i="1" dirty="0">
                <a:latin typeface="Constantia" pitchFamily="18" charset="0"/>
              </a:rPr>
              <a:t> клетках (С-клетки) щитовидной железы. </a:t>
            </a:r>
          </a:p>
          <a:p>
            <a:endParaRPr lang="ru-RU" sz="2800" b="1" i="1" dirty="0">
              <a:latin typeface="Constantia" pitchFamily="18" charset="0"/>
            </a:endParaRPr>
          </a:p>
          <a:p>
            <a:r>
              <a:rPr lang="ru-RU" sz="2800" b="1" i="1" dirty="0">
                <a:latin typeface="Constantia" pitchFamily="18" charset="0"/>
              </a:rPr>
              <a:t>Кость является главным органом-мишенью </a:t>
            </a:r>
            <a:r>
              <a:rPr lang="ru-RU" sz="2800" b="1" i="1" dirty="0" err="1">
                <a:latin typeface="Constantia" pitchFamily="18" charset="0"/>
              </a:rPr>
              <a:t>кальцитонина</a:t>
            </a:r>
            <a:r>
              <a:rPr lang="ru-RU" sz="2800" b="1" i="1" dirty="0">
                <a:latin typeface="Constantia" pitchFamily="18" charset="0"/>
              </a:rPr>
              <a:t>, который снижает активность остеокластов и тем самым препятствует резорбции костной ткани. 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195" y="1684330"/>
            <a:ext cx="84516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>
                <a:latin typeface="Constantia" pitchFamily="18" charset="0"/>
              </a:rPr>
              <a:t>Кальцитонин</a:t>
            </a:r>
            <a:r>
              <a:rPr lang="ru-RU" sz="2800" b="1" i="1" dirty="0">
                <a:latin typeface="Constantia" pitchFamily="18" charset="0"/>
              </a:rPr>
              <a:t> увеличивает экскрецию натрия, хлорида, кальция и фосфата с мочой. </a:t>
            </a:r>
          </a:p>
          <a:p>
            <a:endParaRPr lang="ru-RU" sz="2800" b="1" i="1" dirty="0">
              <a:latin typeface="Constantia" pitchFamily="18" charset="0"/>
            </a:endParaRPr>
          </a:p>
          <a:p>
            <a:r>
              <a:rPr lang="ru-RU" sz="2800" b="1" i="1" dirty="0">
                <a:latin typeface="Constantia" pitchFamily="18" charset="0"/>
              </a:rPr>
              <a:t>Уровни секреции </a:t>
            </a:r>
            <a:r>
              <a:rPr lang="ru-RU" sz="2800" b="1" i="1" dirty="0" err="1">
                <a:latin typeface="Constantia" pitchFamily="18" charset="0"/>
              </a:rPr>
              <a:t>кальцитонина</a:t>
            </a:r>
            <a:r>
              <a:rPr lang="ru-RU" sz="2800" b="1" i="1" dirty="0">
                <a:latin typeface="Constantia" pitchFamily="18" charset="0"/>
              </a:rPr>
              <a:t> и ПТГ связаны обратной зависимостью, они регулируются концентрацией ионизированного кальция. </a:t>
            </a:r>
          </a:p>
          <a:p>
            <a:r>
              <a:rPr lang="ru-RU" sz="2800" b="1" i="1" dirty="0">
                <a:latin typeface="Constantia" pitchFamily="18" charset="0"/>
              </a:rPr>
              <a:t> </a:t>
            </a:r>
          </a:p>
          <a:p>
            <a:r>
              <a:rPr lang="ru-RU" sz="2800" b="1" i="1" dirty="0">
                <a:latin typeface="Constantia" pitchFamily="18" charset="0"/>
              </a:rPr>
              <a:t>При повышении уровня кальция в плазме пропорционально увеличивается секреция </a:t>
            </a:r>
            <a:r>
              <a:rPr lang="ru-RU" sz="2800" b="1" i="1" dirty="0" err="1">
                <a:latin typeface="Constantia" pitchFamily="18" charset="0"/>
              </a:rPr>
              <a:t>кальцитонина</a:t>
            </a:r>
            <a:r>
              <a:rPr lang="ru-RU" sz="2800" b="1" i="1" dirty="0">
                <a:latin typeface="Constantia" pitchFamily="18" charset="0"/>
              </a:rPr>
              <a:t>. 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Группа 35"/>
          <p:cNvGrpSpPr/>
          <p:nvPr/>
        </p:nvGrpSpPr>
        <p:grpSpPr>
          <a:xfrm>
            <a:off x="567781" y="1559923"/>
            <a:ext cx="8031163" cy="4748875"/>
            <a:chOff x="567781" y="1559923"/>
            <a:chExt cx="8031163" cy="4748875"/>
          </a:xfrm>
        </p:grpSpPr>
        <p:sp>
          <p:nvSpPr>
            <p:cNvPr id="5150" name="AutoShape 31"/>
            <p:cNvSpPr>
              <a:spLocks noChangeArrowheads="1"/>
            </p:cNvSpPr>
            <p:nvPr/>
          </p:nvSpPr>
          <p:spPr bwMode="auto">
            <a:xfrm>
              <a:off x="3682183" y="3883162"/>
              <a:ext cx="128588" cy="319087"/>
            </a:xfrm>
            <a:prstGeom prst="upArrow">
              <a:avLst>
                <a:gd name="adj1" fmla="val 40741"/>
                <a:gd name="adj2" fmla="val 76546"/>
              </a:avLst>
            </a:prstGeom>
            <a:solidFill>
              <a:schemeClr val="accent2"/>
            </a:solidFill>
            <a:ln w="15875" algn="ctr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grpSp>
          <p:nvGrpSpPr>
            <p:cNvPr id="35" name="Группа 34"/>
            <p:cNvGrpSpPr/>
            <p:nvPr/>
          </p:nvGrpSpPr>
          <p:grpSpPr>
            <a:xfrm>
              <a:off x="567781" y="1559923"/>
              <a:ext cx="8031163" cy="4748875"/>
              <a:chOff x="358775" y="1181100"/>
              <a:chExt cx="8031163" cy="4748875"/>
            </a:xfrm>
          </p:grpSpPr>
          <p:pic>
            <p:nvPicPr>
              <p:cNvPr id="5122" name="Picture 2" descr="intestine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597525" y="2767013"/>
                <a:ext cx="1271588" cy="182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123" name="Text Box 3"/>
              <p:cNvSpPr txBox="1">
                <a:spLocks noChangeArrowheads="1"/>
              </p:cNvSpPr>
              <p:nvPr/>
            </p:nvSpPr>
            <p:spPr bwMode="auto">
              <a:xfrm>
                <a:off x="7588250" y="3554413"/>
                <a:ext cx="801688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en-GB" sz="1600" b="1">
                    <a:solidFill>
                      <a:srgbClr val="9999FF"/>
                    </a:solidFill>
                    <a:latin typeface="Arial" charset="0"/>
                  </a:rPr>
                  <a:t>N Ca</a:t>
                </a:r>
                <a:r>
                  <a:rPr lang="en-GB" sz="1600" b="1" baseline="26000">
                    <a:solidFill>
                      <a:srgbClr val="9999FF"/>
                    </a:solidFill>
                    <a:latin typeface="Arial" charset="0"/>
                  </a:rPr>
                  <a:t>2+</a:t>
                </a:r>
                <a:endParaRPr lang="en-US" sz="1600" b="1" baseline="26000">
                  <a:solidFill>
                    <a:srgbClr val="9999FF"/>
                  </a:solidFill>
                  <a:latin typeface="Arial" charset="0"/>
                </a:endParaRPr>
              </a:p>
            </p:txBody>
          </p:sp>
          <p:sp>
            <p:nvSpPr>
              <p:cNvPr id="736260" name="AutoShape 4"/>
              <p:cNvSpPr>
                <a:spLocks noChangeArrowheads="1"/>
              </p:cNvSpPr>
              <p:nvPr/>
            </p:nvSpPr>
            <p:spPr bwMode="auto">
              <a:xfrm>
                <a:off x="6972300" y="3522663"/>
                <a:ext cx="584200" cy="325437"/>
              </a:xfrm>
              <a:prstGeom prst="rightArrow">
                <a:avLst>
                  <a:gd name="adj1" fmla="val 41463"/>
                  <a:gd name="adj2" fmla="val 59513"/>
                </a:avLst>
              </a:prstGeom>
              <a:gradFill rotWithShape="1">
                <a:gsLst>
                  <a:gs pos="0">
                    <a:srgbClr val="9999FF">
                      <a:gamma/>
                      <a:tint val="27451"/>
                      <a:invGamma/>
                    </a:srgbClr>
                  </a:gs>
                  <a:gs pos="100000">
                    <a:srgbClr val="9999FF"/>
                  </a:gs>
                </a:gsLst>
                <a:lin ang="0" scaled="1"/>
              </a:gradFill>
              <a:ln w="15875" algn="ctr">
                <a:noFill/>
                <a:miter lim="800000"/>
                <a:headEnd/>
                <a:tailEnd/>
              </a:ln>
              <a:effectLst>
                <a:outerShdw dist="28398" dir="6993903" algn="ctr" rotWithShape="0">
                  <a:srgbClr val="C0C0C0"/>
                </a:outerShdw>
              </a:effectLst>
            </p:spPr>
            <p:txBody>
              <a:bodyPr wrap="none" lIns="90000" tIns="46800" rIns="90000" bIns="46800" anchor="ctr"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sp>
            <p:nvSpPr>
              <p:cNvPr id="736261" name="Freeform 5"/>
              <p:cNvSpPr>
                <a:spLocks/>
              </p:cNvSpPr>
              <p:nvPr/>
            </p:nvSpPr>
            <p:spPr bwMode="auto">
              <a:xfrm>
                <a:off x="6369050" y="2287588"/>
                <a:ext cx="1795463" cy="1143000"/>
              </a:xfrm>
              <a:custGeom>
                <a:avLst/>
                <a:gdLst/>
                <a:ahLst/>
                <a:cxnLst>
                  <a:cxn ang="0">
                    <a:pos x="987" y="606"/>
                  </a:cxn>
                  <a:cxn ang="0">
                    <a:pos x="933" y="642"/>
                  </a:cxn>
                  <a:cxn ang="0">
                    <a:pos x="1131" y="720"/>
                  </a:cxn>
                  <a:cxn ang="0">
                    <a:pos x="1098" y="519"/>
                  </a:cxn>
                  <a:cxn ang="0">
                    <a:pos x="1050" y="552"/>
                  </a:cxn>
                  <a:cxn ang="0">
                    <a:pos x="612" y="171"/>
                  </a:cxn>
                  <a:cxn ang="0">
                    <a:pos x="3" y="0"/>
                  </a:cxn>
                  <a:cxn ang="0">
                    <a:pos x="0" y="90"/>
                  </a:cxn>
                  <a:cxn ang="0">
                    <a:pos x="588" y="264"/>
                  </a:cxn>
                  <a:cxn ang="0">
                    <a:pos x="987" y="606"/>
                  </a:cxn>
                </a:cxnLst>
                <a:rect l="0" t="0" r="r" b="b"/>
                <a:pathLst>
                  <a:path w="1131" h="720">
                    <a:moveTo>
                      <a:pt x="987" y="606"/>
                    </a:moveTo>
                    <a:lnTo>
                      <a:pt x="933" y="642"/>
                    </a:lnTo>
                    <a:lnTo>
                      <a:pt x="1131" y="720"/>
                    </a:lnTo>
                    <a:lnTo>
                      <a:pt x="1098" y="519"/>
                    </a:lnTo>
                    <a:lnTo>
                      <a:pt x="1050" y="552"/>
                    </a:lnTo>
                    <a:cubicBezTo>
                      <a:pt x="990" y="480"/>
                      <a:pt x="858" y="297"/>
                      <a:pt x="612" y="171"/>
                    </a:cubicBezTo>
                    <a:cubicBezTo>
                      <a:pt x="402" y="54"/>
                      <a:pt x="105" y="13"/>
                      <a:pt x="3" y="0"/>
                    </a:cubicBezTo>
                    <a:lnTo>
                      <a:pt x="0" y="90"/>
                    </a:lnTo>
                    <a:cubicBezTo>
                      <a:pt x="285" y="138"/>
                      <a:pt x="384" y="165"/>
                      <a:pt x="588" y="264"/>
                    </a:cubicBezTo>
                    <a:cubicBezTo>
                      <a:pt x="750" y="348"/>
                      <a:pt x="948" y="559"/>
                      <a:pt x="987" y="606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99FF">
                      <a:gamma/>
                      <a:tint val="27451"/>
                      <a:invGamma/>
                    </a:srgbClr>
                  </a:gs>
                  <a:gs pos="100000">
                    <a:srgbClr val="9999FF"/>
                  </a:gs>
                </a:gsLst>
                <a:lin ang="0" scaled="1"/>
              </a:gradFill>
              <a:ln w="15875" cap="flat" cmpd="sng">
                <a:noFill/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C0C0C0"/>
                </a:outerShdw>
              </a:effectLst>
            </p:spPr>
            <p:txBody>
              <a:bodyPr wrap="none" lIns="90000" tIns="46800" rIns="90000" bIns="46800" anchor="ctr"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sp>
            <p:nvSpPr>
              <p:cNvPr id="736262" name="Freeform 6"/>
              <p:cNvSpPr>
                <a:spLocks/>
              </p:cNvSpPr>
              <p:nvPr/>
            </p:nvSpPr>
            <p:spPr bwMode="auto">
              <a:xfrm flipV="1">
                <a:off x="6356350" y="4051300"/>
                <a:ext cx="1795463" cy="1143000"/>
              </a:xfrm>
              <a:custGeom>
                <a:avLst/>
                <a:gdLst/>
                <a:ahLst/>
                <a:cxnLst>
                  <a:cxn ang="0">
                    <a:pos x="987" y="606"/>
                  </a:cxn>
                  <a:cxn ang="0">
                    <a:pos x="933" y="642"/>
                  </a:cxn>
                  <a:cxn ang="0">
                    <a:pos x="1131" y="720"/>
                  </a:cxn>
                  <a:cxn ang="0">
                    <a:pos x="1098" y="519"/>
                  </a:cxn>
                  <a:cxn ang="0">
                    <a:pos x="1050" y="552"/>
                  </a:cxn>
                  <a:cxn ang="0">
                    <a:pos x="612" y="171"/>
                  </a:cxn>
                  <a:cxn ang="0">
                    <a:pos x="3" y="0"/>
                  </a:cxn>
                  <a:cxn ang="0">
                    <a:pos x="0" y="90"/>
                  </a:cxn>
                  <a:cxn ang="0">
                    <a:pos x="588" y="264"/>
                  </a:cxn>
                  <a:cxn ang="0">
                    <a:pos x="987" y="606"/>
                  </a:cxn>
                </a:cxnLst>
                <a:rect l="0" t="0" r="r" b="b"/>
                <a:pathLst>
                  <a:path w="1131" h="720">
                    <a:moveTo>
                      <a:pt x="987" y="606"/>
                    </a:moveTo>
                    <a:lnTo>
                      <a:pt x="933" y="642"/>
                    </a:lnTo>
                    <a:lnTo>
                      <a:pt x="1131" y="720"/>
                    </a:lnTo>
                    <a:lnTo>
                      <a:pt x="1098" y="519"/>
                    </a:lnTo>
                    <a:lnTo>
                      <a:pt x="1050" y="552"/>
                    </a:lnTo>
                    <a:cubicBezTo>
                      <a:pt x="990" y="480"/>
                      <a:pt x="858" y="297"/>
                      <a:pt x="612" y="171"/>
                    </a:cubicBezTo>
                    <a:cubicBezTo>
                      <a:pt x="402" y="54"/>
                      <a:pt x="105" y="13"/>
                      <a:pt x="3" y="0"/>
                    </a:cubicBezTo>
                    <a:lnTo>
                      <a:pt x="0" y="90"/>
                    </a:lnTo>
                    <a:cubicBezTo>
                      <a:pt x="285" y="138"/>
                      <a:pt x="384" y="165"/>
                      <a:pt x="588" y="264"/>
                    </a:cubicBezTo>
                    <a:cubicBezTo>
                      <a:pt x="750" y="348"/>
                      <a:pt x="948" y="559"/>
                      <a:pt x="987" y="606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9999FF">
                      <a:gamma/>
                      <a:tint val="27451"/>
                      <a:invGamma/>
                    </a:srgbClr>
                  </a:gs>
                  <a:gs pos="100000">
                    <a:srgbClr val="9999FF"/>
                  </a:gs>
                </a:gsLst>
                <a:lin ang="0" scaled="1"/>
              </a:gradFill>
              <a:ln w="15875" cap="flat" cmpd="sng">
                <a:noFill/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C0C0C0"/>
                </a:outerShdw>
              </a:effectLst>
            </p:spPr>
            <p:txBody>
              <a:bodyPr wrap="none" lIns="90000" tIns="46800" rIns="90000" bIns="46800" anchor="ctr"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pic>
            <p:nvPicPr>
              <p:cNvPr id="5127" name="Picture 7" descr="os"/>
              <p:cNvPicPr>
                <a:picLocks noGrp="1" noChangeAspect="1" noChangeArrowheads="1"/>
              </p:cNvPicPr>
              <p:nvPr>
                <p:ph sz="quarter" idx="2"/>
              </p:nvPr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2938463" y="4533900"/>
                <a:ext cx="1847850" cy="971550"/>
              </a:xfrm>
              <a:noFill/>
            </p:spPr>
          </p:pic>
          <p:sp>
            <p:nvSpPr>
              <p:cNvPr id="5128" name="AutoShape 8"/>
              <p:cNvSpPr>
                <a:spLocks noChangeArrowheads="1"/>
              </p:cNvSpPr>
              <p:nvPr/>
            </p:nvSpPr>
            <p:spPr bwMode="auto">
              <a:xfrm>
                <a:off x="4106863" y="1941513"/>
                <a:ext cx="128587" cy="319087"/>
              </a:xfrm>
              <a:prstGeom prst="upArrow">
                <a:avLst>
                  <a:gd name="adj1" fmla="val 43213"/>
                  <a:gd name="adj2" fmla="val 76547"/>
                </a:avLst>
              </a:prstGeom>
              <a:solidFill>
                <a:schemeClr val="bg2"/>
              </a:solidFill>
              <a:ln w="15875" algn="ctr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ru-RU"/>
              </a:p>
            </p:txBody>
          </p:sp>
          <p:sp>
            <p:nvSpPr>
              <p:cNvPr id="5129" name="Text Box 9"/>
              <p:cNvSpPr txBox="1">
                <a:spLocks noChangeArrowheads="1"/>
              </p:cNvSpPr>
              <p:nvPr/>
            </p:nvSpPr>
            <p:spPr bwMode="auto">
              <a:xfrm>
                <a:off x="5157788" y="4749800"/>
                <a:ext cx="598487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en-US" sz="1600" b="1">
                    <a:solidFill>
                      <a:srgbClr val="9999FF"/>
                    </a:solidFill>
                    <a:latin typeface="Arial" charset="0"/>
                  </a:rPr>
                  <a:t>Ca</a:t>
                </a:r>
                <a:r>
                  <a:rPr lang="en-US" sz="1600" b="1" baseline="26000">
                    <a:solidFill>
                      <a:srgbClr val="9999FF"/>
                    </a:solidFill>
                    <a:latin typeface="Arial" charset="0"/>
                  </a:rPr>
                  <a:t>2+</a:t>
                </a:r>
              </a:p>
            </p:txBody>
          </p:sp>
          <p:sp>
            <p:nvSpPr>
              <p:cNvPr id="5130" name="Text Box 10"/>
              <p:cNvSpPr txBox="1">
                <a:spLocks noChangeArrowheads="1"/>
              </p:cNvSpPr>
              <p:nvPr/>
            </p:nvSpPr>
            <p:spPr bwMode="auto">
              <a:xfrm>
                <a:off x="5162550" y="5073650"/>
                <a:ext cx="708025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en-US" sz="1600" b="1">
                    <a:solidFill>
                      <a:srgbClr val="A6CE39"/>
                    </a:solidFill>
                    <a:latin typeface="Arial" charset="0"/>
                  </a:rPr>
                  <a:t>PO</a:t>
                </a:r>
                <a:r>
                  <a:rPr lang="en-US" sz="1600" b="1" baseline="-25000">
                    <a:solidFill>
                      <a:srgbClr val="A6CE39"/>
                    </a:solidFill>
                    <a:latin typeface="Arial" charset="0"/>
                  </a:rPr>
                  <a:t>4</a:t>
                </a:r>
                <a:r>
                  <a:rPr lang="en-US" sz="1600" b="1" baseline="26000">
                    <a:solidFill>
                      <a:srgbClr val="A6CE39"/>
                    </a:solidFill>
                    <a:latin typeface="Arial" charset="0"/>
                  </a:rPr>
                  <a:t>3–</a:t>
                </a:r>
              </a:p>
            </p:txBody>
          </p:sp>
          <p:sp>
            <p:nvSpPr>
              <p:cNvPr id="5131" name="AutoShape 11"/>
              <p:cNvSpPr>
                <a:spLocks noChangeArrowheads="1"/>
              </p:cNvSpPr>
              <p:nvPr/>
            </p:nvSpPr>
            <p:spPr bwMode="auto">
              <a:xfrm>
                <a:off x="5046663" y="5051425"/>
                <a:ext cx="128587" cy="319088"/>
              </a:xfrm>
              <a:prstGeom prst="upArrow">
                <a:avLst>
                  <a:gd name="adj1" fmla="val 43213"/>
                  <a:gd name="adj2" fmla="val 72836"/>
                </a:avLst>
              </a:prstGeom>
              <a:solidFill>
                <a:srgbClr val="A6CE39"/>
              </a:solidFill>
              <a:ln w="15875" algn="ctr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ru-RU"/>
              </a:p>
            </p:txBody>
          </p:sp>
          <p:sp>
            <p:nvSpPr>
              <p:cNvPr id="5132" name="AutoShape 12"/>
              <p:cNvSpPr>
                <a:spLocks noChangeArrowheads="1"/>
              </p:cNvSpPr>
              <p:nvPr/>
            </p:nvSpPr>
            <p:spPr bwMode="auto">
              <a:xfrm>
                <a:off x="5046663" y="4686300"/>
                <a:ext cx="128587" cy="319088"/>
              </a:xfrm>
              <a:prstGeom prst="upArrow">
                <a:avLst>
                  <a:gd name="adj1" fmla="val 43213"/>
                  <a:gd name="adj2" fmla="val 76547"/>
                </a:avLst>
              </a:prstGeom>
              <a:solidFill>
                <a:schemeClr val="bg2"/>
              </a:solidFill>
              <a:ln w="15875" algn="ctr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ru-RU"/>
              </a:p>
            </p:txBody>
          </p:sp>
          <p:sp>
            <p:nvSpPr>
              <p:cNvPr id="5133" name="Text Box 13"/>
              <p:cNvSpPr txBox="1">
                <a:spLocks noChangeArrowheads="1"/>
              </p:cNvSpPr>
              <p:nvPr/>
            </p:nvSpPr>
            <p:spPr bwMode="auto">
              <a:xfrm>
                <a:off x="5118100" y="5357813"/>
                <a:ext cx="1857375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ru-RU" sz="1600" b="1">
                    <a:latin typeface="Arial" charset="0"/>
                  </a:rPr>
                  <a:t>Высвобождение</a:t>
                </a:r>
                <a:endParaRPr lang="en-US" sz="1600" b="1">
                  <a:latin typeface="Arial" charset="0"/>
                </a:endParaRPr>
              </a:p>
            </p:txBody>
          </p:sp>
          <p:sp>
            <p:nvSpPr>
              <p:cNvPr id="5134" name="AutoShape 14"/>
              <p:cNvSpPr>
                <a:spLocks noChangeArrowheads="1"/>
              </p:cNvSpPr>
              <p:nvPr/>
            </p:nvSpPr>
            <p:spPr bwMode="auto">
              <a:xfrm>
                <a:off x="4106863" y="2306638"/>
                <a:ext cx="128587" cy="319087"/>
              </a:xfrm>
              <a:prstGeom prst="upArrow">
                <a:avLst>
                  <a:gd name="adj1" fmla="val 43213"/>
                  <a:gd name="adj2" fmla="val 69137"/>
                </a:avLst>
              </a:prstGeom>
              <a:solidFill>
                <a:srgbClr val="A6CE39"/>
              </a:solidFill>
              <a:ln w="15875" algn="ctr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ru-RU"/>
              </a:p>
            </p:txBody>
          </p:sp>
          <p:sp>
            <p:nvSpPr>
              <p:cNvPr id="5135" name="Text Box 15"/>
              <p:cNvSpPr txBox="1">
                <a:spLocks noChangeArrowheads="1"/>
              </p:cNvSpPr>
              <p:nvPr/>
            </p:nvSpPr>
            <p:spPr bwMode="auto">
              <a:xfrm>
                <a:off x="3563888" y="5589240"/>
                <a:ext cx="770573" cy="3407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ru-RU" sz="1600" b="1" dirty="0">
                    <a:latin typeface="Arial" charset="0"/>
                  </a:rPr>
                  <a:t>Кость</a:t>
                </a:r>
                <a:endParaRPr lang="en-US" sz="1600" b="1" dirty="0">
                  <a:latin typeface="Arial" charset="0"/>
                </a:endParaRPr>
              </a:p>
            </p:txBody>
          </p:sp>
          <p:sp>
            <p:nvSpPr>
              <p:cNvPr id="5136" name="Text Box 16"/>
              <p:cNvSpPr txBox="1">
                <a:spLocks noChangeArrowheads="1"/>
              </p:cNvSpPr>
              <p:nvPr/>
            </p:nvSpPr>
            <p:spPr bwMode="auto">
              <a:xfrm>
                <a:off x="2732088" y="2395538"/>
                <a:ext cx="795337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ru-RU" sz="1600" b="1">
                    <a:latin typeface="Arial" charset="0"/>
                  </a:rPr>
                  <a:t>Почки</a:t>
                </a:r>
                <a:endParaRPr lang="en-US" sz="1600" b="1">
                  <a:latin typeface="Arial" charset="0"/>
                </a:endParaRPr>
              </a:p>
            </p:txBody>
          </p:sp>
          <p:sp>
            <p:nvSpPr>
              <p:cNvPr id="5137" name="Text Box 17"/>
              <p:cNvSpPr txBox="1">
                <a:spLocks noChangeArrowheads="1"/>
              </p:cNvSpPr>
              <p:nvPr/>
            </p:nvSpPr>
            <p:spPr bwMode="auto">
              <a:xfrm>
                <a:off x="4248150" y="2036763"/>
                <a:ext cx="1985963" cy="5810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en-GB" sz="1600" b="1" dirty="0">
                    <a:solidFill>
                      <a:srgbClr val="9999FF"/>
                    </a:solidFill>
                    <a:latin typeface="Arial" charset="0"/>
                  </a:rPr>
                  <a:t>Ca</a:t>
                </a:r>
                <a:r>
                  <a:rPr lang="en-GB" sz="1600" b="1" baseline="30000" dirty="0">
                    <a:solidFill>
                      <a:srgbClr val="9999FF"/>
                    </a:solidFill>
                    <a:latin typeface="Arial" charset="0"/>
                  </a:rPr>
                  <a:t>2+</a:t>
                </a:r>
                <a:r>
                  <a:rPr lang="en-GB" sz="1600" b="1" dirty="0">
                    <a:solidFill>
                      <a:srgbClr val="9999FF"/>
                    </a:solidFill>
                    <a:latin typeface="Arial" charset="0"/>
                  </a:rPr>
                  <a:t> </a:t>
                </a:r>
                <a:r>
                  <a:rPr lang="ru-RU" sz="1600" b="1" dirty="0" err="1">
                    <a:solidFill>
                      <a:srgbClr val="9999FF"/>
                    </a:solidFill>
                    <a:latin typeface="Arial" charset="0"/>
                  </a:rPr>
                  <a:t>реабсорбция</a:t>
                </a:r>
                <a:endParaRPr lang="en-GB" sz="1600" b="1" dirty="0">
                  <a:solidFill>
                    <a:srgbClr val="9999FF"/>
                  </a:solidFill>
                  <a:latin typeface="Arial" charset="0"/>
                </a:endParaRPr>
              </a:p>
              <a:p>
                <a:r>
                  <a:rPr lang="en-GB" sz="1600" b="1" dirty="0">
                    <a:solidFill>
                      <a:srgbClr val="A6CE39"/>
                    </a:solidFill>
                    <a:latin typeface="Arial" charset="0"/>
                  </a:rPr>
                  <a:t>PO</a:t>
                </a:r>
                <a:r>
                  <a:rPr lang="en-GB" sz="1600" b="1" baseline="-30000" dirty="0">
                    <a:solidFill>
                      <a:srgbClr val="A6CE39"/>
                    </a:solidFill>
                    <a:latin typeface="Arial" charset="0"/>
                  </a:rPr>
                  <a:t>4</a:t>
                </a:r>
                <a:r>
                  <a:rPr lang="en-GB" sz="1600" b="1" baseline="30000" dirty="0">
                    <a:solidFill>
                      <a:srgbClr val="A6CE39"/>
                    </a:solidFill>
                    <a:latin typeface="Arial" charset="0"/>
                  </a:rPr>
                  <a:t>3–</a:t>
                </a:r>
                <a:r>
                  <a:rPr lang="en-GB" sz="1600" b="1" dirty="0">
                    <a:solidFill>
                      <a:srgbClr val="A6CE39"/>
                    </a:solidFill>
                    <a:latin typeface="Arial" charset="0"/>
                  </a:rPr>
                  <a:t> </a:t>
                </a:r>
                <a:r>
                  <a:rPr lang="ru-RU" sz="1600" b="1" dirty="0">
                    <a:solidFill>
                      <a:srgbClr val="A6CE39"/>
                    </a:solidFill>
                    <a:latin typeface="Arial" charset="0"/>
                  </a:rPr>
                  <a:t>экскреция</a:t>
                </a:r>
                <a:endParaRPr lang="en-US" sz="1600" b="1" dirty="0">
                  <a:solidFill>
                    <a:srgbClr val="A6CE39"/>
                  </a:solidFill>
                  <a:latin typeface="Arial" charset="0"/>
                </a:endParaRPr>
              </a:p>
            </p:txBody>
          </p:sp>
          <p:sp>
            <p:nvSpPr>
              <p:cNvPr id="736274" name="Freeform 18"/>
              <p:cNvSpPr>
                <a:spLocks/>
              </p:cNvSpPr>
              <p:nvPr/>
            </p:nvSpPr>
            <p:spPr bwMode="auto">
              <a:xfrm>
                <a:off x="2359025" y="2770188"/>
                <a:ext cx="749300" cy="669925"/>
              </a:xfrm>
              <a:custGeom>
                <a:avLst/>
                <a:gdLst/>
                <a:ahLst/>
                <a:cxnLst>
                  <a:cxn ang="0">
                    <a:pos x="277" y="58"/>
                  </a:cxn>
                  <a:cxn ang="0">
                    <a:pos x="472" y="0"/>
                  </a:cxn>
                  <a:cxn ang="0">
                    <a:pos x="421" y="196"/>
                  </a:cxn>
                  <a:cxn ang="0">
                    <a:pos x="378" y="154"/>
                  </a:cxn>
                  <a:cxn ang="0">
                    <a:pos x="117" y="422"/>
                  </a:cxn>
                  <a:cxn ang="0">
                    <a:pos x="0" y="419"/>
                  </a:cxn>
                  <a:cxn ang="0">
                    <a:pos x="317" y="97"/>
                  </a:cxn>
                  <a:cxn ang="0">
                    <a:pos x="277" y="58"/>
                  </a:cxn>
                </a:cxnLst>
                <a:rect l="0" t="0" r="r" b="b"/>
                <a:pathLst>
                  <a:path w="472" h="422">
                    <a:moveTo>
                      <a:pt x="277" y="58"/>
                    </a:moveTo>
                    <a:lnTo>
                      <a:pt x="472" y="0"/>
                    </a:lnTo>
                    <a:lnTo>
                      <a:pt x="421" y="196"/>
                    </a:lnTo>
                    <a:lnTo>
                      <a:pt x="378" y="154"/>
                    </a:lnTo>
                    <a:lnTo>
                      <a:pt x="117" y="422"/>
                    </a:lnTo>
                    <a:lnTo>
                      <a:pt x="0" y="419"/>
                    </a:lnTo>
                    <a:lnTo>
                      <a:pt x="317" y="97"/>
                    </a:lnTo>
                    <a:lnTo>
                      <a:pt x="277" y="5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AFA5"/>
                  </a:gs>
                  <a:gs pos="100000">
                    <a:srgbClr val="00AFA5">
                      <a:gamma/>
                      <a:tint val="27451"/>
                      <a:invGamma/>
                    </a:srgbClr>
                  </a:gs>
                </a:gsLst>
                <a:path path="rect">
                  <a:fillToRect l="100000" b="100000"/>
                </a:path>
              </a:gradFill>
              <a:ln w="15875" cap="flat" cmpd="sng">
                <a:noFill/>
                <a:prstDash val="solid"/>
                <a:round/>
                <a:headEnd/>
                <a:tailEnd/>
              </a:ln>
              <a:effectLst>
                <a:outerShdw dist="28398" dir="3806097" algn="ctr" rotWithShape="0">
                  <a:srgbClr val="C0C0C0"/>
                </a:outerShdw>
              </a:effectLst>
            </p:spPr>
            <p:txBody>
              <a:bodyPr wrap="none" lIns="90000" tIns="46800" rIns="90000" bIns="46800" anchor="ctr"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sp>
            <p:nvSpPr>
              <p:cNvPr id="736275" name="Freeform 19"/>
              <p:cNvSpPr>
                <a:spLocks/>
              </p:cNvSpPr>
              <p:nvPr/>
            </p:nvSpPr>
            <p:spPr bwMode="auto">
              <a:xfrm flipV="1">
                <a:off x="2352675" y="3927475"/>
                <a:ext cx="749300" cy="669925"/>
              </a:xfrm>
              <a:custGeom>
                <a:avLst/>
                <a:gdLst/>
                <a:ahLst/>
                <a:cxnLst>
                  <a:cxn ang="0">
                    <a:pos x="277" y="58"/>
                  </a:cxn>
                  <a:cxn ang="0">
                    <a:pos x="472" y="0"/>
                  </a:cxn>
                  <a:cxn ang="0">
                    <a:pos x="421" y="196"/>
                  </a:cxn>
                  <a:cxn ang="0">
                    <a:pos x="378" y="154"/>
                  </a:cxn>
                  <a:cxn ang="0">
                    <a:pos x="117" y="422"/>
                  </a:cxn>
                  <a:cxn ang="0">
                    <a:pos x="0" y="419"/>
                  </a:cxn>
                  <a:cxn ang="0">
                    <a:pos x="317" y="97"/>
                  </a:cxn>
                  <a:cxn ang="0">
                    <a:pos x="277" y="58"/>
                  </a:cxn>
                </a:cxnLst>
                <a:rect l="0" t="0" r="r" b="b"/>
                <a:pathLst>
                  <a:path w="472" h="422">
                    <a:moveTo>
                      <a:pt x="277" y="58"/>
                    </a:moveTo>
                    <a:lnTo>
                      <a:pt x="472" y="0"/>
                    </a:lnTo>
                    <a:lnTo>
                      <a:pt x="421" y="196"/>
                    </a:lnTo>
                    <a:lnTo>
                      <a:pt x="378" y="154"/>
                    </a:lnTo>
                    <a:lnTo>
                      <a:pt x="117" y="422"/>
                    </a:lnTo>
                    <a:lnTo>
                      <a:pt x="0" y="419"/>
                    </a:lnTo>
                    <a:lnTo>
                      <a:pt x="317" y="97"/>
                    </a:lnTo>
                    <a:lnTo>
                      <a:pt x="277" y="5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AFA5"/>
                  </a:gs>
                  <a:gs pos="100000">
                    <a:srgbClr val="00AFA5">
                      <a:gamma/>
                      <a:tint val="27451"/>
                      <a:invGamma/>
                    </a:srgbClr>
                  </a:gs>
                </a:gsLst>
                <a:path path="rect">
                  <a:fillToRect l="100000" b="100000"/>
                </a:path>
              </a:gradFill>
              <a:ln w="15875" cap="flat" cmpd="sng">
                <a:noFill/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C0C0C0"/>
                </a:outerShdw>
              </a:effectLst>
            </p:spPr>
            <p:txBody>
              <a:bodyPr wrap="none" lIns="90000" tIns="46800" rIns="90000" bIns="46800" anchor="ctr"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sp>
            <p:nvSpPr>
              <p:cNvPr id="736276" name="AutoShape 20"/>
              <p:cNvSpPr>
                <a:spLocks noChangeArrowheads="1"/>
              </p:cNvSpPr>
              <p:nvPr/>
            </p:nvSpPr>
            <p:spPr bwMode="auto">
              <a:xfrm>
                <a:off x="1468438" y="3522663"/>
                <a:ext cx="584200" cy="325437"/>
              </a:xfrm>
              <a:prstGeom prst="rightArrow">
                <a:avLst>
                  <a:gd name="adj1" fmla="val 35611"/>
                  <a:gd name="adj2" fmla="val 59513"/>
                </a:avLst>
              </a:prstGeom>
              <a:gradFill rotWithShape="1">
                <a:gsLst>
                  <a:gs pos="0">
                    <a:srgbClr val="00AFA5">
                      <a:gamma/>
                      <a:tint val="27451"/>
                      <a:invGamma/>
                    </a:srgbClr>
                  </a:gs>
                  <a:gs pos="100000">
                    <a:srgbClr val="00AFA5"/>
                  </a:gs>
                </a:gsLst>
                <a:lin ang="0" scaled="1"/>
              </a:gradFill>
              <a:ln w="15875" algn="ctr">
                <a:noFill/>
                <a:miter lim="800000"/>
                <a:headEnd/>
                <a:tailEnd/>
              </a:ln>
              <a:effectLst>
                <a:outerShdw dist="28398" dir="6993903" algn="ctr" rotWithShape="0">
                  <a:srgbClr val="C0C0C0"/>
                </a:outerShdw>
              </a:effectLst>
            </p:spPr>
            <p:txBody>
              <a:bodyPr wrap="none" lIns="90000" tIns="46800" rIns="90000" bIns="46800" anchor="ctr"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sp>
            <p:nvSpPr>
              <p:cNvPr id="5141" name="Text Box 21"/>
              <p:cNvSpPr txBox="1">
                <a:spLocks noChangeArrowheads="1"/>
              </p:cNvSpPr>
              <p:nvPr/>
            </p:nvSpPr>
            <p:spPr bwMode="auto">
              <a:xfrm>
                <a:off x="2233613" y="3509963"/>
                <a:ext cx="566737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ru-RU" sz="1600" b="1">
                    <a:solidFill>
                      <a:srgbClr val="00AFAD"/>
                    </a:solidFill>
                    <a:latin typeface="Arial" charset="0"/>
                  </a:rPr>
                  <a:t>ПТГ</a:t>
                </a:r>
                <a:endParaRPr lang="en-US" sz="1600" b="1">
                  <a:solidFill>
                    <a:srgbClr val="00AFAD"/>
                  </a:solidFill>
                  <a:latin typeface="Arial" charset="0"/>
                </a:endParaRPr>
              </a:p>
            </p:txBody>
          </p:sp>
          <p:sp>
            <p:nvSpPr>
              <p:cNvPr id="5142" name="AutoShape 22"/>
              <p:cNvSpPr>
                <a:spLocks noChangeArrowheads="1"/>
              </p:cNvSpPr>
              <p:nvPr/>
            </p:nvSpPr>
            <p:spPr bwMode="auto">
              <a:xfrm>
                <a:off x="2133600" y="3478213"/>
                <a:ext cx="128588" cy="319087"/>
              </a:xfrm>
              <a:prstGeom prst="upArrow">
                <a:avLst>
                  <a:gd name="adj1" fmla="val 50620"/>
                  <a:gd name="adj2" fmla="val 69136"/>
                </a:avLst>
              </a:prstGeom>
              <a:solidFill>
                <a:schemeClr val="folHlink"/>
              </a:solidFill>
              <a:ln w="15875" algn="ctr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ru-RU"/>
              </a:p>
            </p:txBody>
          </p:sp>
          <p:sp>
            <p:nvSpPr>
              <p:cNvPr id="5144" name="Text Box 25"/>
              <p:cNvSpPr txBox="1">
                <a:spLocks noChangeArrowheads="1"/>
              </p:cNvSpPr>
              <p:nvPr/>
            </p:nvSpPr>
            <p:spPr bwMode="auto">
              <a:xfrm>
                <a:off x="630238" y="2101850"/>
                <a:ext cx="598487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en-US" sz="1600" b="1">
                    <a:solidFill>
                      <a:srgbClr val="9999FF"/>
                    </a:solidFill>
                  </a:rPr>
                  <a:t>Ca</a:t>
                </a:r>
                <a:r>
                  <a:rPr lang="en-US" sz="1600" b="1" baseline="26000">
                    <a:solidFill>
                      <a:srgbClr val="9999FF"/>
                    </a:solidFill>
                  </a:rPr>
                  <a:t>2+</a:t>
                </a:r>
              </a:p>
            </p:txBody>
          </p:sp>
          <p:sp>
            <p:nvSpPr>
              <p:cNvPr id="736282" name="AutoShape 26"/>
              <p:cNvSpPr>
                <a:spLocks noChangeArrowheads="1"/>
              </p:cNvSpPr>
              <p:nvPr/>
            </p:nvSpPr>
            <p:spPr bwMode="auto">
              <a:xfrm rot="5400000">
                <a:off x="615157" y="2651919"/>
                <a:ext cx="584200" cy="325437"/>
              </a:xfrm>
              <a:prstGeom prst="rightArrow">
                <a:avLst>
                  <a:gd name="adj1" fmla="val 41472"/>
                  <a:gd name="adj2" fmla="val 49275"/>
                </a:avLst>
              </a:prstGeom>
              <a:gradFill rotWithShape="1">
                <a:gsLst>
                  <a:gs pos="0">
                    <a:srgbClr val="9999FF">
                      <a:gamma/>
                      <a:tint val="27451"/>
                      <a:invGamma/>
                    </a:srgbClr>
                  </a:gs>
                  <a:gs pos="100000">
                    <a:srgbClr val="9999FF"/>
                  </a:gs>
                </a:gsLst>
                <a:lin ang="0" scaled="1"/>
              </a:gradFill>
              <a:ln w="15875" algn="ctr">
                <a:noFill/>
                <a:miter lim="800000"/>
                <a:headEnd/>
                <a:tailEnd/>
              </a:ln>
              <a:effectLst>
                <a:outerShdw dist="28398" dir="6993903" algn="ctr" rotWithShape="0">
                  <a:srgbClr val="C0C0C0"/>
                </a:outerShdw>
              </a:effectLst>
            </p:spPr>
            <p:txBody>
              <a:bodyPr rot="10800000" vert="eaVert" wrap="none" lIns="90000" tIns="46800" rIns="90000" bIns="46800" anchor="ctr"/>
              <a:lstStyle/>
              <a:p>
                <a:pPr algn="ctr">
                  <a:defRPr/>
                </a:pPr>
                <a:endParaRPr lang="en-GB" sz="8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46" name="AutoShape 27"/>
              <p:cNvSpPr>
                <a:spLocks noChangeArrowheads="1"/>
              </p:cNvSpPr>
              <p:nvPr/>
            </p:nvSpPr>
            <p:spPr bwMode="auto">
              <a:xfrm rot="10800000">
                <a:off x="549275" y="2141538"/>
                <a:ext cx="128588" cy="319087"/>
              </a:xfrm>
              <a:prstGeom prst="upArrow">
                <a:avLst>
                  <a:gd name="adj1" fmla="val 43213"/>
                  <a:gd name="adj2" fmla="val 67896"/>
                </a:avLst>
              </a:prstGeom>
              <a:solidFill>
                <a:schemeClr val="bg2"/>
              </a:solidFill>
              <a:ln w="15875" algn="ctr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ru-RU"/>
              </a:p>
            </p:txBody>
          </p:sp>
          <p:sp>
            <p:nvSpPr>
              <p:cNvPr id="5147" name="Text Box 28"/>
              <p:cNvSpPr txBox="1">
                <a:spLocks noChangeArrowheads="1"/>
              </p:cNvSpPr>
              <p:nvPr/>
            </p:nvSpPr>
            <p:spPr bwMode="auto">
              <a:xfrm>
                <a:off x="541338" y="4221163"/>
                <a:ext cx="730250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pPr algn="ctr"/>
                <a:r>
                  <a:rPr lang="ru-RU" sz="1600" b="1">
                    <a:latin typeface="Arial" charset="0"/>
                  </a:rPr>
                  <a:t>ОЩЖ</a:t>
                </a:r>
                <a:endParaRPr lang="en-US" sz="1600" b="1">
                  <a:latin typeface="Arial" charset="0"/>
                </a:endParaRPr>
              </a:p>
            </p:txBody>
          </p:sp>
          <p:sp>
            <p:nvSpPr>
              <p:cNvPr id="736285" name="Freeform 29"/>
              <p:cNvSpPr>
                <a:spLocks/>
              </p:cNvSpPr>
              <p:nvPr/>
            </p:nvSpPr>
            <p:spPr bwMode="auto">
              <a:xfrm flipV="1">
                <a:off x="3133725" y="2771775"/>
                <a:ext cx="749300" cy="669925"/>
              </a:xfrm>
              <a:custGeom>
                <a:avLst/>
                <a:gdLst/>
                <a:ahLst/>
                <a:cxnLst>
                  <a:cxn ang="0">
                    <a:pos x="277" y="58"/>
                  </a:cxn>
                  <a:cxn ang="0">
                    <a:pos x="472" y="0"/>
                  </a:cxn>
                  <a:cxn ang="0">
                    <a:pos x="421" y="196"/>
                  </a:cxn>
                  <a:cxn ang="0">
                    <a:pos x="378" y="154"/>
                  </a:cxn>
                  <a:cxn ang="0">
                    <a:pos x="117" y="422"/>
                  </a:cxn>
                  <a:cxn ang="0">
                    <a:pos x="0" y="419"/>
                  </a:cxn>
                  <a:cxn ang="0">
                    <a:pos x="317" y="97"/>
                  </a:cxn>
                  <a:cxn ang="0">
                    <a:pos x="277" y="58"/>
                  </a:cxn>
                </a:cxnLst>
                <a:rect l="0" t="0" r="r" b="b"/>
                <a:pathLst>
                  <a:path w="472" h="422">
                    <a:moveTo>
                      <a:pt x="277" y="58"/>
                    </a:moveTo>
                    <a:lnTo>
                      <a:pt x="472" y="0"/>
                    </a:lnTo>
                    <a:lnTo>
                      <a:pt x="421" y="196"/>
                    </a:lnTo>
                    <a:lnTo>
                      <a:pt x="378" y="154"/>
                    </a:lnTo>
                    <a:lnTo>
                      <a:pt x="117" y="422"/>
                    </a:lnTo>
                    <a:lnTo>
                      <a:pt x="0" y="419"/>
                    </a:lnTo>
                    <a:lnTo>
                      <a:pt x="317" y="97"/>
                    </a:lnTo>
                    <a:lnTo>
                      <a:pt x="277" y="58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68B1F"/>
                  </a:gs>
                  <a:gs pos="100000">
                    <a:srgbClr val="F68B1F">
                      <a:gamma/>
                      <a:tint val="27451"/>
                      <a:invGamma/>
                    </a:srgbClr>
                  </a:gs>
                </a:gsLst>
                <a:path path="rect">
                  <a:fillToRect l="100000" b="100000"/>
                </a:path>
              </a:gradFill>
              <a:ln w="15875" cap="flat" cmpd="sng">
                <a:noFill/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C0C0C0"/>
                </a:outerShdw>
              </a:effectLst>
            </p:spPr>
            <p:txBody>
              <a:bodyPr wrap="none" lIns="90000" tIns="46800" rIns="90000" bIns="46800" anchor="ctr"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sp>
            <p:nvSpPr>
              <p:cNvPr id="5149" name="Text Box 30"/>
              <p:cNvSpPr txBox="1">
                <a:spLocks noChangeArrowheads="1"/>
              </p:cNvSpPr>
              <p:nvPr/>
            </p:nvSpPr>
            <p:spPr bwMode="auto">
              <a:xfrm>
                <a:off x="3563938" y="3533775"/>
                <a:ext cx="1885950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r>
                  <a:rPr lang="ru-RU" sz="1600" b="1">
                    <a:solidFill>
                      <a:srgbClr val="F68B1F"/>
                    </a:solidFill>
                    <a:latin typeface="Arial" charset="0"/>
                  </a:rPr>
                  <a:t>Кальцитриол</a:t>
                </a:r>
                <a:endParaRPr lang="en-US" sz="1600" b="1">
                  <a:solidFill>
                    <a:srgbClr val="F68B1F"/>
                  </a:solidFill>
                  <a:latin typeface="Arial" charset="0"/>
                </a:endParaRPr>
              </a:p>
            </p:txBody>
          </p:sp>
          <p:sp>
            <p:nvSpPr>
              <p:cNvPr id="736288" name="AutoShape 32"/>
              <p:cNvSpPr>
                <a:spLocks noChangeArrowheads="1"/>
              </p:cNvSpPr>
              <p:nvPr/>
            </p:nvSpPr>
            <p:spPr bwMode="auto">
              <a:xfrm>
                <a:off x="5048250" y="3522663"/>
                <a:ext cx="584200" cy="325437"/>
              </a:xfrm>
              <a:prstGeom prst="rightArrow">
                <a:avLst>
                  <a:gd name="adj1" fmla="val 41463"/>
                  <a:gd name="adj2" fmla="val 62439"/>
                </a:avLst>
              </a:prstGeom>
              <a:gradFill rotWithShape="1">
                <a:gsLst>
                  <a:gs pos="0">
                    <a:srgbClr val="F68B1F">
                      <a:gamma/>
                      <a:tint val="27451"/>
                      <a:invGamma/>
                    </a:srgbClr>
                  </a:gs>
                  <a:gs pos="100000">
                    <a:srgbClr val="F68B1F"/>
                  </a:gs>
                </a:gsLst>
                <a:lin ang="0" scaled="1"/>
              </a:gradFill>
              <a:ln w="15875" algn="ctr">
                <a:noFill/>
                <a:miter lim="800000"/>
                <a:headEnd/>
                <a:tailEnd/>
              </a:ln>
              <a:effectLst>
                <a:outerShdw dist="28398" dir="6993903" algn="ctr" rotWithShape="0">
                  <a:srgbClr val="C0C0C0"/>
                </a:outerShdw>
              </a:effectLst>
            </p:spPr>
            <p:txBody>
              <a:bodyPr wrap="none" lIns="90000" tIns="46800" rIns="90000" bIns="46800" anchor="ctr"/>
              <a:lstStyle/>
              <a:p>
                <a:pPr>
                  <a:defRPr/>
                </a:pPr>
                <a:endParaRPr lang="ru-RU">
                  <a:cs typeface="Arial" pitchFamily="34" charset="0"/>
                </a:endParaRPr>
              </a:p>
            </p:txBody>
          </p:sp>
          <p:pic>
            <p:nvPicPr>
              <p:cNvPr id="5152" name="Picture 33" descr="parathyroid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58775" y="3276600"/>
                <a:ext cx="1011238" cy="908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53" name="Picture 34" descr="sickkidney_new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590800" y="1181100"/>
                <a:ext cx="1079500" cy="12620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38" name="Rectangle 23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8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Регуляция обмена </a:t>
            </a:r>
            <a:r>
              <a:rPr lang="ru-RU" sz="4800" b="1" i="1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Са</a:t>
            </a:r>
            <a:r>
              <a:rPr lang="ru-RU" sz="48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и Р</a:t>
            </a:r>
            <a:endParaRPr lang="en-US" sz="4800" b="1" i="1" dirty="0">
              <a:ln w="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C0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ГИПЕРПАРАТИРЕОЗ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9005" y="1480683"/>
            <a:ext cx="86606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>
                <a:latin typeface="Constantia" pitchFamily="18" charset="0"/>
              </a:rPr>
              <a:t>Гиперпаратиреоз</a:t>
            </a:r>
            <a:r>
              <a:rPr lang="ru-RU" sz="2800" b="1" i="1" dirty="0">
                <a:latin typeface="Constantia" pitchFamily="18" charset="0"/>
              </a:rPr>
              <a:t> обусловлен избыточной продукцией ПТГ, в результате чего наблюдается </a:t>
            </a:r>
            <a:r>
              <a:rPr lang="ru-RU" sz="2800" b="1" i="1" dirty="0" err="1">
                <a:latin typeface="Constantia" pitchFamily="18" charset="0"/>
              </a:rPr>
              <a:t>гиперкальциемия</a:t>
            </a:r>
            <a:r>
              <a:rPr lang="ru-RU" sz="2800" b="1" i="1" dirty="0">
                <a:latin typeface="Constantia" pitchFamily="18" charset="0"/>
              </a:rPr>
              <a:t>, </a:t>
            </a:r>
            <a:r>
              <a:rPr lang="ru-RU" sz="2800" b="1" i="1" dirty="0" err="1">
                <a:latin typeface="Constantia" pitchFamily="18" charset="0"/>
              </a:rPr>
              <a:t>гиперкальциурия</a:t>
            </a:r>
            <a:r>
              <a:rPr lang="ru-RU" sz="2800" b="1" i="1" dirty="0">
                <a:latin typeface="Constantia" pitchFamily="18" charset="0"/>
              </a:rPr>
              <a:t>, комплексные нарушения кальциевого обмена и метаболизма костной ткани.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9633" y="4216013"/>
            <a:ext cx="856923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>
                <a:solidFill>
                  <a:srgbClr val="003374"/>
                </a:solidFill>
                <a:latin typeface="Constantia" pitchFamily="18" charset="0"/>
              </a:rPr>
              <a:t>Гиперпаратиреоз</a:t>
            </a:r>
            <a:r>
              <a:rPr lang="ru-RU" sz="3200" b="1" i="1" dirty="0">
                <a:solidFill>
                  <a:srgbClr val="003374"/>
                </a:solidFill>
                <a:latin typeface="Constantia" pitchFamily="18" charset="0"/>
              </a:rPr>
              <a:t> подразделяется на :</a:t>
            </a:r>
          </a:p>
          <a:p>
            <a:pPr algn="ctr"/>
            <a:endParaRPr lang="ru-RU" sz="2800" b="1" i="1" dirty="0">
              <a:solidFill>
                <a:srgbClr val="003374"/>
              </a:solidFill>
              <a:latin typeface="Constantia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3200" b="1" i="1" dirty="0">
                <a:latin typeface="Constantia" pitchFamily="18" charset="0"/>
              </a:rPr>
              <a:t>Первичный</a:t>
            </a:r>
          </a:p>
          <a:p>
            <a:pPr algn="ctr">
              <a:buFont typeface="Wingdings" pitchFamily="2" charset="2"/>
              <a:buChar char="Ø"/>
            </a:pPr>
            <a:r>
              <a:rPr lang="ru-RU" sz="3200" b="1" i="1" dirty="0">
                <a:latin typeface="Constantia" pitchFamily="18" charset="0"/>
              </a:rPr>
              <a:t>Вторичный </a:t>
            </a:r>
          </a:p>
          <a:p>
            <a:pPr algn="ctr">
              <a:buFont typeface="Wingdings" pitchFamily="2" charset="2"/>
              <a:buChar char="Ø"/>
            </a:pPr>
            <a:r>
              <a:rPr lang="ru-RU" sz="3200" b="1" i="1" dirty="0">
                <a:latin typeface="Constantia" pitchFamily="18" charset="0"/>
              </a:rPr>
              <a:t>Третичный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i="1" u="sng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Первичный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8823" y="1634758"/>
            <a:ext cx="829491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3200" b="1" i="1" dirty="0" err="1">
                <a:latin typeface="Constantia" pitchFamily="18" charset="0"/>
              </a:rPr>
              <a:t>Идиопатическая</a:t>
            </a:r>
            <a:r>
              <a:rPr lang="ru-RU" sz="3200" b="1" i="1" dirty="0">
                <a:latin typeface="Constantia" pitchFamily="18" charset="0"/>
              </a:rPr>
              <a:t> гиперплазия ОЩЖ, аденома или карцинома (редко) одной из ОЩЖ. </a:t>
            </a:r>
          </a:p>
          <a:p>
            <a:pPr>
              <a:buFontTx/>
              <a:buChar char="-"/>
            </a:pPr>
            <a:r>
              <a:rPr lang="ru-RU" sz="3200" b="1" i="1" dirty="0">
                <a:latin typeface="Constantia" pitchFamily="18" charset="0"/>
              </a:rPr>
              <a:t>Как компонент семейных синдромов множественных эндокринных неоплазий (МЭН-1, МЭН-2</a:t>
            </a: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4256"/>
            <a:ext cx="9143999" cy="998742"/>
          </a:xfrm>
        </p:spPr>
        <p:txBody>
          <a:bodyPr>
            <a:noAutofit/>
          </a:bodyPr>
          <a:lstStyle/>
          <a:p>
            <a:pPr algn="ctr"/>
            <a:r>
              <a:rPr lang="ru-RU" sz="34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МЭН-1 </a:t>
            </a:r>
            <a:br>
              <a:rPr lang="ru-RU" sz="34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ru-RU" sz="34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Семейный синдром </a:t>
            </a:r>
            <a:r>
              <a:rPr lang="ru-RU" sz="3400" b="1" i="1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Золлингера</a:t>
            </a:r>
            <a:r>
              <a:rPr lang="ru-RU" sz="34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–</a:t>
            </a:r>
            <a:r>
              <a:rPr lang="ru-RU" sz="3400" b="1" i="1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Эллисона</a:t>
            </a:r>
            <a:r>
              <a:rPr lang="ru-RU" sz="34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5943" y="1490736"/>
            <a:ext cx="87259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>
                <a:latin typeface="Constantia" pitchFamily="18" charset="0"/>
              </a:rPr>
              <a:t>Ааутосомнодоминантный</a:t>
            </a:r>
            <a:r>
              <a:rPr lang="ru-RU" sz="2800" b="1" i="1" dirty="0">
                <a:latin typeface="Constantia" pitchFamily="18" charset="0"/>
              </a:rPr>
              <a:t> тип наследования, ген MEN-1 на 11-й хромосоме.</a:t>
            </a:r>
          </a:p>
          <a:p>
            <a:r>
              <a:rPr lang="ru-RU" sz="2800" b="1" i="1" dirty="0">
                <a:latin typeface="Constantia" pitchFamily="18" charset="0"/>
              </a:rPr>
              <a:t>Включает развитие множественных опухолей эндокринных органов: ОЩЖ (</a:t>
            </a:r>
            <a:r>
              <a:rPr lang="ru-RU" sz="2800" b="1" i="1" dirty="0" err="1">
                <a:latin typeface="Constantia" pitchFamily="18" charset="0"/>
              </a:rPr>
              <a:t>гиперпаратиреоз</a:t>
            </a:r>
            <a:r>
              <a:rPr lang="ru-RU" sz="2800" b="1" i="1" dirty="0">
                <a:latin typeface="Constantia" pitchFamily="18" charset="0"/>
              </a:rPr>
              <a:t>), эндокринной части поджелудочной железы (</a:t>
            </a:r>
            <a:r>
              <a:rPr lang="ru-RU" sz="2800" b="1" i="1" dirty="0" err="1">
                <a:latin typeface="Constantia" pitchFamily="18" charset="0"/>
              </a:rPr>
              <a:t>гастринома</a:t>
            </a:r>
            <a:r>
              <a:rPr lang="ru-RU" sz="2800" b="1" i="1" dirty="0">
                <a:latin typeface="Constantia" pitchFamily="18" charset="0"/>
              </a:rPr>
              <a:t>, </a:t>
            </a:r>
            <a:r>
              <a:rPr lang="ru-RU" sz="2800" b="1" i="1" dirty="0" err="1">
                <a:latin typeface="Constantia" pitchFamily="18" charset="0"/>
              </a:rPr>
              <a:t>инсулинома</a:t>
            </a:r>
            <a:r>
              <a:rPr lang="ru-RU" sz="2800" b="1" i="1" dirty="0">
                <a:latin typeface="Constantia" pitchFamily="18" charset="0"/>
              </a:rPr>
              <a:t>), передней доли гипофиза (аденомы), коры надпочечников, APUD-ткани тимуса, бронхов, возможны редкие поражения кожи (липомы, меланомы), ЦНС (глиомы, </a:t>
            </a:r>
            <a:r>
              <a:rPr lang="ru-RU" sz="2800" b="1" i="1" dirty="0" err="1">
                <a:latin typeface="Constantia" pitchFamily="18" charset="0"/>
              </a:rPr>
              <a:t>менингиомы</a:t>
            </a:r>
            <a:r>
              <a:rPr lang="ru-RU" sz="2800" b="1" i="1" dirty="0">
                <a:latin typeface="Constantia" pitchFamily="18" charset="0"/>
              </a:rPr>
              <a:t>), мягких тканей ( </a:t>
            </a:r>
            <a:r>
              <a:rPr lang="ru-RU" sz="2800" b="1" i="1" dirty="0" err="1">
                <a:latin typeface="Constantia" pitchFamily="18" charset="0"/>
              </a:rPr>
              <a:t>лейомиомы</a:t>
            </a:r>
            <a:r>
              <a:rPr lang="ru-RU" sz="2800" b="1" i="1" dirty="0">
                <a:latin typeface="Constantia" pitchFamily="18" charset="0"/>
              </a:rPr>
              <a:t>), </a:t>
            </a:r>
            <a:r>
              <a:rPr lang="ru-RU" sz="2800" b="1" i="1" dirty="0" err="1">
                <a:latin typeface="Constantia" pitchFamily="18" charset="0"/>
              </a:rPr>
              <a:t>первичномножественные</a:t>
            </a:r>
            <a:r>
              <a:rPr lang="ru-RU" sz="2800" b="1" i="1" dirty="0">
                <a:latin typeface="Constantia" pitchFamily="18" charset="0"/>
              </a:rPr>
              <a:t> карциномы.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44256"/>
            <a:ext cx="7869890" cy="1135904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МЭН-2</a:t>
            </a:r>
            <a:br>
              <a:rPr lang="ru-RU" sz="36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ru-RU" sz="36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Синдром </a:t>
            </a:r>
            <a:r>
              <a:rPr lang="ru-RU" sz="3600" b="1" i="1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Сиппла</a:t>
            </a:r>
            <a:r>
              <a:rPr lang="ru-RU" sz="36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4949" y="1676626"/>
            <a:ext cx="833410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latin typeface="Constantia" pitchFamily="18" charset="0"/>
              </a:rPr>
              <a:t>Аутосомно-доминантный тип наследования, мутации </a:t>
            </a:r>
            <a:r>
              <a:rPr lang="ru-RU" sz="3200" b="1" i="1" dirty="0" err="1">
                <a:latin typeface="Constantia" pitchFamily="18" charset="0"/>
              </a:rPr>
              <a:t>протоонкогена</a:t>
            </a:r>
            <a:r>
              <a:rPr lang="ru-RU" sz="3200" b="1" i="1" dirty="0">
                <a:latin typeface="Constantia" pitchFamily="18" charset="0"/>
              </a:rPr>
              <a:t> RET на 10-й хромосоме.</a:t>
            </a:r>
          </a:p>
          <a:p>
            <a:endParaRPr lang="ru-RU" sz="3200" b="1" i="1" dirty="0">
              <a:latin typeface="Constantia" pitchFamily="18" charset="0"/>
            </a:endParaRPr>
          </a:p>
          <a:p>
            <a:r>
              <a:rPr lang="ru-RU" sz="3200" b="1" i="1" dirty="0">
                <a:latin typeface="Constantia" pitchFamily="18" charset="0"/>
              </a:rPr>
              <a:t>Сочетание медуллярного рака щитовидной железы, </a:t>
            </a:r>
            <a:r>
              <a:rPr lang="ru-RU" sz="3200" b="1" i="1" dirty="0" err="1">
                <a:latin typeface="Constantia" pitchFamily="18" charset="0"/>
              </a:rPr>
              <a:t>феохромоцитомы</a:t>
            </a:r>
            <a:r>
              <a:rPr lang="ru-RU" sz="3200" b="1" i="1" dirty="0">
                <a:latin typeface="Constantia" pitchFamily="18" charset="0"/>
              </a:rPr>
              <a:t> и первичного </a:t>
            </a:r>
            <a:r>
              <a:rPr lang="ru-RU" sz="3200" b="1" i="1" dirty="0" err="1">
                <a:latin typeface="Constantia" pitchFamily="18" charset="0"/>
              </a:rPr>
              <a:t>гиперпаратиреоза</a:t>
            </a:r>
            <a:r>
              <a:rPr lang="ru-RU" sz="3200" b="1" i="1" dirty="0">
                <a:latin typeface="Constantia" pitchFamily="18" charset="0"/>
              </a:rPr>
              <a:t>.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i="1" u="sng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Вторичный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7199" y="1626888"/>
            <a:ext cx="8373292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ru-RU" sz="3200" b="1" i="1" dirty="0">
                <a:latin typeface="Constantia" pitchFamily="18" charset="0"/>
              </a:rPr>
              <a:t>- Патология почек (хроническая почечная недостаточность, </a:t>
            </a:r>
            <a:r>
              <a:rPr lang="ru-RU" sz="3200" b="1" i="1" dirty="0" err="1">
                <a:latin typeface="Constantia" pitchFamily="18" charset="0"/>
              </a:rPr>
              <a:t>канальцевый</a:t>
            </a:r>
            <a:r>
              <a:rPr lang="ru-RU" sz="3200" b="1" i="1" dirty="0">
                <a:latin typeface="Constantia" pitchFamily="18" charset="0"/>
              </a:rPr>
              <a:t> ацидоз)</a:t>
            </a:r>
          </a:p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ru-RU" sz="3200" b="1" i="1" dirty="0">
                <a:latin typeface="Constantia" pitchFamily="18" charset="0"/>
              </a:rPr>
              <a:t>- Патология ЖКТ(синдром </a:t>
            </a:r>
            <a:r>
              <a:rPr lang="ru-RU" sz="3200" b="1" i="1" dirty="0" err="1">
                <a:latin typeface="Constantia" pitchFamily="18" charset="0"/>
              </a:rPr>
              <a:t>мальабсорбции</a:t>
            </a:r>
            <a:r>
              <a:rPr lang="ru-RU" sz="3200" b="1" i="1" dirty="0">
                <a:latin typeface="Constantia" pitchFamily="18" charset="0"/>
              </a:rPr>
              <a:t>,</a:t>
            </a:r>
          </a:p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ru-RU" sz="3200" b="1" i="1" dirty="0">
                <a:latin typeface="Constantia" pitchFamily="18" charset="0"/>
              </a:rPr>
              <a:t>резецированный желудок, </a:t>
            </a:r>
            <a:r>
              <a:rPr lang="ru-RU" sz="3200" b="1" i="1" dirty="0" err="1">
                <a:latin typeface="Constantia" pitchFamily="18" charset="0"/>
              </a:rPr>
              <a:t>билиарный</a:t>
            </a:r>
            <a:r>
              <a:rPr lang="ru-RU" sz="3200" b="1" i="1" dirty="0">
                <a:latin typeface="Constantia" pitchFamily="18" charset="0"/>
              </a:rPr>
              <a:t> цирроз)</a:t>
            </a:r>
          </a:p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ru-RU" sz="3200" b="1" i="1" dirty="0">
                <a:latin typeface="Constantia" pitchFamily="18" charset="0"/>
              </a:rPr>
              <a:t>- Костная патология (сенильная, пуэрперальная, </a:t>
            </a:r>
            <a:r>
              <a:rPr lang="ru-RU" sz="3200" b="1" i="1" dirty="0" err="1">
                <a:latin typeface="Constantia" pitchFamily="18" charset="0"/>
              </a:rPr>
              <a:t>идиопатическая</a:t>
            </a:r>
            <a:r>
              <a:rPr lang="ru-RU" sz="3200" b="1" i="1" dirty="0">
                <a:latin typeface="Constantia" pitchFamily="18" charset="0"/>
              </a:rPr>
              <a:t> остеомаляция)</a:t>
            </a:r>
          </a:p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ru-RU" sz="3200" b="1" i="1" dirty="0">
                <a:latin typeface="Constantia" pitchFamily="18" charset="0"/>
              </a:rPr>
              <a:t>- Недостаточность витамина </a:t>
            </a:r>
            <a:r>
              <a:rPr lang="en-US" sz="3200" b="1" i="1" dirty="0">
                <a:latin typeface="Constantia" pitchFamily="18" charset="0"/>
              </a:rPr>
              <a:t>D</a:t>
            </a:r>
            <a:endParaRPr lang="ru-RU" sz="3200" b="1" i="1" dirty="0">
              <a:latin typeface="Constantia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i="1" u="sng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Третичный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4948" y="1700390"/>
            <a:ext cx="8177349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ru-RU" sz="3200" b="1" i="1" dirty="0">
                <a:latin typeface="Constantia" pitchFamily="18" charset="0"/>
              </a:rPr>
              <a:t>Формирование аденомы в результате длительной гиперплазии паращитовидных желез на фоне вторичного </a:t>
            </a:r>
            <a:r>
              <a:rPr lang="ru-RU" sz="3200" b="1" i="1" dirty="0" err="1">
                <a:latin typeface="Constantia" pitchFamily="18" charset="0"/>
              </a:rPr>
              <a:t>гиперпаратиреоза</a:t>
            </a:r>
            <a:endParaRPr lang="ru-RU" sz="3200" b="1" i="1" dirty="0">
              <a:latin typeface="Constantia" pitchFamily="18" charset="0"/>
            </a:endParaRPr>
          </a:p>
          <a:p>
            <a:pPr>
              <a:lnSpc>
                <a:spcPct val="90000"/>
              </a:lnSpc>
              <a:buClr>
                <a:schemeClr val="tx1"/>
              </a:buClr>
              <a:buFontTx/>
              <a:buChar char="-"/>
              <a:defRPr/>
            </a:pPr>
            <a:endParaRPr lang="ru-RU" sz="3200" b="1" i="1" dirty="0">
              <a:latin typeface="Constantia" pitchFamily="18" charset="0"/>
            </a:endParaRPr>
          </a:p>
          <a:p>
            <a:pPr>
              <a:lnSpc>
                <a:spcPct val="90000"/>
              </a:lnSpc>
              <a:buClr>
                <a:schemeClr val="tx1"/>
              </a:buClr>
              <a:buFontTx/>
              <a:buChar char="-"/>
              <a:defRPr/>
            </a:pPr>
            <a:endParaRPr lang="ru-RU" sz="3200" b="1" i="1" dirty="0">
              <a:latin typeface="Constantia" pitchFamily="18" charset="0"/>
            </a:endParaRPr>
          </a:p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ru-RU" sz="3200" b="1" i="1" dirty="0">
                <a:latin typeface="Constantia" pitchFamily="18" charset="0"/>
              </a:rPr>
              <a:t>Эктопическая секреция ПТГ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44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Анатомия паращитовидных желез</a:t>
            </a:r>
          </a:p>
        </p:txBody>
      </p:sp>
      <p:sp>
        <p:nvSpPr>
          <p:cNvPr id="8194" name="AutoShape 2" descr="blob:https://web.telegram.org/7d20df6f-ce13-4697-ac8f-8bcddb4ccf7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blob:https://web.telegram.org/7d20df6f-ce13-4697-ac8f-8bcddb4ccf7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blob:https://web.telegram.org/a6a79822-1b2e-4608-9876-44c2f9a9a61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558937" y="1590379"/>
            <a:ext cx="458506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600" b="1" i="1" dirty="0">
                <a:latin typeface="Constantia" pitchFamily="18" charset="0"/>
              </a:rPr>
              <a:t>Верхняя пара желез расположена на задней поверхности щитовидной железы; положение нижней вариабельно, не является редкостью </a:t>
            </a:r>
            <a:r>
              <a:rPr lang="ru-RU" altLang="ru-RU" sz="2600" b="1" i="1" dirty="0" err="1">
                <a:latin typeface="Constantia" pitchFamily="18" charset="0"/>
              </a:rPr>
              <a:t>загрудинная</a:t>
            </a:r>
            <a:r>
              <a:rPr lang="ru-RU" altLang="ru-RU" sz="2600" b="1" i="1" dirty="0">
                <a:latin typeface="Constantia" pitchFamily="18" charset="0"/>
              </a:rPr>
              <a:t> локализация, но чаще нижняя пара расположена позади нижних полюсов </a:t>
            </a:r>
            <a:br>
              <a:rPr lang="ru-RU" altLang="ru-RU" sz="2600" b="1" i="1" dirty="0">
                <a:latin typeface="Constantia" pitchFamily="18" charset="0"/>
              </a:rPr>
            </a:br>
            <a:r>
              <a:rPr lang="en-US" altLang="ru-RU" sz="2600" b="1" i="1" dirty="0">
                <a:latin typeface="Constantia" pitchFamily="18" charset="0"/>
              </a:rPr>
              <a:t>gl. </a:t>
            </a:r>
            <a:r>
              <a:rPr lang="en-US" altLang="ru-RU" sz="2600" b="1" i="1" dirty="0" err="1">
                <a:latin typeface="Constantia" pitchFamily="18" charset="0"/>
              </a:rPr>
              <a:t>thyroidea</a:t>
            </a:r>
            <a:r>
              <a:rPr lang="en-US" altLang="ru-RU" sz="2600" b="1" i="1" dirty="0">
                <a:latin typeface="Constantia" pitchFamily="18" charset="0"/>
              </a:rPr>
              <a:t>. </a:t>
            </a:r>
            <a:endParaRPr lang="ru-RU" sz="2600" b="1" i="1" dirty="0">
              <a:latin typeface="Constantia" pitchFamily="18" charset="0"/>
            </a:endParaRPr>
          </a:p>
        </p:txBody>
      </p:sp>
      <p:pic>
        <p:nvPicPr>
          <p:cNvPr id="43010" name="Picture 2" descr="ÐÐ°ÑÑÐ¸Ð½ÐºÐ¸ Ð¿Ð¾ Ð·Ð°Ð¿ÑÐ¾ÑÑ Ð¿Ð°ÑÐ°ÑÐ¸ÑÐ¾Ð²Ð¸Ð´Ð½ÑÐµ Ð¶ÐµÐ»ÐµÐ·Ñ"/>
          <p:cNvPicPr>
            <a:picLocks noChangeAspect="1" noChangeArrowheads="1"/>
          </p:cNvPicPr>
          <p:nvPr/>
        </p:nvPicPr>
        <p:blipFill>
          <a:blip r:embed="rId2" cstate="print"/>
          <a:srcRect l="5658" r="-318"/>
          <a:stretch>
            <a:fillRect/>
          </a:stretch>
        </p:blipFill>
        <p:spPr bwMode="auto">
          <a:xfrm>
            <a:off x="182006" y="1790193"/>
            <a:ext cx="4337743" cy="431016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Патогенез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4948" y="1663563"/>
            <a:ext cx="81512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err="1">
                <a:latin typeface="Constantia" pitchFamily="18" charset="0"/>
              </a:rPr>
              <a:t>Гиперкальциемия</a:t>
            </a:r>
            <a:r>
              <a:rPr lang="ru-RU" sz="3200" b="1" i="1" dirty="0">
                <a:latin typeface="Constantia" pitchFamily="18" charset="0"/>
              </a:rPr>
              <a:t> при </a:t>
            </a:r>
            <a:r>
              <a:rPr lang="ru-RU" sz="3200" b="1" i="1" dirty="0" err="1">
                <a:latin typeface="Constantia" pitchFamily="18" charset="0"/>
              </a:rPr>
              <a:t>гиперпаратиреозе</a:t>
            </a:r>
            <a:r>
              <a:rPr lang="ru-RU" sz="3200" b="1" i="1" dirty="0">
                <a:latin typeface="Constantia" pitchFamily="18" charset="0"/>
              </a:rPr>
              <a:t> обусловлена тем, что избыток ПТГ активирует остеокласты и стимулирует синтез 1,25(OH)2D3 в почках. </a:t>
            </a:r>
          </a:p>
          <a:p>
            <a:endParaRPr lang="ru-RU" sz="3200" b="1" i="1" dirty="0">
              <a:latin typeface="Constantia" pitchFamily="18" charset="0"/>
            </a:endParaRPr>
          </a:p>
          <a:p>
            <a:r>
              <a:rPr lang="ru-RU" sz="3200" b="1" i="1" dirty="0">
                <a:latin typeface="Constantia" pitchFamily="18" charset="0"/>
              </a:rPr>
              <a:t>В результате усиливается резорбция костной ткани и всасывание кальция в кишечнике. </a:t>
            </a: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Клиническая картина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8824" y="1668755"/>
            <a:ext cx="825572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Constantia" pitchFamily="18" charset="0"/>
              </a:rPr>
              <a:t>Первичный </a:t>
            </a:r>
            <a:r>
              <a:rPr lang="ru-RU" sz="2800" b="1" i="1" dirty="0" err="1">
                <a:latin typeface="Constantia" pitchFamily="18" charset="0"/>
              </a:rPr>
              <a:t>гиперпаратиреоз</a:t>
            </a:r>
            <a:r>
              <a:rPr lang="ru-RU" sz="2800" b="1" i="1" dirty="0">
                <a:latin typeface="Constantia" pitchFamily="18" charset="0"/>
              </a:rPr>
              <a:t> может проявляться только повышением уровня кальция в сыворотке крови (</a:t>
            </a:r>
            <a:r>
              <a:rPr lang="ru-RU" sz="2800" b="1" i="1" dirty="0" err="1">
                <a:latin typeface="Constantia" pitchFamily="18" charset="0"/>
              </a:rPr>
              <a:t>малосимптомные</a:t>
            </a:r>
            <a:r>
              <a:rPr lang="ru-RU" sz="2800" b="1" i="1" dirty="0">
                <a:latin typeface="Constantia" pitchFamily="18" charset="0"/>
              </a:rPr>
              <a:t> формы). </a:t>
            </a:r>
          </a:p>
          <a:p>
            <a:endParaRPr lang="ru-RU" sz="2800" b="1" i="1" dirty="0">
              <a:latin typeface="Constantia" pitchFamily="18" charset="0"/>
            </a:endParaRPr>
          </a:p>
          <a:p>
            <a:r>
              <a:rPr lang="ru-RU" sz="2800" b="1" i="1" dirty="0">
                <a:latin typeface="Constantia" pitchFamily="18" charset="0"/>
              </a:rPr>
              <a:t>В анамнезе у таких пациентов возможны почечные колики, отхождение песка, мелких камней.  </a:t>
            </a: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Развернутая клиническая картина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4949" y="1582341"/>
            <a:ext cx="84124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Constantia" pitchFamily="18" charset="0"/>
              </a:rPr>
              <a:t>− ЦНС — слабость, утомляемость, возможны психические нарушения, депрессия, </a:t>
            </a:r>
            <a:r>
              <a:rPr lang="ru-RU" sz="2800" b="1" i="1" dirty="0" err="1">
                <a:latin typeface="Constantia" pitchFamily="18" charset="0"/>
              </a:rPr>
              <a:t>оглушенность</a:t>
            </a:r>
            <a:r>
              <a:rPr lang="ru-RU" sz="2800" b="1" i="1" dirty="0">
                <a:latin typeface="Constantia" pitchFamily="18" charset="0"/>
              </a:rPr>
              <a:t>; </a:t>
            </a:r>
          </a:p>
          <a:p>
            <a:r>
              <a:rPr lang="ru-RU" sz="2800" b="1" i="1" dirty="0">
                <a:latin typeface="Constantia" pitchFamily="18" charset="0"/>
              </a:rPr>
              <a:t>− ССС— аритмия, артериальная гипертензия; </a:t>
            </a:r>
          </a:p>
          <a:p>
            <a:r>
              <a:rPr lang="ru-RU" sz="2800" b="1" i="1" dirty="0">
                <a:latin typeface="Constantia" pitchFamily="18" charset="0"/>
              </a:rPr>
              <a:t>− Почки— повреждение канальцев почек массивной </a:t>
            </a:r>
            <a:r>
              <a:rPr lang="ru-RU" sz="2800" b="1" i="1" dirty="0" err="1">
                <a:latin typeface="Constantia" pitchFamily="18" charset="0"/>
              </a:rPr>
              <a:t>гиперкальциурией</a:t>
            </a:r>
            <a:r>
              <a:rPr lang="ru-RU" sz="2800" b="1" i="1" dirty="0">
                <a:latin typeface="Constantia" pitchFamily="18" charset="0"/>
              </a:rPr>
              <a:t> приводит к их нечувствительности к действию антидиуретического гормона (полиурия, полидипсия, низкая плотность мочи); возможен нефролитиаз, </a:t>
            </a:r>
            <a:r>
              <a:rPr lang="ru-RU" sz="2800" b="1" i="1" dirty="0" err="1">
                <a:latin typeface="Constantia" pitchFamily="18" charset="0"/>
              </a:rPr>
              <a:t>нефрокальциноз</a:t>
            </a:r>
            <a:r>
              <a:rPr lang="ru-RU" sz="2800" b="1" i="1" dirty="0">
                <a:latin typeface="Constantia" pitchFamily="18" charset="0"/>
              </a:rPr>
              <a:t>; </a:t>
            </a: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1073" y="1637437"/>
            <a:ext cx="81773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Constantia" pitchFamily="18" charset="0"/>
              </a:rPr>
              <a:t>− ЖКТ — тошнота, рвота, метеоризм, запоры, похудение, возможно развитие язв и эрозий в желудке и двенадцатиперстной кишке, поражение поджелудочной железы (панкреатит, </a:t>
            </a:r>
            <a:r>
              <a:rPr lang="ru-RU" sz="2800" b="1" i="1" dirty="0" err="1">
                <a:latin typeface="Constantia" pitchFamily="18" charset="0"/>
              </a:rPr>
              <a:t>панкреокалькулез</a:t>
            </a:r>
            <a:r>
              <a:rPr lang="ru-RU" sz="2800" b="1" i="1" dirty="0">
                <a:latin typeface="Constantia" pitchFamily="18" charset="0"/>
              </a:rPr>
              <a:t>).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8012" y="1600762"/>
            <a:ext cx="811203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Constantia" pitchFamily="18" charset="0"/>
              </a:rPr>
              <a:t>Костная симптоматика (</a:t>
            </a:r>
            <a:r>
              <a:rPr lang="ru-RU" sz="2800" b="1" i="1" dirty="0" err="1">
                <a:latin typeface="Constantia" pitchFamily="18" charset="0"/>
              </a:rPr>
              <a:t>гиперпаратиреоидная</a:t>
            </a:r>
            <a:r>
              <a:rPr lang="ru-RU" sz="2800" b="1" i="1" dirty="0">
                <a:latin typeface="Constantia" pitchFamily="18" charset="0"/>
              </a:rPr>
              <a:t> остеодистрофия) характеризуется болями в костях, развитием патологических переломов, нарушением походки, деформациями, повреждением твердой эмали зубов. </a:t>
            </a:r>
          </a:p>
          <a:p>
            <a:endParaRPr lang="ru-RU" sz="2800" b="1" i="1" dirty="0">
              <a:latin typeface="Constantia" pitchFamily="18" charset="0"/>
            </a:endParaRPr>
          </a:p>
          <a:p>
            <a:r>
              <a:rPr lang="ru-RU" sz="2800" b="1" i="1" dirty="0">
                <a:latin typeface="Constantia" pitchFamily="18" charset="0"/>
              </a:rPr>
              <a:t>Рентгенологически выявляется </a:t>
            </a:r>
            <a:r>
              <a:rPr lang="ru-RU" sz="2800" b="1" i="1" dirty="0" err="1">
                <a:latin typeface="Constantia" pitchFamily="18" charset="0"/>
              </a:rPr>
              <a:t>генерализованный</a:t>
            </a:r>
            <a:r>
              <a:rPr lang="ru-RU" sz="2800" b="1" i="1" dirty="0">
                <a:latin typeface="Constantia" pitchFamily="18" charset="0"/>
              </a:rPr>
              <a:t> </a:t>
            </a:r>
            <a:r>
              <a:rPr lang="ru-RU" sz="2800" b="1" i="1" dirty="0" err="1">
                <a:latin typeface="Constantia" pitchFamily="18" charset="0"/>
              </a:rPr>
              <a:t>остеопороз</a:t>
            </a:r>
            <a:r>
              <a:rPr lang="ru-RU" sz="2800" b="1" i="1" dirty="0">
                <a:latin typeface="Constantia" pitchFamily="18" charset="0"/>
              </a:rPr>
              <a:t>, в тяжелых случаях — фиброзно-кистозный остеит. </a:t>
            </a: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Диагностика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1257" y="1412523"/>
            <a:ext cx="863454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i="1" u="sng" dirty="0">
                <a:solidFill>
                  <a:srgbClr val="003374"/>
                </a:solidFill>
                <a:latin typeface="Constantia" pitchFamily="18" charset="0"/>
              </a:rPr>
              <a:t>Биохимические критерии: </a:t>
            </a:r>
          </a:p>
          <a:p>
            <a:endParaRPr lang="ru-RU" sz="2600" b="1" i="1" u="sng" dirty="0">
              <a:solidFill>
                <a:srgbClr val="003374"/>
              </a:solidFill>
              <a:latin typeface="Constant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i="1" dirty="0" err="1">
                <a:latin typeface="Constantia" pitchFamily="18" charset="0"/>
              </a:rPr>
              <a:t>Гиперкальциемия</a:t>
            </a:r>
            <a:r>
              <a:rPr lang="ru-RU" sz="2400" b="1" i="1" dirty="0">
                <a:latin typeface="Constantia" pitchFamily="18" charset="0"/>
              </a:rPr>
              <a:t> (уровень общего кальция более 2,75 </a:t>
            </a:r>
            <a:r>
              <a:rPr lang="ru-RU" sz="2400" b="1" i="1" dirty="0" err="1">
                <a:latin typeface="Constantia" pitchFamily="18" charset="0"/>
              </a:rPr>
              <a:t>ммоль</a:t>
            </a:r>
            <a:r>
              <a:rPr lang="ru-RU" sz="2400" b="1" i="1" dirty="0">
                <a:latin typeface="Constantia" pitchFamily="18" charset="0"/>
              </a:rPr>
              <a:t>/л, ионизированного — более 1,4 </a:t>
            </a:r>
            <a:r>
              <a:rPr lang="ru-RU" sz="2400" b="1" i="1" dirty="0" err="1">
                <a:latin typeface="Constantia" pitchFamily="18" charset="0"/>
              </a:rPr>
              <a:t>ммоль</a:t>
            </a:r>
            <a:r>
              <a:rPr lang="ru-RU" sz="2400" b="1" i="1" dirty="0">
                <a:latin typeface="Constantia" pitchFamily="18" charset="0"/>
              </a:rPr>
              <a:t>/л) 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 err="1">
                <a:latin typeface="Constantia" pitchFamily="18" charset="0"/>
              </a:rPr>
              <a:t>Гипофосфатемия</a:t>
            </a:r>
            <a:r>
              <a:rPr lang="ru-RU" sz="2400" b="1" i="1" dirty="0">
                <a:latin typeface="Constantia" pitchFamily="18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>
                <a:latin typeface="Constantia" pitchFamily="18" charset="0"/>
              </a:rPr>
              <a:t>Увеличение активности щелочной фосфатазы 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>
                <a:latin typeface="Constantia" pitchFamily="18" charset="0"/>
              </a:rPr>
              <a:t>Повышение уровня 1,25(ОН)2D3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>
                <a:latin typeface="Constantia" pitchFamily="18" charset="0"/>
              </a:rPr>
              <a:t>Высокий уровень </a:t>
            </a:r>
            <a:r>
              <a:rPr lang="ru-RU" sz="2400" b="1" i="1" dirty="0" err="1">
                <a:latin typeface="Constantia" pitchFamily="18" charset="0"/>
              </a:rPr>
              <a:t>остеокальцина</a:t>
            </a:r>
            <a:r>
              <a:rPr lang="ru-RU" sz="2400" b="1" i="1" dirty="0">
                <a:latin typeface="Constantia" pitchFamily="18" charset="0"/>
              </a:rPr>
              <a:t> (маркер </a:t>
            </a:r>
            <a:r>
              <a:rPr lang="ru-RU" sz="2400" b="1" i="1" dirty="0" err="1">
                <a:latin typeface="Constantia" pitchFamily="18" charset="0"/>
              </a:rPr>
              <a:t>остеобластической</a:t>
            </a:r>
            <a:r>
              <a:rPr lang="ru-RU" sz="2400" b="1" i="1" dirty="0">
                <a:latin typeface="Constantia" pitchFamily="18" charset="0"/>
              </a:rPr>
              <a:t> функции), 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>
                <a:latin typeface="Constantia" pitchFamily="18" charset="0"/>
              </a:rPr>
              <a:t>Повышенная или нормальная экскреция кальция с мочой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>
                <a:latin typeface="Constantia" pitchFamily="18" charset="0"/>
              </a:rPr>
              <a:t>Повышенная экскреция с мочой </a:t>
            </a:r>
            <a:r>
              <a:rPr lang="ru-RU" sz="2400" b="1" i="1" dirty="0" err="1">
                <a:latin typeface="Constantia" pitchFamily="18" charset="0"/>
              </a:rPr>
              <a:t>оксипролина</a:t>
            </a:r>
            <a:r>
              <a:rPr lang="ru-RU" sz="2400" b="1" i="1" dirty="0">
                <a:latin typeface="Constantia" pitchFamily="18" charset="0"/>
              </a:rPr>
              <a:t> и </a:t>
            </a:r>
            <a:r>
              <a:rPr lang="ru-RU" sz="2400" b="1" i="1" dirty="0" err="1">
                <a:latin typeface="Constantia" pitchFamily="18" charset="0"/>
              </a:rPr>
              <a:t>цАМФ</a:t>
            </a:r>
            <a:r>
              <a:rPr lang="ru-RU" sz="2400" b="1" i="1" dirty="0">
                <a:latin typeface="Constantia" pitchFamily="18" charset="0"/>
              </a:rPr>
              <a:t>.</a:t>
            </a:r>
          </a:p>
          <a:p>
            <a:r>
              <a:rPr lang="ru-RU" sz="2400" b="1" i="1" dirty="0">
                <a:latin typeface="Constantia" pitchFamily="18" charset="0"/>
              </a:rPr>
              <a:t>Основополагающим для диагноза является высокий уровень ПТГ в сыворотке крови. </a:t>
            </a: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2696" y="1517192"/>
            <a:ext cx="845167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Constantia" pitchFamily="18" charset="0"/>
              </a:rPr>
              <a:t>С помощью инструментальных методов обследования устанавливают локализацию </a:t>
            </a:r>
            <a:r>
              <a:rPr lang="ru-RU" sz="2800" b="1" i="1" dirty="0" err="1">
                <a:latin typeface="Constantia" pitchFamily="18" charset="0"/>
              </a:rPr>
              <a:t>парааденом</a:t>
            </a:r>
            <a:r>
              <a:rPr lang="ru-RU" sz="2800" b="1" i="1" dirty="0">
                <a:latin typeface="Constantia" pitchFamily="18" charset="0"/>
              </a:rPr>
              <a:t>, гиперплазию ОЩЖ (УЗИ, КТ, МРТ, </a:t>
            </a:r>
            <a:r>
              <a:rPr lang="ru-RU" sz="2800" b="1" i="1" dirty="0" err="1">
                <a:latin typeface="Constantia" pitchFamily="18" charset="0"/>
              </a:rPr>
              <a:t>субтракционная</a:t>
            </a:r>
            <a:r>
              <a:rPr lang="ru-RU" sz="2800" b="1" i="1" dirty="0">
                <a:latin typeface="Constantia" pitchFamily="18" charset="0"/>
              </a:rPr>
              <a:t> </a:t>
            </a:r>
            <a:r>
              <a:rPr lang="ru-RU" sz="2800" b="1" i="1" dirty="0" err="1">
                <a:latin typeface="Constantia" pitchFamily="18" charset="0"/>
              </a:rPr>
              <a:t>сцинтиграфия</a:t>
            </a:r>
            <a:r>
              <a:rPr lang="ru-RU" sz="2800" b="1" i="1" dirty="0">
                <a:latin typeface="Constantia" pitchFamily="18" charset="0"/>
              </a:rPr>
              <a:t> с радиоизотопами технеция и талия), изменения со стороны почек (при рентгенографии, УЗИ — </a:t>
            </a:r>
            <a:r>
              <a:rPr lang="ru-RU" sz="2800" b="1" i="1" dirty="0" err="1">
                <a:latin typeface="Constantia" pitchFamily="18" charset="0"/>
              </a:rPr>
              <a:t>нефрокальциноз</a:t>
            </a:r>
            <a:r>
              <a:rPr lang="ru-RU" sz="2800" b="1" i="1" dirty="0">
                <a:latin typeface="Constantia" pitchFamily="18" charset="0"/>
              </a:rPr>
              <a:t>, нефролитиаз). </a:t>
            </a:r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4947" y="1519706"/>
            <a:ext cx="836022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Constantia" pitchFamily="18" charset="0"/>
              </a:rPr>
              <a:t>Для выявления костных нарушений проводят рентгенографию трубчатых костей, костей таза, грудного и поясничного отдела позвоночника, </a:t>
            </a:r>
            <a:r>
              <a:rPr lang="ru-RU" sz="2800" b="1" i="1" dirty="0" err="1">
                <a:latin typeface="Constantia" pitchFamily="18" charset="0"/>
              </a:rPr>
              <a:t>остеоденситометрию</a:t>
            </a:r>
            <a:r>
              <a:rPr lang="ru-RU" sz="2800" b="1" i="1" dirty="0">
                <a:latin typeface="Constantia" pitchFamily="18" charset="0"/>
              </a:rPr>
              <a:t> поясничных позвонков, проксимальных отделов бедра, лучевой кости. </a:t>
            </a:r>
          </a:p>
          <a:p>
            <a:r>
              <a:rPr lang="ru-RU" sz="2800" b="1" i="1" dirty="0">
                <a:latin typeface="Constantia" pitchFamily="18" charset="0"/>
              </a:rPr>
              <a:t>При проведении ЭКГ наблюдается укорочение интервала Q–T, депрессия S–T, атриовентрикулярная блокада; при </a:t>
            </a:r>
            <a:r>
              <a:rPr lang="ru-RU" sz="2800" b="1" i="1" dirty="0" err="1">
                <a:latin typeface="Constantia" pitchFamily="18" charset="0"/>
              </a:rPr>
              <a:t>ЭхоКГ</a:t>
            </a:r>
            <a:r>
              <a:rPr lang="ru-RU" sz="2800" b="1" i="1" dirty="0">
                <a:latin typeface="Constantia" pitchFamily="18" charset="0"/>
              </a:rPr>
              <a:t> — гипертрофия левого желудочка, </a:t>
            </a:r>
            <a:r>
              <a:rPr lang="ru-RU" sz="2800" b="1" i="1" dirty="0" err="1">
                <a:latin typeface="Constantia" pitchFamily="18" charset="0"/>
              </a:rPr>
              <a:t>кальцинаты</a:t>
            </a:r>
            <a:r>
              <a:rPr lang="ru-RU" sz="2800" b="1" i="1" dirty="0">
                <a:latin typeface="Constantia" pitchFamily="18" charset="0"/>
              </a:rPr>
              <a:t> в миокарде. </a:t>
            </a: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4" y="144256"/>
            <a:ext cx="8712926" cy="998742"/>
          </a:xfrm>
        </p:spPr>
        <p:txBody>
          <a:bodyPr>
            <a:noAutofit/>
          </a:bodyPr>
          <a:lstStyle/>
          <a:p>
            <a:pPr algn="ctr"/>
            <a:r>
              <a:rPr lang="ru-RU" sz="44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Дифференциальный диагноз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8821" y="1489167"/>
            <a:ext cx="8516984" cy="5368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Constantia" pitchFamily="18" charset="0"/>
              </a:rPr>
              <a:t>Проводят с заболеваниями, сопровождающимися </a:t>
            </a:r>
            <a:r>
              <a:rPr lang="ru-RU" sz="2800" b="1" i="1" dirty="0" err="1">
                <a:latin typeface="Constantia" pitchFamily="18" charset="0"/>
              </a:rPr>
              <a:t>гиперкальциемией</a:t>
            </a:r>
            <a:r>
              <a:rPr lang="ru-RU" sz="2800" b="1" i="1" dirty="0">
                <a:latin typeface="Constantia" pitchFamily="18" charset="0"/>
              </a:rPr>
              <a:t>. </a:t>
            </a:r>
          </a:p>
          <a:p>
            <a:r>
              <a:rPr lang="ru-RU" sz="2800" b="1" i="1" u="sng" dirty="0">
                <a:solidFill>
                  <a:srgbClr val="0033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 ним относятся: </a:t>
            </a:r>
          </a:p>
          <a:p>
            <a:pPr marL="514350" indent="-514350">
              <a:buAutoNum type="arabicPeriod"/>
            </a:pPr>
            <a:r>
              <a:rPr lang="ru-RU" sz="2800" b="1" i="1" dirty="0">
                <a:latin typeface="Constantia" pitchFamily="18" charset="0"/>
              </a:rPr>
              <a:t>У новорожденных: </a:t>
            </a:r>
          </a:p>
          <a:p>
            <a:pPr marL="514350" indent="-514350"/>
            <a:r>
              <a:rPr lang="ru-RU" sz="2800" b="1" i="1" dirty="0">
                <a:latin typeface="Constantia" pitchFamily="18" charset="0"/>
              </a:rPr>
              <a:t>− </a:t>
            </a:r>
            <a:r>
              <a:rPr lang="ru-RU" sz="2500" b="1" i="1" dirty="0">
                <a:latin typeface="Constantia" pitchFamily="18" charset="0"/>
              </a:rPr>
              <a:t>семейная </a:t>
            </a:r>
            <a:r>
              <a:rPr lang="ru-RU" sz="2500" b="1" i="1" dirty="0" err="1">
                <a:latin typeface="Constantia" pitchFamily="18" charset="0"/>
              </a:rPr>
              <a:t>гипокальциурическая</a:t>
            </a:r>
            <a:r>
              <a:rPr lang="ru-RU" sz="2500" b="1" i="1" dirty="0">
                <a:latin typeface="Constantia" pitchFamily="18" charset="0"/>
              </a:rPr>
              <a:t> </a:t>
            </a:r>
            <a:r>
              <a:rPr lang="ru-RU" sz="2500" b="1" i="1" dirty="0" err="1">
                <a:latin typeface="Constantia" pitchFamily="18" charset="0"/>
              </a:rPr>
              <a:t>гиперкальциемия</a:t>
            </a:r>
            <a:r>
              <a:rPr lang="ru-RU" sz="2500" b="1" i="1" dirty="0">
                <a:latin typeface="Constantia" pitchFamily="18" charset="0"/>
              </a:rPr>
              <a:t>;  </a:t>
            </a:r>
          </a:p>
          <a:p>
            <a:pPr marL="514350" indent="-514350"/>
            <a:r>
              <a:rPr lang="ru-RU" sz="2500" b="1" i="1" dirty="0">
                <a:latin typeface="Constantia" pitchFamily="18" charset="0"/>
              </a:rPr>
              <a:t>− первичный </a:t>
            </a:r>
            <a:r>
              <a:rPr lang="ru-RU" sz="2500" b="1" i="1" dirty="0" err="1">
                <a:latin typeface="Constantia" pitchFamily="18" charset="0"/>
              </a:rPr>
              <a:t>неонатальный</a:t>
            </a:r>
            <a:r>
              <a:rPr lang="ru-RU" sz="2500" b="1" i="1" dirty="0">
                <a:latin typeface="Constantia" pitchFamily="18" charset="0"/>
              </a:rPr>
              <a:t> </a:t>
            </a:r>
            <a:r>
              <a:rPr lang="ru-RU" sz="2500" b="1" i="1" dirty="0" err="1">
                <a:latin typeface="Constantia" pitchFamily="18" charset="0"/>
              </a:rPr>
              <a:t>гиперпаратиреоз</a:t>
            </a:r>
            <a:r>
              <a:rPr lang="ru-RU" sz="2500" b="1" i="1" dirty="0">
                <a:latin typeface="Constantia" pitchFamily="18" charset="0"/>
              </a:rPr>
              <a:t>; </a:t>
            </a:r>
          </a:p>
          <a:p>
            <a:pPr marL="514350" indent="-514350"/>
            <a:r>
              <a:rPr lang="ru-RU" sz="2500" b="1" i="1" dirty="0">
                <a:latin typeface="Constantia" pitchFamily="18" charset="0"/>
              </a:rPr>
              <a:t>− семейная доброкачественная </a:t>
            </a:r>
            <a:r>
              <a:rPr lang="ru-RU" sz="2500" b="1" i="1" dirty="0" err="1">
                <a:latin typeface="Constantia" pitchFamily="18" charset="0"/>
              </a:rPr>
              <a:t>гиперкальциемия</a:t>
            </a:r>
            <a:r>
              <a:rPr lang="ru-RU" sz="2500" b="1" i="1" dirty="0">
                <a:latin typeface="Constantia" pitchFamily="18" charset="0"/>
              </a:rPr>
              <a:t>; </a:t>
            </a:r>
          </a:p>
          <a:p>
            <a:pPr marL="514350" indent="-514350"/>
            <a:r>
              <a:rPr lang="ru-RU" sz="2500" b="1" i="1" dirty="0">
                <a:latin typeface="Constantia" pitchFamily="18" charset="0"/>
              </a:rPr>
              <a:t>− </a:t>
            </a:r>
            <a:r>
              <a:rPr lang="ru-RU" sz="2500" b="1" i="1" dirty="0" err="1">
                <a:latin typeface="Constantia" pitchFamily="18" charset="0"/>
              </a:rPr>
              <a:t>метафизарная</a:t>
            </a:r>
            <a:r>
              <a:rPr lang="ru-RU" sz="2500" b="1" i="1" dirty="0">
                <a:latin typeface="Constantia" pitchFamily="18" charset="0"/>
              </a:rPr>
              <a:t> </a:t>
            </a:r>
            <a:r>
              <a:rPr lang="ru-RU" sz="2500" b="1" i="1" dirty="0" err="1">
                <a:latin typeface="Constantia" pitchFamily="18" charset="0"/>
              </a:rPr>
              <a:t>хондродисплазия</a:t>
            </a:r>
            <a:r>
              <a:rPr lang="ru-RU" sz="2500" b="1" i="1" dirty="0">
                <a:latin typeface="Constantia" pitchFamily="18" charset="0"/>
              </a:rPr>
              <a:t> (синдром </a:t>
            </a:r>
            <a:r>
              <a:rPr lang="ru-RU" sz="2500" b="1" i="1" dirty="0" err="1">
                <a:latin typeface="Constantia" pitchFamily="18" charset="0"/>
              </a:rPr>
              <a:t>Янсена</a:t>
            </a:r>
            <a:r>
              <a:rPr lang="ru-RU" sz="2500" b="1" i="1" dirty="0">
                <a:latin typeface="Constantia" pitchFamily="18" charset="0"/>
              </a:rPr>
              <a:t>); </a:t>
            </a:r>
          </a:p>
          <a:p>
            <a:pPr marL="514350" indent="-514350"/>
            <a:r>
              <a:rPr lang="ru-RU" sz="2500" b="1" i="1" dirty="0">
                <a:latin typeface="Constantia" pitchFamily="18" charset="0"/>
              </a:rPr>
              <a:t>− </a:t>
            </a:r>
            <a:r>
              <a:rPr lang="ru-RU" sz="2500" b="1" i="1" dirty="0" err="1">
                <a:latin typeface="Constantia" pitchFamily="18" charset="0"/>
              </a:rPr>
              <a:t>идиопатическая</a:t>
            </a:r>
            <a:r>
              <a:rPr lang="ru-RU" sz="2500" b="1" i="1" dirty="0">
                <a:latin typeface="Constantia" pitchFamily="18" charset="0"/>
              </a:rPr>
              <a:t> </a:t>
            </a:r>
            <a:r>
              <a:rPr lang="ru-RU" sz="2500" b="1" i="1" dirty="0" err="1">
                <a:latin typeface="Constantia" pitchFamily="18" charset="0"/>
              </a:rPr>
              <a:t>гиперкальциемия</a:t>
            </a:r>
            <a:r>
              <a:rPr lang="ru-RU" sz="2500" b="1" i="1" dirty="0">
                <a:latin typeface="Constantia" pitchFamily="18" charset="0"/>
              </a:rPr>
              <a:t> новорожденных (синдром Вильямса); </a:t>
            </a:r>
          </a:p>
          <a:p>
            <a:pPr marL="514350" indent="-514350"/>
            <a:r>
              <a:rPr lang="ru-RU" sz="2500" b="1" i="1" dirty="0">
                <a:latin typeface="Constantia" pitchFamily="18" charset="0"/>
              </a:rPr>
              <a:t>− подкожные жировые некрозы; </a:t>
            </a:r>
          </a:p>
          <a:p>
            <a:pPr marL="514350" indent="-514350"/>
            <a:r>
              <a:rPr lang="ru-RU" sz="2500" b="1" i="1" dirty="0">
                <a:latin typeface="Constantia" pitchFamily="18" charset="0"/>
              </a:rPr>
              <a:t>− синдром голубых пеленок; </a:t>
            </a:r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3509" y="1488056"/>
            <a:ext cx="8569233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i="1" dirty="0">
                <a:latin typeface="Constantia" pitchFamily="18" charset="0"/>
              </a:rPr>
              <a:t>2. </a:t>
            </a:r>
            <a:r>
              <a:rPr lang="ru-RU" sz="2800" b="1" i="1" dirty="0">
                <a:latin typeface="Constantia" pitchFamily="18" charset="0"/>
              </a:rPr>
              <a:t>У старшего возраста</a:t>
            </a:r>
            <a:r>
              <a:rPr lang="ru-RU" sz="2500" b="1" i="1" dirty="0">
                <a:latin typeface="Constantia" pitchFamily="18" charset="0"/>
              </a:rPr>
              <a:t>: </a:t>
            </a:r>
          </a:p>
          <a:p>
            <a:pPr marL="514350" indent="-514350"/>
            <a:r>
              <a:rPr lang="ru-RU" sz="2500" b="1" i="1" dirty="0">
                <a:latin typeface="Constantia" pitchFamily="18" charset="0"/>
              </a:rPr>
              <a:t>− эндокринные заболевания: </a:t>
            </a:r>
            <a:r>
              <a:rPr lang="ru-RU" sz="2500" b="1" i="1" dirty="0" err="1">
                <a:latin typeface="Constantia" pitchFamily="18" charset="0"/>
              </a:rPr>
              <a:t>феохромоцитома</a:t>
            </a:r>
            <a:r>
              <a:rPr lang="ru-RU" sz="2500" b="1" i="1" dirty="0">
                <a:latin typeface="Constantia" pitchFamily="18" charset="0"/>
              </a:rPr>
              <a:t>, гипертиреоз и гипотиреоз, </a:t>
            </a:r>
            <a:r>
              <a:rPr lang="ru-RU" sz="2500" b="1" i="1" dirty="0" err="1">
                <a:latin typeface="Constantia" pitchFamily="18" charset="0"/>
              </a:rPr>
              <a:t>псевдогипоальдостеронизм</a:t>
            </a:r>
            <a:r>
              <a:rPr lang="ru-RU" sz="2500" b="1" i="1" dirty="0">
                <a:latin typeface="Constantia" pitchFamily="18" charset="0"/>
              </a:rPr>
              <a:t>, </a:t>
            </a:r>
            <a:r>
              <a:rPr lang="ru-RU" sz="2500" b="1" i="1" dirty="0" err="1">
                <a:latin typeface="Constantia" pitchFamily="18" charset="0"/>
              </a:rPr>
              <a:t>гипокортицизм</a:t>
            </a:r>
            <a:r>
              <a:rPr lang="ru-RU" sz="2500" b="1" i="1" dirty="0">
                <a:latin typeface="Constantia" pitchFamily="18" charset="0"/>
              </a:rPr>
              <a:t>; </a:t>
            </a:r>
          </a:p>
          <a:p>
            <a:pPr marL="514350" indent="-514350"/>
            <a:r>
              <a:rPr lang="ru-RU" sz="2500" b="1" i="1" dirty="0">
                <a:latin typeface="Constantia" pitchFamily="18" charset="0"/>
              </a:rPr>
              <a:t>− злокачественные заболевания: лейкемия, </a:t>
            </a:r>
            <a:r>
              <a:rPr lang="ru-RU" sz="2500" b="1" i="1" dirty="0" err="1">
                <a:latin typeface="Constantia" pitchFamily="18" charset="0"/>
              </a:rPr>
              <a:t>лимфома</a:t>
            </a:r>
            <a:r>
              <a:rPr lang="ru-RU" sz="2500" b="1" i="1" dirty="0">
                <a:latin typeface="Constantia" pitchFamily="18" charset="0"/>
              </a:rPr>
              <a:t>, </a:t>
            </a:r>
            <a:r>
              <a:rPr lang="ru-RU" sz="2500" b="1" i="1" dirty="0" err="1">
                <a:latin typeface="Constantia" pitchFamily="18" charset="0"/>
              </a:rPr>
              <a:t>рабдомиосаркома</a:t>
            </a:r>
            <a:r>
              <a:rPr lang="ru-RU" sz="2500" b="1" i="1" dirty="0">
                <a:latin typeface="Constantia" pitchFamily="18" charset="0"/>
              </a:rPr>
              <a:t>, опухоли головного мозга и яичников (за счет секреции опухолями </a:t>
            </a:r>
            <a:r>
              <a:rPr lang="ru-RU" sz="2500" b="1" i="1" dirty="0" err="1">
                <a:latin typeface="Constantia" pitchFamily="18" charset="0"/>
              </a:rPr>
              <a:t>ПТГ-подобных</a:t>
            </a:r>
            <a:r>
              <a:rPr lang="ru-RU" sz="2500" b="1" i="1" dirty="0">
                <a:latin typeface="Constantia" pitchFamily="18" charset="0"/>
              </a:rPr>
              <a:t> протеинов и других факторов); </a:t>
            </a:r>
          </a:p>
          <a:p>
            <a:pPr marL="514350" indent="-514350"/>
            <a:r>
              <a:rPr lang="ru-RU" sz="2500" b="1" i="1" dirty="0">
                <a:latin typeface="Constantia" pitchFamily="18" charset="0"/>
              </a:rPr>
              <a:t>− </a:t>
            </a:r>
            <a:r>
              <a:rPr lang="ru-RU" sz="2500" b="1" i="1" dirty="0" err="1">
                <a:latin typeface="Constantia" pitchFamily="18" charset="0"/>
              </a:rPr>
              <a:t>гранулематозы</a:t>
            </a:r>
            <a:r>
              <a:rPr lang="ru-RU" sz="2500" b="1" i="1" dirty="0">
                <a:latin typeface="Constantia" pitchFamily="18" charset="0"/>
              </a:rPr>
              <a:t>: </a:t>
            </a:r>
            <a:r>
              <a:rPr lang="ru-RU" sz="2500" b="1" i="1" dirty="0" err="1">
                <a:latin typeface="Constantia" pitchFamily="18" charset="0"/>
              </a:rPr>
              <a:t>саркоидоз</a:t>
            </a:r>
            <a:r>
              <a:rPr lang="ru-RU" sz="2500" b="1" i="1" dirty="0">
                <a:latin typeface="Constantia" pitchFamily="18" charset="0"/>
              </a:rPr>
              <a:t>, туберкулез, </a:t>
            </a:r>
            <a:r>
              <a:rPr lang="ru-RU" sz="2500" b="1" i="1" dirty="0" err="1">
                <a:latin typeface="Constantia" pitchFamily="18" charset="0"/>
              </a:rPr>
              <a:t>гистоплазмоз</a:t>
            </a:r>
            <a:r>
              <a:rPr lang="ru-RU" sz="2500" b="1" i="1" dirty="0">
                <a:latin typeface="Constantia" pitchFamily="18" charset="0"/>
              </a:rPr>
              <a:t>, </a:t>
            </a:r>
            <a:r>
              <a:rPr lang="ru-RU" sz="2500" b="1" i="1" dirty="0" err="1">
                <a:latin typeface="Constantia" pitchFamily="18" charset="0"/>
              </a:rPr>
              <a:t>кокцидомикоз</a:t>
            </a:r>
            <a:r>
              <a:rPr lang="ru-RU" sz="2500" b="1" i="1" dirty="0">
                <a:latin typeface="Constantia" pitchFamily="18" charset="0"/>
              </a:rPr>
              <a:t>, лепра (в результате </a:t>
            </a:r>
            <a:r>
              <a:rPr lang="ru-RU" sz="2500" b="1" i="1" dirty="0" err="1">
                <a:latin typeface="Constantia" pitchFamily="18" charset="0"/>
              </a:rPr>
              <a:t>кальцитриолиндуцированного</a:t>
            </a:r>
            <a:r>
              <a:rPr lang="ru-RU" sz="2500" b="1" i="1" dirty="0">
                <a:latin typeface="Constantia" pitchFamily="18" charset="0"/>
              </a:rPr>
              <a:t> увеличения кишечной, скелетной, почечной абсорбции кальция); 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19" y="144256"/>
            <a:ext cx="8556171" cy="998742"/>
          </a:xfrm>
        </p:spPr>
        <p:txBody>
          <a:bodyPr>
            <a:noAutofit/>
          </a:bodyPr>
          <a:lstStyle/>
          <a:p>
            <a:pPr algn="ctr"/>
            <a:r>
              <a:rPr lang="ru-RU" sz="42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Регуляция </a:t>
            </a:r>
            <a:br>
              <a:rPr lang="ru-RU" sz="42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ru-RU" sz="42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фосфорно-кальциевого обмена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2069" y="1463040"/>
            <a:ext cx="8765177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i="1" dirty="0">
                <a:solidFill>
                  <a:srgbClr val="0033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Ионы кальция играют важную роль в осуществлении множества физиологических функций и биохимических процессов: </a:t>
            </a:r>
          </a:p>
          <a:p>
            <a:endParaRPr lang="ru-RU" altLang="ru-RU" sz="2600" b="1" i="1" dirty="0">
              <a:latin typeface="Constantia" pitchFamily="18" charset="0"/>
            </a:endParaRPr>
          </a:p>
          <a:p>
            <a:r>
              <a:rPr lang="ru-RU" altLang="ru-RU" sz="2600" b="1" i="1" dirty="0">
                <a:latin typeface="Constantia" pitchFamily="18" charset="0"/>
              </a:rPr>
              <a:t>− определяют нервно-мышечную возбудимость, влияя на проницаемость мембран для натрия;  </a:t>
            </a:r>
          </a:p>
          <a:p>
            <a:r>
              <a:rPr lang="ru-RU" altLang="ru-RU" sz="2600" b="1" i="1" dirty="0">
                <a:latin typeface="Constantia" pitchFamily="18" charset="0"/>
              </a:rPr>
              <a:t>− участвуют в регуляции тонуса симпатической и парасимпатической нервной системы, в продукции и высвобождении гормонов, </a:t>
            </a:r>
            <a:r>
              <a:rPr lang="ru-RU" altLang="ru-RU" sz="2600" b="1" i="1" dirty="0" err="1">
                <a:latin typeface="Constantia" pitchFamily="18" charset="0"/>
              </a:rPr>
              <a:t>нейротрансмиттеров</a:t>
            </a:r>
            <a:r>
              <a:rPr lang="ru-RU" altLang="ru-RU" sz="2600" b="1" i="1" dirty="0">
                <a:latin typeface="Constantia" pitchFamily="18" charset="0"/>
              </a:rPr>
              <a:t> (ацетилхолина и др.) в нервно-мышечные синапсы;  </a:t>
            </a:r>
          </a:p>
          <a:p>
            <a:r>
              <a:rPr lang="ru-RU" altLang="ru-RU" sz="2600" b="1" i="1" dirty="0">
                <a:latin typeface="Constantia" pitchFamily="18" charset="0"/>
              </a:rPr>
              <a:t>− стимулируют секреторные и инкреторные процессы пищеварительных и эндокринных желез; </a:t>
            </a:r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2697" y="1619795"/>
            <a:ext cx="8438606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500" b="1" i="1" dirty="0">
                <a:latin typeface="Constantia" pitchFamily="18" charset="0"/>
              </a:rPr>
              <a:t>− медикаментозные </a:t>
            </a:r>
            <a:r>
              <a:rPr lang="ru-RU" sz="2500" b="1" i="1" dirty="0" err="1">
                <a:latin typeface="Constantia" pitchFamily="18" charset="0"/>
              </a:rPr>
              <a:t>гиперкальциемии</a:t>
            </a:r>
            <a:r>
              <a:rPr lang="ru-RU" sz="2500" b="1" i="1" dirty="0">
                <a:latin typeface="Constantia" pitchFamily="18" charset="0"/>
              </a:rPr>
              <a:t>: гипервитаминоз D, гипервитаминоз А, </a:t>
            </a:r>
            <a:r>
              <a:rPr lang="ru-RU" sz="2500" b="1" i="1" dirty="0" err="1">
                <a:latin typeface="Constantia" pitchFamily="18" charset="0"/>
              </a:rPr>
              <a:t>тиазидовые</a:t>
            </a:r>
            <a:r>
              <a:rPr lang="ru-RU" sz="2500" b="1" i="1" dirty="0">
                <a:latin typeface="Constantia" pitchFamily="18" charset="0"/>
              </a:rPr>
              <a:t> </a:t>
            </a:r>
            <a:r>
              <a:rPr lang="ru-RU" sz="2500" b="1" i="1" dirty="0" err="1">
                <a:latin typeface="Constantia" pitchFamily="18" charset="0"/>
              </a:rPr>
              <a:t>диуретики</a:t>
            </a:r>
            <a:r>
              <a:rPr lang="ru-RU" sz="2500" b="1" i="1" dirty="0">
                <a:latin typeface="Constantia" pitchFamily="18" charset="0"/>
              </a:rPr>
              <a:t>, препараты лития, алюминиевая интоксикация; </a:t>
            </a:r>
          </a:p>
          <a:p>
            <a:pPr marL="514350" indent="-514350"/>
            <a:r>
              <a:rPr lang="ru-RU" sz="2500" b="1" i="1" dirty="0">
                <a:latin typeface="Constantia" pitchFamily="18" charset="0"/>
              </a:rPr>
              <a:t>− </a:t>
            </a:r>
            <a:r>
              <a:rPr lang="ru-RU" sz="2500" b="1" i="1" dirty="0" err="1">
                <a:latin typeface="Constantia" pitchFamily="18" charset="0"/>
              </a:rPr>
              <a:t>иммобилизационная</a:t>
            </a:r>
            <a:r>
              <a:rPr lang="ru-RU" sz="2500" b="1" i="1" dirty="0">
                <a:latin typeface="Constantia" pitchFamily="18" charset="0"/>
              </a:rPr>
              <a:t> </a:t>
            </a:r>
            <a:r>
              <a:rPr lang="ru-RU" sz="2500" b="1" i="1" dirty="0" err="1">
                <a:latin typeface="Constantia" pitchFamily="18" charset="0"/>
              </a:rPr>
              <a:t>гиперкальциемия</a:t>
            </a:r>
            <a:r>
              <a:rPr lang="ru-RU" sz="2500" b="1" i="1" dirty="0">
                <a:latin typeface="Constantia" pitchFamily="18" charset="0"/>
              </a:rPr>
              <a:t>.</a:t>
            </a: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Лечение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4948" y="1529923"/>
            <a:ext cx="8399418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>
                <a:solidFill>
                  <a:srgbClr val="0033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Лечение </a:t>
            </a:r>
            <a:r>
              <a:rPr lang="ru-RU" sz="2800" b="1" i="1" u="sng" dirty="0" err="1">
                <a:solidFill>
                  <a:srgbClr val="0033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гиперпаратиреоза</a:t>
            </a:r>
            <a:r>
              <a:rPr lang="ru-RU" sz="2800" b="1" i="1" u="sng" dirty="0">
                <a:solidFill>
                  <a:srgbClr val="0033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хирургическое: </a:t>
            </a:r>
          </a:p>
          <a:p>
            <a:endParaRPr lang="ru-RU" sz="2800" b="1" i="1" u="sng" dirty="0"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r>
              <a:rPr lang="ru-RU" sz="2500" b="1" i="1" dirty="0">
                <a:latin typeface="Constantia" pitchFamily="18" charset="0"/>
              </a:rPr>
              <a:t>Аденому удаляют, в случае генерализированной гиперплазии ОЩЖ целесообразна тотальная </a:t>
            </a:r>
            <a:r>
              <a:rPr lang="ru-RU" sz="2500" b="1" i="1" dirty="0" err="1">
                <a:latin typeface="Constantia" pitchFamily="18" charset="0"/>
              </a:rPr>
              <a:t>паратиреоидэктомия</a:t>
            </a:r>
            <a:r>
              <a:rPr lang="ru-RU" sz="2500" b="1" i="1" dirty="0">
                <a:latin typeface="Constantia" pitchFamily="18" charset="0"/>
              </a:rPr>
              <a:t> с аутотрансплантацией части одной из ОЩЖ. </a:t>
            </a:r>
          </a:p>
          <a:p>
            <a:endParaRPr lang="ru-RU" sz="2500" b="1" i="1" dirty="0">
              <a:latin typeface="Constantia" pitchFamily="18" charset="0"/>
            </a:endParaRPr>
          </a:p>
          <a:p>
            <a:r>
              <a:rPr lang="ru-RU" sz="2500" b="1" i="1" dirty="0">
                <a:latin typeface="Constantia" pitchFamily="18" charset="0"/>
              </a:rPr>
              <a:t>После операции в течение нескольких дней больные нуждаются в препаратах кальция.  </a:t>
            </a:r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1257" y="1616337"/>
            <a:ext cx="836022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i="1" dirty="0">
                <a:latin typeface="Constantia" pitchFamily="18" charset="0"/>
              </a:rPr>
              <a:t>Медикаментозное лечение носит паллиативный характер и включает </a:t>
            </a:r>
            <a:r>
              <a:rPr lang="ru-RU" sz="2500" b="1" i="1" dirty="0" err="1">
                <a:latin typeface="Constantia" pitchFamily="18" charset="0"/>
              </a:rPr>
              <a:t>регидратацию</a:t>
            </a:r>
            <a:r>
              <a:rPr lang="ru-RU" sz="2500" b="1" i="1" dirty="0">
                <a:latin typeface="Constantia" pitchFamily="18" charset="0"/>
              </a:rPr>
              <a:t> и снижение степени </a:t>
            </a:r>
            <a:r>
              <a:rPr lang="ru-RU" sz="2500" b="1" i="1" dirty="0" err="1">
                <a:latin typeface="Constantia" pitchFamily="18" charset="0"/>
              </a:rPr>
              <a:t>гиперкальциемии</a:t>
            </a:r>
            <a:r>
              <a:rPr lang="ru-RU" sz="2500" b="1" i="1" dirty="0">
                <a:latin typeface="Constantia" pitchFamily="18" charset="0"/>
              </a:rPr>
              <a:t> (</a:t>
            </a:r>
            <a:r>
              <a:rPr lang="ru-RU" sz="2500" b="1" i="1" dirty="0" err="1">
                <a:latin typeface="Constantia" pitchFamily="18" charset="0"/>
              </a:rPr>
              <a:t>фуросемид</a:t>
            </a:r>
            <a:r>
              <a:rPr lang="ru-RU" sz="2500" b="1" i="1" dirty="0">
                <a:latin typeface="Constantia" pitchFamily="18" charset="0"/>
              </a:rPr>
              <a:t>, </a:t>
            </a:r>
            <a:r>
              <a:rPr lang="ru-RU" sz="2500" b="1" i="1" dirty="0" err="1">
                <a:latin typeface="Constantia" pitchFamily="18" charset="0"/>
              </a:rPr>
              <a:t>кальцитонин</a:t>
            </a:r>
            <a:r>
              <a:rPr lang="ru-RU" sz="2500" b="1" i="1" dirty="0">
                <a:latin typeface="Constantia" pitchFamily="18" charset="0"/>
              </a:rPr>
              <a:t>, </a:t>
            </a:r>
            <a:r>
              <a:rPr lang="ru-RU" sz="2500" b="1" i="1" dirty="0" err="1">
                <a:latin typeface="Constantia" pitchFamily="18" charset="0"/>
              </a:rPr>
              <a:t>бифосфонаты</a:t>
            </a:r>
            <a:r>
              <a:rPr lang="ru-RU" sz="2500" b="1" i="1" dirty="0">
                <a:latin typeface="Constantia" pitchFamily="18" charset="0"/>
              </a:rPr>
              <a:t>, при тяжелой </a:t>
            </a:r>
            <a:r>
              <a:rPr lang="ru-RU" sz="2500" b="1" i="1" dirty="0" err="1">
                <a:latin typeface="Constantia" pitchFamily="18" charset="0"/>
              </a:rPr>
              <a:t>гиперкальциемии</a:t>
            </a:r>
            <a:r>
              <a:rPr lang="ru-RU" sz="2500" b="1" i="1" dirty="0">
                <a:latin typeface="Constantia" pitchFamily="18" charset="0"/>
              </a:rPr>
              <a:t> — гемодиализ). </a:t>
            </a:r>
          </a:p>
          <a:p>
            <a:endParaRPr lang="ru-RU" sz="2500" b="1" i="1" dirty="0">
              <a:latin typeface="Constantia" pitchFamily="18" charset="0"/>
            </a:endParaRPr>
          </a:p>
          <a:p>
            <a:r>
              <a:rPr lang="ru-RU" sz="2500" b="1" i="1" dirty="0">
                <a:latin typeface="Constantia" pitchFamily="18" charset="0"/>
              </a:rPr>
              <a:t>Прогноз в случае своевременной диагностики и соответствующего хирургического лечения благоприятный. </a:t>
            </a:r>
          </a:p>
          <a:p>
            <a:endParaRPr lang="ru-RU" sz="2500" b="1" i="1" dirty="0">
              <a:latin typeface="Constantia" pitchFamily="18" charset="0"/>
            </a:endParaRPr>
          </a:p>
          <a:p>
            <a:r>
              <a:rPr lang="ru-RU" sz="2500" b="1" i="1" dirty="0">
                <a:latin typeface="Constantia" pitchFamily="18" charset="0"/>
              </a:rPr>
              <a:t>При поражении почек прогноз зависит от степени их поражения. </a:t>
            </a: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i="1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Гиперпаратиреоидный</a:t>
            </a:r>
            <a:r>
              <a:rPr lang="ru-RU" sz="36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(</a:t>
            </a:r>
            <a:r>
              <a:rPr lang="ru-RU" sz="3600" b="1" i="1" dirty="0" err="1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гиперкальциемический</a:t>
            </a:r>
            <a:r>
              <a:rPr lang="ru-RU" sz="36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) криз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7384" y="1561739"/>
            <a:ext cx="86868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i="1" dirty="0">
                <a:latin typeface="Constantia" pitchFamily="18" charset="0"/>
              </a:rPr>
              <a:t>Тяжелая, угрожающая жизни интоксикация кальцием, развивающаяся после превышения критического уровня </a:t>
            </a:r>
            <a:r>
              <a:rPr lang="ru-RU" sz="2500" b="1" i="1" dirty="0" err="1">
                <a:latin typeface="Constantia" pitchFamily="18" charset="0"/>
              </a:rPr>
              <a:t>гиперкальциемии</a:t>
            </a:r>
            <a:r>
              <a:rPr lang="ru-RU" sz="2500" b="1" i="1" dirty="0">
                <a:latin typeface="Constantia" pitchFamily="18" charset="0"/>
              </a:rPr>
              <a:t> (3,5 </a:t>
            </a:r>
            <a:r>
              <a:rPr lang="ru-RU" sz="2500" b="1" i="1" dirty="0" err="1">
                <a:latin typeface="Constantia" pitchFamily="18" charset="0"/>
              </a:rPr>
              <a:t>ммоль</a:t>
            </a:r>
            <a:r>
              <a:rPr lang="ru-RU" sz="2500" b="1" i="1" dirty="0">
                <a:latin typeface="Constantia" pitchFamily="18" charset="0"/>
              </a:rPr>
              <a:t>/л).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8823" y="3058609"/>
            <a:ext cx="84516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>
                <a:solidFill>
                  <a:srgbClr val="003374"/>
                </a:solidFill>
                <a:latin typeface="Constantia" pitchFamily="18" charset="0"/>
              </a:rPr>
              <a:t>Криз при первичном </a:t>
            </a:r>
            <a:r>
              <a:rPr lang="ru-RU" sz="2400" b="1" i="1" u="sng" dirty="0" err="1">
                <a:solidFill>
                  <a:srgbClr val="003374"/>
                </a:solidFill>
                <a:latin typeface="Constantia" pitchFamily="18" charset="0"/>
              </a:rPr>
              <a:t>гиперпаратиреозе</a:t>
            </a:r>
            <a:r>
              <a:rPr lang="ru-RU" sz="2400" b="1" i="1" u="sng" dirty="0">
                <a:solidFill>
                  <a:srgbClr val="003374"/>
                </a:solidFill>
                <a:latin typeface="Constantia" pitchFamily="18" charset="0"/>
              </a:rPr>
              <a:t> возникает на фоне провоцирующих факторов: </a:t>
            </a:r>
          </a:p>
          <a:p>
            <a:r>
              <a:rPr lang="ru-RU" sz="2400" b="1" i="1" dirty="0">
                <a:latin typeface="Constantia" pitchFamily="18" charset="0"/>
              </a:rPr>
              <a:t>- переломов </a:t>
            </a:r>
          </a:p>
          <a:p>
            <a:r>
              <a:rPr lang="ru-RU" sz="2400" b="1" i="1" dirty="0">
                <a:latin typeface="Constantia" pitchFamily="18" charset="0"/>
              </a:rPr>
              <a:t>- инфекционных заболеваний </a:t>
            </a:r>
          </a:p>
          <a:p>
            <a:r>
              <a:rPr lang="ru-RU" sz="2400" b="1" i="1" dirty="0">
                <a:latin typeface="Constantia" pitchFamily="18" charset="0"/>
              </a:rPr>
              <a:t>- беременности </a:t>
            </a:r>
          </a:p>
          <a:p>
            <a:r>
              <a:rPr lang="ru-RU" sz="2400" b="1" i="1" dirty="0">
                <a:latin typeface="Constantia" pitchFamily="18" charset="0"/>
              </a:rPr>
              <a:t>- иммобилизации </a:t>
            </a:r>
          </a:p>
          <a:p>
            <a:r>
              <a:rPr lang="ru-RU" sz="2400" b="1" i="1" dirty="0">
                <a:latin typeface="Constantia" pitchFamily="18" charset="0"/>
              </a:rPr>
              <a:t>- приема всасывающихся антацидов ( карбонат кальция), </a:t>
            </a:r>
            <a:r>
              <a:rPr lang="ru-RU" sz="2400" b="1" i="1" dirty="0" err="1">
                <a:latin typeface="Constantia" pitchFamily="18" charset="0"/>
              </a:rPr>
              <a:t>тиазидных</a:t>
            </a:r>
            <a:r>
              <a:rPr lang="ru-RU" sz="2400" b="1" i="1" dirty="0">
                <a:latin typeface="Constantia" pitchFamily="18" charset="0"/>
              </a:rPr>
              <a:t> </a:t>
            </a:r>
            <a:r>
              <a:rPr lang="ru-RU" sz="2400" b="1" i="1" dirty="0" err="1">
                <a:latin typeface="Constantia" pitchFamily="18" charset="0"/>
              </a:rPr>
              <a:t>диуретиков</a:t>
            </a:r>
            <a:r>
              <a:rPr lang="ru-RU" sz="2400" b="1" i="1" dirty="0">
                <a:latin typeface="Constantia" pitchFamily="18" charset="0"/>
              </a:rPr>
              <a:t>, пищевых добавок, богатых кальцием, витамина D. </a:t>
            </a: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44136"/>
            <a:ext cx="7869890" cy="698861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Клиника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4949" y="1616504"/>
            <a:ext cx="83210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Constantia" pitchFamily="18" charset="0"/>
              </a:rPr>
              <a:t>Характерно внезапное развитие: </a:t>
            </a:r>
          </a:p>
          <a:p>
            <a:r>
              <a:rPr lang="ru-RU" sz="2800" b="1" i="1" dirty="0">
                <a:latin typeface="Constantia" pitchFamily="18" charset="0"/>
              </a:rPr>
              <a:t>возникают тошнота, неукротимая рвота, жажда, острая боль в животе, боль в мышцах и суставах, высокая лихорадка, судороги, спутанность сознания, ступор, кома. </a:t>
            </a:r>
          </a:p>
          <a:p>
            <a:endParaRPr lang="ru-RU" sz="2800" b="1" i="1" dirty="0">
              <a:latin typeface="Constantia" pitchFamily="18" charset="0"/>
            </a:endParaRPr>
          </a:p>
          <a:p>
            <a:r>
              <a:rPr lang="ru-RU" sz="2800" b="1" i="1" dirty="0">
                <a:latin typeface="Constantia" pitchFamily="18" charset="0"/>
              </a:rPr>
              <a:t>Летальность при </a:t>
            </a:r>
            <a:r>
              <a:rPr lang="ru-RU" sz="2800" b="1" i="1" dirty="0" err="1">
                <a:latin typeface="Constantia" pitchFamily="18" charset="0"/>
              </a:rPr>
              <a:t>гиперкальциемическом</a:t>
            </a:r>
            <a:r>
              <a:rPr lang="ru-RU" sz="2800" b="1" i="1" dirty="0">
                <a:latin typeface="Constantia" pitchFamily="18" charset="0"/>
              </a:rPr>
              <a:t> кризе достигает 60 %. </a:t>
            </a:r>
          </a:p>
        </p:txBody>
      </p: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9634" y="1616504"/>
            <a:ext cx="8229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Constantia" pitchFamily="18" charset="0"/>
              </a:rPr>
              <a:t>На фоне анурии появляется </a:t>
            </a:r>
            <a:r>
              <a:rPr lang="ru-RU" sz="2800" b="1" i="1" dirty="0" err="1">
                <a:latin typeface="Constantia" pitchFamily="18" charset="0"/>
              </a:rPr>
              <a:t>сердечно-сосудистая</a:t>
            </a:r>
            <a:r>
              <a:rPr lang="ru-RU" sz="2800" b="1" i="1" dirty="0">
                <a:latin typeface="Constantia" pitchFamily="18" charset="0"/>
              </a:rPr>
              <a:t> недостаточность. </a:t>
            </a:r>
          </a:p>
          <a:p>
            <a:endParaRPr lang="ru-RU" sz="2800" b="1" i="1" dirty="0">
              <a:latin typeface="Constantia" pitchFamily="18" charset="0"/>
            </a:endParaRPr>
          </a:p>
          <a:p>
            <a:r>
              <a:rPr lang="ru-RU" sz="2800" b="1" i="1" dirty="0">
                <a:latin typeface="Constantia" pitchFamily="18" charset="0"/>
              </a:rPr>
              <a:t>Если </a:t>
            </a:r>
            <a:r>
              <a:rPr lang="ru-RU" sz="2800" b="1" i="1" dirty="0" err="1">
                <a:latin typeface="Constantia" pitchFamily="18" charset="0"/>
              </a:rPr>
              <a:t>гиперкальциемия</a:t>
            </a:r>
            <a:r>
              <a:rPr lang="ru-RU" sz="2800" b="1" i="1" dirty="0">
                <a:latin typeface="Constantia" pitchFamily="18" charset="0"/>
              </a:rPr>
              <a:t> повышается до 4,99 </a:t>
            </a:r>
            <a:r>
              <a:rPr lang="ru-RU" sz="2800" b="1" i="1" dirty="0" err="1">
                <a:latin typeface="Constantia" pitchFamily="18" charset="0"/>
              </a:rPr>
              <a:t>ммоль</a:t>
            </a:r>
            <a:r>
              <a:rPr lang="ru-RU" sz="2800" b="1" i="1" dirty="0">
                <a:latin typeface="Constantia" pitchFamily="18" charset="0"/>
              </a:rPr>
              <a:t>/л, то угнетается деятельность ЦНС,  тормозятся функции дыхательного и сосудодвигательного центров и развивается необратимый шок. </a:t>
            </a:r>
          </a:p>
        </p:txBody>
      </p: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Диагностика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0446" y="1454226"/>
            <a:ext cx="8608422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i="1" dirty="0">
                <a:latin typeface="Constantia" pitchFamily="18" charset="0"/>
              </a:rPr>
              <a:t>Больной должен быть немедленно госпитализирован в отделение интенсивной терапии и реанимации. </a:t>
            </a:r>
          </a:p>
          <a:p>
            <a:r>
              <a:rPr lang="ru-RU" sz="2500" b="1" i="1" u="sng" dirty="0">
                <a:solidFill>
                  <a:srgbClr val="003374"/>
                </a:solidFill>
                <a:latin typeface="Constantia" pitchFamily="18" charset="0"/>
              </a:rPr>
              <a:t>Сразу же начинается неотложная терапия и одновременно выполняется экстренная диагностическая программа-минимум: </a:t>
            </a:r>
          </a:p>
          <a:p>
            <a:pPr>
              <a:buFontTx/>
              <a:buChar char="-"/>
            </a:pPr>
            <a:r>
              <a:rPr lang="ru-RU" sz="2500" b="1" i="1" dirty="0">
                <a:latin typeface="Constantia" pitchFamily="18" charset="0"/>
              </a:rPr>
              <a:t>определение содержания в крови кальция, фосфора, общего белка и белковых фракций, </a:t>
            </a:r>
            <a:r>
              <a:rPr lang="ru-RU" sz="2500" b="1" i="1" dirty="0" err="1">
                <a:latin typeface="Constantia" pitchFamily="18" charset="0"/>
              </a:rPr>
              <a:t>креатинина</a:t>
            </a:r>
            <a:r>
              <a:rPr lang="ru-RU" sz="2500" b="1" i="1" dirty="0">
                <a:latin typeface="Constantia" pitchFamily="18" charset="0"/>
              </a:rPr>
              <a:t>, мочевины, калия, натрия, КОС крови, ЭКГ. </a:t>
            </a:r>
          </a:p>
          <a:p>
            <a:pPr>
              <a:buFontTx/>
              <a:buChar char="-"/>
            </a:pPr>
            <a:endParaRPr lang="ru-RU" sz="2500" b="1" i="1" dirty="0">
              <a:latin typeface="Constantia" pitchFamily="18" charset="0"/>
            </a:endParaRPr>
          </a:p>
          <a:p>
            <a:r>
              <a:rPr lang="ru-RU" sz="2500" b="1" i="1" dirty="0">
                <a:latin typeface="Constantia" pitchFamily="18" charset="0"/>
              </a:rPr>
              <a:t>Необходимо произвести катетеризацию мочевого пузыря, учитывать диурез, количество выпитой и введенной </a:t>
            </a:r>
            <a:r>
              <a:rPr lang="ru-RU" sz="2500" b="1" i="1" dirty="0" err="1">
                <a:latin typeface="Constantia" pitchFamily="18" charset="0"/>
              </a:rPr>
              <a:t>парентерально</a:t>
            </a:r>
            <a:r>
              <a:rPr lang="ru-RU" sz="2500" b="1" i="1" dirty="0">
                <a:latin typeface="Constantia" pitchFamily="18" charset="0"/>
              </a:rPr>
              <a:t> жидкости.</a:t>
            </a:r>
          </a:p>
        </p:txBody>
      </p: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4320"/>
            <a:ext cx="7869890" cy="868678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Лечение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5760" y="1841863"/>
            <a:ext cx="8360228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500" b="1" i="1" dirty="0" err="1">
                <a:latin typeface="Constantia" pitchFamily="18" charset="0"/>
              </a:rPr>
              <a:t>Регидратация</a:t>
            </a:r>
            <a:r>
              <a:rPr lang="ru-RU" sz="2500" b="1" i="1" dirty="0">
                <a:latin typeface="Constantia" pitchFamily="18" charset="0"/>
              </a:rPr>
              <a:t> (2–4–8 л жидкости в сутки) </a:t>
            </a:r>
          </a:p>
          <a:p>
            <a:pPr marL="342900" indent="-342900">
              <a:buAutoNum type="arabicPeriod"/>
            </a:pPr>
            <a:r>
              <a:rPr lang="ru-RU" sz="2500" b="1" i="1" dirty="0">
                <a:latin typeface="Constantia" pitchFamily="18" charset="0"/>
              </a:rPr>
              <a:t>Увеличение почечной экскреции кальция с мочой после устранения </a:t>
            </a:r>
            <a:r>
              <a:rPr lang="ru-RU" sz="2500" b="1" i="1" dirty="0" err="1">
                <a:latin typeface="Constantia" pitchFamily="18" charset="0"/>
              </a:rPr>
              <a:t>гиповолемии</a:t>
            </a:r>
            <a:r>
              <a:rPr lang="ru-RU" sz="2500" b="1" i="1" dirty="0">
                <a:latin typeface="Constantia" pitchFamily="18" charset="0"/>
              </a:rPr>
              <a:t> (нельзя применять </a:t>
            </a:r>
            <a:r>
              <a:rPr lang="ru-RU" sz="2500" b="1" i="1" dirty="0" err="1">
                <a:latin typeface="Constantia" pitchFamily="18" charset="0"/>
              </a:rPr>
              <a:t>тиазидовые</a:t>
            </a:r>
            <a:r>
              <a:rPr lang="ru-RU" sz="2500" b="1" i="1" dirty="0">
                <a:latin typeface="Constantia" pitchFamily="18" charset="0"/>
              </a:rPr>
              <a:t> </a:t>
            </a:r>
            <a:r>
              <a:rPr lang="ru-RU" sz="2500" b="1" i="1" dirty="0" err="1">
                <a:latin typeface="Constantia" pitchFamily="18" charset="0"/>
              </a:rPr>
              <a:t>диуретики</a:t>
            </a:r>
            <a:r>
              <a:rPr lang="ru-RU" sz="2500" b="1" i="1" dirty="0">
                <a:latin typeface="Constantia" pitchFamily="18" charset="0"/>
              </a:rPr>
              <a:t>, так как они уменьшают экскрецию кальция с мочой и усиливают </a:t>
            </a:r>
            <a:r>
              <a:rPr lang="ru-RU" sz="2500" b="1" i="1" dirty="0" err="1">
                <a:latin typeface="Constantia" pitchFamily="18" charset="0"/>
              </a:rPr>
              <a:t>гиперкальциемию</a:t>
            </a:r>
            <a:r>
              <a:rPr lang="ru-RU" sz="2500" b="1" i="1" dirty="0">
                <a:latin typeface="Constantia" pitchFamily="18" charset="0"/>
              </a:rPr>
              <a:t>) </a:t>
            </a:r>
          </a:p>
          <a:p>
            <a:pPr marL="342900" indent="-342900">
              <a:buAutoNum type="arabicPeriod"/>
            </a:pPr>
            <a:r>
              <a:rPr lang="ru-RU" sz="2500" b="1" i="1" dirty="0">
                <a:latin typeface="Constantia" pitchFamily="18" charset="0"/>
              </a:rPr>
              <a:t>Повышение фиксации кальция в костях (препараты </a:t>
            </a:r>
            <a:r>
              <a:rPr lang="ru-RU" sz="2500" b="1" i="1" dirty="0" err="1">
                <a:latin typeface="Constantia" pitchFamily="18" charset="0"/>
              </a:rPr>
              <a:t>кальцитонина</a:t>
            </a:r>
            <a:r>
              <a:rPr lang="ru-RU" sz="2500" b="1" i="1" dirty="0">
                <a:latin typeface="Constantia" pitchFamily="18" charset="0"/>
              </a:rPr>
              <a:t>)</a:t>
            </a:r>
          </a:p>
          <a:p>
            <a:pPr marL="342900" indent="-342900">
              <a:buAutoNum type="arabicPeriod"/>
            </a:pPr>
            <a:r>
              <a:rPr lang="ru-RU" sz="2500" b="1" i="1" dirty="0">
                <a:latin typeface="Constantia" pitchFamily="18" charset="0"/>
              </a:rPr>
              <a:t>Применение </a:t>
            </a:r>
            <a:r>
              <a:rPr lang="ru-RU" sz="2500" b="1" i="1" dirty="0" err="1">
                <a:latin typeface="Constantia" pitchFamily="18" charset="0"/>
              </a:rPr>
              <a:t>диализной</a:t>
            </a:r>
            <a:r>
              <a:rPr lang="ru-RU" sz="2500" b="1" i="1" dirty="0">
                <a:latin typeface="Constantia" pitchFamily="18" charset="0"/>
              </a:rPr>
              <a:t> терапии. </a:t>
            </a:r>
          </a:p>
        </p:txBody>
      </p:sp>
    </p:spTree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572" y="1554480"/>
            <a:ext cx="8569234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2800" b="1" i="1" dirty="0">
                <a:latin typeface="Constantia" pitchFamily="18" charset="0"/>
              </a:rPr>
              <a:t>5. </a:t>
            </a:r>
            <a:r>
              <a:rPr lang="ru-RU" sz="2500" b="1" i="1" dirty="0">
                <a:latin typeface="Constantia" pitchFamily="18" charset="0"/>
              </a:rPr>
              <a:t>Применение глюкокортикоидных препаратов. </a:t>
            </a:r>
            <a:r>
              <a:rPr lang="ru-RU" sz="2500" b="1" i="1" dirty="0" err="1">
                <a:latin typeface="Constantia" pitchFamily="18" charset="0"/>
              </a:rPr>
              <a:t>Глюкокортикоиды</a:t>
            </a:r>
            <a:r>
              <a:rPr lang="ru-RU" sz="2500" b="1" i="1" dirty="0">
                <a:latin typeface="Constantia" pitchFamily="18" charset="0"/>
              </a:rPr>
              <a:t> снижают уровень кальция в крови за счет уменьшения его всасывания в кишечнике (блокируют действие витамина D3 ); увеличивают экскрецию кальция с мочой; уменьшают явления коллапса. </a:t>
            </a:r>
          </a:p>
          <a:p>
            <a:pPr marL="342900" indent="-342900"/>
            <a:r>
              <a:rPr lang="ru-RU" sz="2500" b="1" i="1" dirty="0">
                <a:latin typeface="Constantia" pitchFamily="18" charset="0"/>
              </a:rPr>
              <a:t>6. Срочное хирургическое лечение: удаление </a:t>
            </a:r>
            <a:r>
              <a:rPr lang="ru-RU" sz="2500" b="1" i="1" dirty="0" err="1">
                <a:latin typeface="Constantia" pitchFamily="18" charset="0"/>
              </a:rPr>
              <a:t>паратиреоаденомы</a:t>
            </a:r>
            <a:r>
              <a:rPr lang="ru-RU" sz="2500" b="1" i="1" dirty="0">
                <a:latin typeface="Constantia" pitchFamily="18" charset="0"/>
              </a:rPr>
              <a:t> или </a:t>
            </a:r>
            <a:r>
              <a:rPr lang="ru-RU" sz="2500" b="1" i="1" dirty="0" err="1">
                <a:latin typeface="Constantia" pitchFamily="18" charset="0"/>
              </a:rPr>
              <a:t>субтотальная</a:t>
            </a:r>
            <a:r>
              <a:rPr lang="ru-RU" sz="2500" b="1" i="1" dirty="0">
                <a:latin typeface="Constantia" pitchFamily="18" charset="0"/>
              </a:rPr>
              <a:t> резекция </a:t>
            </a:r>
            <a:r>
              <a:rPr lang="ru-RU" sz="2500" b="1" i="1" dirty="0" err="1">
                <a:latin typeface="Constantia" pitchFamily="18" charset="0"/>
              </a:rPr>
              <a:t>гиперплазированных</a:t>
            </a:r>
            <a:r>
              <a:rPr lang="ru-RU" sz="2500" b="1" i="1" dirty="0">
                <a:latin typeface="Constantia" pitchFamily="18" charset="0"/>
              </a:rPr>
              <a:t> паращитовидных желез. Хирургическое лечение проводят после улучшения общего состояния, ликвидации </a:t>
            </a:r>
            <a:r>
              <a:rPr lang="ru-RU" sz="2500" b="1" i="1" dirty="0" err="1">
                <a:latin typeface="Constantia" pitchFamily="18" charset="0"/>
              </a:rPr>
              <a:t>сердечно-сосудистой</a:t>
            </a:r>
            <a:r>
              <a:rPr lang="ru-RU" sz="2500" b="1" i="1" dirty="0">
                <a:latin typeface="Constantia" pitchFamily="18" charset="0"/>
              </a:rPr>
              <a:t> и почечной недостаточности. </a:t>
            </a:r>
          </a:p>
        </p:txBody>
      </p:sp>
    </p:spTree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Картинки по запросу спасибо за внимание мозг"/>
          <p:cNvPicPr>
            <a:picLocks noChangeAspect="1" noChangeArrowheads="1"/>
          </p:cNvPicPr>
          <p:nvPr/>
        </p:nvPicPr>
        <p:blipFill>
          <a:blip r:embed="rId2" cstate="print"/>
          <a:srcRect l="13960" r="1156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4800" y="228600"/>
            <a:ext cx="861060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5400" b="1" i="1" dirty="0">
                <a:latin typeface="Times New Roman" pitchFamily="18" charset="0"/>
                <a:cs typeface="Times New Roman" pitchFamily="18" charset="0"/>
              </a:rPr>
              <a:t>Спасибо за внимание.)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5132" y="1410176"/>
            <a:ext cx="89088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600" b="1" i="1" dirty="0">
                <a:latin typeface="Constantia" pitchFamily="18" charset="0"/>
              </a:rPr>
              <a:t>− являются необходимым компонентом для сокращения в мышечных волокнах, поддержания сердечной деятельности и регуляции сосудистого тонуса;</a:t>
            </a:r>
          </a:p>
          <a:p>
            <a:r>
              <a:rPr lang="ru-RU" altLang="ru-RU" sz="2600" b="1" i="1" dirty="0">
                <a:latin typeface="Constantia" pitchFamily="18" charset="0"/>
              </a:rPr>
              <a:t>− вместе с фосфором являются необходимыми для формирования и поддержания структуры костной ткани и зубов; </a:t>
            </a:r>
          </a:p>
          <a:p>
            <a:r>
              <a:rPr lang="ru-RU" altLang="ru-RU" sz="2600" b="1" i="1" dirty="0">
                <a:latin typeface="Constantia" pitchFamily="18" charset="0"/>
              </a:rPr>
              <a:t>− участвуют в регуляции процессов внутриклеточного метаболизма; выполняют пластическую роль при формировании тканевых и клеточных структур; обеспечивают стабильность клеточных мембран; 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7383" y="1579662"/>
            <a:ext cx="856923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600" b="1" i="1" dirty="0">
                <a:latin typeface="Constantia" pitchFamily="18" charset="0"/>
              </a:rPr>
              <a:t>− служат для активации </a:t>
            </a:r>
            <a:r>
              <a:rPr lang="ru-RU" altLang="ru-RU" sz="2600" b="1" i="1" dirty="0" err="1">
                <a:latin typeface="Constantia" pitchFamily="18" charset="0"/>
              </a:rPr>
              <a:t>апоптоза</a:t>
            </a:r>
            <a:r>
              <a:rPr lang="ru-RU" altLang="ru-RU" sz="2600" b="1" i="1" dirty="0">
                <a:latin typeface="Constantia" pitchFamily="18" charset="0"/>
              </a:rPr>
              <a:t> и транскрипционного аппарата клеток (</a:t>
            </a:r>
            <a:r>
              <a:rPr lang="ru-RU" altLang="ru-RU" sz="2600" b="1" i="1" dirty="0" err="1">
                <a:latin typeface="Constantia" pitchFamily="18" charset="0"/>
              </a:rPr>
              <a:t>кофактор</a:t>
            </a:r>
            <a:r>
              <a:rPr lang="ru-RU" altLang="ru-RU" sz="2600" b="1" i="1" dirty="0">
                <a:latin typeface="Constantia" pitchFamily="18" charset="0"/>
              </a:rPr>
              <a:t> </a:t>
            </a:r>
            <a:r>
              <a:rPr lang="ru-RU" altLang="ru-RU" sz="2600" b="1" i="1" dirty="0" err="1">
                <a:latin typeface="Constantia" pitchFamily="18" charset="0"/>
              </a:rPr>
              <a:t>эндонуклеаз</a:t>
            </a:r>
            <a:r>
              <a:rPr lang="ru-RU" altLang="ru-RU" sz="2600" b="1" i="1" dirty="0">
                <a:latin typeface="Constantia" pitchFamily="18" charset="0"/>
              </a:rPr>
              <a:t>, участвующих в деградации ДНК при </a:t>
            </a:r>
            <a:r>
              <a:rPr lang="ru-RU" altLang="ru-RU" sz="2600" b="1" i="1" dirty="0" err="1">
                <a:latin typeface="Constantia" pitchFamily="18" charset="0"/>
              </a:rPr>
              <a:t>апоптозе</a:t>
            </a:r>
            <a:r>
              <a:rPr lang="ru-RU" altLang="ru-RU" sz="2600" b="1" i="1" dirty="0">
                <a:latin typeface="Constantia" pitchFamily="18" charset="0"/>
              </a:rPr>
              <a:t>); </a:t>
            </a:r>
          </a:p>
          <a:p>
            <a:r>
              <a:rPr lang="ru-RU" altLang="ru-RU" sz="2600" b="1" i="1" dirty="0">
                <a:latin typeface="Constantia" pitchFamily="18" charset="0"/>
              </a:rPr>
              <a:t>− принимают участие в </a:t>
            </a:r>
            <a:r>
              <a:rPr lang="ru-RU" altLang="ru-RU" sz="2600" b="1" i="1" dirty="0" err="1">
                <a:latin typeface="Constantia" pitchFamily="18" charset="0"/>
              </a:rPr>
              <a:t>гликогенолизе</a:t>
            </a:r>
            <a:r>
              <a:rPr lang="ru-RU" altLang="ru-RU" sz="2600" b="1" i="1" dirty="0">
                <a:latin typeface="Constantia" pitchFamily="18" charset="0"/>
              </a:rPr>
              <a:t>, </a:t>
            </a:r>
            <a:r>
              <a:rPr lang="ru-RU" altLang="ru-RU" sz="2600" b="1" i="1" dirty="0" err="1">
                <a:latin typeface="Constantia" pitchFamily="18" charset="0"/>
              </a:rPr>
              <a:t>глюконеогенезе</a:t>
            </a:r>
            <a:r>
              <a:rPr lang="ru-RU" altLang="ru-RU" sz="2600" b="1" i="1" dirty="0">
                <a:latin typeface="Constantia" pitchFamily="18" charset="0"/>
              </a:rPr>
              <a:t>, </a:t>
            </a:r>
            <a:r>
              <a:rPr lang="ru-RU" altLang="ru-RU" sz="2600" b="1" i="1" dirty="0" err="1">
                <a:latin typeface="Constantia" pitchFamily="18" charset="0"/>
              </a:rPr>
              <a:t>липолизе</a:t>
            </a:r>
            <a:r>
              <a:rPr lang="ru-RU" altLang="ru-RU" sz="2600" b="1" i="1" dirty="0">
                <a:latin typeface="Constantia" pitchFamily="18" charset="0"/>
              </a:rPr>
              <a:t>, в качестве «информационных» молекул для многих ферментативных реакций; </a:t>
            </a:r>
          </a:p>
          <a:p>
            <a:r>
              <a:rPr lang="ru-RU" altLang="ru-RU" sz="2600" b="1" i="1" dirty="0">
                <a:latin typeface="Constantia" pitchFamily="18" charset="0"/>
              </a:rPr>
              <a:t>− являются важным фактором в каскадном механизме свертывания; </a:t>
            </a:r>
          </a:p>
          <a:p>
            <a:r>
              <a:rPr lang="ru-RU" altLang="ru-RU" sz="2600" b="1" i="1" dirty="0">
                <a:latin typeface="Constantia" pitchFamily="18" charset="0"/>
              </a:rPr>
              <a:t>− играют важную роль в иммунологической активности 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8193" y="2136339"/>
            <a:ext cx="845166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altLang="ru-RU" sz="3200" b="1" i="1" dirty="0">
                <a:solidFill>
                  <a:srgbClr val="003374"/>
                </a:solidFill>
                <a:latin typeface="Constantia" pitchFamily="18" charset="0"/>
              </a:rPr>
              <a:t>Паратиреоидный гормон </a:t>
            </a:r>
            <a:r>
              <a:rPr lang="ru-RU" altLang="ru-RU" sz="3200" b="1" i="1" dirty="0">
                <a:latin typeface="Constantia" pitchFamily="18" charset="0"/>
              </a:rPr>
              <a:t>(ПТГ) </a:t>
            </a:r>
          </a:p>
          <a:p>
            <a:endParaRPr lang="ru-RU" altLang="ru-RU" sz="3200" b="1" i="1" dirty="0">
              <a:latin typeface="Constantia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altLang="ru-RU" sz="3200" b="1" i="1" dirty="0">
                <a:solidFill>
                  <a:srgbClr val="003374"/>
                </a:solidFill>
                <a:latin typeface="Constantia" pitchFamily="18" charset="0"/>
              </a:rPr>
              <a:t>Метаболиты витамина D3 </a:t>
            </a:r>
            <a:r>
              <a:rPr lang="ru-RU" altLang="ru-RU" sz="3200" b="1" i="1" dirty="0">
                <a:latin typeface="Constantia" pitchFamily="18" charset="0"/>
              </a:rPr>
              <a:t>(повышают уровень кальция) </a:t>
            </a:r>
          </a:p>
          <a:p>
            <a:endParaRPr lang="ru-RU" altLang="ru-RU" sz="3200" b="1" i="1" dirty="0">
              <a:latin typeface="Constantia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altLang="ru-RU" sz="3200" b="1" i="1" dirty="0" err="1">
                <a:solidFill>
                  <a:srgbClr val="003374"/>
                </a:solidFill>
                <a:latin typeface="Constantia" pitchFamily="18" charset="0"/>
              </a:rPr>
              <a:t>Кальцитонин</a:t>
            </a:r>
            <a:r>
              <a:rPr lang="ru-RU" altLang="ru-RU" sz="3200" b="1" i="1" dirty="0">
                <a:solidFill>
                  <a:srgbClr val="003374"/>
                </a:solidFill>
                <a:latin typeface="Constantia" pitchFamily="18" charset="0"/>
              </a:rPr>
              <a:t> </a:t>
            </a:r>
          </a:p>
          <a:p>
            <a:r>
              <a:rPr lang="ru-RU" altLang="ru-RU" sz="3200" b="1" i="1" dirty="0">
                <a:latin typeface="Constantia" pitchFamily="18" charset="0"/>
              </a:rPr>
              <a:t>(снижает уровень кальция)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9005" y="0"/>
            <a:ext cx="86867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Уровень кальция в крови регулируют следующие гормоны: </a:t>
            </a:r>
            <a:endParaRPr lang="ru-RU" sz="3600" b="1" i="1" dirty="0">
              <a:ln w="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C0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3509" y="1595845"/>
            <a:ext cx="84255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Основными органами и системами, принимающими участие в нормальном обмене кальция, являются: </a:t>
            </a:r>
          </a:p>
          <a:p>
            <a:endParaRPr lang="ru-RU" altLang="ru-RU" sz="3200" b="1" i="1" dirty="0">
              <a:solidFill>
                <a:prstClr val="black"/>
              </a:solidFill>
              <a:latin typeface="Constantia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altLang="ru-RU" sz="3200" b="1" i="1" dirty="0">
                <a:solidFill>
                  <a:prstClr val="black"/>
                </a:solidFill>
                <a:latin typeface="Constantia" pitchFamily="18" charset="0"/>
              </a:rPr>
              <a:t>Костная система </a:t>
            </a:r>
          </a:p>
          <a:p>
            <a:endParaRPr lang="ru-RU" altLang="ru-RU" sz="3200" b="1" i="1" dirty="0">
              <a:solidFill>
                <a:prstClr val="black"/>
              </a:solidFill>
              <a:latin typeface="Constantia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altLang="ru-RU" sz="3200" b="1" i="1" dirty="0">
                <a:solidFill>
                  <a:prstClr val="black"/>
                </a:solidFill>
                <a:latin typeface="Constantia" pitchFamily="18" charset="0"/>
              </a:rPr>
              <a:t>Желудочно-кишечный тракт </a:t>
            </a:r>
          </a:p>
          <a:p>
            <a:pPr>
              <a:buFont typeface="Wingdings" pitchFamily="2" charset="2"/>
              <a:buChar char="v"/>
            </a:pPr>
            <a:endParaRPr lang="ru-RU" altLang="ru-RU" sz="3200" b="1" i="1" dirty="0">
              <a:solidFill>
                <a:prstClr val="black"/>
              </a:solidFill>
              <a:latin typeface="Constantia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altLang="ru-RU" sz="3200" b="1" i="1" dirty="0">
                <a:solidFill>
                  <a:prstClr val="black"/>
                </a:solidFill>
                <a:latin typeface="Constantia" pitchFamily="18" charset="0"/>
              </a:rPr>
              <a:t>Почки  </a:t>
            </a:r>
            <a:endParaRPr lang="ru-RU" sz="2400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4400" b="1" i="1" dirty="0">
                <a:ln w="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Паратиреоидный гормон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8194" y="1540805"/>
            <a:ext cx="853004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b="1" i="1" dirty="0">
                <a:solidFill>
                  <a:prstClr val="black"/>
                </a:solidFill>
                <a:latin typeface="Constantia" pitchFamily="18" charset="0"/>
              </a:rPr>
              <a:t>    </a:t>
            </a:r>
            <a:r>
              <a:rPr lang="ru-RU" altLang="ru-RU" sz="3600" b="1" i="1" dirty="0">
                <a:solidFill>
                  <a:prstClr val="black"/>
                </a:solidFill>
                <a:latin typeface="Constantia" pitchFamily="18" charset="0"/>
              </a:rPr>
              <a:t>Это </a:t>
            </a:r>
            <a:r>
              <a:rPr lang="ru-RU" altLang="ru-RU" sz="3600" b="1" i="1" dirty="0" err="1">
                <a:solidFill>
                  <a:prstClr val="black"/>
                </a:solidFill>
                <a:latin typeface="Constantia" pitchFamily="18" charset="0"/>
              </a:rPr>
              <a:t>одноцепочечный</a:t>
            </a:r>
            <a:r>
              <a:rPr lang="ru-RU" altLang="ru-RU" sz="3600" b="1" i="1" dirty="0">
                <a:solidFill>
                  <a:prstClr val="black"/>
                </a:solidFill>
                <a:latin typeface="Constantia" pitchFamily="18" charset="0"/>
              </a:rPr>
              <a:t> полипептид, состоящий из 84 аминокислотных остатков. Образуется ПТГ в главных клетках околощитовидных желез (ОЩЖ). 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9007" y="1225689"/>
            <a:ext cx="876517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000" b="1" i="1" dirty="0">
                <a:solidFill>
                  <a:prstClr val="black"/>
                </a:solidFill>
                <a:latin typeface="Constantia" pitchFamily="18" charset="0"/>
              </a:rPr>
              <a:t>Важный эффект ПТГ в почках — это стимуляция фермента 1-α-гидроксилазы, который превращает метаболит витамина D3 — 25(ОН)D3 — в активный 1,25(OH) 2D3 </a:t>
            </a:r>
            <a:br>
              <a:rPr lang="ru-RU" altLang="ru-RU" sz="3000" b="1" i="1" dirty="0">
                <a:solidFill>
                  <a:prstClr val="black"/>
                </a:solidFill>
                <a:latin typeface="Constantia" pitchFamily="18" charset="0"/>
              </a:rPr>
            </a:br>
            <a:r>
              <a:rPr lang="ru-RU" altLang="ru-RU" sz="3000" b="1" i="1" dirty="0">
                <a:solidFill>
                  <a:prstClr val="black"/>
                </a:solidFill>
                <a:latin typeface="Constantia" pitchFamily="18" charset="0"/>
              </a:rPr>
              <a:t>(1,25-дигидроксихолекальциферол, </a:t>
            </a:r>
            <a:r>
              <a:rPr lang="ru-RU" altLang="ru-RU" sz="3000" b="1" i="1" dirty="0" err="1">
                <a:solidFill>
                  <a:prstClr val="black"/>
                </a:solidFill>
                <a:latin typeface="Constantia" pitchFamily="18" charset="0"/>
              </a:rPr>
              <a:t>кальцитриол</a:t>
            </a:r>
            <a:r>
              <a:rPr lang="ru-RU" altLang="ru-RU" sz="3000" b="1" i="1" dirty="0">
                <a:solidFill>
                  <a:prstClr val="black"/>
                </a:solidFill>
                <a:latin typeface="Constantia" pitchFamily="18" charset="0"/>
              </a:rPr>
              <a:t>). </a:t>
            </a:r>
          </a:p>
          <a:p>
            <a:r>
              <a:rPr lang="ru-RU" altLang="ru-RU" sz="3000" b="1" i="1" dirty="0">
                <a:solidFill>
                  <a:prstClr val="black"/>
                </a:solidFill>
                <a:latin typeface="Constantia" pitchFamily="18" charset="0"/>
              </a:rPr>
              <a:t>В верхних отделах тонкого кишечника стимулирующее влияние ПТГ на всасывание кальция и фосфата опосредуется активным метаболитом витамина D3 — 1,25(OH)2D3.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793</TotalTime>
  <Words>1845</Words>
  <Application>Microsoft Macintosh PowerPoint</Application>
  <PresentationFormat>Экран (4:3)</PresentationFormat>
  <Paragraphs>198</Paragraphs>
  <Slides>39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5" baseType="lpstr">
      <vt:lpstr>Arial</vt:lpstr>
      <vt:lpstr>Calibri</vt:lpstr>
      <vt:lpstr>Constantia</vt:lpstr>
      <vt:lpstr>Times New Roman</vt:lpstr>
      <vt:lpstr>Wingdings</vt:lpstr>
      <vt:lpstr>Office Theme</vt:lpstr>
      <vt:lpstr>Презентация PowerPoint</vt:lpstr>
      <vt:lpstr>Анатомия паращитовидных желез</vt:lpstr>
      <vt:lpstr>Регуляция  фосфорно-кальциевого обмена</vt:lpstr>
      <vt:lpstr>Презентация PowerPoint</vt:lpstr>
      <vt:lpstr>Презентация PowerPoint</vt:lpstr>
      <vt:lpstr>Презентация PowerPoint</vt:lpstr>
      <vt:lpstr>Презентация PowerPoint</vt:lpstr>
      <vt:lpstr>Паратиреоидный гормон </vt:lpstr>
      <vt:lpstr>Презентация PowerPoint</vt:lpstr>
      <vt:lpstr>Кальцитриол </vt:lpstr>
      <vt:lpstr>Кальцитонин</vt:lpstr>
      <vt:lpstr>Презентация PowerPoint</vt:lpstr>
      <vt:lpstr>Регуляция обмена Са и Р</vt:lpstr>
      <vt:lpstr>ГИПЕРПАРАТИРЕОЗ</vt:lpstr>
      <vt:lpstr>Первичный</vt:lpstr>
      <vt:lpstr>МЭН-1  Семейный синдром Золлингера–Эллисона </vt:lpstr>
      <vt:lpstr>МЭН-2 Синдром Сиппла </vt:lpstr>
      <vt:lpstr>Вторичный</vt:lpstr>
      <vt:lpstr>Третичный</vt:lpstr>
      <vt:lpstr>Патогенез </vt:lpstr>
      <vt:lpstr>Клиническая картина</vt:lpstr>
      <vt:lpstr>Развернутая клиническая картина</vt:lpstr>
      <vt:lpstr>Презентация PowerPoint</vt:lpstr>
      <vt:lpstr>Презентация PowerPoint</vt:lpstr>
      <vt:lpstr>Диагностика</vt:lpstr>
      <vt:lpstr>Презентация PowerPoint</vt:lpstr>
      <vt:lpstr>Презентация PowerPoint</vt:lpstr>
      <vt:lpstr>Дифференциальный диагноз </vt:lpstr>
      <vt:lpstr>Презентация PowerPoint</vt:lpstr>
      <vt:lpstr>Презентация PowerPoint</vt:lpstr>
      <vt:lpstr>Лечение</vt:lpstr>
      <vt:lpstr>Презентация PowerPoint</vt:lpstr>
      <vt:lpstr>Гиперпаратиреоидный (гиперкальциемический) криз </vt:lpstr>
      <vt:lpstr>Клиника</vt:lpstr>
      <vt:lpstr>Презентация PowerPoint</vt:lpstr>
      <vt:lpstr>Диагностика</vt:lpstr>
      <vt:lpstr>Лечение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alpinia.keteri@outlook.com</cp:lastModifiedBy>
  <cp:revision>142</cp:revision>
  <dcterms:created xsi:type="dcterms:W3CDTF">2016-11-18T14:12:19Z</dcterms:created>
  <dcterms:modified xsi:type="dcterms:W3CDTF">2023-05-29T10:02:11Z</dcterms:modified>
</cp:coreProperties>
</file>