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7" r:id="rId4"/>
    <p:sldId id="258" r:id="rId5"/>
    <p:sldId id="268" r:id="rId6"/>
    <p:sldId id="269" r:id="rId7"/>
    <p:sldId id="270" r:id="rId8"/>
    <p:sldId id="271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9DDDE-5E7A-4E4A-AFF7-B3731D075E35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9C242-C5EA-4AB5-A9F5-4E9B6A317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28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420888"/>
            <a:ext cx="59046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dirty="0" smtClean="0">
                <a:solidFill>
                  <a:schemeClr val="accent5">
                    <a:lumMod val="75000"/>
                  </a:schemeClr>
                </a:solidFill>
                <a:latin typeface="Monotype Corsiva" panose="03010101010201010101" pitchFamily="66" charset="0"/>
              </a:rPr>
              <a:t>Життєвий цикл організації</a:t>
            </a:r>
            <a:endParaRPr lang="ru-RU" sz="6600" b="1" dirty="0">
              <a:solidFill>
                <a:schemeClr val="accent5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64761" y="580526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тудентка 41-ФБС групи</a:t>
            </a:r>
          </a:p>
          <a:p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Осипчук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Юлія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09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434" y="1196752"/>
            <a:ext cx="8892480" cy="3889772"/>
          </a:xfrm>
          <a:prstGeom prst="irregularSeal1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Інший</a:t>
            </a:r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варіант</a:t>
            </a:r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розподілу</a:t>
            </a:r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життєвого</a:t>
            </a:r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циклу </a:t>
            </a:r>
            <a:r>
              <a:rPr lang="ru-RU" sz="28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організації</a:t>
            </a:r>
            <a:r>
              <a:rPr lang="ru-RU" sz="28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1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3319" y="528023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1. Етап </a:t>
            </a:r>
            <a:r>
              <a:rPr lang="uk-UA" sz="4000" b="1" dirty="0" err="1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підприємицтва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050" name="Picture 2" descr="Початок підприємництва. Процес створення підприємства | Новини |  Дмитрівська ОТ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16" y="4568827"/>
            <a:ext cx="5652279" cy="228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628800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проходить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ресурсами.</a:t>
            </a:r>
          </a:p>
        </p:txBody>
      </p:sp>
    </p:spTree>
    <p:extLst>
      <p:ext uri="{BB962C8B-B14F-4D97-AF65-F5344CB8AC3E}">
        <p14:creationId xmlns:p14="http://schemas.microsoft.com/office/powerpoint/2010/main" val="227275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Трудове правоN&amp;amp;P Law Company | N&amp;amp;P Lav Compa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0289"/>
            <a:ext cx="5472608" cy="244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404664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defRPr>
            </a:lvl1pPr>
          </a:lstStyle>
          <a:p>
            <a:r>
              <a:rPr lang="ru-RU" dirty="0" smtClean="0"/>
              <a:t>2.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колективності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just"/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інноваційні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,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місія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Комунікації</a:t>
            </a:r>
            <a:r>
              <a:rPr lang="ru-RU" dirty="0"/>
              <a:t> і структура в рамках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 в </a:t>
            </a:r>
            <a:r>
              <a:rPr lang="ru-RU" dirty="0" err="1"/>
              <a:t>сутності</a:t>
            </a:r>
            <a:r>
              <a:rPr lang="ru-RU" dirty="0"/>
              <a:t> </a:t>
            </a:r>
            <a:r>
              <a:rPr lang="ru-RU" dirty="0" err="1"/>
              <a:t>неформальними</a:t>
            </a:r>
            <a:r>
              <a:rPr lang="ru-RU" dirty="0"/>
              <a:t>. Члени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витрачають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часу на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обов´язків</a:t>
            </a:r>
            <a:r>
              <a:rPr lang="ru-RU" dirty="0"/>
              <a:t> і </a:t>
            </a:r>
            <a:r>
              <a:rPr lang="ru-RU" dirty="0" err="1"/>
              <a:t>демонструють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зобов´язання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71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338753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defRPr>
            </a:lvl1pPr>
          </a:lstStyle>
          <a:p>
            <a:r>
              <a:rPr lang="ru-RU" dirty="0" smtClean="0"/>
              <a:t>3.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/>
              <a:t>формалізації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. </a:t>
            </a:r>
          </a:p>
        </p:txBody>
      </p:sp>
      <p:pic>
        <p:nvPicPr>
          <p:cNvPr id="4098" name="Picture 2" descr="Менеджмент як система управління. – Бізнес-UA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210" y="4653137"/>
            <a:ext cx="4323790" cy="22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1096746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Структура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стабілізується</a:t>
            </a:r>
            <a:r>
              <a:rPr lang="ru-RU" dirty="0"/>
              <a:t>, </a:t>
            </a:r>
            <a:r>
              <a:rPr lang="ru-RU" dirty="0" err="1"/>
              <a:t>вводяться</a:t>
            </a:r>
            <a:r>
              <a:rPr lang="ru-RU" dirty="0"/>
              <a:t> правила,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.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робиться</a:t>
            </a:r>
            <a:r>
              <a:rPr lang="ru-RU" dirty="0"/>
              <a:t> на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інновацій</a:t>
            </a:r>
            <a:r>
              <a:rPr lang="ru-RU" dirty="0"/>
              <a:t> і </a:t>
            </a:r>
            <a:r>
              <a:rPr lang="ru-RU" dirty="0" err="1"/>
              <a:t>стабільність</a:t>
            </a:r>
            <a:r>
              <a:rPr lang="ru-RU" dirty="0"/>
              <a:t>. </a:t>
            </a:r>
            <a:r>
              <a:rPr lang="ru-RU" dirty="0" err="1"/>
              <a:t>Розробка</a:t>
            </a:r>
            <a:r>
              <a:rPr lang="ru-RU" dirty="0"/>
              <a:t> 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ведучими</a:t>
            </a:r>
            <a:r>
              <a:rPr lang="ru-RU" dirty="0"/>
              <a:t> компонентами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  <a:r>
              <a:rPr lang="ru-RU" dirty="0" err="1"/>
              <a:t>Зростає</a:t>
            </a:r>
            <a:r>
              <a:rPr lang="ru-RU" dirty="0"/>
              <a:t> роль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керівної</a:t>
            </a:r>
            <a:r>
              <a:rPr lang="ru-RU" dirty="0"/>
              <a:t> ланки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зваженим</a:t>
            </a:r>
            <a:r>
              <a:rPr lang="ru-RU" dirty="0"/>
              <a:t>, </a:t>
            </a:r>
            <a:r>
              <a:rPr lang="ru-RU" dirty="0" err="1"/>
              <a:t>консервативним</a:t>
            </a:r>
            <a:r>
              <a:rPr lang="ru-RU" dirty="0"/>
              <a:t>.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уточнені</a:t>
            </a:r>
            <a:r>
              <a:rPr lang="ru-RU" dirty="0"/>
              <a:t> таким чином,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вибуття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не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серйозної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60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7" y="332656"/>
            <a:ext cx="6089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defRPr>
            </a:lvl1pPr>
          </a:lstStyle>
          <a:p>
            <a:r>
              <a:rPr lang="ru-RU" dirty="0"/>
              <a:t>4.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endParaRPr lang="ru-RU" dirty="0"/>
          </a:p>
        </p:txBody>
      </p:sp>
      <p:pic>
        <p:nvPicPr>
          <p:cNvPr id="5122" name="Picture 2" descr="Расширение бизнеса по франшизе: когда открывать больше точек? | Свой Бизне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92882"/>
            <a:ext cx="4283968" cy="296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628800"/>
            <a:ext cx="85689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випуск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і </a:t>
            </a:r>
            <a:r>
              <a:rPr lang="ru-RU" dirty="0" err="1"/>
              <a:t>розширює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r>
              <a:rPr lang="ru-RU" dirty="0" err="1"/>
              <a:t>Організаційна</a:t>
            </a:r>
            <a:r>
              <a:rPr lang="ru-RU" dirty="0"/>
              <a:t> структура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комплексною і </a:t>
            </a:r>
            <a:r>
              <a:rPr lang="ru-RU" dirty="0" err="1"/>
              <a:t>відпрацьованою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106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40466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defRPr>
            </a:lvl1pPr>
          </a:lstStyle>
          <a:p>
            <a:r>
              <a:rPr lang="ru-RU" dirty="0"/>
              <a:t>5. </a:t>
            </a:r>
            <a:r>
              <a:rPr lang="ru-RU" dirty="0" err="1"/>
              <a:t>Етап</a:t>
            </a:r>
            <a:r>
              <a:rPr lang="ru-RU" dirty="0"/>
              <a:t> спаду</a:t>
            </a:r>
          </a:p>
        </p:txBody>
      </p:sp>
      <p:pic>
        <p:nvPicPr>
          <p:cNvPr id="6146" name="Picture 2" descr="Статистика: промислові підприємства області демонструють спад | UMAN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365104"/>
            <a:ext cx="3923928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111255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на ринку,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попит на свою </a:t>
            </a:r>
            <a:r>
              <a:rPr lang="ru-RU" dirty="0" err="1"/>
              <a:t>продукцію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r>
              <a:rPr lang="ru-RU" dirty="0" err="1"/>
              <a:t>Керівники</a:t>
            </a:r>
            <a:r>
              <a:rPr lang="ru-RU" dirty="0"/>
              <a:t> </a:t>
            </a:r>
            <a:r>
              <a:rPr lang="ru-RU" dirty="0" err="1"/>
              <a:t>шукають</a:t>
            </a:r>
            <a:r>
              <a:rPr lang="ru-RU" dirty="0"/>
              <a:t> шляхи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і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. </a:t>
            </a:r>
            <a:r>
              <a:rPr lang="ru-RU" dirty="0" err="1"/>
              <a:t>Збільшується</a:t>
            </a:r>
            <a:r>
              <a:rPr lang="ru-RU" dirty="0"/>
              <a:t> потреба в </a:t>
            </a:r>
            <a:r>
              <a:rPr lang="ru-RU" dirty="0" err="1"/>
              <a:t>працівниках</a:t>
            </a:r>
            <a:r>
              <a:rPr lang="ru-RU" dirty="0"/>
              <a:t>, особливо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спеціальності</a:t>
            </a:r>
            <a:r>
              <a:rPr lang="ru-RU" dirty="0"/>
              <a:t>.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. До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приходять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люди,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затримати</a:t>
            </a:r>
            <a:r>
              <a:rPr lang="ru-RU" dirty="0"/>
              <a:t> </a:t>
            </a:r>
            <a:r>
              <a:rPr lang="ru-RU" dirty="0" err="1"/>
              <a:t>занепад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00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556792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...будь-яка 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велика справа -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питання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. Н</a:t>
            </a:r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е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геніальності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, не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натхнення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польоту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фантазії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, не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вміння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хитрості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будівництво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пірамід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посадка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космічного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корабля на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Юпітері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захоплення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цілих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континентів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зображення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біблійних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сюжетів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дахах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каплиць</a:t>
            </a:r>
            <a:r>
              <a:rPr lang="ru-RU" sz="2800" dirty="0">
                <a:latin typeface="Monotype Corsiva" panose="03010101010201010101" pitchFamily="66" charset="0"/>
                <a:cs typeface="Times New Roman" panose="02020603050405020304" pitchFamily="18" charset="0"/>
              </a:rPr>
              <a:t>, все — в </a:t>
            </a:r>
            <a:r>
              <a:rPr lang="ru-RU" sz="2800" dirty="0" err="1">
                <a:latin typeface="Monotype Corsiva" panose="03010101010201010101" pitchFamily="66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 smtClean="0">
                <a:latin typeface="Monotype Corsiva" panose="03010101010201010101" pitchFamily="66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Маккарті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3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 rot="1081943">
            <a:off x="1979970" y="809787"/>
            <a:ext cx="2812685" cy="4968552"/>
          </a:xfrm>
          <a:prstGeom prst="triangle">
            <a:avLst/>
          </a:prstGeom>
          <a:solidFill>
            <a:schemeClr val="accent5">
              <a:lumMod val="20000"/>
              <a:lumOff val="80000"/>
              <a:alpha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19155" y="1556792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загальносистемна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 rot="19347552">
            <a:off x="5187319" y="3711397"/>
            <a:ext cx="3096344" cy="2362904"/>
          </a:xfrm>
          <a:prstGeom prst="triangle">
            <a:avLst/>
          </a:prstGeom>
          <a:solidFill>
            <a:schemeClr val="accent5">
              <a:lumMod val="20000"/>
              <a:lumOff val="80000"/>
              <a:alpha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9495034">
            <a:off x="5736347" y="-9174"/>
            <a:ext cx="904473" cy="1080120"/>
          </a:xfrm>
          <a:prstGeom prst="triangle">
            <a:avLst/>
          </a:prstGeom>
          <a:solidFill>
            <a:schemeClr val="accent5">
              <a:lumMod val="20000"/>
              <a:lumOff val="80000"/>
              <a:alpha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6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4005064"/>
            <a:ext cx="9144000" cy="2852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Segoe Print" panose="02000600000000000000" pitchFamily="2" charset="0"/>
                <a:ea typeface="NSimSun" panose="02010609030101010101" pitchFamily="49" charset="-122"/>
              </a:rPr>
              <a:t>5-етапна модель</a:t>
            </a:r>
            <a:endParaRPr lang="ru-RU" sz="4800" b="1" dirty="0">
              <a:latin typeface="Segoe Print" panose="02000600000000000000" pitchFamily="2" charset="0"/>
              <a:ea typeface="NSimSun" panose="02010609030101010101" pitchFamily="49" charset="-122"/>
            </a:endParaRPr>
          </a:p>
        </p:txBody>
      </p:sp>
      <p:pic>
        <p:nvPicPr>
          <p:cNvPr id="1026" name="Picture 2" descr="Комплексна організація заході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1213"/>
            <a:ext cx="9144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0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88039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Етап</a:t>
            </a:r>
            <a:r>
              <a:rPr lang="ru-RU" sz="6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uk-UA" sz="6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зародження</a:t>
            </a:r>
            <a:endParaRPr lang="ru-RU" sz="6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Выноска со стрелкой вверх 2"/>
          <p:cNvSpPr/>
          <p:nvPr/>
        </p:nvSpPr>
        <p:spPr>
          <a:xfrm>
            <a:off x="467544" y="1185866"/>
            <a:ext cx="7848871" cy="4984972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dirty="0"/>
              <a:t>.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ставляться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ресурсами.</a:t>
            </a:r>
          </a:p>
        </p:txBody>
      </p:sp>
    </p:spTree>
    <p:extLst>
      <p:ext uri="{BB962C8B-B14F-4D97-AF65-F5344CB8AC3E}">
        <p14:creationId xmlns:p14="http://schemas.microsoft.com/office/powerpoint/2010/main" val="2411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16632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6000">
                <a:solidFill>
                  <a:srgbClr val="002060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uk-UA" dirty="0"/>
              <a:t>Етап створення</a:t>
            </a:r>
            <a:endParaRPr lang="ru-RU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467544" y="1185866"/>
            <a:ext cx="7848871" cy="4984972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структура в рамках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залишаються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неформальними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приділяється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87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16632"/>
            <a:ext cx="612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6000">
                <a:solidFill>
                  <a:srgbClr val="002060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endParaRPr lang="ru-RU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467544" y="1185866"/>
            <a:ext cx="7848871" cy="4984972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нарощування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оплати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виважених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впроваджуються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3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16632"/>
            <a:ext cx="6696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6000">
                <a:solidFill>
                  <a:srgbClr val="002060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зрілості</a:t>
            </a:r>
            <a:endParaRPr lang="ru-RU" dirty="0"/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467544" y="1185866"/>
            <a:ext cx="7848871" cy="4984972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з’являються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контролю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формалізована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бюрократизована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60648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6000">
                <a:solidFill>
                  <a:srgbClr val="002060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ru-RU" dirty="0" err="1"/>
              <a:t>Етап</a:t>
            </a:r>
            <a:r>
              <a:rPr lang="ru-RU" dirty="0"/>
              <a:t> спаду </a:t>
            </a:r>
          </a:p>
        </p:txBody>
      </p:sp>
      <p:sp>
        <p:nvSpPr>
          <p:cNvPr id="5" name="Выноска со стрелкой вверх 4"/>
          <p:cNvSpPr/>
          <p:nvPr/>
        </p:nvSpPr>
        <p:spPr>
          <a:xfrm>
            <a:off x="467544" y="1185866"/>
            <a:ext cx="7848871" cy="4984972"/>
          </a:xfrm>
          <a:prstGeom prst="upArrow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надто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бюрократизована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знижуються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криза,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основною задачею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відродження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2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Стадії</a:t>
            </a:r>
            <a:r>
              <a:rPr lang="ru-R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які</a:t>
            </a:r>
            <a:r>
              <a:rPr lang="ru-R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пов’язані</a:t>
            </a:r>
            <a:r>
              <a:rPr lang="ru-RU" sz="28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з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розвитком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живої</a:t>
            </a:r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істоти</a:t>
            </a:r>
            <a:endParaRPr lang="ru-RU" sz="28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768" y="1001259"/>
            <a:ext cx="8820472" cy="2160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Конспект. Поняття й сутність організації: Життєвий цикл організації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98" y="1556792"/>
            <a:ext cx="8304811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6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530</Words>
  <Application>Microsoft Office PowerPoint</Application>
  <PresentationFormat>Экран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21</cp:revision>
  <dcterms:created xsi:type="dcterms:W3CDTF">2021-11-11T06:13:22Z</dcterms:created>
  <dcterms:modified xsi:type="dcterms:W3CDTF">2021-11-30T15:27:23Z</dcterms:modified>
</cp:coreProperties>
</file>