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Arturo Outline" panose="020B0604020202020204" charset="0"/>
      <p:regular r:id="rId13"/>
    </p:embeddedFont>
    <p:embeddedFont>
      <p:font typeface="Calibri" panose="020F0502020204030204" pitchFamily="34" charset="0"/>
      <p:regular r:id="rId14"/>
      <p:bold r:id="rId15"/>
      <p:italic r:id="rId16"/>
      <p:boldItalic r:id="rId17"/>
    </p:embeddedFont>
    <p:embeddedFont>
      <p:font typeface="Lazydog"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4.png"/><Relationship Id="rId3" Type="http://schemas.openxmlformats.org/officeDocument/2006/relationships/image" Target="../media/image2.svg"/><Relationship Id="rId7" Type="http://schemas.openxmlformats.org/officeDocument/2006/relationships/image" Target="../media/image12.svg"/><Relationship Id="rId12"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4.svg"/><Relationship Id="rId14" Type="http://schemas.openxmlformats.org/officeDocument/2006/relationships/image" Target="../media/image35.sv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36.png"/><Relationship Id="rId18" Type="http://schemas.openxmlformats.org/officeDocument/2006/relationships/image" Target="../media/image25.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5.png"/><Relationship Id="rId17"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4.svg"/><Relationship Id="rId5" Type="http://schemas.openxmlformats.org/officeDocument/2006/relationships/image" Target="../media/image4.svg"/><Relationship Id="rId15" Type="http://schemas.openxmlformats.org/officeDocument/2006/relationships/image" Target="../media/image38.png"/><Relationship Id="rId10" Type="http://schemas.openxmlformats.org/officeDocument/2006/relationships/image" Target="../media/image13.png"/><Relationship Id="rId4" Type="http://schemas.openxmlformats.org/officeDocument/2006/relationships/image" Target="../media/image3.png"/><Relationship Id="rId9" Type="http://schemas.openxmlformats.org/officeDocument/2006/relationships/image" Target="../media/image12.svg"/><Relationship Id="rId1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svg"/><Relationship Id="rId3" Type="http://schemas.openxmlformats.org/officeDocument/2006/relationships/image" Target="../media/image2.svg"/><Relationship Id="rId7" Type="http://schemas.openxmlformats.org/officeDocument/2006/relationships/image" Target="../media/image12.svg"/><Relationship Id="rId12"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4.svg"/><Relationship Id="rId1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14.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0.svg"/><Relationship Id="rId5" Type="http://schemas.openxmlformats.org/officeDocument/2006/relationships/image" Target="../media/image8.svg"/><Relationship Id="rId10"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1.svg"/><Relationship Id="rId3" Type="http://schemas.openxmlformats.org/officeDocument/2006/relationships/image" Target="../media/image2.svg"/><Relationship Id="rId7" Type="http://schemas.openxmlformats.org/officeDocument/2006/relationships/image" Target="../media/image12.svg"/><Relationship Id="rId12"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4.sv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5.svg"/><Relationship Id="rId3" Type="http://schemas.openxmlformats.org/officeDocument/2006/relationships/image" Target="../media/image2.svg"/><Relationship Id="rId7" Type="http://schemas.openxmlformats.org/officeDocument/2006/relationships/image" Target="../media/image14.svg"/><Relationship Id="rId12"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3.svg"/><Relationship Id="rId5" Type="http://schemas.openxmlformats.org/officeDocument/2006/relationships/image" Target="../media/image12.svg"/><Relationship Id="rId10" Type="http://schemas.openxmlformats.org/officeDocument/2006/relationships/image" Target="../media/image22.png"/><Relationship Id="rId4" Type="http://schemas.openxmlformats.org/officeDocument/2006/relationships/image" Target="../media/image11.png"/><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4.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27.svg"/><Relationship Id="rId5" Type="http://schemas.openxmlformats.org/officeDocument/2006/relationships/image" Target="../media/image12.svg"/><Relationship Id="rId10"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8.sv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9.svg"/><Relationship Id="rId3" Type="http://schemas.openxmlformats.org/officeDocument/2006/relationships/image" Target="../media/image2.svg"/><Relationship Id="rId7" Type="http://schemas.openxmlformats.org/officeDocument/2006/relationships/image" Target="../media/image4.svg"/><Relationship Id="rId12"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9.svg"/><Relationship Id="rId5" Type="http://schemas.openxmlformats.org/officeDocument/2006/relationships/image" Target="../media/image14.sv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1.svg"/><Relationship Id="rId3" Type="http://schemas.openxmlformats.org/officeDocument/2006/relationships/image" Target="../media/image2.svg"/><Relationship Id="rId7" Type="http://schemas.openxmlformats.org/officeDocument/2006/relationships/image" Target="../media/image12.svg"/><Relationship Id="rId12"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3.svg"/><Relationship Id="rId3" Type="http://schemas.openxmlformats.org/officeDocument/2006/relationships/image" Target="../media/image2.svg"/><Relationship Id="rId7" Type="http://schemas.openxmlformats.org/officeDocument/2006/relationships/image" Target="../media/image12.svg"/><Relationship Id="rId12"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4.svg"/><Relationship Id="rId5" Type="http://schemas.openxmlformats.org/officeDocument/2006/relationships/image" Target="../media/image8.svg"/><Relationship Id="rId10"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4.sv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01191" cy="18401191"/>
            <a:chOff x="0" y="0"/>
            <a:chExt cx="24534921" cy="24534921"/>
          </a:xfrm>
        </p:grpSpPr>
        <p:sp>
          <p:nvSpPr>
            <p:cNvPr id="3" name="Freeform 3"/>
            <p:cNvSpPr/>
            <p:nvPr/>
          </p:nvSpPr>
          <p:spPr>
            <a:xfrm>
              <a:off x="0" y="0"/>
              <a:ext cx="24534921" cy="24534921"/>
            </a:xfrm>
            <a:custGeom>
              <a:avLst/>
              <a:gdLst/>
              <a:ahLst/>
              <a:cxnLst/>
              <a:rect l="l" t="t" r="r" b="b"/>
              <a:pathLst>
                <a:path w="24534921" h="24534921">
                  <a:moveTo>
                    <a:pt x="0" y="0"/>
                  </a:moveTo>
                  <a:lnTo>
                    <a:pt x="24534921" y="0"/>
                  </a:lnTo>
                  <a:lnTo>
                    <a:pt x="24534921" y="24534921"/>
                  </a:lnTo>
                  <a:lnTo>
                    <a:pt x="0" y="2453492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rot="892502">
              <a:off x="10148746" y="11065100"/>
              <a:ext cx="954656" cy="864398"/>
            </a:xfrm>
            <a:custGeom>
              <a:avLst/>
              <a:gdLst/>
              <a:ahLst/>
              <a:cxnLst/>
              <a:rect l="l" t="t" r="r" b="b"/>
              <a:pathLst>
                <a:path w="954656" h="864398">
                  <a:moveTo>
                    <a:pt x="0" y="0"/>
                  </a:moveTo>
                  <a:lnTo>
                    <a:pt x="954656" y="0"/>
                  </a:lnTo>
                  <a:lnTo>
                    <a:pt x="954656" y="864398"/>
                  </a:lnTo>
                  <a:lnTo>
                    <a:pt x="0" y="8643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1207569">
              <a:off x="11551360" y="10753231"/>
              <a:ext cx="1223330" cy="1107670"/>
            </a:xfrm>
            <a:custGeom>
              <a:avLst/>
              <a:gdLst/>
              <a:ahLst/>
              <a:cxnLst/>
              <a:rect l="l" t="t" r="r" b="b"/>
              <a:pathLst>
                <a:path w="1223330" h="1107670">
                  <a:moveTo>
                    <a:pt x="0" y="0"/>
                  </a:moveTo>
                  <a:lnTo>
                    <a:pt x="1223330" y="0"/>
                  </a:lnTo>
                  <a:lnTo>
                    <a:pt x="1223330" y="1107670"/>
                  </a:lnTo>
                  <a:lnTo>
                    <a:pt x="0" y="11076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892502">
              <a:off x="13226063" y="11065100"/>
              <a:ext cx="954656" cy="864398"/>
            </a:xfrm>
            <a:custGeom>
              <a:avLst/>
              <a:gdLst/>
              <a:ahLst/>
              <a:cxnLst/>
              <a:rect l="l" t="t" r="r" b="b"/>
              <a:pathLst>
                <a:path w="954656" h="864398">
                  <a:moveTo>
                    <a:pt x="0" y="0"/>
                  </a:moveTo>
                  <a:lnTo>
                    <a:pt x="954656" y="0"/>
                  </a:lnTo>
                  <a:lnTo>
                    <a:pt x="954656" y="864398"/>
                  </a:lnTo>
                  <a:lnTo>
                    <a:pt x="0" y="8643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7" name="Freeform 7"/>
          <p:cNvSpPr/>
          <p:nvPr/>
        </p:nvSpPr>
        <p:spPr>
          <a:xfrm rot="5400000">
            <a:off x="4873521" y="-150388"/>
            <a:ext cx="8540957" cy="10899134"/>
          </a:xfrm>
          <a:custGeom>
            <a:avLst/>
            <a:gdLst/>
            <a:ahLst/>
            <a:cxnLst/>
            <a:rect l="l" t="t" r="r" b="b"/>
            <a:pathLst>
              <a:path w="8540957" h="10899134">
                <a:moveTo>
                  <a:pt x="0" y="0"/>
                </a:moveTo>
                <a:lnTo>
                  <a:pt x="8540958" y="0"/>
                </a:lnTo>
                <a:lnTo>
                  <a:pt x="8540958" y="10899134"/>
                </a:lnTo>
                <a:lnTo>
                  <a:pt x="0" y="108991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rot="-3119936">
            <a:off x="15840057" y="7870894"/>
            <a:ext cx="3228855" cy="2659403"/>
          </a:xfrm>
          <a:custGeom>
            <a:avLst/>
            <a:gdLst/>
            <a:ahLst/>
            <a:cxnLst/>
            <a:rect l="l" t="t" r="r" b="b"/>
            <a:pathLst>
              <a:path w="3228855" h="2659403">
                <a:moveTo>
                  <a:pt x="0" y="0"/>
                </a:moveTo>
                <a:lnTo>
                  <a:pt x="3228855" y="0"/>
                </a:lnTo>
                <a:lnTo>
                  <a:pt x="3228855" y="2659403"/>
                </a:lnTo>
                <a:lnTo>
                  <a:pt x="0" y="2659403"/>
                </a:lnTo>
                <a:lnTo>
                  <a:pt x="0" y="0"/>
                </a:lnTo>
                <a:close/>
              </a:path>
            </a:pathLst>
          </a:custGeom>
          <a:blipFill>
            <a:blip r:embed="rId8">
              <a:alphaModFix amt="55000"/>
              <a:extLst>
                <a:ext uri="{96DAC541-7B7A-43D3-8B79-37D633B846F1}">
                  <asvg:svgBlip xmlns:asvg="http://schemas.microsoft.com/office/drawing/2016/SVG/main" r:embed="rId9"/>
                </a:ext>
              </a:extLst>
            </a:blip>
            <a:stretch>
              <a:fillRect/>
            </a:stretch>
          </a:blipFill>
        </p:spPr>
      </p:sp>
      <p:sp>
        <p:nvSpPr>
          <p:cNvPr id="9" name="Freeform 9"/>
          <p:cNvSpPr/>
          <p:nvPr/>
        </p:nvSpPr>
        <p:spPr>
          <a:xfrm rot="2111563">
            <a:off x="-1149764" y="6458857"/>
            <a:ext cx="5399990" cy="4722537"/>
          </a:xfrm>
          <a:custGeom>
            <a:avLst/>
            <a:gdLst/>
            <a:ahLst/>
            <a:cxnLst/>
            <a:rect l="l" t="t" r="r" b="b"/>
            <a:pathLst>
              <a:path w="5399990" h="4722537">
                <a:moveTo>
                  <a:pt x="0" y="0"/>
                </a:moveTo>
                <a:lnTo>
                  <a:pt x="5399989" y="0"/>
                </a:lnTo>
                <a:lnTo>
                  <a:pt x="5399989" y="4722537"/>
                </a:lnTo>
                <a:lnTo>
                  <a:pt x="0" y="47225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2182502">
            <a:off x="712754" y="2403739"/>
            <a:ext cx="2913743" cy="890016"/>
          </a:xfrm>
          <a:custGeom>
            <a:avLst/>
            <a:gdLst/>
            <a:ahLst/>
            <a:cxnLst/>
            <a:rect l="l" t="t" r="r" b="b"/>
            <a:pathLst>
              <a:path w="2913743" h="890016">
                <a:moveTo>
                  <a:pt x="0" y="0"/>
                </a:moveTo>
                <a:lnTo>
                  <a:pt x="2913743" y="0"/>
                </a:lnTo>
                <a:lnTo>
                  <a:pt x="2913743" y="890016"/>
                </a:lnTo>
                <a:lnTo>
                  <a:pt x="0" y="89001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1" name="Freeform 11"/>
          <p:cNvSpPr/>
          <p:nvPr/>
        </p:nvSpPr>
        <p:spPr>
          <a:xfrm rot="-2869162">
            <a:off x="13974346" y="4313188"/>
            <a:ext cx="3898952" cy="3778439"/>
          </a:xfrm>
          <a:custGeom>
            <a:avLst/>
            <a:gdLst/>
            <a:ahLst/>
            <a:cxnLst/>
            <a:rect l="l" t="t" r="r" b="b"/>
            <a:pathLst>
              <a:path w="3898952" h="3778439">
                <a:moveTo>
                  <a:pt x="0" y="0"/>
                </a:moveTo>
                <a:lnTo>
                  <a:pt x="3898953" y="0"/>
                </a:lnTo>
                <a:lnTo>
                  <a:pt x="3898953" y="3778439"/>
                </a:lnTo>
                <a:lnTo>
                  <a:pt x="0" y="377843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2" name="TextBox 12"/>
          <p:cNvSpPr txBox="1"/>
          <p:nvPr/>
        </p:nvSpPr>
        <p:spPr>
          <a:xfrm>
            <a:off x="5307282" y="4702684"/>
            <a:ext cx="7907554" cy="2075893"/>
          </a:xfrm>
          <a:prstGeom prst="rect">
            <a:avLst/>
          </a:prstGeom>
        </p:spPr>
        <p:txBody>
          <a:bodyPr lIns="0" tIns="0" rIns="0" bIns="0" rtlCol="0" anchor="t">
            <a:spAutoFit/>
          </a:bodyPr>
          <a:lstStyle/>
          <a:p>
            <a:pPr algn="ctr">
              <a:lnSpc>
                <a:spcPts val="5271"/>
              </a:lnSpc>
            </a:pPr>
            <a:r>
              <a:rPr lang="en-US" sz="6201">
                <a:solidFill>
                  <a:srgbClr val="C46D6D"/>
                </a:solidFill>
                <a:latin typeface="Lazydog"/>
                <a:ea typeface="Lazydog"/>
                <a:cs typeface="Lazydog"/>
                <a:sym typeface="Lazydog"/>
              </a:rPr>
              <a:t>АНАЛІЗ ВИТРАТ ЧАСУ НА ВИКОНАННЯ ЗАВДАНЬ</a:t>
            </a:r>
          </a:p>
        </p:txBody>
      </p:sp>
      <p:sp>
        <p:nvSpPr>
          <p:cNvPr id="13" name="Freeform 13"/>
          <p:cNvSpPr/>
          <p:nvPr/>
        </p:nvSpPr>
        <p:spPr>
          <a:xfrm rot="-2243456">
            <a:off x="4930391" y="2934432"/>
            <a:ext cx="1913232" cy="1071318"/>
          </a:xfrm>
          <a:custGeom>
            <a:avLst/>
            <a:gdLst/>
            <a:ahLst/>
            <a:cxnLst/>
            <a:rect l="l" t="t" r="r" b="b"/>
            <a:pathLst>
              <a:path w="1913232" h="1071318">
                <a:moveTo>
                  <a:pt x="0" y="0"/>
                </a:moveTo>
                <a:lnTo>
                  <a:pt x="1913233" y="0"/>
                </a:lnTo>
                <a:lnTo>
                  <a:pt x="1913233" y="1071318"/>
                </a:lnTo>
                <a:lnTo>
                  <a:pt x="0" y="1071318"/>
                </a:lnTo>
                <a:lnTo>
                  <a:pt x="0" y="0"/>
                </a:lnTo>
                <a:close/>
              </a:path>
            </a:pathLst>
          </a:custGeom>
          <a:blipFill>
            <a:blip r:embed="rId16"/>
            <a:stretch>
              <a:fillRect/>
            </a:stretch>
          </a:blipFill>
        </p:spPr>
      </p:sp>
      <p:sp>
        <p:nvSpPr>
          <p:cNvPr id="14" name="TextBox 14"/>
          <p:cNvSpPr txBox="1"/>
          <p:nvPr/>
        </p:nvSpPr>
        <p:spPr>
          <a:xfrm>
            <a:off x="9487746" y="7707754"/>
            <a:ext cx="4225877" cy="999830"/>
          </a:xfrm>
          <a:prstGeom prst="rect">
            <a:avLst/>
          </a:prstGeom>
        </p:spPr>
        <p:txBody>
          <a:bodyPr lIns="0" tIns="0" rIns="0" bIns="0" rtlCol="0" anchor="t">
            <a:spAutoFit/>
          </a:bodyPr>
          <a:lstStyle/>
          <a:p>
            <a:pPr algn="r">
              <a:lnSpc>
                <a:spcPts val="2641"/>
              </a:lnSpc>
            </a:pPr>
            <a:r>
              <a:rPr lang="en-US" sz="1886">
                <a:solidFill>
                  <a:srgbClr val="9D7D6E"/>
                </a:solidFill>
                <a:latin typeface="Arturo Outline"/>
                <a:ea typeface="Arturo Outline"/>
                <a:cs typeface="Arturo Outline"/>
                <a:sym typeface="Arturo Outline"/>
              </a:rPr>
              <a:t>Виконала</a:t>
            </a:r>
          </a:p>
          <a:p>
            <a:pPr algn="r">
              <a:lnSpc>
                <a:spcPts val="2641"/>
              </a:lnSpc>
            </a:pPr>
            <a:r>
              <a:rPr lang="en-US" sz="1886">
                <a:solidFill>
                  <a:srgbClr val="9D7D6E"/>
                </a:solidFill>
                <a:latin typeface="Arturo Outline"/>
                <a:ea typeface="Arturo Outline"/>
                <a:cs typeface="Arturo Outline"/>
                <a:sym typeface="Arturo Outline"/>
              </a:rPr>
              <a:t>студентка групи МЕН-31</a:t>
            </a:r>
          </a:p>
          <a:p>
            <a:pPr algn="r">
              <a:lnSpc>
                <a:spcPts val="2641"/>
              </a:lnSpc>
            </a:pPr>
            <a:r>
              <a:rPr lang="en-US" sz="1886">
                <a:solidFill>
                  <a:srgbClr val="9D7D6E"/>
                </a:solidFill>
                <a:latin typeface="Arturo Outline"/>
                <a:ea typeface="Arturo Outline"/>
                <a:cs typeface="Arturo Outline"/>
                <a:sym typeface="Arturo Outline"/>
              </a:rPr>
              <a:t>Закордонець Аліна</a:t>
            </a:r>
          </a:p>
        </p:txBody>
      </p:sp>
      <p:sp>
        <p:nvSpPr>
          <p:cNvPr id="15" name="Freeform 15"/>
          <p:cNvSpPr/>
          <p:nvPr/>
        </p:nvSpPr>
        <p:spPr>
          <a:xfrm rot="-1880173">
            <a:off x="12537580" y="2759388"/>
            <a:ext cx="1011641" cy="915995"/>
          </a:xfrm>
          <a:custGeom>
            <a:avLst/>
            <a:gdLst/>
            <a:ahLst/>
            <a:cxnLst/>
            <a:rect l="l" t="t" r="r" b="b"/>
            <a:pathLst>
              <a:path w="1011641" h="915995">
                <a:moveTo>
                  <a:pt x="0" y="0"/>
                </a:moveTo>
                <a:lnTo>
                  <a:pt x="1011641" y="0"/>
                </a:lnTo>
                <a:lnTo>
                  <a:pt x="1011641" y="915995"/>
                </a:lnTo>
                <a:lnTo>
                  <a:pt x="0" y="9159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Freeform 16"/>
          <p:cNvSpPr/>
          <p:nvPr/>
        </p:nvSpPr>
        <p:spPr>
          <a:xfrm rot="-1207569">
            <a:off x="13158315" y="3674338"/>
            <a:ext cx="917498" cy="830752"/>
          </a:xfrm>
          <a:custGeom>
            <a:avLst/>
            <a:gdLst/>
            <a:ahLst/>
            <a:cxnLst/>
            <a:rect l="l" t="t" r="r" b="b"/>
            <a:pathLst>
              <a:path w="917498" h="830752">
                <a:moveTo>
                  <a:pt x="0" y="0"/>
                </a:moveTo>
                <a:lnTo>
                  <a:pt x="917497" y="0"/>
                </a:lnTo>
                <a:lnTo>
                  <a:pt x="917497" y="830753"/>
                </a:lnTo>
                <a:lnTo>
                  <a:pt x="0" y="8307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rot="-1207569">
            <a:off x="16740713" y="5847396"/>
            <a:ext cx="1431984" cy="1296597"/>
          </a:xfrm>
          <a:custGeom>
            <a:avLst/>
            <a:gdLst/>
            <a:ahLst/>
            <a:cxnLst/>
            <a:rect l="l" t="t" r="r" b="b"/>
            <a:pathLst>
              <a:path w="1431984" h="1296597">
                <a:moveTo>
                  <a:pt x="0" y="0"/>
                </a:moveTo>
                <a:lnTo>
                  <a:pt x="1431984" y="0"/>
                </a:lnTo>
                <a:lnTo>
                  <a:pt x="1431984" y="1296597"/>
                </a:lnTo>
                <a:lnTo>
                  <a:pt x="0" y="12965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8" name="Freeform 18"/>
          <p:cNvSpPr/>
          <p:nvPr/>
        </p:nvSpPr>
        <p:spPr>
          <a:xfrm rot="-1207569">
            <a:off x="1208051" y="4078409"/>
            <a:ext cx="1431984" cy="1296597"/>
          </a:xfrm>
          <a:custGeom>
            <a:avLst/>
            <a:gdLst/>
            <a:ahLst/>
            <a:cxnLst/>
            <a:rect l="l" t="t" r="r" b="b"/>
            <a:pathLst>
              <a:path w="1431984" h="1296597">
                <a:moveTo>
                  <a:pt x="0" y="0"/>
                </a:moveTo>
                <a:lnTo>
                  <a:pt x="1431985" y="0"/>
                </a:lnTo>
                <a:lnTo>
                  <a:pt x="1431985" y="1296597"/>
                </a:lnTo>
                <a:lnTo>
                  <a:pt x="0" y="12965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9" name="Freeform 19"/>
          <p:cNvSpPr/>
          <p:nvPr/>
        </p:nvSpPr>
        <p:spPr>
          <a:xfrm rot="-8765971">
            <a:off x="14789331" y="-698959"/>
            <a:ext cx="4277097" cy="3740515"/>
          </a:xfrm>
          <a:custGeom>
            <a:avLst/>
            <a:gdLst/>
            <a:ahLst/>
            <a:cxnLst/>
            <a:rect l="l" t="t" r="r" b="b"/>
            <a:pathLst>
              <a:path w="4277097" h="3740515">
                <a:moveTo>
                  <a:pt x="0" y="0"/>
                </a:moveTo>
                <a:lnTo>
                  <a:pt x="4277097" y="0"/>
                </a:lnTo>
                <a:lnTo>
                  <a:pt x="4277097" y="3740515"/>
                </a:lnTo>
                <a:lnTo>
                  <a:pt x="0" y="374051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0" name="Freeform 20"/>
          <p:cNvSpPr/>
          <p:nvPr/>
        </p:nvSpPr>
        <p:spPr>
          <a:xfrm rot="8701699">
            <a:off x="-880106" y="-301001"/>
            <a:ext cx="3228855" cy="2659403"/>
          </a:xfrm>
          <a:custGeom>
            <a:avLst/>
            <a:gdLst/>
            <a:ahLst/>
            <a:cxnLst/>
            <a:rect l="l" t="t" r="r" b="b"/>
            <a:pathLst>
              <a:path w="3228855" h="2659403">
                <a:moveTo>
                  <a:pt x="0" y="0"/>
                </a:moveTo>
                <a:lnTo>
                  <a:pt x="3228855" y="0"/>
                </a:lnTo>
                <a:lnTo>
                  <a:pt x="3228855" y="2659402"/>
                </a:lnTo>
                <a:lnTo>
                  <a:pt x="0" y="2659402"/>
                </a:lnTo>
                <a:lnTo>
                  <a:pt x="0" y="0"/>
                </a:lnTo>
                <a:close/>
              </a:path>
            </a:pathLst>
          </a:custGeom>
          <a:blipFill>
            <a:blip r:embed="rId8">
              <a:alphaModFix amt="53000"/>
              <a:extLst>
                <a:ext uri="{96DAC541-7B7A-43D3-8B79-37D633B846F1}">
                  <asvg:svgBlip xmlns:asvg="http://schemas.microsoft.com/office/drawing/2016/SVG/main" r:embed="rId9"/>
                </a:ext>
              </a:extLst>
            </a:blip>
            <a:stretch>
              <a:fillRect/>
            </a:stretch>
          </a:blipFill>
        </p:spPr>
      </p:sp>
      <p:sp>
        <p:nvSpPr>
          <p:cNvPr id="21" name="Freeform 21"/>
          <p:cNvSpPr/>
          <p:nvPr/>
        </p:nvSpPr>
        <p:spPr>
          <a:xfrm rot="-7386072">
            <a:off x="2833924" y="8106387"/>
            <a:ext cx="1913232" cy="1071318"/>
          </a:xfrm>
          <a:custGeom>
            <a:avLst/>
            <a:gdLst/>
            <a:ahLst/>
            <a:cxnLst/>
            <a:rect l="l" t="t" r="r" b="b"/>
            <a:pathLst>
              <a:path w="1913232" h="1071318">
                <a:moveTo>
                  <a:pt x="0" y="0"/>
                </a:moveTo>
                <a:lnTo>
                  <a:pt x="1913232" y="0"/>
                </a:lnTo>
                <a:lnTo>
                  <a:pt x="1913232" y="1071318"/>
                </a:lnTo>
                <a:lnTo>
                  <a:pt x="0" y="1071318"/>
                </a:lnTo>
                <a:lnTo>
                  <a:pt x="0" y="0"/>
                </a:lnTo>
                <a:close/>
              </a:path>
            </a:pathLst>
          </a:custGeom>
          <a:blipFill>
            <a:blip r:embed="rId16"/>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9583818">
            <a:off x="15419596" y="-327886"/>
            <a:ext cx="3038180" cy="2502356"/>
          </a:xfrm>
          <a:custGeom>
            <a:avLst/>
            <a:gdLst/>
            <a:ahLst/>
            <a:cxnLst/>
            <a:rect l="l" t="t" r="r" b="b"/>
            <a:pathLst>
              <a:path w="3038180" h="2502356">
                <a:moveTo>
                  <a:pt x="0" y="0"/>
                </a:moveTo>
                <a:lnTo>
                  <a:pt x="3038180" y="0"/>
                </a:lnTo>
                <a:lnTo>
                  <a:pt x="3038180" y="2502355"/>
                </a:lnTo>
                <a:lnTo>
                  <a:pt x="0" y="2502355"/>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2300329">
            <a:off x="-683705" y="7957236"/>
            <a:ext cx="3159316" cy="2602128"/>
          </a:xfrm>
          <a:custGeom>
            <a:avLst/>
            <a:gdLst/>
            <a:ahLst/>
            <a:cxnLst/>
            <a:rect l="l" t="t" r="r" b="b"/>
            <a:pathLst>
              <a:path w="3159316" h="2602128">
                <a:moveTo>
                  <a:pt x="0" y="0"/>
                </a:moveTo>
                <a:lnTo>
                  <a:pt x="3159316" y="0"/>
                </a:lnTo>
                <a:lnTo>
                  <a:pt x="3159316" y="2602128"/>
                </a:lnTo>
                <a:lnTo>
                  <a:pt x="0" y="2602128"/>
                </a:lnTo>
                <a:lnTo>
                  <a:pt x="0" y="0"/>
                </a:lnTo>
                <a:close/>
              </a:path>
            </a:pathLst>
          </a:custGeom>
          <a:blipFill>
            <a:blip r:embed="rId4">
              <a:alphaModFix amt="53000"/>
              <a:extLst>
                <a:ext uri="{96DAC541-7B7A-43D3-8B79-37D633B846F1}">
                  <asvg:svgBlip xmlns:asvg="http://schemas.microsoft.com/office/drawing/2016/SVG/main" r:embed="rId5"/>
                </a:ext>
              </a:extLst>
            </a:blip>
            <a:stretch>
              <a:fillRect/>
            </a:stretch>
          </a:blipFill>
        </p:spPr>
      </p:sp>
      <p:sp>
        <p:nvSpPr>
          <p:cNvPr id="5" name="Freeform 5"/>
          <p:cNvSpPr/>
          <p:nvPr/>
        </p:nvSpPr>
        <p:spPr>
          <a:xfrm rot="-2295495">
            <a:off x="-1196702" y="5563866"/>
            <a:ext cx="3634172" cy="1110074"/>
          </a:xfrm>
          <a:custGeom>
            <a:avLst/>
            <a:gdLst/>
            <a:ahLst/>
            <a:cxnLst/>
            <a:rect l="l" t="t" r="r" b="b"/>
            <a:pathLst>
              <a:path w="3634172" h="1110074">
                <a:moveTo>
                  <a:pt x="0" y="0"/>
                </a:moveTo>
                <a:lnTo>
                  <a:pt x="3634171" y="0"/>
                </a:lnTo>
                <a:lnTo>
                  <a:pt x="3634171" y="1110074"/>
                </a:lnTo>
                <a:lnTo>
                  <a:pt x="0" y="11100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3864967">
            <a:off x="15753346" y="4199029"/>
            <a:ext cx="3962216" cy="3839747"/>
          </a:xfrm>
          <a:custGeom>
            <a:avLst/>
            <a:gdLst/>
            <a:ahLst/>
            <a:cxnLst/>
            <a:rect l="l" t="t" r="r" b="b"/>
            <a:pathLst>
              <a:path w="3962216" h="3839747">
                <a:moveTo>
                  <a:pt x="0" y="0"/>
                </a:moveTo>
                <a:lnTo>
                  <a:pt x="3962215" y="0"/>
                </a:lnTo>
                <a:lnTo>
                  <a:pt x="3962215" y="3839748"/>
                </a:lnTo>
                <a:lnTo>
                  <a:pt x="0" y="38397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1207569">
            <a:off x="16543308" y="7754926"/>
            <a:ext cx="1431984" cy="1296597"/>
          </a:xfrm>
          <a:custGeom>
            <a:avLst/>
            <a:gdLst/>
            <a:ahLst/>
            <a:cxnLst/>
            <a:rect l="l" t="t" r="r" b="b"/>
            <a:pathLst>
              <a:path w="1431984" h="1296597">
                <a:moveTo>
                  <a:pt x="0" y="0"/>
                </a:moveTo>
                <a:lnTo>
                  <a:pt x="1431984" y="0"/>
                </a:lnTo>
                <a:lnTo>
                  <a:pt x="1431984" y="1296596"/>
                </a:lnTo>
                <a:lnTo>
                  <a:pt x="0" y="129659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8" name="Group 8"/>
          <p:cNvGrpSpPr/>
          <p:nvPr/>
        </p:nvGrpSpPr>
        <p:grpSpPr>
          <a:xfrm>
            <a:off x="664652" y="349195"/>
            <a:ext cx="3687870" cy="1276174"/>
            <a:chOff x="0" y="0"/>
            <a:chExt cx="4917160" cy="1701565"/>
          </a:xfrm>
        </p:grpSpPr>
        <p:sp>
          <p:nvSpPr>
            <p:cNvPr id="9" name="Freeform 9"/>
            <p:cNvSpPr/>
            <p:nvPr/>
          </p:nvSpPr>
          <p:spPr>
            <a:xfrm rot="892502">
              <a:off x="110592" y="568968"/>
              <a:ext cx="1111873" cy="1006751"/>
            </a:xfrm>
            <a:custGeom>
              <a:avLst/>
              <a:gdLst/>
              <a:ahLst/>
              <a:cxnLst/>
              <a:rect l="l" t="t" r="r" b="b"/>
              <a:pathLst>
                <a:path w="1111873" h="1006751">
                  <a:moveTo>
                    <a:pt x="0" y="0"/>
                  </a:moveTo>
                  <a:lnTo>
                    <a:pt x="1111873" y="0"/>
                  </a:lnTo>
                  <a:lnTo>
                    <a:pt x="1111873" y="1006751"/>
                  </a:lnTo>
                  <a:lnTo>
                    <a:pt x="0" y="1006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207569">
              <a:off x="1744194" y="205739"/>
              <a:ext cx="1424794" cy="1290086"/>
            </a:xfrm>
            <a:custGeom>
              <a:avLst/>
              <a:gdLst/>
              <a:ahLst/>
              <a:cxnLst/>
              <a:rect l="l" t="t" r="r" b="b"/>
              <a:pathLst>
                <a:path w="1424794" h="1290086">
                  <a:moveTo>
                    <a:pt x="0" y="0"/>
                  </a:moveTo>
                  <a:lnTo>
                    <a:pt x="1424794" y="0"/>
                  </a:lnTo>
                  <a:lnTo>
                    <a:pt x="1424794" y="1290087"/>
                  </a:lnTo>
                  <a:lnTo>
                    <a:pt x="0" y="129008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892502">
              <a:off x="3694695" y="568968"/>
              <a:ext cx="1111873" cy="1006751"/>
            </a:xfrm>
            <a:custGeom>
              <a:avLst/>
              <a:gdLst/>
              <a:ahLst/>
              <a:cxnLst/>
              <a:rect l="l" t="t" r="r" b="b"/>
              <a:pathLst>
                <a:path w="1111873" h="1006751">
                  <a:moveTo>
                    <a:pt x="0" y="0"/>
                  </a:moveTo>
                  <a:lnTo>
                    <a:pt x="1111873" y="0"/>
                  </a:lnTo>
                  <a:lnTo>
                    <a:pt x="1111873" y="1006751"/>
                  </a:lnTo>
                  <a:lnTo>
                    <a:pt x="0" y="1006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sp>
        <p:nvSpPr>
          <p:cNvPr id="12" name="TextBox 12"/>
          <p:cNvSpPr txBox="1"/>
          <p:nvPr/>
        </p:nvSpPr>
        <p:spPr>
          <a:xfrm>
            <a:off x="6994623" y="1833464"/>
            <a:ext cx="9209813" cy="7853045"/>
          </a:xfrm>
          <a:prstGeom prst="rect">
            <a:avLst/>
          </a:prstGeom>
        </p:spPr>
        <p:txBody>
          <a:bodyPr lIns="0" tIns="0" rIns="0" bIns="0" rtlCol="0" anchor="t">
            <a:spAutoFit/>
          </a:bodyPr>
          <a:lstStyle/>
          <a:p>
            <a:pPr algn="l">
              <a:lnSpc>
                <a:spcPts val="4480"/>
              </a:lnSpc>
              <a:spcBef>
                <a:spcPct val="0"/>
              </a:spcBef>
            </a:pPr>
            <a:r>
              <a:rPr lang="en-US" sz="3200">
                <a:solidFill>
                  <a:srgbClr val="9D7D6E"/>
                </a:solidFill>
                <a:latin typeface="Arturo Outline"/>
                <a:ea typeface="Arturo Outline"/>
                <a:cs typeface="Arturo Outline"/>
                <a:sym typeface="Arturo Outline"/>
              </a:rPr>
              <a:t>Аналіз витрат часу є важливим інструментом в організації праці. Він дозволяє покращити ефективність як в офісі, так і під час віддаленої роботи. Віртуальні команди потребують особливого підходу: необхідно використовувати цифрові засоби для обліку часу, налагоджувати чітку комунікацію та забезпечувати прозорість у виконанні завдань. Правильний облік часу допомагає досягати результатів швидше та з меншими затратами.</a:t>
            </a:r>
          </a:p>
        </p:txBody>
      </p:sp>
      <p:sp>
        <p:nvSpPr>
          <p:cNvPr id="13" name="Freeform 13"/>
          <p:cNvSpPr/>
          <p:nvPr/>
        </p:nvSpPr>
        <p:spPr>
          <a:xfrm rot="-9483633">
            <a:off x="4791013" y="8721848"/>
            <a:ext cx="1913232" cy="1071318"/>
          </a:xfrm>
          <a:custGeom>
            <a:avLst/>
            <a:gdLst/>
            <a:ahLst/>
            <a:cxnLst/>
            <a:rect l="l" t="t" r="r" b="b"/>
            <a:pathLst>
              <a:path w="1913232" h="1071318">
                <a:moveTo>
                  <a:pt x="0" y="0"/>
                </a:moveTo>
                <a:lnTo>
                  <a:pt x="1913232" y="0"/>
                </a:lnTo>
                <a:lnTo>
                  <a:pt x="1913232" y="1071318"/>
                </a:lnTo>
                <a:lnTo>
                  <a:pt x="0" y="1071318"/>
                </a:lnTo>
                <a:lnTo>
                  <a:pt x="0" y="0"/>
                </a:lnTo>
                <a:close/>
              </a:path>
            </a:pathLst>
          </a:custGeom>
          <a:blipFill>
            <a:blip r:embed="rId12"/>
            <a:stretch>
              <a:fillRect/>
            </a:stretch>
          </a:blipFill>
        </p:spPr>
      </p:sp>
      <p:sp>
        <p:nvSpPr>
          <p:cNvPr id="14" name="Freeform 14"/>
          <p:cNvSpPr/>
          <p:nvPr/>
        </p:nvSpPr>
        <p:spPr>
          <a:xfrm>
            <a:off x="2184261" y="3143124"/>
            <a:ext cx="4330546" cy="4536763"/>
          </a:xfrm>
          <a:custGeom>
            <a:avLst/>
            <a:gdLst/>
            <a:ahLst/>
            <a:cxnLst/>
            <a:rect l="l" t="t" r="r" b="b"/>
            <a:pathLst>
              <a:path w="4330546" h="4536763">
                <a:moveTo>
                  <a:pt x="0" y="0"/>
                </a:moveTo>
                <a:lnTo>
                  <a:pt x="4330546" y="0"/>
                </a:lnTo>
                <a:lnTo>
                  <a:pt x="4330546" y="4536762"/>
                </a:lnTo>
                <a:lnTo>
                  <a:pt x="0" y="453676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5" name="TextBox 15"/>
          <p:cNvSpPr txBox="1"/>
          <p:nvPr/>
        </p:nvSpPr>
        <p:spPr>
          <a:xfrm>
            <a:off x="6994623" y="633095"/>
            <a:ext cx="9427155" cy="7054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Висновки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401191" cy="18401191"/>
            <a:chOff x="0" y="0"/>
            <a:chExt cx="24534921" cy="24534921"/>
          </a:xfrm>
        </p:grpSpPr>
        <p:sp>
          <p:nvSpPr>
            <p:cNvPr id="3" name="Freeform 3"/>
            <p:cNvSpPr/>
            <p:nvPr/>
          </p:nvSpPr>
          <p:spPr>
            <a:xfrm>
              <a:off x="0" y="0"/>
              <a:ext cx="24534921" cy="24534921"/>
            </a:xfrm>
            <a:custGeom>
              <a:avLst/>
              <a:gdLst/>
              <a:ahLst/>
              <a:cxnLst/>
              <a:rect l="l" t="t" r="r" b="b"/>
              <a:pathLst>
                <a:path w="24534921" h="24534921">
                  <a:moveTo>
                    <a:pt x="0" y="0"/>
                  </a:moveTo>
                  <a:lnTo>
                    <a:pt x="24534921" y="0"/>
                  </a:lnTo>
                  <a:lnTo>
                    <a:pt x="24534921" y="24534921"/>
                  </a:lnTo>
                  <a:lnTo>
                    <a:pt x="0" y="2453492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4" name="Freeform 4"/>
            <p:cNvSpPr/>
            <p:nvPr/>
          </p:nvSpPr>
          <p:spPr>
            <a:xfrm rot="892502">
              <a:off x="10148746" y="11065100"/>
              <a:ext cx="954656" cy="864398"/>
            </a:xfrm>
            <a:custGeom>
              <a:avLst/>
              <a:gdLst/>
              <a:ahLst/>
              <a:cxnLst/>
              <a:rect l="l" t="t" r="r" b="b"/>
              <a:pathLst>
                <a:path w="954656" h="864398">
                  <a:moveTo>
                    <a:pt x="0" y="0"/>
                  </a:moveTo>
                  <a:lnTo>
                    <a:pt x="954656" y="0"/>
                  </a:lnTo>
                  <a:lnTo>
                    <a:pt x="954656" y="864398"/>
                  </a:lnTo>
                  <a:lnTo>
                    <a:pt x="0" y="8643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1207569">
              <a:off x="11551360" y="10753231"/>
              <a:ext cx="1223330" cy="1107670"/>
            </a:xfrm>
            <a:custGeom>
              <a:avLst/>
              <a:gdLst/>
              <a:ahLst/>
              <a:cxnLst/>
              <a:rect l="l" t="t" r="r" b="b"/>
              <a:pathLst>
                <a:path w="1223330" h="1107670">
                  <a:moveTo>
                    <a:pt x="0" y="0"/>
                  </a:moveTo>
                  <a:lnTo>
                    <a:pt x="1223330" y="0"/>
                  </a:lnTo>
                  <a:lnTo>
                    <a:pt x="1223330" y="1107670"/>
                  </a:lnTo>
                  <a:lnTo>
                    <a:pt x="0" y="11076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892502">
              <a:off x="13226063" y="11065100"/>
              <a:ext cx="954656" cy="864398"/>
            </a:xfrm>
            <a:custGeom>
              <a:avLst/>
              <a:gdLst/>
              <a:ahLst/>
              <a:cxnLst/>
              <a:rect l="l" t="t" r="r" b="b"/>
              <a:pathLst>
                <a:path w="954656" h="864398">
                  <a:moveTo>
                    <a:pt x="0" y="0"/>
                  </a:moveTo>
                  <a:lnTo>
                    <a:pt x="954656" y="0"/>
                  </a:lnTo>
                  <a:lnTo>
                    <a:pt x="954656" y="864398"/>
                  </a:lnTo>
                  <a:lnTo>
                    <a:pt x="0" y="8643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7" name="Freeform 7"/>
          <p:cNvSpPr/>
          <p:nvPr/>
        </p:nvSpPr>
        <p:spPr>
          <a:xfrm rot="5400000">
            <a:off x="4873521" y="-150388"/>
            <a:ext cx="8540957" cy="10899134"/>
          </a:xfrm>
          <a:custGeom>
            <a:avLst/>
            <a:gdLst/>
            <a:ahLst/>
            <a:cxnLst/>
            <a:rect l="l" t="t" r="r" b="b"/>
            <a:pathLst>
              <a:path w="8540957" h="10899134">
                <a:moveTo>
                  <a:pt x="0" y="0"/>
                </a:moveTo>
                <a:lnTo>
                  <a:pt x="8540958" y="0"/>
                </a:lnTo>
                <a:lnTo>
                  <a:pt x="8540958" y="10899134"/>
                </a:lnTo>
                <a:lnTo>
                  <a:pt x="0" y="1089913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rot="2182502">
            <a:off x="318829" y="2126132"/>
            <a:ext cx="3398873" cy="1038201"/>
          </a:xfrm>
          <a:custGeom>
            <a:avLst/>
            <a:gdLst/>
            <a:ahLst/>
            <a:cxnLst/>
            <a:rect l="l" t="t" r="r" b="b"/>
            <a:pathLst>
              <a:path w="3398873" h="1038201">
                <a:moveTo>
                  <a:pt x="0" y="0"/>
                </a:moveTo>
                <a:lnTo>
                  <a:pt x="3398874" y="0"/>
                </a:lnTo>
                <a:lnTo>
                  <a:pt x="3398874" y="1038202"/>
                </a:lnTo>
                <a:lnTo>
                  <a:pt x="0" y="103820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rot="-2869162">
            <a:off x="13974346" y="4313188"/>
            <a:ext cx="3898952" cy="3778439"/>
          </a:xfrm>
          <a:custGeom>
            <a:avLst/>
            <a:gdLst/>
            <a:ahLst/>
            <a:cxnLst/>
            <a:rect l="l" t="t" r="r" b="b"/>
            <a:pathLst>
              <a:path w="3898952" h="3778439">
                <a:moveTo>
                  <a:pt x="0" y="0"/>
                </a:moveTo>
                <a:lnTo>
                  <a:pt x="3898953" y="0"/>
                </a:lnTo>
                <a:lnTo>
                  <a:pt x="3898953" y="3778439"/>
                </a:lnTo>
                <a:lnTo>
                  <a:pt x="0" y="377843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5135847" y="4742955"/>
            <a:ext cx="7907554" cy="1872307"/>
          </a:xfrm>
          <a:prstGeom prst="rect">
            <a:avLst/>
          </a:prstGeom>
        </p:spPr>
        <p:txBody>
          <a:bodyPr lIns="0" tIns="0" rIns="0" bIns="0" rtlCol="0" anchor="t">
            <a:spAutoFit/>
          </a:bodyPr>
          <a:lstStyle/>
          <a:p>
            <a:pPr algn="ctr">
              <a:lnSpc>
                <a:spcPts val="7309"/>
              </a:lnSpc>
            </a:pPr>
            <a:r>
              <a:rPr lang="en-US" sz="8599">
                <a:solidFill>
                  <a:srgbClr val="C46D6D"/>
                </a:solidFill>
                <a:latin typeface="Lazydog"/>
                <a:ea typeface="Lazydog"/>
                <a:cs typeface="Lazydog"/>
                <a:sym typeface="Lazydog"/>
              </a:rPr>
              <a:t>ДЯКУЮ ЗА УВ</a:t>
            </a:r>
            <a:r>
              <a:rPr lang="uk-UA" sz="8599">
                <a:solidFill>
                  <a:srgbClr val="C46D6D"/>
                </a:solidFill>
                <a:latin typeface="Lazydog"/>
                <a:ea typeface="Lazydog"/>
                <a:cs typeface="Lazydog"/>
                <a:sym typeface="Lazydog"/>
              </a:rPr>
              <a:t>а</a:t>
            </a:r>
            <a:r>
              <a:rPr lang="en-US" sz="8599">
                <a:solidFill>
                  <a:srgbClr val="C46D6D"/>
                </a:solidFill>
                <a:latin typeface="Lazydog"/>
                <a:ea typeface="Lazydog"/>
                <a:cs typeface="Lazydog"/>
                <a:sym typeface="Lazydog"/>
              </a:rPr>
              <a:t>ГУ!</a:t>
            </a:r>
          </a:p>
        </p:txBody>
      </p:sp>
      <p:sp>
        <p:nvSpPr>
          <p:cNvPr id="11" name="Freeform 11"/>
          <p:cNvSpPr/>
          <p:nvPr/>
        </p:nvSpPr>
        <p:spPr>
          <a:xfrm rot="-2243456">
            <a:off x="4930391" y="2934432"/>
            <a:ext cx="1913232" cy="1071318"/>
          </a:xfrm>
          <a:custGeom>
            <a:avLst/>
            <a:gdLst/>
            <a:ahLst/>
            <a:cxnLst/>
            <a:rect l="l" t="t" r="r" b="b"/>
            <a:pathLst>
              <a:path w="1913232" h="1071318">
                <a:moveTo>
                  <a:pt x="0" y="0"/>
                </a:moveTo>
                <a:lnTo>
                  <a:pt x="1913233" y="0"/>
                </a:lnTo>
                <a:lnTo>
                  <a:pt x="1913233" y="1071318"/>
                </a:lnTo>
                <a:lnTo>
                  <a:pt x="0" y="1071318"/>
                </a:lnTo>
                <a:lnTo>
                  <a:pt x="0" y="0"/>
                </a:lnTo>
                <a:close/>
              </a:path>
            </a:pathLst>
          </a:custGeom>
          <a:blipFill>
            <a:blip r:embed="rId12"/>
            <a:stretch>
              <a:fillRect/>
            </a:stretch>
          </a:blipFill>
        </p:spPr>
      </p:sp>
      <p:sp>
        <p:nvSpPr>
          <p:cNvPr id="12" name="Freeform 12"/>
          <p:cNvSpPr/>
          <p:nvPr/>
        </p:nvSpPr>
        <p:spPr>
          <a:xfrm rot="-1880173">
            <a:off x="11867358" y="5997519"/>
            <a:ext cx="1011641" cy="915995"/>
          </a:xfrm>
          <a:custGeom>
            <a:avLst/>
            <a:gdLst/>
            <a:ahLst/>
            <a:cxnLst/>
            <a:rect l="l" t="t" r="r" b="b"/>
            <a:pathLst>
              <a:path w="1011641" h="915995">
                <a:moveTo>
                  <a:pt x="0" y="0"/>
                </a:moveTo>
                <a:lnTo>
                  <a:pt x="1011641" y="0"/>
                </a:lnTo>
                <a:lnTo>
                  <a:pt x="1011641" y="915995"/>
                </a:lnTo>
                <a:lnTo>
                  <a:pt x="0" y="9159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1207569">
            <a:off x="12879147" y="6628180"/>
            <a:ext cx="917498" cy="830752"/>
          </a:xfrm>
          <a:custGeom>
            <a:avLst/>
            <a:gdLst/>
            <a:ahLst/>
            <a:cxnLst/>
            <a:rect l="l" t="t" r="r" b="b"/>
            <a:pathLst>
              <a:path w="917498" h="830752">
                <a:moveTo>
                  <a:pt x="0" y="0"/>
                </a:moveTo>
                <a:lnTo>
                  <a:pt x="917498" y="0"/>
                </a:lnTo>
                <a:lnTo>
                  <a:pt x="917498" y="830753"/>
                </a:lnTo>
                <a:lnTo>
                  <a:pt x="0" y="8307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rot="-1207569">
            <a:off x="16740713" y="5847396"/>
            <a:ext cx="1431984" cy="1296597"/>
          </a:xfrm>
          <a:custGeom>
            <a:avLst/>
            <a:gdLst/>
            <a:ahLst/>
            <a:cxnLst/>
            <a:rect l="l" t="t" r="r" b="b"/>
            <a:pathLst>
              <a:path w="1431984" h="1296597">
                <a:moveTo>
                  <a:pt x="0" y="0"/>
                </a:moveTo>
                <a:lnTo>
                  <a:pt x="1431984" y="0"/>
                </a:lnTo>
                <a:lnTo>
                  <a:pt x="1431984" y="1296597"/>
                </a:lnTo>
                <a:lnTo>
                  <a:pt x="0" y="12965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rot="-1207569">
            <a:off x="1208051" y="4078409"/>
            <a:ext cx="1431984" cy="1296597"/>
          </a:xfrm>
          <a:custGeom>
            <a:avLst/>
            <a:gdLst/>
            <a:ahLst/>
            <a:cxnLst/>
            <a:rect l="l" t="t" r="r" b="b"/>
            <a:pathLst>
              <a:path w="1431984" h="1296597">
                <a:moveTo>
                  <a:pt x="0" y="0"/>
                </a:moveTo>
                <a:lnTo>
                  <a:pt x="1431985" y="0"/>
                </a:lnTo>
                <a:lnTo>
                  <a:pt x="1431985" y="1296597"/>
                </a:lnTo>
                <a:lnTo>
                  <a:pt x="0" y="129659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6" name="Freeform 16"/>
          <p:cNvSpPr/>
          <p:nvPr/>
        </p:nvSpPr>
        <p:spPr>
          <a:xfrm rot="9730818">
            <a:off x="9671695" y="7835556"/>
            <a:ext cx="1913232" cy="1071318"/>
          </a:xfrm>
          <a:custGeom>
            <a:avLst/>
            <a:gdLst/>
            <a:ahLst/>
            <a:cxnLst/>
            <a:rect l="l" t="t" r="r" b="b"/>
            <a:pathLst>
              <a:path w="1913232" h="1071318">
                <a:moveTo>
                  <a:pt x="0" y="0"/>
                </a:moveTo>
                <a:lnTo>
                  <a:pt x="1913232" y="0"/>
                </a:lnTo>
                <a:lnTo>
                  <a:pt x="1913232" y="1071318"/>
                </a:lnTo>
                <a:lnTo>
                  <a:pt x="0" y="1071318"/>
                </a:lnTo>
                <a:lnTo>
                  <a:pt x="0" y="0"/>
                </a:lnTo>
                <a:close/>
              </a:path>
            </a:pathLst>
          </a:custGeom>
          <a:blipFill>
            <a:blip r:embed="rId12"/>
            <a:stretch>
              <a:fillRect/>
            </a:stretch>
          </a:blipFill>
        </p:spPr>
      </p:sp>
      <p:sp>
        <p:nvSpPr>
          <p:cNvPr id="17" name="Freeform 17"/>
          <p:cNvSpPr/>
          <p:nvPr/>
        </p:nvSpPr>
        <p:spPr>
          <a:xfrm rot="2504551">
            <a:off x="-589428" y="6098683"/>
            <a:ext cx="4713482" cy="4836596"/>
          </a:xfrm>
          <a:custGeom>
            <a:avLst/>
            <a:gdLst/>
            <a:ahLst/>
            <a:cxnLst/>
            <a:rect l="l" t="t" r="r" b="b"/>
            <a:pathLst>
              <a:path w="4713482" h="4836596">
                <a:moveTo>
                  <a:pt x="0" y="0"/>
                </a:moveTo>
                <a:lnTo>
                  <a:pt x="4713482" y="0"/>
                </a:lnTo>
                <a:lnTo>
                  <a:pt x="4713482" y="4836595"/>
                </a:lnTo>
                <a:lnTo>
                  <a:pt x="0" y="483659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8" name="Freeform 18"/>
          <p:cNvSpPr/>
          <p:nvPr/>
        </p:nvSpPr>
        <p:spPr>
          <a:xfrm rot="-7825224">
            <a:off x="14880721" y="-235779"/>
            <a:ext cx="4049030" cy="3835535"/>
          </a:xfrm>
          <a:custGeom>
            <a:avLst/>
            <a:gdLst/>
            <a:ahLst/>
            <a:cxnLst/>
            <a:rect l="l" t="t" r="r" b="b"/>
            <a:pathLst>
              <a:path w="4049030" h="3835535">
                <a:moveTo>
                  <a:pt x="0" y="0"/>
                </a:moveTo>
                <a:lnTo>
                  <a:pt x="4049029" y="0"/>
                </a:lnTo>
                <a:lnTo>
                  <a:pt x="4049029" y="3835535"/>
                </a:lnTo>
                <a:lnTo>
                  <a:pt x="0" y="383553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9" name="Freeform 19"/>
          <p:cNvSpPr/>
          <p:nvPr/>
        </p:nvSpPr>
        <p:spPr>
          <a:xfrm rot="8029658">
            <a:off x="-513902" y="-309156"/>
            <a:ext cx="3085203" cy="2675713"/>
          </a:xfrm>
          <a:custGeom>
            <a:avLst/>
            <a:gdLst/>
            <a:ahLst/>
            <a:cxnLst/>
            <a:rect l="l" t="t" r="r" b="b"/>
            <a:pathLst>
              <a:path w="3085203" h="2675713">
                <a:moveTo>
                  <a:pt x="0" y="0"/>
                </a:moveTo>
                <a:lnTo>
                  <a:pt x="3085204" y="0"/>
                </a:lnTo>
                <a:lnTo>
                  <a:pt x="3085204" y="2675712"/>
                </a:lnTo>
                <a:lnTo>
                  <a:pt x="0" y="267571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0" name="Freeform 20"/>
          <p:cNvSpPr/>
          <p:nvPr/>
        </p:nvSpPr>
        <p:spPr>
          <a:xfrm rot="-3358085">
            <a:off x="15379654" y="7688598"/>
            <a:ext cx="3486787" cy="3023995"/>
          </a:xfrm>
          <a:custGeom>
            <a:avLst/>
            <a:gdLst/>
            <a:ahLst/>
            <a:cxnLst/>
            <a:rect l="l" t="t" r="r" b="b"/>
            <a:pathLst>
              <a:path w="3486787" h="3023995">
                <a:moveTo>
                  <a:pt x="0" y="0"/>
                </a:moveTo>
                <a:lnTo>
                  <a:pt x="3486786" y="0"/>
                </a:lnTo>
                <a:lnTo>
                  <a:pt x="3486786" y="3023995"/>
                </a:lnTo>
                <a:lnTo>
                  <a:pt x="0" y="3023995"/>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9583818">
            <a:off x="15931424" y="-78189"/>
            <a:ext cx="2655752" cy="2187374"/>
          </a:xfrm>
          <a:custGeom>
            <a:avLst/>
            <a:gdLst/>
            <a:ahLst/>
            <a:cxnLst/>
            <a:rect l="l" t="t" r="r" b="b"/>
            <a:pathLst>
              <a:path w="2655752" h="2187374">
                <a:moveTo>
                  <a:pt x="0" y="0"/>
                </a:moveTo>
                <a:lnTo>
                  <a:pt x="2655752" y="0"/>
                </a:lnTo>
                <a:lnTo>
                  <a:pt x="2655752" y="2187374"/>
                </a:lnTo>
                <a:lnTo>
                  <a:pt x="0" y="2187374"/>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3119936">
            <a:off x="-313481" y="8786009"/>
            <a:ext cx="1984607" cy="1634594"/>
          </a:xfrm>
          <a:custGeom>
            <a:avLst/>
            <a:gdLst/>
            <a:ahLst/>
            <a:cxnLst/>
            <a:rect l="l" t="t" r="r" b="b"/>
            <a:pathLst>
              <a:path w="1984607" h="1634594">
                <a:moveTo>
                  <a:pt x="0" y="0"/>
                </a:moveTo>
                <a:lnTo>
                  <a:pt x="1984606" y="0"/>
                </a:lnTo>
                <a:lnTo>
                  <a:pt x="1984606" y="1634594"/>
                </a:lnTo>
                <a:lnTo>
                  <a:pt x="0" y="1634594"/>
                </a:lnTo>
                <a:lnTo>
                  <a:pt x="0" y="0"/>
                </a:lnTo>
                <a:close/>
              </a:path>
            </a:pathLst>
          </a:custGeom>
          <a:blipFill>
            <a:blip r:embed="rId4">
              <a:alphaModFix amt="53000"/>
              <a:extLst>
                <a:ext uri="{96DAC541-7B7A-43D3-8B79-37D633B846F1}">
                  <asvg:svgBlip xmlns:asvg="http://schemas.microsoft.com/office/drawing/2016/SVG/main" r:embed="rId5"/>
                </a:ext>
              </a:extLst>
            </a:blip>
            <a:stretch>
              <a:fillRect/>
            </a:stretch>
          </a:blipFill>
        </p:spPr>
      </p:sp>
      <p:sp>
        <p:nvSpPr>
          <p:cNvPr id="5" name="Freeform 5"/>
          <p:cNvSpPr/>
          <p:nvPr/>
        </p:nvSpPr>
        <p:spPr>
          <a:xfrm rot="-3371367">
            <a:off x="-486344" y="5352476"/>
            <a:ext cx="1673855" cy="511287"/>
          </a:xfrm>
          <a:custGeom>
            <a:avLst/>
            <a:gdLst/>
            <a:ahLst/>
            <a:cxnLst/>
            <a:rect l="l" t="t" r="r" b="b"/>
            <a:pathLst>
              <a:path w="1673855" h="511287">
                <a:moveTo>
                  <a:pt x="0" y="0"/>
                </a:moveTo>
                <a:lnTo>
                  <a:pt x="1673855" y="0"/>
                </a:lnTo>
                <a:lnTo>
                  <a:pt x="1673855" y="511287"/>
                </a:lnTo>
                <a:lnTo>
                  <a:pt x="0" y="5112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5722100">
            <a:off x="12114383" y="1308410"/>
            <a:ext cx="4998952" cy="4844439"/>
          </a:xfrm>
          <a:custGeom>
            <a:avLst/>
            <a:gdLst/>
            <a:ahLst/>
            <a:cxnLst/>
            <a:rect l="l" t="t" r="r" b="b"/>
            <a:pathLst>
              <a:path w="4998952" h="4844439">
                <a:moveTo>
                  <a:pt x="0" y="0"/>
                </a:moveTo>
                <a:lnTo>
                  <a:pt x="4998952" y="0"/>
                </a:lnTo>
                <a:lnTo>
                  <a:pt x="4998952" y="4844438"/>
                </a:lnTo>
                <a:lnTo>
                  <a:pt x="0" y="48444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8871559" y="8694335"/>
            <a:ext cx="1190945" cy="1078347"/>
          </a:xfrm>
          <a:custGeom>
            <a:avLst/>
            <a:gdLst/>
            <a:ahLst/>
            <a:cxnLst/>
            <a:rect l="l" t="t" r="r" b="b"/>
            <a:pathLst>
              <a:path w="1190945" h="1078347">
                <a:moveTo>
                  <a:pt x="0" y="0"/>
                </a:moveTo>
                <a:lnTo>
                  <a:pt x="1190945" y="0"/>
                </a:lnTo>
                <a:lnTo>
                  <a:pt x="1190945" y="1078347"/>
                </a:lnTo>
                <a:lnTo>
                  <a:pt x="0" y="10783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rot="-112889">
            <a:off x="10532252" y="8789995"/>
            <a:ext cx="1034408" cy="936610"/>
          </a:xfrm>
          <a:custGeom>
            <a:avLst/>
            <a:gdLst/>
            <a:ahLst/>
            <a:cxnLst/>
            <a:rect l="l" t="t" r="r" b="b"/>
            <a:pathLst>
              <a:path w="1034408" h="936610">
                <a:moveTo>
                  <a:pt x="0" y="0"/>
                </a:moveTo>
                <a:lnTo>
                  <a:pt x="1034408" y="0"/>
                </a:lnTo>
                <a:lnTo>
                  <a:pt x="1034408" y="936610"/>
                </a:lnTo>
                <a:lnTo>
                  <a:pt x="0" y="9366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1028700" y="2553885"/>
            <a:ext cx="10553057" cy="6167119"/>
          </a:xfrm>
          <a:prstGeom prst="rect">
            <a:avLst/>
          </a:prstGeom>
        </p:spPr>
        <p:txBody>
          <a:bodyPr lIns="0" tIns="0" rIns="0" bIns="0" rtlCol="0" anchor="t">
            <a:spAutoFit/>
          </a:bodyPr>
          <a:lstStyle/>
          <a:p>
            <a:pPr algn="l">
              <a:lnSpc>
                <a:spcPts val="4480"/>
              </a:lnSpc>
              <a:spcBef>
                <a:spcPct val="0"/>
              </a:spcBef>
            </a:pPr>
            <a:r>
              <a:rPr lang="en-US" sz="3200">
                <a:solidFill>
                  <a:srgbClr val="9D7D6E"/>
                </a:solidFill>
                <a:latin typeface="Arturo Outline"/>
                <a:ea typeface="Arturo Outline"/>
                <a:cs typeface="Arturo Outline"/>
                <a:sym typeface="Arturo Outline"/>
              </a:rPr>
              <a:t>Витрати часу — це кількість часу, яку працівник або команда витрачає на виконання певного завдання чи процесу. Аналіз витрат часу дозволяє виявити неефективні дії, визначити, які завдання займають найбільше часу, та прийняти рішення щодо оптимізації робочих процесів. Це також сприяє кращому плануванню, уникненню перевантаження працівників та своєчасному виконанню проєктів.</a:t>
            </a:r>
          </a:p>
        </p:txBody>
      </p:sp>
      <p:sp>
        <p:nvSpPr>
          <p:cNvPr id="10" name="TextBox 10"/>
          <p:cNvSpPr txBox="1"/>
          <p:nvPr/>
        </p:nvSpPr>
        <p:spPr>
          <a:xfrm>
            <a:off x="860599" y="693438"/>
            <a:ext cx="10721159" cy="1429384"/>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Що таке витрати часу і чому важливо їх аналізувати</a:t>
            </a:r>
          </a:p>
        </p:txBody>
      </p:sp>
      <p:sp>
        <p:nvSpPr>
          <p:cNvPr id="11" name="Freeform 11"/>
          <p:cNvSpPr/>
          <p:nvPr/>
        </p:nvSpPr>
        <p:spPr>
          <a:xfrm>
            <a:off x="13593382" y="4427899"/>
            <a:ext cx="6222824" cy="6030482"/>
          </a:xfrm>
          <a:custGeom>
            <a:avLst/>
            <a:gdLst/>
            <a:ahLst/>
            <a:cxnLst/>
            <a:rect l="l" t="t" r="r" b="b"/>
            <a:pathLst>
              <a:path w="6222824" h="6030482">
                <a:moveTo>
                  <a:pt x="0" y="0"/>
                </a:moveTo>
                <a:lnTo>
                  <a:pt x="6222825" y="0"/>
                </a:lnTo>
                <a:lnTo>
                  <a:pt x="6222825" y="6030483"/>
                </a:lnTo>
                <a:lnTo>
                  <a:pt x="0" y="603048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Freeform 12"/>
          <p:cNvSpPr/>
          <p:nvPr/>
        </p:nvSpPr>
        <p:spPr>
          <a:xfrm rot="9790899">
            <a:off x="13607458" y="4681773"/>
            <a:ext cx="1913232" cy="1071318"/>
          </a:xfrm>
          <a:custGeom>
            <a:avLst/>
            <a:gdLst/>
            <a:ahLst/>
            <a:cxnLst/>
            <a:rect l="l" t="t" r="r" b="b"/>
            <a:pathLst>
              <a:path w="1913232" h="1071318">
                <a:moveTo>
                  <a:pt x="0" y="0"/>
                </a:moveTo>
                <a:lnTo>
                  <a:pt x="1913233" y="0"/>
                </a:lnTo>
                <a:lnTo>
                  <a:pt x="1913233" y="1071319"/>
                </a:lnTo>
                <a:lnTo>
                  <a:pt x="0" y="1071319"/>
                </a:lnTo>
                <a:lnTo>
                  <a:pt x="0" y="0"/>
                </a:lnTo>
                <a:close/>
              </a:path>
            </a:pathLst>
          </a:custGeom>
          <a:blipFill>
            <a:blip r:embed="rId14"/>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9583818">
            <a:off x="15419596" y="-327886"/>
            <a:ext cx="3038180" cy="2502356"/>
          </a:xfrm>
          <a:custGeom>
            <a:avLst/>
            <a:gdLst/>
            <a:ahLst/>
            <a:cxnLst/>
            <a:rect l="l" t="t" r="r" b="b"/>
            <a:pathLst>
              <a:path w="3038180" h="2502356">
                <a:moveTo>
                  <a:pt x="0" y="0"/>
                </a:moveTo>
                <a:lnTo>
                  <a:pt x="3038180" y="0"/>
                </a:lnTo>
                <a:lnTo>
                  <a:pt x="3038180" y="2502355"/>
                </a:lnTo>
                <a:lnTo>
                  <a:pt x="0" y="2502355"/>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4304095">
            <a:off x="16010637" y="5050412"/>
            <a:ext cx="2495008" cy="2417889"/>
          </a:xfrm>
          <a:custGeom>
            <a:avLst/>
            <a:gdLst/>
            <a:ahLst/>
            <a:cxnLst/>
            <a:rect l="l" t="t" r="r" b="b"/>
            <a:pathLst>
              <a:path w="2495008" h="2417889">
                <a:moveTo>
                  <a:pt x="0" y="0"/>
                </a:moveTo>
                <a:lnTo>
                  <a:pt x="2495008" y="0"/>
                </a:lnTo>
                <a:lnTo>
                  <a:pt x="2495008" y="2417890"/>
                </a:lnTo>
                <a:lnTo>
                  <a:pt x="0" y="24178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6174971" y="8306074"/>
            <a:ext cx="1563115" cy="1415329"/>
          </a:xfrm>
          <a:custGeom>
            <a:avLst/>
            <a:gdLst/>
            <a:ahLst/>
            <a:cxnLst/>
            <a:rect l="l" t="t" r="r" b="b"/>
            <a:pathLst>
              <a:path w="1563115" h="1415329">
                <a:moveTo>
                  <a:pt x="0" y="0"/>
                </a:moveTo>
                <a:lnTo>
                  <a:pt x="1563115" y="0"/>
                </a:lnTo>
                <a:lnTo>
                  <a:pt x="1563115" y="1415330"/>
                </a:lnTo>
                <a:lnTo>
                  <a:pt x="0" y="141533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rot="892502">
            <a:off x="747596" y="775921"/>
            <a:ext cx="833905" cy="755063"/>
          </a:xfrm>
          <a:custGeom>
            <a:avLst/>
            <a:gdLst/>
            <a:ahLst/>
            <a:cxnLst/>
            <a:rect l="l" t="t" r="r" b="b"/>
            <a:pathLst>
              <a:path w="833905" h="755063">
                <a:moveTo>
                  <a:pt x="0" y="0"/>
                </a:moveTo>
                <a:lnTo>
                  <a:pt x="833905" y="0"/>
                </a:lnTo>
                <a:lnTo>
                  <a:pt x="833905" y="755063"/>
                </a:lnTo>
                <a:lnTo>
                  <a:pt x="0" y="75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1207569">
            <a:off x="1972798" y="503499"/>
            <a:ext cx="1068595" cy="967565"/>
          </a:xfrm>
          <a:custGeom>
            <a:avLst/>
            <a:gdLst/>
            <a:ahLst/>
            <a:cxnLst/>
            <a:rect l="l" t="t" r="r" b="b"/>
            <a:pathLst>
              <a:path w="1068595" h="967565">
                <a:moveTo>
                  <a:pt x="0" y="0"/>
                </a:moveTo>
                <a:lnTo>
                  <a:pt x="1068595" y="0"/>
                </a:lnTo>
                <a:lnTo>
                  <a:pt x="1068595" y="967565"/>
                </a:lnTo>
                <a:lnTo>
                  <a:pt x="0" y="96756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rot="892502">
            <a:off x="3435673" y="775921"/>
            <a:ext cx="833905" cy="755063"/>
          </a:xfrm>
          <a:custGeom>
            <a:avLst/>
            <a:gdLst/>
            <a:ahLst/>
            <a:cxnLst/>
            <a:rect l="l" t="t" r="r" b="b"/>
            <a:pathLst>
              <a:path w="833905" h="755063">
                <a:moveTo>
                  <a:pt x="0" y="0"/>
                </a:moveTo>
                <a:lnTo>
                  <a:pt x="833905" y="0"/>
                </a:lnTo>
                <a:lnTo>
                  <a:pt x="833905" y="755063"/>
                </a:lnTo>
                <a:lnTo>
                  <a:pt x="0" y="75506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Freeform 9"/>
          <p:cNvSpPr/>
          <p:nvPr/>
        </p:nvSpPr>
        <p:spPr>
          <a:xfrm rot="-8785575">
            <a:off x="15202682" y="-761091"/>
            <a:ext cx="4000171" cy="3498331"/>
          </a:xfrm>
          <a:custGeom>
            <a:avLst/>
            <a:gdLst/>
            <a:ahLst/>
            <a:cxnLst/>
            <a:rect l="l" t="t" r="r" b="b"/>
            <a:pathLst>
              <a:path w="4000171" h="3498331">
                <a:moveTo>
                  <a:pt x="0" y="0"/>
                </a:moveTo>
                <a:lnTo>
                  <a:pt x="4000170" y="0"/>
                </a:lnTo>
                <a:lnTo>
                  <a:pt x="4000170" y="3498331"/>
                </a:lnTo>
                <a:lnTo>
                  <a:pt x="0" y="349833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TextBox 10"/>
          <p:cNvSpPr txBox="1"/>
          <p:nvPr/>
        </p:nvSpPr>
        <p:spPr>
          <a:xfrm>
            <a:off x="2448777" y="2430334"/>
            <a:ext cx="13390447" cy="7291069"/>
          </a:xfrm>
          <a:prstGeom prst="rect">
            <a:avLst/>
          </a:prstGeom>
        </p:spPr>
        <p:txBody>
          <a:bodyPr lIns="0" tIns="0" rIns="0" bIns="0" rtlCol="0" anchor="t">
            <a:spAutoFit/>
          </a:bodyPr>
          <a:lstStyle/>
          <a:p>
            <a:pPr marL="690885" lvl="1" indent="-345443" algn="l">
              <a:lnSpc>
                <a:spcPts val="4480"/>
              </a:lnSpc>
              <a:buFont typeface="Arial"/>
              <a:buChar char="•"/>
            </a:pPr>
            <a:r>
              <a:rPr lang="en-US" sz="3200">
                <a:solidFill>
                  <a:srgbClr val="9D7D6E"/>
                </a:solidFill>
                <a:latin typeface="Arturo Outline"/>
                <a:ea typeface="Arturo Outline"/>
                <a:cs typeface="Arturo Outline"/>
                <a:sym typeface="Arturo Outline"/>
              </a:rPr>
              <a:t>Хронометраж — спостереження та фіксація точного часу, який витрачається на окремі дії.</a:t>
            </a:r>
          </a:p>
          <a:p>
            <a:pPr marL="690885" lvl="1" indent="-345443" algn="l">
              <a:lnSpc>
                <a:spcPts val="4480"/>
              </a:lnSpc>
              <a:buFont typeface="Arial"/>
              <a:buChar char="•"/>
            </a:pPr>
            <a:r>
              <a:rPr lang="en-US" sz="3200">
                <a:solidFill>
                  <a:srgbClr val="9D7D6E"/>
                </a:solidFill>
                <a:latin typeface="Arturo Outline"/>
                <a:ea typeface="Arturo Outline"/>
                <a:cs typeface="Arturo Outline"/>
                <a:sym typeface="Arturo Outline"/>
              </a:rPr>
              <a:t>Фотографія робочого дня — аналіз усіх занять працівника протягом дня з подальшою класифікацією.</a:t>
            </a:r>
          </a:p>
          <a:p>
            <a:pPr marL="690885" lvl="1" indent="-345443" algn="l">
              <a:lnSpc>
                <a:spcPts val="4480"/>
              </a:lnSpc>
              <a:buFont typeface="Arial"/>
              <a:buChar char="•"/>
            </a:pPr>
            <a:r>
              <a:rPr lang="en-US" sz="3200">
                <a:solidFill>
                  <a:srgbClr val="9D7D6E"/>
                </a:solidFill>
                <a:latin typeface="Arturo Outline"/>
                <a:ea typeface="Arturo Outline"/>
                <a:cs typeface="Arturo Outline"/>
                <a:sym typeface="Arturo Outline"/>
              </a:rPr>
              <a:t>Метод самоспостереження — працівник самостійно записує, скільки часу витратив на кожне завдання.</a:t>
            </a:r>
          </a:p>
          <a:p>
            <a:pPr marL="690885" lvl="1" indent="-345443" algn="l">
              <a:lnSpc>
                <a:spcPts val="4480"/>
              </a:lnSpc>
              <a:buFont typeface="Arial"/>
              <a:buChar char="•"/>
            </a:pPr>
            <a:r>
              <a:rPr lang="en-US" sz="3200">
                <a:solidFill>
                  <a:srgbClr val="9D7D6E"/>
                </a:solidFill>
                <a:latin typeface="Arturo Outline"/>
                <a:ea typeface="Arturo Outline"/>
                <a:cs typeface="Arturo Outline"/>
                <a:sym typeface="Arturo Outline"/>
              </a:rPr>
              <a:t>Програмне забезпечення (тайм-трекери) — автоматичне або напівавтоматичне відстеження робочого часу за допомогою спеціальних додатків.</a:t>
            </a:r>
          </a:p>
          <a:p>
            <a:pPr algn="l">
              <a:lnSpc>
                <a:spcPts val="4480"/>
              </a:lnSpc>
            </a:pPr>
            <a:endParaRPr lang="en-US" sz="3200">
              <a:solidFill>
                <a:srgbClr val="9D7D6E"/>
              </a:solidFill>
              <a:latin typeface="Arturo Outline"/>
              <a:ea typeface="Arturo Outline"/>
              <a:cs typeface="Arturo Outline"/>
              <a:sym typeface="Arturo Outline"/>
            </a:endParaRPr>
          </a:p>
        </p:txBody>
      </p:sp>
      <p:sp>
        <p:nvSpPr>
          <p:cNvPr id="11" name="Freeform 11"/>
          <p:cNvSpPr/>
          <p:nvPr/>
        </p:nvSpPr>
        <p:spPr>
          <a:xfrm rot="2300329">
            <a:off x="-683705" y="7957236"/>
            <a:ext cx="3159316" cy="2602128"/>
          </a:xfrm>
          <a:custGeom>
            <a:avLst/>
            <a:gdLst/>
            <a:ahLst/>
            <a:cxnLst/>
            <a:rect l="l" t="t" r="r" b="b"/>
            <a:pathLst>
              <a:path w="3159316" h="2602128">
                <a:moveTo>
                  <a:pt x="0" y="0"/>
                </a:moveTo>
                <a:lnTo>
                  <a:pt x="3159316" y="0"/>
                </a:lnTo>
                <a:lnTo>
                  <a:pt x="3159316" y="2602128"/>
                </a:lnTo>
                <a:lnTo>
                  <a:pt x="0" y="2602128"/>
                </a:lnTo>
                <a:lnTo>
                  <a:pt x="0" y="0"/>
                </a:lnTo>
                <a:close/>
              </a:path>
            </a:pathLst>
          </a:custGeom>
          <a:blipFill>
            <a:blip r:embed="rId4">
              <a:alphaModFix amt="70000"/>
              <a:extLst>
                <a:ext uri="{96DAC541-7B7A-43D3-8B79-37D633B846F1}">
                  <asvg:svgBlip xmlns:asvg="http://schemas.microsoft.com/office/drawing/2016/SVG/main" r:embed="rId5"/>
                </a:ext>
              </a:extLst>
            </a:blip>
            <a:stretch>
              <a:fillRect/>
            </a:stretch>
          </a:blipFill>
        </p:spPr>
      </p:sp>
      <p:sp>
        <p:nvSpPr>
          <p:cNvPr id="12" name="Freeform 12"/>
          <p:cNvSpPr/>
          <p:nvPr/>
        </p:nvSpPr>
        <p:spPr>
          <a:xfrm>
            <a:off x="1309860" y="311923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TextBox 13"/>
          <p:cNvSpPr txBox="1"/>
          <p:nvPr/>
        </p:nvSpPr>
        <p:spPr>
          <a:xfrm>
            <a:off x="5150341" y="595811"/>
            <a:ext cx="9132052"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Основні методи аналізу витрат часу</a:t>
            </a:r>
          </a:p>
        </p:txBody>
      </p:sp>
      <p:sp>
        <p:nvSpPr>
          <p:cNvPr id="14" name="Freeform 14"/>
          <p:cNvSpPr/>
          <p:nvPr/>
        </p:nvSpPr>
        <p:spPr>
          <a:xfrm>
            <a:off x="1309860" y="626971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Freeform 15"/>
          <p:cNvSpPr/>
          <p:nvPr/>
        </p:nvSpPr>
        <p:spPr>
          <a:xfrm>
            <a:off x="14648252" y="8751779"/>
            <a:ext cx="1070870" cy="969624"/>
          </a:xfrm>
          <a:custGeom>
            <a:avLst/>
            <a:gdLst/>
            <a:ahLst/>
            <a:cxnLst/>
            <a:rect l="l" t="t" r="r" b="b"/>
            <a:pathLst>
              <a:path w="1070870" h="969624">
                <a:moveTo>
                  <a:pt x="0" y="0"/>
                </a:moveTo>
                <a:lnTo>
                  <a:pt x="1070870" y="0"/>
                </a:lnTo>
                <a:lnTo>
                  <a:pt x="1070870" y="969625"/>
                </a:lnTo>
                <a:lnTo>
                  <a:pt x="0" y="969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9583818">
            <a:off x="15419596" y="-327886"/>
            <a:ext cx="3038180" cy="2502356"/>
          </a:xfrm>
          <a:custGeom>
            <a:avLst/>
            <a:gdLst/>
            <a:ahLst/>
            <a:cxnLst/>
            <a:rect l="l" t="t" r="r" b="b"/>
            <a:pathLst>
              <a:path w="3038180" h="2502356">
                <a:moveTo>
                  <a:pt x="0" y="0"/>
                </a:moveTo>
                <a:lnTo>
                  <a:pt x="3038180" y="0"/>
                </a:lnTo>
                <a:lnTo>
                  <a:pt x="3038180" y="2502355"/>
                </a:lnTo>
                <a:lnTo>
                  <a:pt x="0" y="2502355"/>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2300329">
            <a:off x="-683705" y="7957236"/>
            <a:ext cx="3159316" cy="2602128"/>
          </a:xfrm>
          <a:custGeom>
            <a:avLst/>
            <a:gdLst/>
            <a:ahLst/>
            <a:cxnLst/>
            <a:rect l="l" t="t" r="r" b="b"/>
            <a:pathLst>
              <a:path w="3159316" h="2602128">
                <a:moveTo>
                  <a:pt x="0" y="0"/>
                </a:moveTo>
                <a:lnTo>
                  <a:pt x="3159316" y="0"/>
                </a:lnTo>
                <a:lnTo>
                  <a:pt x="3159316" y="2602128"/>
                </a:lnTo>
                <a:lnTo>
                  <a:pt x="0" y="2602128"/>
                </a:lnTo>
                <a:lnTo>
                  <a:pt x="0" y="0"/>
                </a:lnTo>
                <a:close/>
              </a:path>
            </a:pathLst>
          </a:custGeom>
          <a:blipFill>
            <a:blip r:embed="rId4">
              <a:alphaModFix amt="53000"/>
              <a:extLst>
                <a:ext uri="{96DAC541-7B7A-43D3-8B79-37D633B846F1}">
                  <asvg:svgBlip xmlns:asvg="http://schemas.microsoft.com/office/drawing/2016/SVG/main" r:embed="rId5"/>
                </a:ext>
              </a:extLst>
            </a:blip>
            <a:stretch>
              <a:fillRect/>
            </a:stretch>
          </a:blipFill>
        </p:spPr>
      </p:sp>
      <p:sp>
        <p:nvSpPr>
          <p:cNvPr id="5" name="Freeform 5"/>
          <p:cNvSpPr/>
          <p:nvPr/>
        </p:nvSpPr>
        <p:spPr>
          <a:xfrm rot="-2295495">
            <a:off x="-1196702" y="5563866"/>
            <a:ext cx="3634172" cy="1110074"/>
          </a:xfrm>
          <a:custGeom>
            <a:avLst/>
            <a:gdLst/>
            <a:ahLst/>
            <a:cxnLst/>
            <a:rect l="l" t="t" r="r" b="b"/>
            <a:pathLst>
              <a:path w="3634172" h="1110074">
                <a:moveTo>
                  <a:pt x="0" y="0"/>
                </a:moveTo>
                <a:lnTo>
                  <a:pt x="3634171" y="0"/>
                </a:lnTo>
                <a:lnTo>
                  <a:pt x="3634171" y="1110074"/>
                </a:lnTo>
                <a:lnTo>
                  <a:pt x="0" y="11100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3864967">
            <a:off x="15753346" y="4199029"/>
            <a:ext cx="3962216" cy="3839747"/>
          </a:xfrm>
          <a:custGeom>
            <a:avLst/>
            <a:gdLst/>
            <a:ahLst/>
            <a:cxnLst/>
            <a:rect l="l" t="t" r="r" b="b"/>
            <a:pathLst>
              <a:path w="3962216" h="3839747">
                <a:moveTo>
                  <a:pt x="0" y="0"/>
                </a:moveTo>
                <a:lnTo>
                  <a:pt x="3962215" y="0"/>
                </a:lnTo>
                <a:lnTo>
                  <a:pt x="3962215" y="3839748"/>
                </a:lnTo>
                <a:lnTo>
                  <a:pt x="0" y="38397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1207569">
            <a:off x="16543308" y="7754926"/>
            <a:ext cx="1431984" cy="1296597"/>
          </a:xfrm>
          <a:custGeom>
            <a:avLst/>
            <a:gdLst/>
            <a:ahLst/>
            <a:cxnLst/>
            <a:rect l="l" t="t" r="r" b="b"/>
            <a:pathLst>
              <a:path w="1431984" h="1296597">
                <a:moveTo>
                  <a:pt x="0" y="0"/>
                </a:moveTo>
                <a:lnTo>
                  <a:pt x="1431984" y="0"/>
                </a:lnTo>
                <a:lnTo>
                  <a:pt x="1431984" y="1296596"/>
                </a:lnTo>
                <a:lnTo>
                  <a:pt x="0" y="129659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8" name="Group 8"/>
          <p:cNvGrpSpPr/>
          <p:nvPr/>
        </p:nvGrpSpPr>
        <p:grpSpPr>
          <a:xfrm>
            <a:off x="664652" y="349195"/>
            <a:ext cx="3687870" cy="1276174"/>
            <a:chOff x="0" y="0"/>
            <a:chExt cx="4917160" cy="1701565"/>
          </a:xfrm>
        </p:grpSpPr>
        <p:sp>
          <p:nvSpPr>
            <p:cNvPr id="9" name="Freeform 9"/>
            <p:cNvSpPr/>
            <p:nvPr/>
          </p:nvSpPr>
          <p:spPr>
            <a:xfrm rot="892502">
              <a:off x="110592" y="568968"/>
              <a:ext cx="1111873" cy="1006751"/>
            </a:xfrm>
            <a:custGeom>
              <a:avLst/>
              <a:gdLst/>
              <a:ahLst/>
              <a:cxnLst/>
              <a:rect l="l" t="t" r="r" b="b"/>
              <a:pathLst>
                <a:path w="1111873" h="1006751">
                  <a:moveTo>
                    <a:pt x="0" y="0"/>
                  </a:moveTo>
                  <a:lnTo>
                    <a:pt x="1111873" y="0"/>
                  </a:lnTo>
                  <a:lnTo>
                    <a:pt x="1111873" y="1006751"/>
                  </a:lnTo>
                  <a:lnTo>
                    <a:pt x="0" y="1006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207569">
              <a:off x="1744194" y="205739"/>
              <a:ext cx="1424794" cy="1290086"/>
            </a:xfrm>
            <a:custGeom>
              <a:avLst/>
              <a:gdLst/>
              <a:ahLst/>
              <a:cxnLst/>
              <a:rect l="l" t="t" r="r" b="b"/>
              <a:pathLst>
                <a:path w="1424794" h="1290086">
                  <a:moveTo>
                    <a:pt x="0" y="0"/>
                  </a:moveTo>
                  <a:lnTo>
                    <a:pt x="1424794" y="0"/>
                  </a:lnTo>
                  <a:lnTo>
                    <a:pt x="1424794" y="1290087"/>
                  </a:lnTo>
                  <a:lnTo>
                    <a:pt x="0" y="129008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892502">
              <a:off x="3694695" y="568968"/>
              <a:ext cx="1111873" cy="1006751"/>
            </a:xfrm>
            <a:custGeom>
              <a:avLst/>
              <a:gdLst/>
              <a:ahLst/>
              <a:cxnLst/>
              <a:rect l="l" t="t" r="r" b="b"/>
              <a:pathLst>
                <a:path w="1111873" h="1006751">
                  <a:moveTo>
                    <a:pt x="0" y="0"/>
                  </a:moveTo>
                  <a:lnTo>
                    <a:pt x="1111873" y="0"/>
                  </a:lnTo>
                  <a:lnTo>
                    <a:pt x="1111873" y="1006751"/>
                  </a:lnTo>
                  <a:lnTo>
                    <a:pt x="0" y="100675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sp>
        <p:nvSpPr>
          <p:cNvPr id="12" name="TextBox 12"/>
          <p:cNvSpPr txBox="1"/>
          <p:nvPr/>
        </p:nvSpPr>
        <p:spPr>
          <a:xfrm>
            <a:off x="7184582" y="2741818"/>
            <a:ext cx="8778345" cy="6729095"/>
          </a:xfrm>
          <a:prstGeom prst="rect">
            <a:avLst/>
          </a:prstGeom>
        </p:spPr>
        <p:txBody>
          <a:bodyPr lIns="0" tIns="0" rIns="0" bIns="0" rtlCol="0" anchor="t">
            <a:spAutoFit/>
          </a:bodyPr>
          <a:lstStyle/>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Допомагає знайти «слабкі місця» у процесах;</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Підвищує продуктивність працівників;</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Зменшує витрати та простої;</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Сприяє ефективному плануванню проєктів;</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Дає можливість об’єктивно оцінити завантаження працівників і розподілити обов’язки справедливо.</a:t>
            </a:r>
          </a:p>
          <a:p>
            <a:pPr algn="l">
              <a:lnSpc>
                <a:spcPts val="4480"/>
              </a:lnSpc>
              <a:spcBef>
                <a:spcPct val="0"/>
              </a:spcBef>
            </a:pPr>
            <a:endParaRPr lang="en-US" sz="3200">
              <a:solidFill>
                <a:srgbClr val="9D7D6E"/>
              </a:solidFill>
              <a:latin typeface="Arturo Outline"/>
              <a:ea typeface="Arturo Outline"/>
              <a:cs typeface="Arturo Outline"/>
              <a:sym typeface="Arturo Outline"/>
            </a:endParaRPr>
          </a:p>
        </p:txBody>
      </p:sp>
      <p:sp>
        <p:nvSpPr>
          <p:cNvPr id="13" name="TextBox 13"/>
          <p:cNvSpPr txBox="1"/>
          <p:nvPr/>
        </p:nvSpPr>
        <p:spPr>
          <a:xfrm>
            <a:off x="7184582" y="954624"/>
            <a:ext cx="9427155"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 Переваги аналізу часу для організації</a:t>
            </a:r>
          </a:p>
        </p:txBody>
      </p:sp>
      <p:sp>
        <p:nvSpPr>
          <p:cNvPr id="14" name="Freeform 14"/>
          <p:cNvSpPr/>
          <p:nvPr/>
        </p:nvSpPr>
        <p:spPr>
          <a:xfrm>
            <a:off x="1826737" y="2501484"/>
            <a:ext cx="4714377" cy="6016026"/>
          </a:xfrm>
          <a:custGeom>
            <a:avLst/>
            <a:gdLst/>
            <a:ahLst/>
            <a:cxnLst/>
            <a:rect l="l" t="t" r="r" b="b"/>
            <a:pathLst>
              <a:path w="4714377" h="6016026">
                <a:moveTo>
                  <a:pt x="0" y="0"/>
                </a:moveTo>
                <a:lnTo>
                  <a:pt x="4714377" y="0"/>
                </a:lnTo>
                <a:lnTo>
                  <a:pt x="4714377" y="6016026"/>
                </a:lnTo>
                <a:lnTo>
                  <a:pt x="0" y="601602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Freeform 15"/>
          <p:cNvSpPr/>
          <p:nvPr/>
        </p:nvSpPr>
        <p:spPr>
          <a:xfrm rot="-9010087">
            <a:off x="4492227" y="4362626"/>
            <a:ext cx="1913232" cy="1071318"/>
          </a:xfrm>
          <a:custGeom>
            <a:avLst/>
            <a:gdLst/>
            <a:ahLst/>
            <a:cxnLst/>
            <a:rect l="l" t="t" r="r" b="b"/>
            <a:pathLst>
              <a:path w="1913232" h="1071318">
                <a:moveTo>
                  <a:pt x="0" y="0"/>
                </a:moveTo>
                <a:lnTo>
                  <a:pt x="1913232" y="0"/>
                </a:lnTo>
                <a:lnTo>
                  <a:pt x="1913232" y="1071319"/>
                </a:lnTo>
                <a:lnTo>
                  <a:pt x="0" y="1071319"/>
                </a:lnTo>
                <a:lnTo>
                  <a:pt x="0" y="0"/>
                </a:lnTo>
                <a:close/>
              </a:path>
            </a:pathLst>
          </a:custGeom>
          <a:blipFill>
            <a:blip r:embed="rId14"/>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7667813">
            <a:off x="16111757" y="9487931"/>
            <a:ext cx="3307880" cy="1010407"/>
          </a:xfrm>
          <a:custGeom>
            <a:avLst/>
            <a:gdLst/>
            <a:ahLst/>
            <a:cxnLst/>
            <a:rect l="l" t="t" r="r" b="b"/>
            <a:pathLst>
              <a:path w="3307880" h="1010407">
                <a:moveTo>
                  <a:pt x="0" y="0"/>
                </a:moveTo>
                <a:lnTo>
                  <a:pt x="3307879" y="0"/>
                </a:lnTo>
                <a:lnTo>
                  <a:pt x="3307879" y="1010407"/>
                </a:lnTo>
                <a:lnTo>
                  <a:pt x="0" y="10104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6400602">
            <a:off x="-1175777" y="1777675"/>
            <a:ext cx="3052721" cy="2958364"/>
          </a:xfrm>
          <a:custGeom>
            <a:avLst/>
            <a:gdLst/>
            <a:ahLst/>
            <a:cxnLst/>
            <a:rect l="l" t="t" r="r" b="b"/>
            <a:pathLst>
              <a:path w="3052721" h="2958364">
                <a:moveTo>
                  <a:pt x="0" y="0"/>
                </a:moveTo>
                <a:lnTo>
                  <a:pt x="3052721" y="0"/>
                </a:lnTo>
                <a:lnTo>
                  <a:pt x="3052721" y="2958364"/>
                </a:lnTo>
                <a:lnTo>
                  <a:pt x="0" y="29583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892502">
            <a:off x="421799" y="640877"/>
            <a:ext cx="715992" cy="648298"/>
          </a:xfrm>
          <a:custGeom>
            <a:avLst/>
            <a:gdLst/>
            <a:ahLst/>
            <a:cxnLst/>
            <a:rect l="l" t="t" r="r" b="b"/>
            <a:pathLst>
              <a:path w="715992" h="648298">
                <a:moveTo>
                  <a:pt x="0" y="0"/>
                </a:moveTo>
                <a:lnTo>
                  <a:pt x="715992" y="0"/>
                </a:lnTo>
                <a:lnTo>
                  <a:pt x="715992" y="648298"/>
                </a:lnTo>
                <a:lnTo>
                  <a:pt x="0" y="64829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rot="-1207569">
            <a:off x="1473759" y="406975"/>
            <a:ext cx="917498" cy="830752"/>
          </a:xfrm>
          <a:custGeom>
            <a:avLst/>
            <a:gdLst/>
            <a:ahLst/>
            <a:cxnLst/>
            <a:rect l="l" t="t" r="r" b="b"/>
            <a:pathLst>
              <a:path w="917498" h="830752">
                <a:moveTo>
                  <a:pt x="0" y="0"/>
                </a:moveTo>
                <a:lnTo>
                  <a:pt x="917498" y="0"/>
                </a:lnTo>
                <a:lnTo>
                  <a:pt x="917498" y="830753"/>
                </a:lnTo>
                <a:lnTo>
                  <a:pt x="0" y="8307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892502">
            <a:off x="2729786" y="640877"/>
            <a:ext cx="715992" cy="648298"/>
          </a:xfrm>
          <a:custGeom>
            <a:avLst/>
            <a:gdLst/>
            <a:ahLst/>
            <a:cxnLst/>
            <a:rect l="l" t="t" r="r" b="b"/>
            <a:pathLst>
              <a:path w="715992" h="648298">
                <a:moveTo>
                  <a:pt x="0" y="0"/>
                </a:moveTo>
                <a:lnTo>
                  <a:pt x="715993" y="0"/>
                </a:lnTo>
                <a:lnTo>
                  <a:pt x="715993" y="648298"/>
                </a:lnTo>
                <a:lnTo>
                  <a:pt x="0" y="64829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TextBox 8"/>
          <p:cNvSpPr txBox="1"/>
          <p:nvPr/>
        </p:nvSpPr>
        <p:spPr>
          <a:xfrm>
            <a:off x="1665723" y="2664091"/>
            <a:ext cx="11788569" cy="616712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Віртуальна команда — це група людей, які працюють разом над спільним завданням, але знаходяться в різних фізичних локаціях. Їхня взаємодія відбувається через інтернет та цифрові інструменти. В умовах віддаленої роботи особливо важливо налагодити процеси комунікації, контролю та обліку часу, адже керівник не бачить працівника наживо. Тому вимоги до самоорганізації та прозорості роботи значно вищі, ніж у традиційних командах.</a:t>
            </a:r>
          </a:p>
        </p:txBody>
      </p:sp>
      <p:sp>
        <p:nvSpPr>
          <p:cNvPr id="9" name="Freeform 9"/>
          <p:cNvSpPr/>
          <p:nvPr/>
        </p:nvSpPr>
        <p:spPr>
          <a:xfrm rot="-1207569">
            <a:off x="8864585" y="8973701"/>
            <a:ext cx="986782" cy="893486"/>
          </a:xfrm>
          <a:custGeom>
            <a:avLst/>
            <a:gdLst/>
            <a:ahLst/>
            <a:cxnLst/>
            <a:rect l="l" t="t" r="r" b="b"/>
            <a:pathLst>
              <a:path w="986782" h="893486">
                <a:moveTo>
                  <a:pt x="0" y="0"/>
                </a:moveTo>
                <a:lnTo>
                  <a:pt x="986782" y="0"/>
                </a:lnTo>
                <a:lnTo>
                  <a:pt x="986782" y="893487"/>
                </a:lnTo>
                <a:lnTo>
                  <a:pt x="0" y="8934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rot="-1207569">
            <a:off x="7480913" y="8959506"/>
            <a:ext cx="1000304" cy="905730"/>
          </a:xfrm>
          <a:custGeom>
            <a:avLst/>
            <a:gdLst/>
            <a:ahLst/>
            <a:cxnLst/>
            <a:rect l="l" t="t" r="r" b="b"/>
            <a:pathLst>
              <a:path w="1000304" h="905730">
                <a:moveTo>
                  <a:pt x="0" y="0"/>
                </a:moveTo>
                <a:lnTo>
                  <a:pt x="1000303" y="0"/>
                </a:lnTo>
                <a:lnTo>
                  <a:pt x="1000303" y="905729"/>
                </a:lnTo>
                <a:lnTo>
                  <a:pt x="0" y="90572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11"/>
          <p:cNvSpPr/>
          <p:nvPr/>
        </p:nvSpPr>
        <p:spPr>
          <a:xfrm rot="-1207569">
            <a:off x="10468062" y="8965627"/>
            <a:ext cx="986782" cy="893486"/>
          </a:xfrm>
          <a:custGeom>
            <a:avLst/>
            <a:gdLst/>
            <a:ahLst/>
            <a:cxnLst/>
            <a:rect l="l" t="t" r="r" b="b"/>
            <a:pathLst>
              <a:path w="986782" h="893486">
                <a:moveTo>
                  <a:pt x="0" y="0"/>
                </a:moveTo>
                <a:lnTo>
                  <a:pt x="986782" y="0"/>
                </a:lnTo>
                <a:lnTo>
                  <a:pt x="986782" y="893487"/>
                </a:lnTo>
                <a:lnTo>
                  <a:pt x="0" y="8934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13938385" y="4032695"/>
            <a:ext cx="3827311" cy="4184933"/>
          </a:xfrm>
          <a:custGeom>
            <a:avLst/>
            <a:gdLst/>
            <a:ahLst/>
            <a:cxnLst/>
            <a:rect l="l" t="t" r="r" b="b"/>
            <a:pathLst>
              <a:path w="3827311" h="4184933">
                <a:moveTo>
                  <a:pt x="0" y="0"/>
                </a:moveTo>
                <a:lnTo>
                  <a:pt x="3827312" y="0"/>
                </a:lnTo>
                <a:lnTo>
                  <a:pt x="3827312" y="4184933"/>
                </a:lnTo>
                <a:lnTo>
                  <a:pt x="0" y="418493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rot="2310883">
            <a:off x="-494929" y="8074514"/>
            <a:ext cx="3085203" cy="2675713"/>
          </a:xfrm>
          <a:custGeom>
            <a:avLst/>
            <a:gdLst/>
            <a:ahLst/>
            <a:cxnLst/>
            <a:rect l="l" t="t" r="r" b="b"/>
            <a:pathLst>
              <a:path w="3085203" h="2675713">
                <a:moveTo>
                  <a:pt x="0" y="0"/>
                </a:moveTo>
                <a:lnTo>
                  <a:pt x="3085203" y="0"/>
                </a:lnTo>
                <a:lnTo>
                  <a:pt x="3085203" y="2675713"/>
                </a:lnTo>
                <a:lnTo>
                  <a:pt x="0" y="267571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4" name="Freeform 14"/>
          <p:cNvSpPr/>
          <p:nvPr/>
        </p:nvSpPr>
        <p:spPr>
          <a:xfrm rot="-8301901">
            <a:off x="15756651" y="-309156"/>
            <a:ext cx="3085203" cy="2675713"/>
          </a:xfrm>
          <a:custGeom>
            <a:avLst/>
            <a:gdLst/>
            <a:ahLst/>
            <a:cxnLst/>
            <a:rect l="l" t="t" r="r" b="b"/>
            <a:pathLst>
              <a:path w="3085203" h="2675713">
                <a:moveTo>
                  <a:pt x="0" y="0"/>
                </a:moveTo>
                <a:lnTo>
                  <a:pt x="3085203" y="0"/>
                </a:lnTo>
                <a:lnTo>
                  <a:pt x="3085203" y="2675712"/>
                </a:lnTo>
                <a:lnTo>
                  <a:pt x="0" y="267571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TextBox 15"/>
          <p:cNvSpPr txBox="1"/>
          <p:nvPr/>
        </p:nvSpPr>
        <p:spPr>
          <a:xfrm>
            <a:off x="5092526" y="988653"/>
            <a:ext cx="10164949"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Що таке віртуальна команда і як вона працює</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2700000">
            <a:off x="-513125" y="5216088"/>
            <a:ext cx="1956125" cy="597507"/>
          </a:xfrm>
          <a:custGeom>
            <a:avLst/>
            <a:gdLst/>
            <a:ahLst/>
            <a:cxnLst/>
            <a:rect l="l" t="t" r="r" b="b"/>
            <a:pathLst>
              <a:path w="1956125" h="597507">
                <a:moveTo>
                  <a:pt x="0" y="0"/>
                </a:moveTo>
                <a:lnTo>
                  <a:pt x="1956125" y="0"/>
                </a:lnTo>
                <a:lnTo>
                  <a:pt x="1956125" y="597507"/>
                </a:lnTo>
                <a:lnTo>
                  <a:pt x="0" y="59750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892502">
            <a:off x="15114478" y="366387"/>
            <a:ext cx="715992" cy="648298"/>
          </a:xfrm>
          <a:custGeom>
            <a:avLst/>
            <a:gdLst/>
            <a:ahLst/>
            <a:cxnLst/>
            <a:rect l="l" t="t" r="r" b="b"/>
            <a:pathLst>
              <a:path w="715992" h="648298">
                <a:moveTo>
                  <a:pt x="0" y="0"/>
                </a:moveTo>
                <a:lnTo>
                  <a:pt x="715992" y="0"/>
                </a:lnTo>
                <a:lnTo>
                  <a:pt x="715992" y="648299"/>
                </a:lnTo>
                <a:lnTo>
                  <a:pt x="0" y="6482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1207569">
            <a:off x="16166438" y="132486"/>
            <a:ext cx="917498" cy="830752"/>
          </a:xfrm>
          <a:custGeom>
            <a:avLst/>
            <a:gdLst/>
            <a:ahLst/>
            <a:cxnLst/>
            <a:rect l="l" t="t" r="r" b="b"/>
            <a:pathLst>
              <a:path w="917498" h="830752">
                <a:moveTo>
                  <a:pt x="0" y="0"/>
                </a:moveTo>
                <a:lnTo>
                  <a:pt x="917498" y="0"/>
                </a:lnTo>
                <a:lnTo>
                  <a:pt x="917498" y="830753"/>
                </a:lnTo>
                <a:lnTo>
                  <a:pt x="0" y="8307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892502">
            <a:off x="17422465" y="366387"/>
            <a:ext cx="715992" cy="648298"/>
          </a:xfrm>
          <a:custGeom>
            <a:avLst/>
            <a:gdLst/>
            <a:ahLst/>
            <a:cxnLst/>
            <a:rect l="l" t="t" r="r" b="b"/>
            <a:pathLst>
              <a:path w="715992" h="648298">
                <a:moveTo>
                  <a:pt x="0" y="0"/>
                </a:moveTo>
                <a:lnTo>
                  <a:pt x="715992" y="0"/>
                </a:lnTo>
                <a:lnTo>
                  <a:pt x="715992" y="648299"/>
                </a:lnTo>
                <a:lnTo>
                  <a:pt x="0" y="6482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TextBox 7"/>
          <p:cNvSpPr txBox="1"/>
          <p:nvPr/>
        </p:nvSpPr>
        <p:spPr>
          <a:xfrm>
            <a:off x="1367782" y="2556464"/>
            <a:ext cx="9144000" cy="7291070"/>
          </a:xfrm>
          <a:prstGeom prst="rect">
            <a:avLst/>
          </a:prstGeom>
        </p:spPr>
        <p:txBody>
          <a:bodyPr lIns="0" tIns="0" rIns="0" bIns="0" rtlCol="0" anchor="t">
            <a:spAutoFit/>
          </a:bodyPr>
          <a:lstStyle/>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Члени команди можуть перебувати в різних часових поясах.</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Більше ризику втратити концентрацію через домашні справи.</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Керівник має покладатися на звіти, трекери та результати, а не на спостереження.</a:t>
            </a:r>
          </a:p>
          <a:p>
            <a:pPr marL="690881" lvl="1" indent="-345440" algn="l">
              <a:lnSpc>
                <a:spcPts val="4480"/>
              </a:lnSpc>
              <a:spcBef>
                <a:spcPct val="0"/>
              </a:spcBef>
              <a:buFont typeface="Arial"/>
              <a:buChar char="•"/>
            </a:pPr>
            <a:r>
              <a:rPr lang="en-US" sz="3200">
                <a:solidFill>
                  <a:srgbClr val="9D7D6E"/>
                </a:solidFill>
                <a:latin typeface="Arturo Outline"/>
                <a:ea typeface="Arturo Outline"/>
                <a:cs typeface="Arturo Outline"/>
                <a:sym typeface="Arturo Outline"/>
              </a:rPr>
              <a:t>Важливо мати довіру між учасниками команди та зрозумілу систему звітності.</a:t>
            </a:r>
          </a:p>
          <a:p>
            <a:pPr algn="l">
              <a:lnSpc>
                <a:spcPts val="4480"/>
              </a:lnSpc>
              <a:spcBef>
                <a:spcPct val="0"/>
              </a:spcBef>
            </a:pPr>
            <a:endParaRPr lang="en-US" sz="3200">
              <a:solidFill>
                <a:srgbClr val="9D7D6E"/>
              </a:solidFill>
              <a:latin typeface="Arturo Outline"/>
              <a:ea typeface="Arturo Outline"/>
              <a:cs typeface="Arturo Outline"/>
              <a:sym typeface="Arturo Outline"/>
            </a:endParaRPr>
          </a:p>
        </p:txBody>
      </p:sp>
      <p:sp>
        <p:nvSpPr>
          <p:cNvPr id="8" name="TextBox 8"/>
          <p:cNvSpPr txBox="1"/>
          <p:nvPr/>
        </p:nvSpPr>
        <p:spPr>
          <a:xfrm>
            <a:off x="1028700" y="704660"/>
            <a:ext cx="7696200"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Особливості обліку часу у віртуальних командах</a:t>
            </a:r>
          </a:p>
        </p:txBody>
      </p:sp>
      <p:grpSp>
        <p:nvGrpSpPr>
          <p:cNvPr id="9" name="Group 9"/>
          <p:cNvGrpSpPr/>
          <p:nvPr/>
        </p:nvGrpSpPr>
        <p:grpSpPr>
          <a:xfrm>
            <a:off x="6491358" y="1684585"/>
            <a:ext cx="396365" cy="83123"/>
            <a:chOff x="0" y="0"/>
            <a:chExt cx="528486" cy="110831"/>
          </a:xfrm>
        </p:grpSpPr>
        <p:grpSp>
          <p:nvGrpSpPr>
            <p:cNvPr id="10" name="Group 10"/>
            <p:cNvGrpSpPr/>
            <p:nvPr/>
          </p:nvGrpSpPr>
          <p:grpSpPr>
            <a:xfrm>
              <a:off x="0" y="0"/>
              <a:ext cx="174831" cy="110831"/>
              <a:chOff x="0" y="0"/>
              <a:chExt cx="137255" cy="87011"/>
            </a:xfrm>
          </p:grpSpPr>
          <p:sp>
            <p:nvSpPr>
              <p:cNvPr id="11" name="Freeform 11"/>
              <p:cNvSpPr/>
              <p:nvPr/>
            </p:nvSpPr>
            <p:spPr>
              <a:xfrm>
                <a:off x="0" y="0"/>
                <a:ext cx="137255" cy="87011"/>
              </a:xfrm>
              <a:custGeom>
                <a:avLst/>
                <a:gdLst/>
                <a:ahLst/>
                <a:cxnLst/>
                <a:rect l="l" t="t" r="r" b="b"/>
                <a:pathLst>
                  <a:path w="137255" h="87011">
                    <a:moveTo>
                      <a:pt x="0" y="0"/>
                    </a:moveTo>
                    <a:lnTo>
                      <a:pt x="137255" y="0"/>
                    </a:lnTo>
                    <a:lnTo>
                      <a:pt x="137255" y="87011"/>
                    </a:lnTo>
                    <a:lnTo>
                      <a:pt x="0" y="87011"/>
                    </a:lnTo>
                    <a:close/>
                  </a:path>
                </a:pathLst>
              </a:custGeom>
              <a:solidFill>
                <a:srgbClr val="F7F7F7"/>
              </a:solidFill>
            </p:spPr>
          </p:sp>
          <p:sp>
            <p:nvSpPr>
              <p:cNvPr id="12" name="TextBox 12"/>
              <p:cNvSpPr txBox="1"/>
              <p:nvPr/>
            </p:nvSpPr>
            <p:spPr>
              <a:xfrm>
                <a:off x="0" y="-38100"/>
                <a:ext cx="137255" cy="125111"/>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353655" y="0"/>
              <a:ext cx="174831" cy="110831"/>
              <a:chOff x="0" y="0"/>
              <a:chExt cx="137255" cy="87011"/>
            </a:xfrm>
          </p:grpSpPr>
          <p:sp>
            <p:nvSpPr>
              <p:cNvPr id="14" name="Freeform 14"/>
              <p:cNvSpPr/>
              <p:nvPr/>
            </p:nvSpPr>
            <p:spPr>
              <a:xfrm>
                <a:off x="0" y="0"/>
                <a:ext cx="137255" cy="87011"/>
              </a:xfrm>
              <a:custGeom>
                <a:avLst/>
                <a:gdLst/>
                <a:ahLst/>
                <a:cxnLst/>
                <a:rect l="l" t="t" r="r" b="b"/>
                <a:pathLst>
                  <a:path w="137255" h="87011">
                    <a:moveTo>
                      <a:pt x="0" y="0"/>
                    </a:moveTo>
                    <a:lnTo>
                      <a:pt x="137255" y="0"/>
                    </a:lnTo>
                    <a:lnTo>
                      <a:pt x="137255" y="87011"/>
                    </a:lnTo>
                    <a:lnTo>
                      <a:pt x="0" y="87011"/>
                    </a:lnTo>
                    <a:close/>
                  </a:path>
                </a:pathLst>
              </a:custGeom>
              <a:solidFill>
                <a:srgbClr val="F7F7F7"/>
              </a:solidFill>
            </p:spPr>
          </p:sp>
          <p:sp>
            <p:nvSpPr>
              <p:cNvPr id="15" name="TextBox 15"/>
              <p:cNvSpPr txBox="1"/>
              <p:nvPr/>
            </p:nvSpPr>
            <p:spPr>
              <a:xfrm>
                <a:off x="0" y="-38100"/>
                <a:ext cx="137255" cy="125111"/>
              </a:xfrm>
              <a:prstGeom prst="rect">
                <a:avLst/>
              </a:prstGeom>
            </p:spPr>
            <p:txBody>
              <a:bodyPr lIns="50800" tIns="50800" rIns="50800" bIns="50800" rtlCol="0" anchor="ctr"/>
              <a:lstStyle/>
              <a:p>
                <a:pPr algn="ctr">
                  <a:lnSpc>
                    <a:spcPts val="2659"/>
                  </a:lnSpc>
                </a:pPr>
                <a:endParaRPr/>
              </a:p>
            </p:txBody>
          </p:sp>
        </p:grpSp>
      </p:grpSp>
      <p:sp>
        <p:nvSpPr>
          <p:cNvPr id="16" name="Freeform 16"/>
          <p:cNvSpPr/>
          <p:nvPr/>
        </p:nvSpPr>
        <p:spPr>
          <a:xfrm rot="1995042">
            <a:off x="-203179" y="8894955"/>
            <a:ext cx="1833103" cy="1509810"/>
          </a:xfrm>
          <a:custGeom>
            <a:avLst/>
            <a:gdLst/>
            <a:ahLst/>
            <a:cxnLst/>
            <a:rect l="l" t="t" r="r" b="b"/>
            <a:pathLst>
              <a:path w="1833103" h="1509810">
                <a:moveTo>
                  <a:pt x="0" y="0"/>
                </a:moveTo>
                <a:lnTo>
                  <a:pt x="1833103" y="0"/>
                </a:lnTo>
                <a:lnTo>
                  <a:pt x="1833103" y="1509810"/>
                </a:lnTo>
                <a:lnTo>
                  <a:pt x="0" y="1509810"/>
                </a:lnTo>
                <a:lnTo>
                  <a:pt x="0" y="0"/>
                </a:lnTo>
                <a:close/>
              </a:path>
            </a:pathLst>
          </a:custGeom>
          <a:blipFill>
            <a:blip r:embed="rId8">
              <a:alphaModFix amt="59000"/>
              <a:extLst>
                <a:ext uri="{96DAC541-7B7A-43D3-8B79-37D633B846F1}">
                  <asvg:svgBlip xmlns:asvg="http://schemas.microsoft.com/office/drawing/2016/SVG/main" r:embed="rId9"/>
                </a:ext>
              </a:extLst>
            </a:blip>
            <a:stretch>
              <a:fillRect/>
            </a:stretch>
          </a:blipFill>
        </p:spPr>
      </p:sp>
      <p:sp>
        <p:nvSpPr>
          <p:cNvPr id="17" name="Freeform 17"/>
          <p:cNvSpPr/>
          <p:nvPr/>
        </p:nvSpPr>
        <p:spPr>
          <a:xfrm>
            <a:off x="11884081" y="2925601"/>
            <a:ext cx="5019935" cy="4435797"/>
          </a:xfrm>
          <a:custGeom>
            <a:avLst/>
            <a:gdLst/>
            <a:ahLst/>
            <a:cxnLst/>
            <a:rect l="l" t="t" r="r" b="b"/>
            <a:pathLst>
              <a:path w="5019935" h="4435797">
                <a:moveTo>
                  <a:pt x="0" y="0"/>
                </a:moveTo>
                <a:lnTo>
                  <a:pt x="5019935" y="0"/>
                </a:lnTo>
                <a:lnTo>
                  <a:pt x="5019935" y="4435798"/>
                </a:lnTo>
                <a:lnTo>
                  <a:pt x="0" y="44357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8" name="Freeform 18"/>
          <p:cNvSpPr/>
          <p:nvPr/>
        </p:nvSpPr>
        <p:spPr>
          <a:xfrm rot="-1207569">
            <a:off x="11068541" y="8811557"/>
            <a:ext cx="986782" cy="893486"/>
          </a:xfrm>
          <a:custGeom>
            <a:avLst/>
            <a:gdLst/>
            <a:ahLst/>
            <a:cxnLst/>
            <a:rect l="l" t="t" r="r" b="b"/>
            <a:pathLst>
              <a:path w="986782" h="893486">
                <a:moveTo>
                  <a:pt x="0" y="0"/>
                </a:moveTo>
                <a:lnTo>
                  <a:pt x="986782" y="0"/>
                </a:lnTo>
                <a:lnTo>
                  <a:pt x="986782" y="893486"/>
                </a:lnTo>
                <a:lnTo>
                  <a:pt x="0" y="8934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nvSpPr>
        <p:spPr>
          <a:xfrm rot="-1207569">
            <a:off x="9601647" y="8811557"/>
            <a:ext cx="986782" cy="893486"/>
          </a:xfrm>
          <a:custGeom>
            <a:avLst/>
            <a:gdLst/>
            <a:ahLst/>
            <a:cxnLst/>
            <a:rect l="l" t="t" r="r" b="b"/>
            <a:pathLst>
              <a:path w="986782" h="893486">
                <a:moveTo>
                  <a:pt x="0" y="0"/>
                </a:moveTo>
                <a:lnTo>
                  <a:pt x="986782" y="0"/>
                </a:lnTo>
                <a:lnTo>
                  <a:pt x="986782" y="893486"/>
                </a:lnTo>
                <a:lnTo>
                  <a:pt x="0" y="8934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Freeform 20"/>
          <p:cNvSpPr/>
          <p:nvPr/>
        </p:nvSpPr>
        <p:spPr>
          <a:xfrm>
            <a:off x="11374674" y="79038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1" name="Freeform 21"/>
          <p:cNvSpPr/>
          <p:nvPr/>
        </p:nvSpPr>
        <p:spPr>
          <a:xfrm>
            <a:off x="12540864" y="8234531"/>
            <a:ext cx="1563115" cy="1415329"/>
          </a:xfrm>
          <a:custGeom>
            <a:avLst/>
            <a:gdLst/>
            <a:ahLst/>
            <a:cxnLst/>
            <a:rect l="l" t="t" r="r" b="b"/>
            <a:pathLst>
              <a:path w="1563115" h="1415329">
                <a:moveTo>
                  <a:pt x="0" y="0"/>
                </a:moveTo>
                <a:lnTo>
                  <a:pt x="1563115" y="0"/>
                </a:lnTo>
                <a:lnTo>
                  <a:pt x="1563115" y="1415329"/>
                </a:lnTo>
                <a:lnTo>
                  <a:pt x="0" y="141532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2" name="Freeform 22"/>
          <p:cNvSpPr/>
          <p:nvPr/>
        </p:nvSpPr>
        <p:spPr>
          <a:xfrm>
            <a:off x="10069314" y="79038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4304095">
            <a:off x="16010637" y="5050412"/>
            <a:ext cx="2495008" cy="2417889"/>
          </a:xfrm>
          <a:custGeom>
            <a:avLst/>
            <a:gdLst/>
            <a:ahLst/>
            <a:cxnLst/>
            <a:rect l="l" t="t" r="r" b="b"/>
            <a:pathLst>
              <a:path w="2495008" h="2417889">
                <a:moveTo>
                  <a:pt x="0" y="0"/>
                </a:moveTo>
                <a:lnTo>
                  <a:pt x="2495008" y="0"/>
                </a:lnTo>
                <a:lnTo>
                  <a:pt x="2495008" y="2417890"/>
                </a:lnTo>
                <a:lnTo>
                  <a:pt x="0" y="241789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6174971" y="8306074"/>
            <a:ext cx="1563115" cy="1415329"/>
          </a:xfrm>
          <a:custGeom>
            <a:avLst/>
            <a:gdLst/>
            <a:ahLst/>
            <a:cxnLst/>
            <a:rect l="l" t="t" r="r" b="b"/>
            <a:pathLst>
              <a:path w="1563115" h="1415329">
                <a:moveTo>
                  <a:pt x="0" y="0"/>
                </a:moveTo>
                <a:lnTo>
                  <a:pt x="1563115" y="0"/>
                </a:lnTo>
                <a:lnTo>
                  <a:pt x="1563115" y="1415330"/>
                </a:lnTo>
                <a:lnTo>
                  <a:pt x="0" y="14153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892502">
            <a:off x="747596" y="775921"/>
            <a:ext cx="833905" cy="755063"/>
          </a:xfrm>
          <a:custGeom>
            <a:avLst/>
            <a:gdLst/>
            <a:ahLst/>
            <a:cxnLst/>
            <a:rect l="l" t="t" r="r" b="b"/>
            <a:pathLst>
              <a:path w="833905" h="755063">
                <a:moveTo>
                  <a:pt x="0" y="0"/>
                </a:moveTo>
                <a:lnTo>
                  <a:pt x="833905" y="0"/>
                </a:lnTo>
                <a:lnTo>
                  <a:pt x="833905" y="755063"/>
                </a:lnTo>
                <a:lnTo>
                  <a:pt x="0" y="7550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1207569">
            <a:off x="1972798" y="503499"/>
            <a:ext cx="1068595" cy="967565"/>
          </a:xfrm>
          <a:custGeom>
            <a:avLst/>
            <a:gdLst/>
            <a:ahLst/>
            <a:cxnLst/>
            <a:rect l="l" t="t" r="r" b="b"/>
            <a:pathLst>
              <a:path w="1068595" h="967565">
                <a:moveTo>
                  <a:pt x="0" y="0"/>
                </a:moveTo>
                <a:lnTo>
                  <a:pt x="1068595" y="0"/>
                </a:lnTo>
                <a:lnTo>
                  <a:pt x="1068595" y="967565"/>
                </a:lnTo>
                <a:lnTo>
                  <a:pt x="0" y="9675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892502">
            <a:off x="3435673" y="775921"/>
            <a:ext cx="833905" cy="755063"/>
          </a:xfrm>
          <a:custGeom>
            <a:avLst/>
            <a:gdLst/>
            <a:ahLst/>
            <a:cxnLst/>
            <a:rect l="l" t="t" r="r" b="b"/>
            <a:pathLst>
              <a:path w="833905" h="755063">
                <a:moveTo>
                  <a:pt x="0" y="0"/>
                </a:moveTo>
                <a:lnTo>
                  <a:pt x="833905" y="0"/>
                </a:lnTo>
                <a:lnTo>
                  <a:pt x="833905" y="755063"/>
                </a:lnTo>
                <a:lnTo>
                  <a:pt x="0" y="7550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rot="2300329">
            <a:off x="-683705" y="7957236"/>
            <a:ext cx="3159316" cy="2602128"/>
          </a:xfrm>
          <a:custGeom>
            <a:avLst/>
            <a:gdLst/>
            <a:ahLst/>
            <a:cxnLst/>
            <a:rect l="l" t="t" r="r" b="b"/>
            <a:pathLst>
              <a:path w="3159316" h="2602128">
                <a:moveTo>
                  <a:pt x="0" y="0"/>
                </a:moveTo>
                <a:lnTo>
                  <a:pt x="3159316" y="0"/>
                </a:lnTo>
                <a:lnTo>
                  <a:pt x="3159316" y="2602128"/>
                </a:lnTo>
                <a:lnTo>
                  <a:pt x="0" y="2602128"/>
                </a:lnTo>
                <a:lnTo>
                  <a:pt x="0" y="0"/>
                </a:lnTo>
                <a:close/>
              </a:path>
            </a:pathLst>
          </a:custGeom>
          <a:blipFill>
            <a:blip r:embed="rId8">
              <a:alphaModFix amt="70000"/>
              <a:extLst>
                <a:ext uri="{96DAC541-7B7A-43D3-8B79-37D633B846F1}">
                  <asvg:svgBlip xmlns:asvg="http://schemas.microsoft.com/office/drawing/2016/SVG/main" r:embed="rId9"/>
                </a:ext>
              </a:extLst>
            </a:blip>
            <a:stretch>
              <a:fillRect/>
            </a:stretch>
          </a:blipFill>
        </p:spPr>
      </p:sp>
      <p:sp>
        <p:nvSpPr>
          <p:cNvPr id="9" name="Freeform 9"/>
          <p:cNvSpPr/>
          <p:nvPr/>
        </p:nvSpPr>
        <p:spPr>
          <a:xfrm>
            <a:off x="1309860" y="311923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1309860" y="6269715"/>
            <a:ext cx="1018815" cy="894200"/>
          </a:xfrm>
          <a:custGeom>
            <a:avLst/>
            <a:gdLst/>
            <a:ahLst/>
            <a:cxnLst/>
            <a:rect l="l" t="t" r="r" b="b"/>
            <a:pathLst>
              <a:path w="1018815" h="894200">
                <a:moveTo>
                  <a:pt x="0" y="0"/>
                </a:moveTo>
                <a:lnTo>
                  <a:pt x="1018815" y="0"/>
                </a:lnTo>
                <a:lnTo>
                  <a:pt x="1018815" y="894200"/>
                </a:lnTo>
                <a:lnTo>
                  <a:pt x="0" y="8942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a:off x="14648252" y="8751779"/>
            <a:ext cx="1070870" cy="969624"/>
          </a:xfrm>
          <a:custGeom>
            <a:avLst/>
            <a:gdLst/>
            <a:ahLst/>
            <a:cxnLst/>
            <a:rect l="l" t="t" r="r" b="b"/>
            <a:pathLst>
              <a:path w="1070870" h="969624">
                <a:moveTo>
                  <a:pt x="0" y="0"/>
                </a:moveTo>
                <a:lnTo>
                  <a:pt x="1070870" y="0"/>
                </a:lnTo>
                <a:lnTo>
                  <a:pt x="1070870" y="969625"/>
                </a:lnTo>
                <a:lnTo>
                  <a:pt x="0" y="96962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rot="-8437365">
            <a:off x="15574575" y="-406922"/>
            <a:ext cx="3367132" cy="2871245"/>
          </a:xfrm>
          <a:custGeom>
            <a:avLst/>
            <a:gdLst/>
            <a:ahLst/>
            <a:cxnLst/>
            <a:rect l="l" t="t" r="r" b="b"/>
            <a:pathLst>
              <a:path w="3367132" h="2871245">
                <a:moveTo>
                  <a:pt x="0" y="0"/>
                </a:moveTo>
                <a:lnTo>
                  <a:pt x="3367132" y="0"/>
                </a:lnTo>
                <a:lnTo>
                  <a:pt x="3367132" y="2871244"/>
                </a:lnTo>
                <a:lnTo>
                  <a:pt x="0" y="287124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TextBox 13"/>
          <p:cNvSpPr txBox="1"/>
          <p:nvPr/>
        </p:nvSpPr>
        <p:spPr>
          <a:xfrm>
            <a:off x="2646556" y="3052560"/>
            <a:ext cx="13210535" cy="5605145"/>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Toggl — простий у використанні трекер, який показує, на що витрачається час.</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Clockify — дозволяє планувати та аналізувати робочі години команди.</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RescueTime — аналізує продуктивність автоматично, визначає, які сайти чи програми використовуються найчастіше.</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Trello, Asana — системи управління завданнями з можливістю відстеження прогресу та строків.</a:t>
            </a:r>
          </a:p>
          <a:p>
            <a:pPr algn="l">
              <a:lnSpc>
                <a:spcPts val="4480"/>
              </a:lnSpc>
            </a:pPr>
            <a:endParaRPr lang="en-US" sz="3200">
              <a:solidFill>
                <a:srgbClr val="9D7D6E"/>
              </a:solidFill>
              <a:latin typeface="Arturo Outline"/>
              <a:ea typeface="Arturo Outline"/>
              <a:cs typeface="Arturo Outline"/>
              <a:sym typeface="Arturo Outline"/>
            </a:endParaRPr>
          </a:p>
        </p:txBody>
      </p:sp>
      <p:sp>
        <p:nvSpPr>
          <p:cNvPr id="14" name="TextBox 14"/>
          <p:cNvSpPr txBox="1"/>
          <p:nvPr/>
        </p:nvSpPr>
        <p:spPr>
          <a:xfrm>
            <a:off x="5436989" y="1076399"/>
            <a:ext cx="9132052"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Інструменти для аналізу часу у віртуальній роботі</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8286081">
            <a:off x="15931424" y="-78189"/>
            <a:ext cx="2655752" cy="2187374"/>
          </a:xfrm>
          <a:custGeom>
            <a:avLst/>
            <a:gdLst/>
            <a:ahLst/>
            <a:cxnLst/>
            <a:rect l="l" t="t" r="r" b="b"/>
            <a:pathLst>
              <a:path w="2655752" h="2187374">
                <a:moveTo>
                  <a:pt x="0" y="0"/>
                </a:moveTo>
                <a:lnTo>
                  <a:pt x="2655752" y="0"/>
                </a:lnTo>
                <a:lnTo>
                  <a:pt x="2655752" y="2187374"/>
                </a:lnTo>
                <a:lnTo>
                  <a:pt x="0" y="2187374"/>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2217962">
            <a:off x="-483051" y="8206115"/>
            <a:ext cx="2929096" cy="2412510"/>
          </a:xfrm>
          <a:custGeom>
            <a:avLst/>
            <a:gdLst/>
            <a:ahLst/>
            <a:cxnLst/>
            <a:rect l="l" t="t" r="r" b="b"/>
            <a:pathLst>
              <a:path w="2929096" h="2412510">
                <a:moveTo>
                  <a:pt x="0" y="0"/>
                </a:moveTo>
                <a:lnTo>
                  <a:pt x="2929096" y="0"/>
                </a:lnTo>
                <a:lnTo>
                  <a:pt x="2929096" y="2412510"/>
                </a:lnTo>
                <a:lnTo>
                  <a:pt x="0" y="2412510"/>
                </a:lnTo>
                <a:lnTo>
                  <a:pt x="0" y="0"/>
                </a:lnTo>
                <a:close/>
              </a:path>
            </a:pathLst>
          </a:custGeom>
          <a:blipFill>
            <a:blip r:embed="rId4">
              <a:alphaModFix amt="53000"/>
              <a:extLst>
                <a:ext uri="{96DAC541-7B7A-43D3-8B79-37D633B846F1}">
                  <asvg:svgBlip xmlns:asvg="http://schemas.microsoft.com/office/drawing/2016/SVG/main" r:embed="rId5"/>
                </a:ext>
              </a:extLst>
            </a:blip>
            <a:stretch>
              <a:fillRect/>
            </a:stretch>
          </a:blipFill>
        </p:spPr>
      </p:sp>
      <p:sp>
        <p:nvSpPr>
          <p:cNvPr id="5" name="Freeform 5"/>
          <p:cNvSpPr/>
          <p:nvPr/>
        </p:nvSpPr>
        <p:spPr>
          <a:xfrm rot="-7667813">
            <a:off x="16634060" y="6254841"/>
            <a:ext cx="3307880" cy="1010407"/>
          </a:xfrm>
          <a:custGeom>
            <a:avLst/>
            <a:gdLst/>
            <a:ahLst/>
            <a:cxnLst/>
            <a:rect l="l" t="t" r="r" b="b"/>
            <a:pathLst>
              <a:path w="3307880" h="1010407">
                <a:moveTo>
                  <a:pt x="0" y="0"/>
                </a:moveTo>
                <a:lnTo>
                  <a:pt x="3307880" y="0"/>
                </a:lnTo>
                <a:lnTo>
                  <a:pt x="3307880" y="1010407"/>
                </a:lnTo>
                <a:lnTo>
                  <a:pt x="0" y="10104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6400602">
            <a:off x="-1175777" y="1777675"/>
            <a:ext cx="3052721" cy="2958364"/>
          </a:xfrm>
          <a:custGeom>
            <a:avLst/>
            <a:gdLst/>
            <a:ahLst/>
            <a:cxnLst/>
            <a:rect l="l" t="t" r="r" b="b"/>
            <a:pathLst>
              <a:path w="3052721" h="2958364">
                <a:moveTo>
                  <a:pt x="0" y="0"/>
                </a:moveTo>
                <a:lnTo>
                  <a:pt x="3052721" y="0"/>
                </a:lnTo>
                <a:lnTo>
                  <a:pt x="3052721" y="2958364"/>
                </a:lnTo>
                <a:lnTo>
                  <a:pt x="0" y="29583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rot="892502">
            <a:off x="421799" y="640877"/>
            <a:ext cx="715992" cy="648298"/>
          </a:xfrm>
          <a:custGeom>
            <a:avLst/>
            <a:gdLst/>
            <a:ahLst/>
            <a:cxnLst/>
            <a:rect l="l" t="t" r="r" b="b"/>
            <a:pathLst>
              <a:path w="715992" h="648298">
                <a:moveTo>
                  <a:pt x="0" y="0"/>
                </a:moveTo>
                <a:lnTo>
                  <a:pt x="715992" y="0"/>
                </a:lnTo>
                <a:lnTo>
                  <a:pt x="715992" y="648298"/>
                </a:lnTo>
                <a:lnTo>
                  <a:pt x="0" y="6482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rot="-1207569">
            <a:off x="1473759" y="406975"/>
            <a:ext cx="917498" cy="830752"/>
          </a:xfrm>
          <a:custGeom>
            <a:avLst/>
            <a:gdLst/>
            <a:ahLst/>
            <a:cxnLst/>
            <a:rect l="l" t="t" r="r" b="b"/>
            <a:pathLst>
              <a:path w="917498" h="830752">
                <a:moveTo>
                  <a:pt x="0" y="0"/>
                </a:moveTo>
                <a:lnTo>
                  <a:pt x="917498" y="0"/>
                </a:lnTo>
                <a:lnTo>
                  <a:pt x="917498" y="830753"/>
                </a:lnTo>
                <a:lnTo>
                  <a:pt x="0" y="8307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rot="892502">
            <a:off x="2729786" y="640877"/>
            <a:ext cx="715992" cy="648298"/>
          </a:xfrm>
          <a:custGeom>
            <a:avLst/>
            <a:gdLst/>
            <a:ahLst/>
            <a:cxnLst/>
            <a:rect l="l" t="t" r="r" b="b"/>
            <a:pathLst>
              <a:path w="715992" h="648298">
                <a:moveTo>
                  <a:pt x="0" y="0"/>
                </a:moveTo>
                <a:lnTo>
                  <a:pt x="715993" y="0"/>
                </a:lnTo>
                <a:lnTo>
                  <a:pt x="715993" y="648298"/>
                </a:lnTo>
                <a:lnTo>
                  <a:pt x="0" y="6482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rot="-1207569">
            <a:off x="8864585" y="8973701"/>
            <a:ext cx="986782" cy="893486"/>
          </a:xfrm>
          <a:custGeom>
            <a:avLst/>
            <a:gdLst/>
            <a:ahLst/>
            <a:cxnLst/>
            <a:rect l="l" t="t" r="r" b="b"/>
            <a:pathLst>
              <a:path w="986782" h="893486">
                <a:moveTo>
                  <a:pt x="0" y="0"/>
                </a:moveTo>
                <a:lnTo>
                  <a:pt x="986782" y="0"/>
                </a:lnTo>
                <a:lnTo>
                  <a:pt x="986782" y="893487"/>
                </a:lnTo>
                <a:lnTo>
                  <a:pt x="0" y="89348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1207569">
            <a:off x="7480913" y="8959506"/>
            <a:ext cx="1000304" cy="905730"/>
          </a:xfrm>
          <a:custGeom>
            <a:avLst/>
            <a:gdLst/>
            <a:ahLst/>
            <a:cxnLst/>
            <a:rect l="l" t="t" r="r" b="b"/>
            <a:pathLst>
              <a:path w="1000304" h="905730">
                <a:moveTo>
                  <a:pt x="0" y="0"/>
                </a:moveTo>
                <a:lnTo>
                  <a:pt x="1000303" y="0"/>
                </a:lnTo>
                <a:lnTo>
                  <a:pt x="1000303" y="905729"/>
                </a:lnTo>
                <a:lnTo>
                  <a:pt x="0" y="90572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207569">
            <a:off x="10468062" y="8965627"/>
            <a:ext cx="986782" cy="893486"/>
          </a:xfrm>
          <a:custGeom>
            <a:avLst/>
            <a:gdLst/>
            <a:ahLst/>
            <a:cxnLst/>
            <a:rect l="l" t="t" r="r" b="b"/>
            <a:pathLst>
              <a:path w="986782" h="893486">
                <a:moveTo>
                  <a:pt x="0" y="0"/>
                </a:moveTo>
                <a:lnTo>
                  <a:pt x="986782" y="0"/>
                </a:lnTo>
                <a:lnTo>
                  <a:pt x="986782" y="893487"/>
                </a:lnTo>
                <a:lnTo>
                  <a:pt x="0" y="89348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a:off x="13311985" y="5510488"/>
            <a:ext cx="3583617" cy="4114800"/>
          </a:xfrm>
          <a:custGeom>
            <a:avLst/>
            <a:gdLst/>
            <a:ahLst/>
            <a:cxnLst/>
            <a:rect l="l" t="t" r="r" b="b"/>
            <a:pathLst>
              <a:path w="3583617" h="4114800">
                <a:moveTo>
                  <a:pt x="0" y="0"/>
                </a:moveTo>
                <a:lnTo>
                  <a:pt x="3583617" y="0"/>
                </a:lnTo>
                <a:lnTo>
                  <a:pt x="3583617"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4" name="TextBox 14"/>
          <p:cNvSpPr txBox="1"/>
          <p:nvPr/>
        </p:nvSpPr>
        <p:spPr>
          <a:xfrm>
            <a:off x="1358846" y="3038079"/>
            <a:ext cx="16277803" cy="279527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Переваги:</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Можливість працювати гнучко і зручно для кожного.</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Прозорий облік часу з допомогою цифрових інструментів.</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Економія ресурсів на офіс.</a:t>
            </a:r>
          </a:p>
          <a:p>
            <a:pPr algn="l">
              <a:lnSpc>
                <a:spcPts val="4480"/>
              </a:lnSpc>
            </a:pPr>
            <a:endParaRPr lang="en-US" sz="3200">
              <a:solidFill>
                <a:srgbClr val="9D7D6E"/>
              </a:solidFill>
              <a:latin typeface="Arturo Outline"/>
              <a:ea typeface="Arturo Outline"/>
              <a:cs typeface="Arturo Outline"/>
              <a:sym typeface="Arturo Outline"/>
            </a:endParaRPr>
          </a:p>
        </p:txBody>
      </p:sp>
      <p:sp>
        <p:nvSpPr>
          <p:cNvPr id="15" name="TextBox 15"/>
          <p:cNvSpPr txBox="1"/>
          <p:nvPr/>
        </p:nvSpPr>
        <p:spPr>
          <a:xfrm>
            <a:off x="5092526" y="988653"/>
            <a:ext cx="10164949"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Переваги та складнощі аналізу часу у віртуальних командах</a:t>
            </a:r>
          </a:p>
        </p:txBody>
      </p:sp>
      <p:sp>
        <p:nvSpPr>
          <p:cNvPr id="16" name="TextBox 16"/>
          <p:cNvSpPr txBox="1"/>
          <p:nvPr/>
        </p:nvSpPr>
        <p:spPr>
          <a:xfrm>
            <a:off x="1358846" y="5781565"/>
            <a:ext cx="16277803" cy="2795270"/>
          </a:xfrm>
          <a:prstGeom prst="rect">
            <a:avLst/>
          </a:prstGeom>
        </p:spPr>
        <p:txBody>
          <a:bodyPr lIns="0" tIns="0" rIns="0" bIns="0" rtlCol="0" anchor="t">
            <a:spAutoFit/>
          </a:bodyPr>
          <a:lstStyle/>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Складнощі:</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Важче контролювати реальну зайнятість.</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Часті відволікання під час роботи вдома.</a:t>
            </a:r>
          </a:p>
          <a:p>
            <a:pPr marL="690881" lvl="1" indent="-345440" algn="l">
              <a:lnSpc>
                <a:spcPts val="4480"/>
              </a:lnSpc>
              <a:buFont typeface="Arial"/>
              <a:buChar char="•"/>
            </a:pPr>
            <a:r>
              <a:rPr lang="en-US" sz="3200">
                <a:solidFill>
                  <a:srgbClr val="9D7D6E"/>
                </a:solidFill>
                <a:latin typeface="Arturo Outline"/>
                <a:ea typeface="Arturo Outline"/>
                <a:cs typeface="Arturo Outline"/>
                <a:sym typeface="Arturo Outline"/>
              </a:rPr>
              <a:t>Потрібно більше зусиль для злагодженої командної роботи.</a:t>
            </a:r>
          </a:p>
          <a:p>
            <a:pPr algn="l">
              <a:lnSpc>
                <a:spcPts val="4480"/>
              </a:lnSpc>
            </a:pPr>
            <a:endParaRPr lang="en-US" sz="3200">
              <a:solidFill>
                <a:srgbClr val="9D7D6E"/>
              </a:solidFill>
              <a:latin typeface="Arturo Outline"/>
              <a:ea typeface="Arturo Outline"/>
              <a:cs typeface="Arturo Outline"/>
              <a:sym typeface="Arturo Outline"/>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3F3"/>
        </a:solidFill>
        <a:effectLst/>
      </p:bgPr>
    </p:bg>
    <p:spTree>
      <p:nvGrpSpPr>
        <p:cNvPr id="1" name=""/>
        <p:cNvGrpSpPr/>
        <p:nvPr/>
      </p:nvGrpSpPr>
      <p:grpSpPr>
        <a:xfrm>
          <a:off x="0" y="0"/>
          <a:ext cx="0" cy="0"/>
          <a:chOff x="0" y="0"/>
          <a:chExt cx="0" cy="0"/>
        </a:xfrm>
      </p:grpSpPr>
      <p:sp>
        <p:nvSpPr>
          <p:cNvPr id="2" name="Freeform 2"/>
          <p:cNvSpPr/>
          <p:nvPr/>
        </p:nvSpPr>
        <p:spPr>
          <a:xfrm>
            <a:off x="-191518" y="-172433"/>
            <a:ext cx="18401191" cy="18401191"/>
          </a:xfrm>
          <a:custGeom>
            <a:avLst/>
            <a:gdLst/>
            <a:ahLst/>
            <a:cxnLst/>
            <a:rect l="l" t="t" r="r" b="b"/>
            <a:pathLst>
              <a:path w="18401191" h="18401191">
                <a:moveTo>
                  <a:pt x="0" y="0"/>
                </a:moveTo>
                <a:lnTo>
                  <a:pt x="18401191" y="0"/>
                </a:lnTo>
                <a:lnTo>
                  <a:pt x="18401191" y="18401191"/>
                </a:lnTo>
                <a:lnTo>
                  <a:pt x="0" y="18401191"/>
                </a:lnTo>
                <a:lnTo>
                  <a:pt x="0" y="0"/>
                </a:lnTo>
                <a:close/>
              </a:path>
            </a:pathLst>
          </a:custGeom>
          <a:blipFill>
            <a:blip r:embed="rId2">
              <a:alphaModFix amt="27000"/>
              <a:extLst>
                <a:ext uri="{96DAC541-7B7A-43D3-8B79-37D633B846F1}">
                  <asvg:svgBlip xmlns:asvg="http://schemas.microsoft.com/office/drawing/2016/SVG/main" r:embed="rId3"/>
                </a:ext>
              </a:extLst>
            </a:blip>
            <a:stretch>
              <a:fillRect/>
            </a:stretch>
          </a:blipFill>
        </p:spPr>
      </p:sp>
      <p:sp>
        <p:nvSpPr>
          <p:cNvPr id="3" name="Freeform 3"/>
          <p:cNvSpPr/>
          <p:nvPr/>
        </p:nvSpPr>
        <p:spPr>
          <a:xfrm rot="-9583818">
            <a:off x="15931424" y="-78189"/>
            <a:ext cx="2655752" cy="2187374"/>
          </a:xfrm>
          <a:custGeom>
            <a:avLst/>
            <a:gdLst/>
            <a:ahLst/>
            <a:cxnLst/>
            <a:rect l="l" t="t" r="r" b="b"/>
            <a:pathLst>
              <a:path w="2655752" h="2187374">
                <a:moveTo>
                  <a:pt x="0" y="0"/>
                </a:moveTo>
                <a:lnTo>
                  <a:pt x="2655752" y="0"/>
                </a:lnTo>
                <a:lnTo>
                  <a:pt x="2655752" y="2187374"/>
                </a:lnTo>
                <a:lnTo>
                  <a:pt x="0" y="2187374"/>
                </a:lnTo>
                <a:lnTo>
                  <a:pt x="0" y="0"/>
                </a:lnTo>
                <a:close/>
              </a:path>
            </a:pathLst>
          </a:custGeom>
          <a:blipFill>
            <a:blip r:embed="rId4">
              <a:alphaModFix amt="59000"/>
              <a:extLst>
                <a:ext uri="{96DAC541-7B7A-43D3-8B79-37D633B846F1}">
                  <asvg:svgBlip xmlns:asvg="http://schemas.microsoft.com/office/drawing/2016/SVG/main" r:embed="rId5"/>
                </a:ext>
              </a:extLst>
            </a:blip>
            <a:stretch>
              <a:fillRect/>
            </a:stretch>
          </a:blipFill>
        </p:spPr>
      </p:sp>
      <p:sp>
        <p:nvSpPr>
          <p:cNvPr id="4" name="Freeform 4"/>
          <p:cNvSpPr/>
          <p:nvPr/>
        </p:nvSpPr>
        <p:spPr>
          <a:xfrm rot="-3119936">
            <a:off x="-313481" y="8786009"/>
            <a:ext cx="1984607" cy="1634594"/>
          </a:xfrm>
          <a:custGeom>
            <a:avLst/>
            <a:gdLst/>
            <a:ahLst/>
            <a:cxnLst/>
            <a:rect l="l" t="t" r="r" b="b"/>
            <a:pathLst>
              <a:path w="1984607" h="1634594">
                <a:moveTo>
                  <a:pt x="0" y="0"/>
                </a:moveTo>
                <a:lnTo>
                  <a:pt x="1984606" y="0"/>
                </a:lnTo>
                <a:lnTo>
                  <a:pt x="1984606" y="1634594"/>
                </a:lnTo>
                <a:lnTo>
                  <a:pt x="0" y="1634594"/>
                </a:lnTo>
                <a:lnTo>
                  <a:pt x="0" y="0"/>
                </a:lnTo>
                <a:close/>
              </a:path>
            </a:pathLst>
          </a:custGeom>
          <a:blipFill>
            <a:blip r:embed="rId4">
              <a:alphaModFix amt="53000"/>
              <a:extLst>
                <a:ext uri="{96DAC541-7B7A-43D3-8B79-37D633B846F1}">
                  <asvg:svgBlip xmlns:asvg="http://schemas.microsoft.com/office/drawing/2016/SVG/main" r:embed="rId5"/>
                </a:ext>
              </a:extLst>
            </a:blip>
            <a:stretch>
              <a:fillRect/>
            </a:stretch>
          </a:blipFill>
        </p:spPr>
      </p:sp>
      <p:sp>
        <p:nvSpPr>
          <p:cNvPr id="5" name="Freeform 5"/>
          <p:cNvSpPr/>
          <p:nvPr/>
        </p:nvSpPr>
        <p:spPr>
          <a:xfrm rot="-3371367">
            <a:off x="-486344" y="5352476"/>
            <a:ext cx="1673855" cy="511287"/>
          </a:xfrm>
          <a:custGeom>
            <a:avLst/>
            <a:gdLst/>
            <a:ahLst/>
            <a:cxnLst/>
            <a:rect l="l" t="t" r="r" b="b"/>
            <a:pathLst>
              <a:path w="1673855" h="511287">
                <a:moveTo>
                  <a:pt x="0" y="0"/>
                </a:moveTo>
                <a:lnTo>
                  <a:pt x="1673855" y="0"/>
                </a:lnTo>
                <a:lnTo>
                  <a:pt x="1673855" y="511287"/>
                </a:lnTo>
                <a:lnTo>
                  <a:pt x="0" y="5112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rot="-5722100">
            <a:off x="12114383" y="1308410"/>
            <a:ext cx="4998952" cy="4844439"/>
          </a:xfrm>
          <a:custGeom>
            <a:avLst/>
            <a:gdLst/>
            <a:ahLst/>
            <a:cxnLst/>
            <a:rect l="l" t="t" r="r" b="b"/>
            <a:pathLst>
              <a:path w="4998952" h="4844439">
                <a:moveTo>
                  <a:pt x="0" y="0"/>
                </a:moveTo>
                <a:lnTo>
                  <a:pt x="4998952" y="0"/>
                </a:lnTo>
                <a:lnTo>
                  <a:pt x="4998952" y="4844438"/>
                </a:lnTo>
                <a:lnTo>
                  <a:pt x="0" y="48444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8871559" y="8773267"/>
            <a:ext cx="1190945" cy="1078347"/>
          </a:xfrm>
          <a:custGeom>
            <a:avLst/>
            <a:gdLst/>
            <a:ahLst/>
            <a:cxnLst/>
            <a:rect l="l" t="t" r="r" b="b"/>
            <a:pathLst>
              <a:path w="1190945" h="1078347">
                <a:moveTo>
                  <a:pt x="0" y="0"/>
                </a:moveTo>
                <a:lnTo>
                  <a:pt x="1190945" y="0"/>
                </a:lnTo>
                <a:lnTo>
                  <a:pt x="1190945" y="1078347"/>
                </a:lnTo>
                <a:lnTo>
                  <a:pt x="0" y="10783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rot="-112889">
            <a:off x="10532252" y="8898275"/>
            <a:ext cx="1034408" cy="936610"/>
          </a:xfrm>
          <a:custGeom>
            <a:avLst/>
            <a:gdLst/>
            <a:ahLst/>
            <a:cxnLst/>
            <a:rect l="l" t="t" r="r" b="b"/>
            <a:pathLst>
              <a:path w="1034408" h="936610">
                <a:moveTo>
                  <a:pt x="0" y="0"/>
                </a:moveTo>
                <a:lnTo>
                  <a:pt x="1034408" y="0"/>
                </a:lnTo>
                <a:lnTo>
                  <a:pt x="1034408" y="936610"/>
                </a:lnTo>
                <a:lnTo>
                  <a:pt x="0" y="9366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1064742" y="2096036"/>
            <a:ext cx="12687078" cy="7291070"/>
          </a:xfrm>
          <a:prstGeom prst="rect">
            <a:avLst/>
          </a:prstGeom>
        </p:spPr>
        <p:txBody>
          <a:bodyPr lIns="0" tIns="0" rIns="0" bIns="0" rtlCol="0" anchor="t">
            <a:spAutoFit/>
          </a:bodyPr>
          <a:lstStyle/>
          <a:p>
            <a:pPr algn="l">
              <a:lnSpc>
                <a:spcPts val="4480"/>
              </a:lnSpc>
              <a:spcBef>
                <a:spcPct val="0"/>
              </a:spcBef>
            </a:pPr>
            <a:r>
              <a:rPr lang="en-US" sz="3200">
                <a:solidFill>
                  <a:srgbClr val="9D7D6E"/>
                </a:solidFill>
                <a:latin typeface="Arturo Outline"/>
                <a:ea typeface="Arturo Outline"/>
                <a:cs typeface="Arturo Outline"/>
                <a:sym typeface="Arturo Outline"/>
              </a:rPr>
              <a:t>Звіт може виглядати так:</a:t>
            </a:r>
          </a:p>
          <a:p>
            <a:pPr algn="l">
              <a:lnSpc>
                <a:spcPts val="4480"/>
              </a:lnSpc>
              <a:spcBef>
                <a:spcPct val="0"/>
              </a:spcBef>
            </a:pPr>
            <a:endParaRPr lang="en-US" sz="3200">
              <a:solidFill>
                <a:srgbClr val="9D7D6E"/>
              </a:solidFill>
              <a:latin typeface="Arturo Outline"/>
              <a:ea typeface="Arturo Outline"/>
              <a:cs typeface="Arturo Outline"/>
              <a:sym typeface="Arturo Outline"/>
            </a:endParaRPr>
          </a:p>
          <a:p>
            <a:pPr algn="l">
              <a:lnSpc>
                <a:spcPts val="4480"/>
              </a:lnSpc>
              <a:spcBef>
                <a:spcPct val="0"/>
              </a:spcBef>
            </a:pPr>
            <a:r>
              <a:rPr lang="en-US" sz="3200">
                <a:solidFill>
                  <a:srgbClr val="9D7D6E"/>
                </a:solidFill>
                <a:latin typeface="Arturo Outline"/>
                <a:ea typeface="Arturo Outline"/>
                <a:cs typeface="Arturo Outline"/>
                <a:sym typeface="Arturo Outline"/>
              </a:rPr>
              <a:t>Ім’я: Іван Петров</a:t>
            </a:r>
          </a:p>
          <a:p>
            <a:pPr algn="l">
              <a:lnSpc>
                <a:spcPts val="4480"/>
              </a:lnSpc>
              <a:spcBef>
                <a:spcPct val="0"/>
              </a:spcBef>
            </a:pPr>
            <a:r>
              <a:rPr lang="en-US" sz="3200">
                <a:solidFill>
                  <a:srgbClr val="9D7D6E"/>
                </a:solidFill>
                <a:latin typeface="Arturo Outline"/>
                <a:ea typeface="Arturo Outline"/>
                <a:cs typeface="Arturo Outline"/>
                <a:sym typeface="Arturo Outline"/>
              </a:rPr>
              <a:t>Дата: 21 травня 2025</a:t>
            </a:r>
          </a:p>
          <a:p>
            <a:pPr algn="l">
              <a:lnSpc>
                <a:spcPts val="4480"/>
              </a:lnSpc>
              <a:spcBef>
                <a:spcPct val="0"/>
              </a:spcBef>
            </a:pPr>
            <a:r>
              <a:rPr lang="en-US" sz="3200">
                <a:solidFill>
                  <a:srgbClr val="9D7D6E"/>
                </a:solidFill>
                <a:latin typeface="Arturo Outline"/>
                <a:ea typeface="Arturo Outline"/>
                <a:cs typeface="Arturo Outline"/>
                <a:sym typeface="Arturo Outline"/>
              </a:rPr>
              <a:t>Завдання: Оформлення звітності проєкту</a:t>
            </a:r>
          </a:p>
          <a:p>
            <a:pPr algn="l">
              <a:lnSpc>
                <a:spcPts val="4480"/>
              </a:lnSpc>
              <a:spcBef>
                <a:spcPct val="0"/>
              </a:spcBef>
            </a:pPr>
            <a:r>
              <a:rPr lang="en-US" sz="3200">
                <a:solidFill>
                  <a:srgbClr val="9D7D6E"/>
                </a:solidFill>
                <a:latin typeface="Arturo Outline"/>
                <a:ea typeface="Arturo Outline"/>
                <a:cs typeface="Arturo Outline"/>
                <a:sym typeface="Arturo Outline"/>
              </a:rPr>
              <a:t>Час початку: 10:00</a:t>
            </a:r>
          </a:p>
          <a:p>
            <a:pPr algn="l">
              <a:lnSpc>
                <a:spcPts val="4480"/>
              </a:lnSpc>
              <a:spcBef>
                <a:spcPct val="0"/>
              </a:spcBef>
            </a:pPr>
            <a:r>
              <a:rPr lang="en-US" sz="3200">
                <a:solidFill>
                  <a:srgbClr val="9D7D6E"/>
                </a:solidFill>
                <a:latin typeface="Arturo Outline"/>
                <a:ea typeface="Arturo Outline"/>
                <a:cs typeface="Arturo Outline"/>
                <a:sym typeface="Arturo Outline"/>
              </a:rPr>
              <a:t>Час завершення: 13:30</a:t>
            </a:r>
          </a:p>
          <a:p>
            <a:pPr algn="l">
              <a:lnSpc>
                <a:spcPts val="4480"/>
              </a:lnSpc>
              <a:spcBef>
                <a:spcPct val="0"/>
              </a:spcBef>
            </a:pPr>
            <a:r>
              <a:rPr lang="en-US" sz="3200">
                <a:solidFill>
                  <a:srgbClr val="9D7D6E"/>
                </a:solidFill>
                <a:latin typeface="Arturo Outline"/>
                <a:ea typeface="Arturo Outline"/>
                <a:cs typeface="Arturo Outline"/>
                <a:sym typeface="Arturo Outline"/>
              </a:rPr>
              <a:t>Коментар: Виконано повністю. Завантажено в спільну папку.</a:t>
            </a:r>
          </a:p>
          <a:p>
            <a:pPr algn="l">
              <a:lnSpc>
                <a:spcPts val="4480"/>
              </a:lnSpc>
              <a:spcBef>
                <a:spcPct val="0"/>
              </a:spcBef>
            </a:pPr>
            <a:endParaRPr lang="en-US" sz="3200">
              <a:solidFill>
                <a:srgbClr val="9D7D6E"/>
              </a:solidFill>
              <a:latin typeface="Arturo Outline"/>
              <a:ea typeface="Arturo Outline"/>
              <a:cs typeface="Arturo Outline"/>
              <a:sym typeface="Arturo Outline"/>
            </a:endParaRPr>
          </a:p>
          <a:p>
            <a:pPr algn="l">
              <a:lnSpc>
                <a:spcPts val="4480"/>
              </a:lnSpc>
              <a:spcBef>
                <a:spcPct val="0"/>
              </a:spcBef>
            </a:pPr>
            <a:r>
              <a:rPr lang="en-US" sz="3200">
                <a:solidFill>
                  <a:srgbClr val="9D7D6E"/>
                </a:solidFill>
                <a:latin typeface="Arturo Outline"/>
                <a:ea typeface="Arturo Outline"/>
                <a:cs typeface="Arturo Outline"/>
                <a:sym typeface="Arturo Outline"/>
              </a:rPr>
              <a:t>Такі звіти дозволяють керівнику бачити, хто чим займався і як ефективно використовував час.</a:t>
            </a:r>
          </a:p>
          <a:p>
            <a:pPr algn="l">
              <a:lnSpc>
                <a:spcPts val="4480"/>
              </a:lnSpc>
              <a:spcBef>
                <a:spcPct val="0"/>
              </a:spcBef>
            </a:pPr>
            <a:endParaRPr lang="en-US" sz="3200">
              <a:solidFill>
                <a:srgbClr val="9D7D6E"/>
              </a:solidFill>
              <a:latin typeface="Arturo Outline"/>
              <a:ea typeface="Arturo Outline"/>
              <a:cs typeface="Arturo Outline"/>
              <a:sym typeface="Arturo Outline"/>
            </a:endParaRPr>
          </a:p>
        </p:txBody>
      </p:sp>
      <p:grpSp>
        <p:nvGrpSpPr>
          <p:cNvPr id="10" name="Group 10"/>
          <p:cNvGrpSpPr/>
          <p:nvPr/>
        </p:nvGrpSpPr>
        <p:grpSpPr>
          <a:xfrm>
            <a:off x="14943696" y="6768284"/>
            <a:ext cx="521140" cy="330368"/>
            <a:chOff x="0" y="0"/>
            <a:chExt cx="137255" cy="87011"/>
          </a:xfrm>
        </p:grpSpPr>
        <p:sp>
          <p:nvSpPr>
            <p:cNvPr id="11" name="Freeform 11"/>
            <p:cNvSpPr/>
            <p:nvPr/>
          </p:nvSpPr>
          <p:spPr>
            <a:xfrm>
              <a:off x="0" y="0"/>
              <a:ext cx="137255" cy="87011"/>
            </a:xfrm>
            <a:custGeom>
              <a:avLst/>
              <a:gdLst/>
              <a:ahLst/>
              <a:cxnLst/>
              <a:rect l="l" t="t" r="r" b="b"/>
              <a:pathLst>
                <a:path w="137255" h="87011">
                  <a:moveTo>
                    <a:pt x="0" y="0"/>
                  </a:moveTo>
                  <a:lnTo>
                    <a:pt x="137255" y="0"/>
                  </a:lnTo>
                  <a:lnTo>
                    <a:pt x="137255" y="87011"/>
                  </a:lnTo>
                  <a:lnTo>
                    <a:pt x="0" y="87011"/>
                  </a:lnTo>
                  <a:close/>
                </a:path>
              </a:pathLst>
            </a:custGeom>
            <a:solidFill>
              <a:srgbClr val="F7F7F7"/>
            </a:solidFill>
          </p:spPr>
        </p:sp>
        <p:sp>
          <p:nvSpPr>
            <p:cNvPr id="12" name="TextBox 12"/>
            <p:cNvSpPr txBox="1"/>
            <p:nvPr/>
          </p:nvSpPr>
          <p:spPr>
            <a:xfrm>
              <a:off x="0" y="-38100"/>
              <a:ext cx="137255" cy="125111"/>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5977985" y="6768284"/>
            <a:ext cx="521140" cy="330368"/>
            <a:chOff x="0" y="0"/>
            <a:chExt cx="137255" cy="87011"/>
          </a:xfrm>
        </p:grpSpPr>
        <p:sp>
          <p:nvSpPr>
            <p:cNvPr id="14" name="Freeform 14"/>
            <p:cNvSpPr/>
            <p:nvPr/>
          </p:nvSpPr>
          <p:spPr>
            <a:xfrm>
              <a:off x="0" y="0"/>
              <a:ext cx="137255" cy="87011"/>
            </a:xfrm>
            <a:custGeom>
              <a:avLst/>
              <a:gdLst/>
              <a:ahLst/>
              <a:cxnLst/>
              <a:rect l="l" t="t" r="r" b="b"/>
              <a:pathLst>
                <a:path w="137255" h="87011">
                  <a:moveTo>
                    <a:pt x="0" y="0"/>
                  </a:moveTo>
                  <a:lnTo>
                    <a:pt x="137255" y="0"/>
                  </a:lnTo>
                  <a:lnTo>
                    <a:pt x="137255" y="87011"/>
                  </a:lnTo>
                  <a:lnTo>
                    <a:pt x="0" y="87011"/>
                  </a:lnTo>
                  <a:close/>
                </a:path>
              </a:pathLst>
            </a:custGeom>
            <a:solidFill>
              <a:srgbClr val="F7F7F7"/>
            </a:solidFill>
          </p:spPr>
        </p:sp>
        <p:sp>
          <p:nvSpPr>
            <p:cNvPr id="15" name="TextBox 15"/>
            <p:cNvSpPr txBox="1"/>
            <p:nvPr/>
          </p:nvSpPr>
          <p:spPr>
            <a:xfrm>
              <a:off x="0" y="-38100"/>
              <a:ext cx="137255" cy="125111"/>
            </a:xfrm>
            <a:prstGeom prst="rect">
              <a:avLst/>
            </a:prstGeom>
          </p:spPr>
          <p:txBody>
            <a:bodyPr lIns="50800" tIns="50800" rIns="50800" bIns="50800" rtlCol="0" anchor="ctr"/>
            <a:lstStyle/>
            <a:p>
              <a:pPr algn="ctr">
                <a:lnSpc>
                  <a:spcPts val="2659"/>
                </a:lnSpc>
              </a:pPr>
              <a:endParaRPr/>
            </a:p>
          </p:txBody>
        </p:sp>
      </p:grpSp>
      <p:sp>
        <p:nvSpPr>
          <p:cNvPr id="16" name="Freeform 16"/>
          <p:cNvSpPr/>
          <p:nvPr/>
        </p:nvSpPr>
        <p:spPr>
          <a:xfrm>
            <a:off x="13751820" y="4016845"/>
            <a:ext cx="4452330" cy="5502879"/>
          </a:xfrm>
          <a:custGeom>
            <a:avLst/>
            <a:gdLst/>
            <a:ahLst/>
            <a:cxnLst/>
            <a:rect l="l" t="t" r="r" b="b"/>
            <a:pathLst>
              <a:path w="4452330" h="5502879">
                <a:moveTo>
                  <a:pt x="0" y="0"/>
                </a:moveTo>
                <a:lnTo>
                  <a:pt x="4452330" y="0"/>
                </a:lnTo>
                <a:lnTo>
                  <a:pt x="4452330" y="5502879"/>
                </a:lnTo>
                <a:lnTo>
                  <a:pt x="0" y="550287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7" name="TextBox 17"/>
          <p:cNvSpPr txBox="1"/>
          <p:nvPr/>
        </p:nvSpPr>
        <p:spPr>
          <a:xfrm>
            <a:off x="678822" y="466350"/>
            <a:ext cx="10721159" cy="1429385"/>
          </a:xfrm>
          <a:prstGeom prst="rect">
            <a:avLst/>
          </a:prstGeom>
        </p:spPr>
        <p:txBody>
          <a:bodyPr lIns="0" tIns="0" rIns="0" bIns="0" rtlCol="0" anchor="t">
            <a:spAutoFit/>
          </a:bodyPr>
          <a:lstStyle/>
          <a:p>
            <a:pPr algn="l">
              <a:lnSpc>
                <a:spcPts val="5740"/>
              </a:lnSpc>
            </a:pPr>
            <a:r>
              <a:rPr lang="en-US" sz="4100">
                <a:solidFill>
                  <a:srgbClr val="C46D6D"/>
                </a:solidFill>
                <a:latin typeface="Lazydog"/>
                <a:ea typeface="Lazydog"/>
                <a:cs typeface="Lazydog"/>
                <a:sym typeface="Lazydog"/>
              </a:rPr>
              <a:t>Приклад звіту працівника у віртуальній команді</a:t>
            </a:r>
          </a:p>
        </p:txBody>
      </p:sp>
      <p:sp>
        <p:nvSpPr>
          <p:cNvPr id="18" name="Freeform 18"/>
          <p:cNvSpPr/>
          <p:nvPr/>
        </p:nvSpPr>
        <p:spPr>
          <a:xfrm rot="-8506740">
            <a:off x="15668762" y="4430913"/>
            <a:ext cx="1660726" cy="929927"/>
          </a:xfrm>
          <a:custGeom>
            <a:avLst/>
            <a:gdLst/>
            <a:ahLst/>
            <a:cxnLst/>
            <a:rect l="l" t="t" r="r" b="b"/>
            <a:pathLst>
              <a:path w="1660726" h="929927">
                <a:moveTo>
                  <a:pt x="0" y="0"/>
                </a:moveTo>
                <a:lnTo>
                  <a:pt x="1660726" y="0"/>
                </a:lnTo>
                <a:lnTo>
                  <a:pt x="1660726" y="929927"/>
                </a:lnTo>
                <a:lnTo>
                  <a:pt x="0" y="929927"/>
                </a:lnTo>
                <a:lnTo>
                  <a:pt x="0" y="0"/>
                </a:lnTo>
                <a:close/>
              </a:path>
            </a:pathLst>
          </a:custGeom>
          <a:blipFill>
            <a:blip r:embed="rId14"/>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546</Words>
  <Application>Microsoft Office PowerPoint</Application>
  <PresentationFormat>Довільний</PresentationFormat>
  <Paragraphs>52</Paragraphs>
  <Slides>11</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11</vt:i4>
      </vt:variant>
    </vt:vector>
  </HeadingPairs>
  <TitlesOfParts>
    <vt:vector size="16" baseType="lpstr">
      <vt:lpstr>Arturo Outline</vt:lpstr>
      <vt:lpstr>Arial</vt:lpstr>
      <vt:lpstr>Lazydog</vt:lpstr>
      <vt:lpstr>Calibri</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Аналіз витрат часу на виконання завдань</dc:title>
  <cp:lastModifiedBy>Alina Zakordonets88</cp:lastModifiedBy>
  <cp:revision>2</cp:revision>
  <dcterms:created xsi:type="dcterms:W3CDTF">2006-08-16T00:00:00Z</dcterms:created>
  <dcterms:modified xsi:type="dcterms:W3CDTF">2025-07-18T17:23:05Z</dcterms:modified>
  <dc:identifier>DAGoNI0WlBc</dc:identifier>
</cp:coreProperties>
</file>