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58" r:id="rId5"/>
    <p:sldId id="259" r:id="rId6"/>
    <p:sldId id="276" r:id="rId7"/>
    <p:sldId id="264" r:id="rId8"/>
    <p:sldId id="265" r:id="rId9"/>
    <p:sldId id="266" r:id="rId10"/>
    <p:sldId id="267" r:id="rId11"/>
    <p:sldId id="262" r:id="rId12"/>
    <p:sldId id="268" r:id="rId13"/>
    <p:sldId id="272" r:id="rId14"/>
    <p:sldId id="273" r:id="rId15"/>
    <p:sldId id="277" r:id="rId16"/>
    <p:sldId id="278" r:id="rId17"/>
    <p:sldId id="279" r:id="rId18"/>
    <p:sldId id="269" r:id="rId19"/>
    <p:sldId id="263" r:id="rId20"/>
    <p:sldId id="274" r:id="rId21"/>
    <p:sldId id="271" r:id="rId22"/>
    <p:sldId id="270" r:id="rId23"/>
    <p:sldId id="280" r:id="rId2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1BE7-2960-47A5-8DCA-3DD754A58C80}" type="datetimeFigureOut">
              <a:rPr lang="uk-UA" smtClean="0"/>
              <a:t>10.11.2023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8E1B-2EBC-44E5-82A2-0CA6E1AE9D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372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1BE7-2960-47A5-8DCA-3DD754A58C80}" type="datetimeFigureOut">
              <a:rPr lang="uk-UA" smtClean="0"/>
              <a:t>10.11.2023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8E1B-2EBC-44E5-82A2-0CA6E1AE9D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0087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1BE7-2960-47A5-8DCA-3DD754A58C80}" type="datetimeFigureOut">
              <a:rPr lang="uk-UA" smtClean="0"/>
              <a:t>10.11.2023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8E1B-2EBC-44E5-82A2-0CA6E1AE9D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5074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1BE7-2960-47A5-8DCA-3DD754A58C80}" type="datetimeFigureOut">
              <a:rPr lang="uk-UA" smtClean="0"/>
              <a:t>10.11.2023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8E1B-2EBC-44E5-82A2-0CA6E1AE9D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323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1BE7-2960-47A5-8DCA-3DD754A58C80}" type="datetimeFigureOut">
              <a:rPr lang="uk-UA" smtClean="0"/>
              <a:t>10.11.2023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8E1B-2EBC-44E5-82A2-0CA6E1AE9D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4158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1BE7-2960-47A5-8DCA-3DD754A58C80}" type="datetimeFigureOut">
              <a:rPr lang="uk-UA" smtClean="0"/>
              <a:t>10.11.2023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8E1B-2EBC-44E5-82A2-0CA6E1AE9D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1294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1BE7-2960-47A5-8DCA-3DD754A58C80}" type="datetimeFigureOut">
              <a:rPr lang="uk-UA" smtClean="0"/>
              <a:t>10.11.2023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8E1B-2EBC-44E5-82A2-0CA6E1AE9D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9203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1BE7-2960-47A5-8DCA-3DD754A58C80}" type="datetimeFigureOut">
              <a:rPr lang="uk-UA" smtClean="0"/>
              <a:t>10.11.2023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8E1B-2EBC-44E5-82A2-0CA6E1AE9D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143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1BE7-2960-47A5-8DCA-3DD754A58C80}" type="datetimeFigureOut">
              <a:rPr lang="uk-UA" smtClean="0"/>
              <a:t>10.11.2023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8E1B-2EBC-44E5-82A2-0CA6E1AE9D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0084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1BE7-2960-47A5-8DCA-3DD754A58C80}" type="datetimeFigureOut">
              <a:rPr lang="uk-UA" smtClean="0"/>
              <a:t>10.11.2023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8E1B-2EBC-44E5-82A2-0CA6E1AE9D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5333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1BE7-2960-47A5-8DCA-3DD754A58C80}" type="datetimeFigureOut">
              <a:rPr lang="uk-UA" smtClean="0"/>
              <a:t>10.11.2023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8E1B-2EBC-44E5-82A2-0CA6E1AE9D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321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F1BE7-2960-47A5-8DCA-3DD754A58C80}" type="datetimeFigureOut">
              <a:rPr lang="uk-UA" smtClean="0"/>
              <a:t>10.11.2023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B8E1B-2EBC-44E5-82A2-0CA6E1AE9D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665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2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4" Type="http://schemas.openxmlformats.org/officeDocument/2006/relationships/slide" Target="slide2.xml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 /><Relationship Id="rId13" Type="http://schemas.openxmlformats.org/officeDocument/2006/relationships/slide" Target="slide22.xml" /><Relationship Id="rId3" Type="http://schemas.openxmlformats.org/officeDocument/2006/relationships/slide" Target="slide3.xml" /><Relationship Id="rId7" Type="http://schemas.openxmlformats.org/officeDocument/2006/relationships/slide" Target="slide14.xml" /><Relationship Id="rId12" Type="http://schemas.openxmlformats.org/officeDocument/2006/relationships/slide" Target="slide21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slide" Target="slide13.xml" /><Relationship Id="rId11" Type="http://schemas.openxmlformats.org/officeDocument/2006/relationships/slide" Target="slide19.xml" /><Relationship Id="rId5" Type="http://schemas.openxmlformats.org/officeDocument/2006/relationships/slide" Target="slide7.xml" /><Relationship Id="rId10" Type="http://schemas.openxmlformats.org/officeDocument/2006/relationships/slide" Target="slide18.xml" /><Relationship Id="rId4" Type="http://schemas.openxmlformats.org/officeDocument/2006/relationships/slide" Target="slide5.xml" /><Relationship Id="rId9" Type="http://schemas.openxmlformats.org/officeDocument/2006/relationships/slide" Target="slide17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4" Type="http://schemas.openxmlformats.org/officeDocument/2006/relationships/slide" Target="slide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2442429"/>
            <a:ext cx="9144000" cy="986571"/>
          </a:xfrm>
        </p:spPr>
        <p:txBody>
          <a:bodyPr>
            <a:no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Маніакальні розлади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8792134" y="4598290"/>
            <a:ext cx="3001108" cy="1951892"/>
          </a:xfrm>
        </p:spPr>
        <p:txBody>
          <a:bodyPr>
            <a:normAutofit/>
          </a:bodyPr>
          <a:lstStyle/>
          <a:p>
            <a:pPr algn="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Підготував:</a:t>
            </a:r>
          </a:p>
          <a:p>
            <a:pPr algn="r"/>
            <a: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  <a:t>Бубряк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Вячеслав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3691" y="307818"/>
            <a:ext cx="57851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 освіти і науки України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ДВНЗ «Ужгородський національний університет»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 факультет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Дисципліна: «Медична психологія»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2934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Місце для вмісту 2"/>
          <p:cNvSpPr txBox="1">
            <a:spLocks/>
          </p:cNvSpPr>
          <p:nvPr/>
        </p:nvSpPr>
        <p:spPr>
          <a:xfrm>
            <a:off x="579422" y="1152391"/>
            <a:ext cx="11000714" cy="547474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 імпульсних розладів і звичок в поведінці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361950" algn="just">
              <a:buFont typeface="Wingdings" panose="05000000000000000000" pitchFamily="2" charset="2"/>
              <a:buChar char="q"/>
            </a:pP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Клептоманія —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патологічне сильне бажання вкрасти що-небудь, що зазвичай не супроводжується потребою мати вкрадений предмет.</a:t>
            </a:r>
          </a:p>
          <a:p>
            <a:pPr marL="0" indent="361950" algn="just">
              <a:buFont typeface="Wingdings" panose="05000000000000000000" pitchFamily="2" charset="2"/>
              <a:buChar char="q"/>
            </a:pP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Піроманія —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незбориме хворобливе ваблення до підпалів, що виникає імпульсивно.</a:t>
            </a:r>
          </a:p>
          <a:p>
            <a:pPr marL="0" indent="361950" algn="just">
              <a:buFont typeface="Wingdings" panose="05000000000000000000" pitchFamily="2" charset="2"/>
              <a:buChar char="q"/>
            </a:pPr>
            <a:r>
              <a:rPr lang="uk-UA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Дромоманія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позбавлений будь-якої мотивації потяг до бродяжництва.</a:t>
            </a:r>
          </a:p>
          <a:p>
            <a:pPr marL="0" indent="361950" algn="just">
              <a:buFont typeface="Wingdings" panose="05000000000000000000" pitchFamily="2" charset="2"/>
              <a:buChar char="q"/>
            </a:pPr>
            <a:r>
              <a:rPr lang="uk-UA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Трихотиломанія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потяг до виривання власного волосся.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 розладами потягів: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Дипсоманія — нестримний потяг до спиртних напоїв. Приступ запою, який проявляється у раптовому непереборному потягу до алкогольних напоїв і триває декілька днів, рідше — тижнів;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Наркоманія — зловживання речовинами внесеними в перелік наркотиків;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Токсикоманія — у вітчизняній наркології це зловживання речовинами не внесеними в перелік наркотиків.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ефекторно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-вольовими розладами: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Німфоманія (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гіперсексуальність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підвищення статевого потягу з відповідною поведінкою.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63673" y="191475"/>
            <a:ext cx="92646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маніакальних розладів</a:t>
            </a:r>
          </a:p>
        </p:txBody>
      </p:sp>
      <p:sp>
        <p:nvSpPr>
          <p:cNvPr id="5" name="Стрілка вліво 4">
            <a:hlinkClick r:id="rId3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449460"/>
      </p:ext>
    </p:extLst>
  </p:cSld>
  <p:clrMapOvr>
    <a:masterClrMapping/>
  </p:clrMapOvr>
  <p:transition spd="med">
    <p:pull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4060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інтенсивністю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розрізняють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легку манію (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гіпоманію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божевільну манію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характеризується такими симптомами, як дезорієнтація, психоз, безладна мова і кататонія (порушення рухової, вольової,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мовної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поведінкової сфер). Для вимірювання ваги маніакальних епізодів використовують стандартизовані інструменти, такі як шкала Альтмана для самооцінки манії і оцінна шкала маній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Янга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класифікації </a:t>
            </a:r>
            <a:r>
              <a:rPr lang="uk-UA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віком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розрізняють таке поняття, як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сенільна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манія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марення в разі маячного психозу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пресенільного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віку/періоду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пресенільного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маревного психозу) – маніакальний синдром, що виникає у старечому віці, частіше у формі гнівливої, сплетеної або непродуктивної манії. (маячення заподіяної шкоди, наявність виразних маячних ідей переслідування та ревнощів).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63674" y="433030"/>
            <a:ext cx="92646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маніакальних розладів</a:t>
            </a:r>
          </a:p>
        </p:txBody>
      </p:sp>
      <p:sp>
        <p:nvSpPr>
          <p:cNvPr id="6" name="Стрілка вліво 5">
            <a:hlinkClick r:id="rId3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6558692"/>
      </p:ext>
    </p:extLst>
  </p:cSld>
  <p:clrMapOvr>
    <a:masterClrMapping/>
  </p:clrMapOvr>
  <p:transition spd="slow">
    <p:pull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Місце для вмісту 2"/>
          <p:cNvSpPr txBox="1">
            <a:spLocks/>
          </p:cNvSpPr>
          <p:nvPr/>
        </p:nvSpPr>
        <p:spPr>
          <a:xfrm>
            <a:off x="541698" y="1202471"/>
            <a:ext cx="11108602" cy="539750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1950" algn="just">
              <a:buNone/>
            </a:pPr>
            <a:r>
              <a:rPr lang="uk-UA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МКХ-10: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10-му перегляді Міжнародної статистичної класифікації захворювань та пов'язаних із здоров'ям проблем слово «манія» використовується на позначення назви категорії афективного епізоду («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F30.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Маніакальний епізод») в блоці афективних розладів настрою (МКХ-10 [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F00 F99]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Розлади психіки та поведінки), а також у складі назви підрозділів цієї категорії: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F30.0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F30.1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Манія без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психотичних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симптомів;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F30.2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Манія 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психотичними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симптомами;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F30.8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Інші маніакальні епізоди;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F30.9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Маніакальний епізод, неуточнений;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складі назви підрозділів категорії 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F31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Біполярний афективний розлад»: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F31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Біполярний афективний розлад;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F31.1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Біполярний афективний розлад, сучасний маніакальний епізод без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психотичних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симптомів;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F31.2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Біполярний афективний розлад, сучасний маніакальний епізод 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психотичними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симптомами;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складі назви імпульсних розладів і звичок у поведінці: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F63.1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Піроманія;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F63.2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Клептоманія;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F63.3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Трихотиломанія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тощо.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63674" y="433030"/>
            <a:ext cx="92646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маніакальних розладів</a:t>
            </a:r>
          </a:p>
        </p:txBody>
      </p:sp>
      <p:sp>
        <p:nvSpPr>
          <p:cNvPr id="5" name="Стрілка вліво 4">
            <a:hlinkClick r:id="rId3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9958993"/>
      </p:ext>
    </p:extLst>
  </p:cSld>
  <p:clrMapOvr>
    <a:masterClrMapping/>
  </p:clrMapOvr>
  <p:transition spd="slow">
    <p:pull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Місце для вмісту 2"/>
          <p:cNvSpPr txBox="1">
            <a:spLocks/>
          </p:cNvSpPr>
          <p:nvPr/>
        </p:nvSpPr>
        <p:spPr>
          <a:xfrm>
            <a:off x="541698" y="1202471"/>
            <a:ext cx="11108602" cy="539750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1950" algn="just">
              <a:buNone/>
            </a:pP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менш виражений стан, який в меншій мірі погіршує функції або знижує якості життя. Вона, по своїй суті, дозволяє підвищити продуктивність і креативність. При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гіпоманії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знижена потреба у сні і вмотивована поведінка прискорюють метаболізм. І якщо підвищений рівень настрою і енергії, характерні для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гіпоманії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можна розглядати як перевагу, то сама манія, як правило, має багато небажаних наслідків, включаючи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суїцидальні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тенденції.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 свідчити про біполярний розлад.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63762" y="433030"/>
            <a:ext cx="48644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</a:t>
            </a:r>
            <a:r>
              <a:rPr lang="uk-UA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гіпоманія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528" y="3074451"/>
            <a:ext cx="5990940" cy="33530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ілка вліво 5">
            <a:hlinkClick r:id="rId4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0100493"/>
      </p:ext>
    </p:extLst>
  </p:cSld>
  <p:clrMapOvr>
    <a:masterClrMapping/>
  </p:clrMapOvr>
  <p:transition spd="slow">
    <p:pull dir="l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Місце для вмісту 2"/>
          <p:cNvSpPr txBox="1">
            <a:spLocks/>
          </p:cNvSpPr>
          <p:nvPr/>
        </p:nvSpPr>
        <p:spPr>
          <a:xfrm>
            <a:off x="541698" y="1475874"/>
            <a:ext cx="11108602" cy="462616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indent="-352425" algn="just">
              <a:buFont typeface="Wingdings" panose="05000000000000000000" pitchFamily="2" charset="2"/>
              <a:buChar char="ü"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Легкий підйом настрою впродовж декількох днів чи довше;</a:t>
            </a:r>
          </a:p>
          <a:p>
            <a:pPr marL="352425" indent="-352425" algn="just">
              <a:buFont typeface="Wingdings" panose="05000000000000000000" pitchFamily="2" charset="2"/>
              <a:buChar char="ü"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Приплив енергії та активності;</a:t>
            </a:r>
          </a:p>
          <a:p>
            <a:pPr marL="352425" indent="-352425" algn="just">
              <a:buFont typeface="Wingdings" panose="05000000000000000000" pitchFamily="2" charset="2"/>
              <a:buChar char="ü"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Помітне відчуття фізичного благополуччя та посилення розумової діяльності;</a:t>
            </a:r>
          </a:p>
          <a:p>
            <a:pPr marL="352425" indent="-352425" algn="just">
              <a:buFont typeface="Wingdings" panose="05000000000000000000" pitchFamily="2" charset="2"/>
              <a:buChar char="ü"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 потреби сну;</a:t>
            </a:r>
          </a:p>
          <a:p>
            <a:pPr marL="352425" indent="-352425" algn="just">
              <a:buFont typeface="Wingdings" panose="05000000000000000000" pitchFamily="2" charset="2"/>
              <a:buChar char="ü"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Незначне погіршення соціальної та професійної активності (інколи – посилення);</a:t>
            </a:r>
          </a:p>
          <a:p>
            <a:pPr marL="352425" indent="-352425" algn="just">
              <a:buFont typeface="Wingdings" panose="05000000000000000000" pitchFamily="2" charset="2"/>
              <a:buChar char="ü"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психотичних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рис.</a:t>
            </a:r>
          </a:p>
          <a:p>
            <a:pPr marL="0" indent="361950" algn="just">
              <a:buNone/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63762" y="433030"/>
            <a:ext cx="42625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 </a:t>
            </a:r>
            <a:r>
              <a:rPr lang="uk-UA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гіпоманії</a:t>
            </a:r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ілка вліво 5">
            <a:hlinkClick r:id="rId3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7364861"/>
      </p:ext>
    </p:extLst>
  </p:cSld>
  <p:clrMapOvr>
    <a:masterClrMapping/>
  </p:clrMapOvr>
  <p:transition spd="slow">
    <p:pull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Місце для вмісту 2"/>
          <p:cNvSpPr txBox="1">
            <a:spLocks/>
          </p:cNvSpPr>
          <p:nvPr/>
        </p:nvSpPr>
        <p:spPr>
          <a:xfrm>
            <a:off x="541698" y="1847066"/>
            <a:ext cx="7615474" cy="460761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1950" algn="just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відмінність від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гіпоманії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полягає в тому, що підвищений настрій позначається на зміні норм соціального функціонування, проявляється в неадекватних вчинках, які не контролюються пацієнтом. Прискорюється темп перебігу часу і значно скорочується потреба у сні. Підвищуються толерантність і потреба в алкоголі, підвищуються сексуальна енергія і апетит, виникає тяга до подорожей і пригод. Завдяки стрибку ідей виникає безліч планів, реалізація яких не здійснюється. Пацієнт прагне одягатися яскраво, говорить гучним голосом, дарує гроші ледь знайомим людям. Він легко закохується і впевнений в любові до себе всього світу. Збираючи безліч випадкових людей, він влаштовує свята.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74138" y="353217"/>
            <a:ext cx="84437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Манія без </a:t>
            </a:r>
            <a:r>
              <a:rPr lang="uk-UA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психотичних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симптомів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532" y="1664927"/>
            <a:ext cx="3671935" cy="4418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Стрілка вліво 5">
            <a:hlinkClick r:id="rId4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9912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Місце для вмісту 2"/>
          <p:cNvSpPr txBox="1">
            <a:spLocks/>
          </p:cNvSpPr>
          <p:nvPr/>
        </p:nvSpPr>
        <p:spPr>
          <a:xfrm>
            <a:off x="541698" y="1475874"/>
            <a:ext cx="11137272" cy="23537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1950" algn="just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 симптом – підвищений, експансивний, дратівливий (гнівливий) або підозрілий настрій, який не є характерним для даного індивідуума. Зміна настрою повинна бути виразною і зберігатися протягом тижня.</a:t>
            </a:r>
          </a:p>
          <a:p>
            <a:pPr marL="0" indent="361950" algn="just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відзначається безрозсудне управління автомобілем, грошима, помітне підвищення сексуальної енергії або сексуальна нерозбірливість. Галюцинацій або марення немає, хоча можуть бути розлади сприйняття (наприклад, суб'єктивна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гіперакузія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яскраве сприйняття фарб).</a:t>
            </a:r>
          </a:p>
          <a:p>
            <a:pPr marL="0" indent="361950" algn="just">
              <a:buNone/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74138" y="353217"/>
            <a:ext cx="84437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Манія без </a:t>
            </a:r>
            <a:r>
              <a:rPr lang="uk-UA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психотичних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симптомів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835" y="3675707"/>
            <a:ext cx="6130328" cy="295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ілка вліво 6">
            <a:hlinkClick r:id="rId4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9046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Місце для вмісту 2"/>
          <p:cNvSpPr txBox="1">
            <a:spLocks/>
          </p:cNvSpPr>
          <p:nvPr/>
        </p:nvSpPr>
        <p:spPr>
          <a:xfrm>
            <a:off x="527363" y="2120854"/>
            <a:ext cx="11137272" cy="26162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1950" algn="just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Являє собою виражену манію з яскравими стрибками ідей і маніакальним збудженням, до якої приєднуються вторинні маячні ідеї величі, високого походження,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гіпереротичності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цінності. Можливі галюцинаційні оклики, що підтверджують значимість особистості, або «голосу», що говорять пацієнтові про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-нейтральні речі, або марення значення і переслідування. Найбільші труднощі полягають в диференційній діагностиці з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шизоафективними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розладами, однак при цих розладах повинні бути симптоми, характерні для шизофренії, а маячні ідеї при них в меншій мірі відповідають настрою. Однак діагноз можна розглядати як початковий для оцінки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шизоафективного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розладу (перший епізод).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13068" y="498073"/>
            <a:ext cx="87658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Манія з </a:t>
            </a:r>
            <a:r>
              <a:rPr lang="uk-UA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психотичними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симптомами</a:t>
            </a:r>
          </a:p>
        </p:txBody>
      </p:sp>
      <p:sp>
        <p:nvSpPr>
          <p:cNvPr id="6" name="Стрілка вліво 5">
            <a:hlinkClick r:id="rId3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482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Місце для вмісту 2"/>
          <p:cNvSpPr txBox="1">
            <a:spLocks/>
          </p:cNvSpPr>
          <p:nvPr/>
        </p:nvSpPr>
        <p:spPr>
          <a:xfrm>
            <a:off x="541698" y="1138528"/>
            <a:ext cx="11056574" cy="16732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195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Манію можна розділити на три етапи. Перший етап відповідає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гіпоманії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проявляється товариськістю і почуттям ейфорії. Однак на другій (гострій) і третій (божевільній) стадіях манії стан пацієнта може стати надзвичайно дратівливим,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психотичним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або навіть маячним. При одночасній збудливості і пригніченості у людини спостерігається змішаний епізод.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63674" y="216515"/>
            <a:ext cx="95189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 розвитку маніакальних розладів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232" y="2737151"/>
            <a:ext cx="4544007" cy="2851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41698" y="2258008"/>
            <a:ext cx="63488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4013"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змішаному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аффективному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стані людина, хоча і відповідає загальним критеріям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гіпоманічного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або маніакального епізоду, проте відчуває три або більше одночасні депресивні симптоми. Це викликало деякі припущення серед лікарів про те, що манія і депресія замість того, щоб представляти "справжні" полярні протилежності, є, скоріше, двома незалежними осями в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однополярно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-біполярному спектрі. </a:t>
            </a:r>
          </a:p>
          <a:p>
            <a:pPr indent="354013"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Змішаний афективний стан, особливо з вираженими маніакальними симптомами, підвищує ризик самогубства. Депресія сама по собі є чинником ризику, але, в поєднанні зі збільшенням енергії і цілеспрямованої діяльності, пацієнт швидше здійснює акт насильства на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суїцидальні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імпульси.</a:t>
            </a:r>
          </a:p>
          <a:p>
            <a:endParaRPr lang="uk-UA" dirty="0"/>
          </a:p>
        </p:txBody>
      </p:sp>
      <p:sp>
        <p:nvSpPr>
          <p:cNvPr id="7" name="Стрілка вліво 6">
            <a:hlinkClick r:id="rId4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485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6680"/>
          </a:xfrm>
        </p:spPr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 маніакального розладу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36195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маніакальний розлад не лікувати, то це може привести до більш серйозних проблем, що впливає на життя хворого. До них відносяться: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зловживання наркотиками і алкоголем;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розрив соціальних відносин;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погана успішність в школі або на роботі;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фінансові або юридичні труднощі;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суїцидальна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поведінка.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43" y="3059518"/>
            <a:ext cx="3182105" cy="32351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Стрілка вліво 5">
            <a:hlinkClick r:id="rId4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6873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57280" y="318141"/>
            <a:ext cx="18774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2850331" y="1188336"/>
            <a:ext cx="6491334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Що таке маніакальний синдром?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Симптоми маніакальних розладів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Класифікація маніакальних розладів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Що таке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гіпоманія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?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Ознаки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гіпоманії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Манія без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психотичних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 симптомів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Манія з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психотичними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 симптомами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Стадії розвитку маніакальних розладів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 action="ppaction://hlinksldjump"/>
              </a:rPr>
              <a:t>Ускладнення маніакального розладу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 action="ppaction://hlinksldjump"/>
              </a:rPr>
              <a:t>Діагностика маніакального розладу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 action="ppaction://hlinksldjump"/>
              </a:rPr>
              <a:t>Лікування маніакального розладу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508623916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838200" y="365126"/>
            <a:ext cx="10515600" cy="9566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 маніакального розладу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195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Маніакальні епізоди часто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ускладнюються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маренням і/або галюцинаціями. Якщо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психотичні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особливості зберігаються протягом тривалого часу, ніж епізод манії (два тижні або більше), діагноз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шизоаффективного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розладу є більш правильним.</a:t>
            </a:r>
          </a:p>
          <a:p>
            <a:pPr marL="0" indent="36195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діагностики маніакального розладу досить одного маніакального епізоду при відсутності вторинних причин (тобто таких, як розлади споживання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речовин, фармакологічного, загального стану здоров'я).</a:t>
            </a:r>
          </a:p>
          <a:p>
            <a:pPr marL="0" indent="36195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ілка вліво 5">
            <a:hlinkClick r:id="rId3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1709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838200" y="365126"/>
            <a:ext cx="10515600" cy="9566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 маніакального розладу</a:t>
            </a: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>
          <a:xfrm>
            <a:off x="541698" y="1138527"/>
            <a:ext cx="11056574" cy="54523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195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початком лікування манії необхідно провести ретельну диференційну діагностику, щоб виключити вторинні причини.</a:t>
            </a:r>
          </a:p>
          <a:p>
            <a:pPr marL="0" indent="36195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кілька інших психічних розладів з симптомами, схожими з маніакальним розладом. Ці розлади включають шизофренію, депресивний розлад, синдром дефіциту уваги і гіперактивності (СДУГ), а також деякі розлади особистості, такі як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нестабільний розлад особистості.</a:t>
            </a:r>
          </a:p>
          <a:p>
            <a:pPr marL="0" indent="36195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Хоча немає ніяких біологічних тестів, які дозволяють діагностувати маніакальний розлад, однак аналізи крові і/або візуалізація можуть бути проведені для того, щоб виключити медичні хвороби з клінічними проявами, аналогічними маніакальному розладу.</a:t>
            </a:r>
          </a:p>
          <a:p>
            <a:pPr marL="0" indent="36195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Неврологічні захворювання, такі як розсіяний склероз, складні часткові судоми, інсульти, пухлини головного мозку, хвороба Вільсона, черепно-мозкова травма, хвороба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Гентінгтона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складні мігрені можуть імітувати особливості маніакального розладу.</a:t>
            </a:r>
          </a:p>
          <a:p>
            <a:pPr marL="0" indent="361950" algn="just">
              <a:buNone/>
            </a:pP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Електроенцефалографія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(ЕЕГ) може використовуватися для виключення неврологічних розладів, таких як епілепсія, а комп'ютерна томографія або МРТ голови можуть застосовуватися для виключення ураження мозку і порушень ендокринної системи, таких як гіпотиреоз, гіпертиреоз, хвороби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Кушинга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також для диференційної діагностики із захворюваннями сполучної тканини (системний червоний вовчак).</a:t>
            </a:r>
          </a:p>
          <a:p>
            <a:pPr marL="0" indent="36195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Інфекційні причини манії, які можуть здаватися схожими на біполярну манію, включають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герпетичний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енцефаліт, ВІЛ, грип або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нейросифіліс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Деякі дефіцити вітамінів, такі як пелагра (дефіцит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ніацину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дефіцит вітаміну Б12, дефіцит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фолатів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синдром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Верніке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-Корсакова (дефіцит тіаміну), можуть також призвести до манії.</a:t>
            </a:r>
          </a:p>
        </p:txBody>
      </p:sp>
      <p:sp>
        <p:nvSpPr>
          <p:cNvPr id="5" name="Стрілка вліво 4">
            <a:hlinkClick r:id="rId3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8174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838200" y="365126"/>
            <a:ext cx="10515600" cy="9566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 маніакального розладу</a:t>
            </a:r>
          </a:p>
        </p:txBody>
      </p:sp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541698" y="1138527"/>
            <a:ext cx="11056574" cy="54523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195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Сімейно-орієнтована терапія маніакального розладу у дорослих і дітей починається з припущення, що негативність в сімейному середовищі (часто є продуктом стресу і тягаря догляду за хворим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родичем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є фактором ризику для наступних епізодів маніакального синдрому.</a:t>
            </a:r>
          </a:p>
          <a:p>
            <a:pPr marL="0" indent="36195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Терапія переслідує три мети:</a:t>
            </a:r>
          </a:p>
          <a:p>
            <a:pPr marL="180975" indent="-90488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підвищити здатність сім'ї розпізнавати ескалацію ранніх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субсиндромних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симптомів;</a:t>
            </a:r>
          </a:p>
          <a:p>
            <a:pPr marL="180975" indent="-90488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зменшити сімейні взаємодії, які характеризуються високою критикою і ворожістю;</a:t>
            </a:r>
          </a:p>
          <a:p>
            <a:pPr marL="180975" indent="-90488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підвищити здатність людини, схильного до ризику, справлятися зі стресом і негараздами.</a:t>
            </a:r>
          </a:p>
          <a:p>
            <a:pPr marL="0" indent="36195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робиться через три лікувальні модулі: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психологічна освіта для дитини і сім'ї про природу, причини, перебіг і лікування маніакального розладу, а також про самоврядування;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 зв'язку навчання для зниження негативного спілкування і досягнення максимального захисного впливу сімейного середовища;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 навичок вирішення проблем, що дозволяють безпосередньо зменшити вплив конкретних конфліктів в сім'ї.</a:t>
            </a:r>
          </a:p>
        </p:txBody>
      </p:sp>
      <p:sp>
        <p:nvSpPr>
          <p:cNvPr id="7" name="Стрілка вліво 6">
            <a:hlinkClick r:id="rId3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565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735" y="26828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219448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70570" y="336248"/>
            <a:ext cx="80508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маніакальний синдром?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3238" y="1441938"/>
            <a:ext cx="698344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Маніакальний синдром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(або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маніячний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синдром, маніакальний епізод, манія) — це афективний стан психіки та поведінки, який являє собою фазу манії у осіб, які мали один або декілька попередніх афективних епізодів (депресивних,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гіпоманій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маніакальних або змішаних); є одною з фаз біполярного афективного розладу; характеризується підвищеним рівнем збудженості, афекту і енергії, тобто являє собою «стан підвищеної загальної активації з посиленим афективним вираженням разом з лабільністю (нестійкістю) афекту».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119" y="1441937"/>
            <a:ext cx="3530852" cy="4666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трілка вліво 6">
            <a:hlinkClick r:id="rId4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976359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0429" y="494766"/>
            <a:ext cx="11411139" cy="2067365"/>
          </a:xfrm>
        </p:spPr>
        <p:txBody>
          <a:bodyPr/>
          <a:lstStyle/>
          <a:p>
            <a:pPr marL="0" indent="36195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 манію вважають дзеркальним відображенням депресії: якщо для депресії характерними є туга і психомоторна загальмованість, то манія передбачає підвищений настрій, який може бути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ейфоричним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або дратівливим. У міру того, як манія посилюється, дратівливість може стати більш вираженою і привести до насильства або тривоги.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493" y="2743200"/>
            <a:ext cx="4917352" cy="36880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Стрілка вліво 6">
            <a:hlinkClick r:id="rId4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748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199" y="1617395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маніакальний епізод вказують такі симптоми: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завищена самооцінка або ідеї величі;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 потреби у сні (наприклад, відчуття відпочинку після 3-4 годин сну);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 стає більш говіркою, ніж зазвичай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тахіпсія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потік ідей і думок, прискорення мислення;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цілеспрямованої активності або психомоторного збудження;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відволікання (людина занадто легко відволікається на незначні або недоречні зовнішні подразники);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надмірне залучення в різні види діяльності з високою ймовірністю наслідків, які завдають біль (наприклад, марнотратне поводження, неймовірні комерційні схеми,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гіперсексуальність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36195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Хоча діяльність людини, яка перебуває в маніакальному стані, не завжди є негативною, все ж набагато більш ймовірні випадки, коли манія призводить до негативних наслідків.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65701" y="423977"/>
            <a:ext cx="82605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Симптоми маніакальних розладів</a:t>
            </a:r>
          </a:p>
        </p:txBody>
      </p:sp>
      <p:sp>
        <p:nvSpPr>
          <p:cNvPr id="7" name="Стрілка вліво 6">
            <a:hlinkClick r:id="rId3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4467244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Місце для вмісту 2"/>
          <p:cNvSpPr txBox="1">
            <a:spLocks/>
          </p:cNvSpPr>
          <p:nvPr/>
        </p:nvSpPr>
        <p:spPr>
          <a:xfrm>
            <a:off x="615636" y="1617395"/>
            <a:ext cx="6418907" cy="510933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195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класифікації Всесвітньої організації охорони здоров'я визначає маніакальний епізод як тимчасовий стан, при якому настрій людини вище, ніж того вимагає ситуація, і може варіюватися від розслабленого гарного настрою до ледь контрольованого надлишково високого настрою, що супроводжується гіперактивністю,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тахіпсією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низькою потребою у сні, зниженням уваги і надмірним відволіканням. Часто впевненість і самооцінка людей з манією надмірно перебільшені. Поведінка стає ризикованою, неадекватною або недоречною (можливо, в результаті втрати нормальних соціальних обмежень).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701" y="423977"/>
            <a:ext cx="82605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Симптоми маніакальних розладів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534" y="1881800"/>
            <a:ext cx="4820130" cy="3577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Стрілка вліво 6">
            <a:hlinkClick r:id="rId4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15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Місце для вмісту 2"/>
          <p:cNvSpPr>
            <a:spLocks noGrp="1"/>
          </p:cNvSpPr>
          <p:nvPr>
            <p:ph idx="1"/>
          </p:nvPr>
        </p:nvSpPr>
        <p:spPr>
          <a:xfrm>
            <a:off x="838199" y="1635501"/>
            <a:ext cx="10515600" cy="4566122"/>
          </a:xfrm>
        </p:spPr>
        <p:txBody>
          <a:bodyPr>
            <a:noAutofit/>
          </a:bodyPr>
          <a:lstStyle/>
          <a:p>
            <a:pPr marL="0" indent="36195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манії може бути класифіковане за різними підходами: за назвами, коли друга частина складного слова закінчується словом «…манія»; за розглядом поняття у плані афективних розладів настрою та імпульсних розладів і звичок в поведінці. У МКХ-10 слово «манія» використовується на позначення назви категорії афективного епізоду в блоці афективних розладів настрою, а також у складі назви підрозділів цієї категорії — імпульсних розладів і звичок в поведінці; у складі назви симптому чи синдрому.</a:t>
            </a:r>
          </a:p>
          <a:p>
            <a:pPr marL="0" indent="36195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Отже, використовують такі класифікації:</a:t>
            </a:r>
          </a:p>
          <a:p>
            <a:pPr marL="0" indent="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(легкий варіант маніакального стану) і манія — поняття, які використовуються на позначення фази біполярного афективного психічного розладу;</a:t>
            </a:r>
          </a:p>
          <a:p>
            <a:pPr marL="0" indent="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Маніакальний синдром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674" y="433030"/>
            <a:ext cx="92646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маніакальних розладів</a:t>
            </a:r>
          </a:p>
        </p:txBody>
      </p:sp>
      <p:sp>
        <p:nvSpPr>
          <p:cNvPr id="11" name="Стрілка вліво 10">
            <a:hlinkClick r:id="rId3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313871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500957" y="1213163"/>
            <a:ext cx="11190083" cy="5377759"/>
          </a:xfrm>
        </p:spPr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uk-UA" sz="175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систематикою: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17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Весела (сонячна) манія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підвищено-оптимістичний настрій з помірним </a:t>
            </a:r>
            <a:r>
              <a:rPr lang="uk-UA" sz="17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мовним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руховим збудженням;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17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Гнівлива манія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поєднання підвищеного настрою з невдоволеністю, прискіпливістю, дратівливістю;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17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Сплутана манія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виникнення на фоні підвищеного настрою безладного </a:t>
            </a:r>
            <a:r>
              <a:rPr lang="uk-UA" sz="17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мовного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неупорядкованого рухового збудження;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17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Непродуктивна манія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поєднання піднесеного настрою та рухового збудження з відсутністю потягу до діяльності, бідністю мислення, одноманітністю і непродуктивністю висловлювань;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17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Манія з маренням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поєднання підвищеного настрою з різноманітними формами образної, рідше </a:t>
            </a:r>
            <a:r>
              <a:rPr lang="uk-UA" sz="17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інтерпретативної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маячні;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17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Загальмована манія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сполучення підвищеного настрою, в ряді випадків і </a:t>
            </a:r>
            <a:r>
              <a:rPr lang="uk-UA" sz="17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мовного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збудження, з руховою загальмованістю, яка досягає інтенсивності ступору; поєднання піднесеного настрою, </a:t>
            </a:r>
            <a:r>
              <a:rPr lang="uk-UA" sz="17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мовного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збудження з руховою загальмованістю;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17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Манія з пустотливістю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поєднання підвищеного настрою, </a:t>
            </a:r>
            <a:r>
              <a:rPr lang="uk-UA" sz="17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мовного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рухового збудження з манірністю, дитячістю, блазнюванням, недоречними жартами;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17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Манія зі скачкою ідей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манія з прискоренням асоціативного мислення. Клінічно схожа на розірваність мислення;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17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Дисморфоманія</a:t>
            </a:r>
            <a:r>
              <a:rPr lang="uk-UA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патологічна впевненість у наявності уявної фізичної недостатності.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673" y="339609"/>
            <a:ext cx="92646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маніакальних розладів</a:t>
            </a:r>
          </a:p>
        </p:txBody>
      </p:sp>
      <p:sp>
        <p:nvSpPr>
          <p:cNvPr id="8" name="Стрілка вліво 7">
            <a:hlinkClick r:id="rId3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7138657"/>
      </p:ext>
    </p:extLst>
  </p:cSld>
  <p:clrMapOvr>
    <a:masterClrMapping/>
  </p:clrMapOvr>
  <p:transition spd="med"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Місце для вмісту 2"/>
          <p:cNvSpPr txBox="1">
            <a:spLocks/>
          </p:cNvSpPr>
          <p:nvPr/>
        </p:nvSpPr>
        <p:spPr>
          <a:xfrm>
            <a:off x="838199" y="1454433"/>
            <a:ext cx="10515600" cy="414060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повторюваністю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 у </a:t>
            </a:r>
            <a:r>
              <a:rPr lang="ru-RU" sz="2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маячних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розладах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361950" algn="just">
              <a:buFont typeface="Wingdings" panose="05000000000000000000" pitchFamily="2" charset="2"/>
              <a:buChar char="q"/>
            </a:pP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Еротоманія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пацієнт переконаний, що інша людина закохана у нього/неї;</a:t>
            </a:r>
          </a:p>
          <a:p>
            <a:pPr marL="0" indent="361950" algn="just">
              <a:buFont typeface="Wingdings" panose="05000000000000000000" pitchFamily="2" charset="2"/>
              <a:buChar char="q"/>
            </a:pP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Манія переслідування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характеризується виникненням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збудованої системи поведінки, яка заснована на стійких ідеях переслідування.</a:t>
            </a:r>
          </a:p>
          <a:p>
            <a:pPr marL="0" indent="361950" algn="just">
              <a:buFont typeface="Wingdings" panose="05000000000000000000" pitchFamily="2" charset="2"/>
              <a:buChar char="q"/>
            </a:pP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Манія величі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поєднання безглуздості і грандіозних розмірів;</a:t>
            </a:r>
          </a:p>
          <a:p>
            <a:pPr marL="0" indent="361950" algn="just">
              <a:buFont typeface="Wingdings" panose="05000000000000000000" pitchFamily="2" charset="2"/>
              <a:buChar char="q"/>
            </a:pP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Манія багатства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поєднання безглуздості і грандіозних розмірів;</a:t>
            </a:r>
          </a:p>
          <a:p>
            <a:pPr marL="0" indent="361950" algn="just">
              <a:buFont typeface="Wingdings" panose="05000000000000000000" pitchFamily="2" charset="2"/>
              <a:buChar char="q"/>
            </a:pP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Дисморфоманія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хворобливі переживання, що характеризуються появою думок про вигадане, уявне каліцтво (виродливість).</a:t>
            </a:r>
          </a:p>
          <a:p>
            <a:pPr algn="just">
              <a:buFontTx/>
              <a:buChar char="-"/>
            </a:pPr>
            <a:r>
              <a:rPr lang="uk-UA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тривалістю:</a:t>
            </a:r>
          </a:p>
          <a:p>
            <a:pPr marL="0" indent="361950" algn="just">
              <a:buFont typeface="Wingdings" panose="05000000000000000000" pitchFamily="2" charset="2"/>
              <a:buChar char="q"/>
            </a:pPr>
            <a:r>
              <a:rPr lang="uk-UA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Транзиторна</a:t>
            </a: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манія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маніакальний синдром, що спостерігається впродовж лише кількох годин або днів.</a:t>
            </a:r>
          </a:p>
          <a:p>
            <a:pPr marL="0" indent="361950" algn="just">
              <a:buFont typeface="Wingdings" panose="05000000000000000000" pitchFamily="2" charset="2"/>
              <a:buChar char="q"/>
            </a:pP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Хронічна манія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гіпоманіакальний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стан, який зберігається впродовж багатьох років.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63674" y="433030"/>
            <a:ext cx="92646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маніакальних розладів</a:t>
            </a:r>
          </a:p>
        </p:txBody>
      </p:sp>
      <p:sp>
        <p:nvSpPr>
          <p:cNvPr id="5" name="Стрілка вліво 4">
            <a:hlinkClick r:id="rId3" action="ppaction://hlinksldjump"/>
          </p:cNvPr>
          <p:cNvSpPr/>
          <p:nvPr/>
        </p:nvSpPr>
        <p:spPr>
          <a:xfrm>
            <a:off x="11357573" y="6245516"/>
            <a:ext cx="642796" cy="475307"/>
          </a:xfrm>
          <a:prstGeom prst="lef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6834600"/>
      </p:ext>
    </p:extLst>
  </p:cSld>
  <p:clrMapOvr>
    <a:masterClrMapping/>
  </p:clrMapOvr>
  <p:transition spd="med">
    <p:pull dir="d"/>
  </p:transition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2289</Words>
  <Application>Microsoft Office PowerPoint</Application>
  <PresentationFormat>Широкий екран</PresentationFormat>
  <Paragraphs>140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24" baseType="lpstr">
      <vt:lpstr>Тема Office</vt:lpstr>
      <vt:lpstr>Маніакальні розлади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Ускладнення маніакального розладу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Маніакальні розлади</dc:title>
  <dc:creator>AnaxiOus</dc:creator>
  <cp:lastModifiedBy>Веня Александров</cp:lastModifiedBy>
  <cp:revision>142</cp:revision>
  <dcterms:created xsi:type="dcterms:W3CDTF">2020-10-04T11:05:47Z</dcterms:created>
  <dcterms:modified xsi:type="dcterms:W3CDTF">2023-11-10T20:38:07Z</dcterms:modified>
</cp:coreProperties>
</file>