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7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1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939FB0DB-6E14-4D38-930B-E188F6E13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6DB5971-2675-487B-9E88-02DB3F19D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D435E3D-4779-4F74-B50E-7D6C92F116A8}" type="datetime1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98F2125-3128-41A1-8437-EB29536F4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="" xmlns:a16="http://schemas.microsoft.com/office/drawing/2014/main" id="{4663736B-7E4B-4A53-8310-E0970E67F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4B18F8-B739-4178-8D2D-879F4A27DC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070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04E80F0-1DF1-4858-9B22-BB5AEB10E915}" type="datetime1">
              <a:rPr lang="ru-RU" noProof="0" smtClean="0"/>
              <a:t>14.12.2020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D78A92-0141-4330-8F3E-FAADFAC23844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07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258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156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446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29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134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5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="" xmlns:a16="http://schemas.microsoft.com/office/drawing/2014/main" id="{5230445E-A660-448A-B4DC-782AD0E5DA6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Рисунок 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7" name="Текст 14">
            <a:extLst>
              <a:ext uri="{FF2B5EF4-FFF2-40B4-BE49-F238E27FC236}">
                <a16:creationId xmlns="" xmlns:a16="http://schemas.microsoft.com/office/drawing/2014/main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 rtlCol="0"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Ключевая фраза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9" name="Текст 26">
            <a:extLst>
              <a:ext uri="{FF2B5EF4-FFF2-40B4-BE49-F238E27FC236}">
                <a16:creationId xmlns="" xmlns:a16="http://schemas.microsoft.com/office/drawing/2014/main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 rtlCol="0">
            <a:noAutofit/>
          </a:bodyPr>
          <a:lstStyle>
            <a:lvl1pPr marL="0" indent="0" algn="l" rtl="0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20ГГ</a:t>
            </a:r>
          </a:p>
        </p:txBody>
      </p:sp>
      <p:sp>
        <p:nvSpPr>
          <p:cNvPr id="30" name="Текст 26">
            <a:extLst>
              <a:ext uri="{FF2B5EF4-FFF2-40B4-BE49-F238E27FC236}">
                <a16:creationId xmlns="" xmlns:a16="http://schemas.microsoft.com/office/drawing/2014/main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Месяц</a:t>
            </a:r>
          </a:p>
        </p:txBody>
      </p:sp>
    </p:spTree>
    <p:extLst>
      <p:ext uri="{BB962C8B-B14F-4D97-AF65-F5344CB8AC3E}">
        <p14:creationId xmlns:p14="http://schemas.microsoft.com/office/powerpoint/2010/main" val="376836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благодарственного текст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Рисунок 32">
            <a:extLst>
              <a:ext uri="{FF2B5EF4-FFF2-40B4-BE49-F238E27FC236}">
                <a16:creationId xmlns="" xmlns:a16="http://schemas.microsoft.com/office/drawing/2014/main" id="{88BA6D96-EFE3-4743-8FB5-544E9692D11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" y="0"/>
            <a:ext cx="9155429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4" name="Рисунок 19">
            <a:extLst>
              <a:ext uri="{FF2B5EF4-FFF2-40B4-BE49-F238E27FC236}">
                <a16:creationId xmlns="" xmlns:a16="http://schemas.microsoft.com/office/drawing/2014/main" id="{97347B99-304D-468D-B6F0-9D59E6077A64}"/>
              </a:ext>
            </a:extLst>
          </p:cNvPr>
          <p:cNvSpPr/>
          <p:nvPr userDrawn="1"/>
        </p:nvSpPr>
        <p:spPr>
          <a:xfrm flipH="1">
            <a:off x="9004387" y="3285679"/>
            <a:ext cx="3191256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2372" y="973512"/>
            <a:ext cx="4183939" cy="2281355"/>
          </a:xfrm>
        </p:spPr>
        <p:txBody>
          <a:bodyPr rtlCol="0">
            <a:noAutofit/>
          </a:bodyPr>
          <a:lstStyle>
            <a:lvl1pPr algn="r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БЛАГОДАРИМ</a:t>
            </a:r>
            <a:br>
              <a:rPr lang="ru-RU" noProof="0"/>
            </a:br>
            <a:r>
              <a:rPr lang="ru-RU" noProof="0"/>
              <a:t>ВАС!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="" xmlns:a16="http://schemas.microsoft.com/office/drawing/2014/main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0540" y="3675708"/>
            <a:ext cx="3135771" cy="1101897"/>
          </a:xfrm>
        </p:spPr>
        <p:txBody>
          <a:bodyPr rtlCol="0">
            <a:noAutofit/>
          </a:bodyPr>
          <a:lstStyle>
            <a:lvl1pPr marL="0" indent="0" algn="r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Иван</a:t>
            </a:r>
            <a:br>
              <a:rPr lang="ru-RU" noProof="0"/>
            </a:br>
            <a:r>
              <a:rPr lang="ru-RU" noProof="0"/>
              <a:t>Воронков</a:t>
            </a:r>
          </a:p>
        </p:txBody>
      </p:sp>
      <p:sp>
        <p:nvSpPr>
          <p:cNvPr id="25" name="Текст 26">
            <a:extLst>
              <a:ext uri="{FF2B5EF4-FFF2-40B4-BE49-F238E27FC236}">
                <a16:creationId xmlns="" xmlns:a16="http://schemas.microsoft.com/office/drawing/2014/main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8780" y="5019264"/>
            <a:ext cx="4367531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678-555-0128</a:t>
            </a:r>
          </a:p>
        </p:txBody>
      </p:sp>
      <p:sp>
        <p:nvSpPr>
          <p:cNvPr id="28" name="Текст 26">
            <a:extLst>
              <a:ext uri="{FF2B5EF4-FFF2-40B4-BE49-F238E27FC236}">
                <a16:creationId xmlns="" xmlns:a16="http://schemas.microsoft.com/office/drawing/2014/main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8780" y="4805882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31" name="Текст 26">
            <a:extLst>
              <a:ext uri="{FF2B5EF4-FFF2-40B4-BE49-F238E27FC236}">
                <a16:creationId xmlns="" xmlns:a16="http://schemas.microsoft.com/office/drawing/2014/main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55755" y="5685822"/>
            <a:ext cx="5920556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voronkov@example.com</a:t>
            </a:r>
          </a:p>
        </p:txBody>
      </p:sp>
      <p:sp>
        <p:nvSpPr>
          <p:cNvPr id="32" name="Текст 26">
            <a:extLst>
              <a:ext uri="{FF2B5EF4-FFF2-40B4-BE49-F238E27FC236}">
                <a16:creationId xmlns="" xmlns:a16="http://schemas.microsoft.com/office/drawing/2014/main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8780" y="5466001"/>
            <a:ext cx="4367531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/>
              <a:t>Эл. почта</a:t>
            </a:r>
          </a:p>
        </p:txBody>
      </p:sp>
    </p:spTree>
    <p:extLst>
      <p:ext uri="{BB962C8B-B14F-4D97-AF65-F5344CB8AC3E}">
        <p14:creationId xmlns:p14="http://schemas.microsoft.com/office/powerpoint/2010/main" val="215319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 13">
            <a:extLst>
              <a:ext uri="{FF2B5EF4-FFF2-40B4-BE49-F238E27FC236}">
                <a16:creationId xmlns="" xmlns:a16="http://schemas.microsoft.com/office/drawing/2014/main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2" name="Рисунок 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="" xmlns:a16="http://schemas.microsoft.com/office/drawing/2014/main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4674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>
            <a:extLst>
              <a:ext uri="{FF2B5EF4-FFF2-40B4-BE49-F238E27FC236}">
                <a16:creationId xmlns="" xmlns:a16="http://schemas.microsoft.com/office/drawing/2014/main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5" name="Рисунок 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 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A3B87DE7-6A4B-4A0E-8622-C9BA93F0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238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83799919-7F2B-44B7-BF0B-B0CE733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755"/>
            <a:ext cx="10515600" cy="3899207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3112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5460D6CB-9BA0-4BA9-9CF5-9D21E9F57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7755"/>
            <a:ext cx="5181600" cy="3899207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6" name="Объект 3">
            <a:extLst>
              <a:ext uri="{FF2B5EF4-FFF2-40B4-BE49-F238E27FC236}">
                <a16:creationId xmlns="" xmlns:a16="http://schemas.microsoft.com/office/drawing/2014/main" id="{EB0DDB5D-8949-4E45-A7CD-0402580B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77755"/>
            <a:ext cx="5181600" cy="389920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70607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Текст 2">
            <a:extLst>
              <a:ext uri="{FF2B5EF4-FFF2-40B4-BE49-F238E27FC236}">
                <a16:creationId xmlns="" xmlns:a16="http://schemas.microsoft.com/office/drawing/2014/main" id="{82C817C4-D92F-4269-B22D-5C2E5224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68513"/>
            <a:ext cx="5157787" cy="436562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6" name="Объект 3">
            <a:extLst>
              <a:ext uri="{FF2B5EF4-FFF2-40B4-BE49-F238E27FC236}">
                <a16:creationId xmlns="" xmlns:a16="http://schemas.microsoft.com/office/drawing/2014/main" id="{C61514A7-2DEE-47E3-BCB4-FB81E9981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7" name="Текст 4">
            <a:extLst>
              <a:ext uri="{FF2B5EF4-FFF2-40B4-BE49-F238E27FC236}">
                <a16:creationId xmlns="" xmlns:a16="http://schemas.microsoft.com/office/drawing/2014/main" id="{3455C9D3-0938-4236-8E64-BBF582FCD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8511"/>
            <a:ext cx="5183188" cy="436563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5">
            <a:extLst>
              <a:ext uri="{FF2B5EF4-FFF2-40B4-BE49-F238E27FC236}">
                <a16:creationId xmlns="" xmlns:a16="http://schemas.microsoft.com/office/drawing/2014/main" id="{7331E254-1410-4989-81DE-84B684ACC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1810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4509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Текст 3">
            <a:extLst>
              <a:ext uri="{FF2B5EF4-FFF2-40B4-BE49-F238E27FC236}">
                <a16:creationId xmlns="" xmlns:a16="http://schemas.microsoft.com/office/drawing/2014/main" id="{6489A680-EBE7-45A3-B520-2C50F59C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6148"/>
            <a:ext cx="3932237" cy="370284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Объект 2">
            <a:extLst>
              <a:ext uri="{FF2B5EF4-FFF2-40B4-BE49-F238E27FC236}">
                <a16:creationId xmlns="" xmlns:a16="http://schemas.microsoft.com/office/drawing/2014/main" id="{202EEB9F-D255-46E9-AFBB-FCC4D93B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Рисунок 15">
            <a:extLst>
              <a:ext uri="{FF2B5EF4-FFF2-40B4-BE49-F238E27FC236}">
                <a16:creationId xmlns="" xmlns:a16="http://schemas.microsoft.com/office/drawing/2014/main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94843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6" name="Рисунок 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Рисунок 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8074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="" xmlns:a16="http://schemas.microsoft.com/office/drawing/2014/main" id="{36D4C583-322D-4347-807F-F6D6AF885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30500"/>
            <a:ext cx="3932237" cy="37384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76681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ПУСТОЙ СЛАЙД</a:t>
            </a:r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5226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Рисунок 38">
            <a:extLst>
              <a:ext uri="{FF2B5EF4-FFF2-40B4-BE49-F238E27FC236}">
                <a16:creationId xmlns="" xmlns:a16="http://schemas.microsoft.com/office/drawing/2014/main" id="{61FE90B3-361E-4150-BE53-368ADEA27D7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130966"/>
            <a:ext cx="12192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5" name="Рисунок 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 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Текст 17">
            <a:extLst>
              <a:ext uri="{FF2B5EF4-FFF2-40B4-BE49-F238E27FC236}">
                <a16:creationId xmlns="" xmlns:a16="http://schemas.microsoft.com/office/drawing/2014/main" id="{18AF4189-33DF-9B46-9624-C722FCE07D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учную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21">
            <a:extLst>
              <a:ext uri="{FF2B5EF4-FFF2-40B4-BE49-F238E27FC236}">
                <a16:creationId xmlns=""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32" name="Текст 24">
            <a:extLst>
              <a:ext uri="{FF2B5EF4-FFF2-40B4-BE49-F238E27FC236}">
                <a16:creationId xmlns=""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42535" y="1998209"/>
            <a:ext cx="3103110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=""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=""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7939" y="1998209"/>
            <a:ext cx="2243918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Текст 21">
            <a:extLst>
              <a:ext uri="{FF2B5EF4-FFF2-40B4-BE49-F238E27FC236}">
                <a16:creationId xmlns=""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6" name="Текст 24">
            <a:extLst>
              <a:ext uri="{FF2B5EF4-FFF2-40B4-BE49-F238E27FC236}">
                <a16:creationId xmlns=""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64052" y="2015988"/>
            <a:ext cx="2959116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4">
            <a:extLst>
              <a:ext uri="{FF2B5EF4-FFF2-40B4-BE49-F238E27FC236}">
                <a16:creationId xmlns=""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20059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=""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18684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9" name="Текст 24">
            <a:extLst>
              <a:ext uri="{FF2B5EF4-FFF2-40B4-BE49-F238E27FC236}">
                <a16:creationId xmlns=""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3" y="2927531"/>
            <a:ext cx="2599197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=""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76955" y="2925988"/>
            <a:ext cx="3726423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1" name="Текст 24">
            <a:extLst>
              <a:ext uri="{FF2B5EF4-FFF2-40B4-BE49-F238E27FC236}">
                <a16:creationId xmlns=""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4133" y="5751926"/>
            <a:ext cx="9623735" cy="47047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2" name="Текст 24">
            <a:extLst>
              <a:ext uri="{FF2B5EF4-FFF2-40B4-BE49-F238E27FC236}">
                <a16:creationId xmlns=""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94791" y="4893792"/>
            <a:ext cx="2599199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=""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90713" y="4893792"/>
            <a:ext cx="3712665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4" name="Рисунок 12">
            <a:extLst>
              <a:ext uri="{FF2B5EF4-FFF2-40B4-BE49-F238E27FC236}">
                <a16:creationId xmlns=""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020058" y="3800404"/>
            <a:ext cx="3273552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6" name="Рисунок 12">
            <a:extLst>
              <a:ext uri="{FF2B5EF4-FFF2-40B4-BE49-F238E27FC236}">
                <a16:creationId xmlns=""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2" y="3864572"/>
            <a:ext cx="2599199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7" name="Рисунок 9">
            <a:extLst>
              <a:ext uri="{FF2B5EF4-FFF2-40B4-BE49-F238E27FC236}">
                <a16:creationId xmlns=""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2599200" cy="8964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  <p:sp>
        <p:nvSpPr>
          <p:cNvPr id="23" name="Рисунок 15">
            <a:extLst>
              <a:ext uri="{FF2B5EF4-FFF2-40B4-BE49-F238E27FC236}">
                <a16:creationId xmlns="" xmlns:a16="http://schemas.microsoft.com/office/drawing/2014/main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="" xmlns:a16="http://schemas.microsoft.com/office/drawing/2014/main" id="{9D8367A5-C050-47FB-A1BD-54CD13DE3A0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519738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Текст 14">
            <a:extLst>
              <a:ext uri="{FF2B5EF4-FFF2-40B4-BE49-F238E27FC236}">
                <a16:creationId xmlns=""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032" y="3074529"/>
            <a:ext cx="4421856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2746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22" name="Текст 17">
            <a:extLst>
              <a:ext uri="{FF2B5EF4-FFF2-40B4-BE49-F238E27FC236}">
                <a16:creationId xmlns="" xmlns:a16="http://schemas.microsoft.com/office/drawing/2014/main" id="{A1867536-E941-4FED-8B68-2609143C2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5392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Рисунок 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Рисунок 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="" xmlns:a16="http://schemas.microsoft.com/office/drawing/2014/main" id="{B2044CCF-605D-4D6E-A41D-D6AED53B22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404811"/>
            <a:ext cx="6108872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6" name="Текст 14">
            <a:extLst>
              <a:ext uri="{FF2B5EF4-FFF2-40B4-BE49-F238E27FC236}">
                <a16:creationId xmlns="" xmlns:a16="http://schemas.microsoft.com/office/drawing/2014/main" id="{E7F180F3-53B1-4A31-82A4-E6F9B5D8D8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1205" y="3090572"/>
            <a:ext cx="4421857" cy="2588637"/>
          </a:xfrm>
        </p:spPr>
        <p:txBody>
          <a:bodyPr lIns="0"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1206" y="1046140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1A08F6B3-0ADA-4ECF-8D25-7DFE4A3641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1206" y="2241515"/>
            <a:ext cx="4421856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15">
            <a:extLst>
              <a:ext uri="{FF2B5EF4-FFF2-40B4-BE49-F238E27FC236}">
                <a16:creationId xmlns="" xmlns:a16="http://schemas.microsoft.com/office/drawing/2014/main" id="{5CCECBFE-3C2B-4492-BCDA-1EFEB5E3E092}"/>
              </a:ext>
            </a:extLst>
          </p:cNvPr>
          <p:cNvSpPr/>
          <p:nvPr userDrawn="1"/>
        </p:nvSpPr>
        <p:spPr>
          <a:xfrm flipH="1">
            <a:off x="6980920" y="1947672"/>
            <a:ext cx="5220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3441B044-38F8-49ED-845B-5D926C811447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для двух разде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8" name="Текст 2">
            <a:extLst>
              <a:ext uri="{FF2B5EF4-FFF2-40B4-BE49-F238E27FC236}">
                <a16:creationId xmlns=""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031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0" y="2993041"/>
            <a:ext cx="4365625" cy="454353"/>
          </a:xfrm>
        </p:spPr>
        <p:txBody>
          <a:bodyPr rtlCol="0"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=""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032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=""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563411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2221992"/>
            <a:ext cx="10218713" cy="665713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Рисунок 15">
            <a:extLst>
              <a:ext uri="{FF2B5EF4-FFF2-40B4-BE49-F238E27FC236}">
                <a16:creationId xmlns="" xmlns:a16="http://schemas.microsoft.com/office/drawing/2014/main" id="{5E78F6F2-1702-E74A-86B2-0C42A30F3378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-12700" y="-12700"/>
            <a:ext cx="12217400" cy="6883400"/>
            <a:chOff x="-12700" y="-12700"/>
            <a:chExt cx="12217400" cy="68834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Диаграмма 18">
            <a:extLst>
              <a:ext uri="{FF2B5EF4-FFF2-40B4-BE49-F238E27FC236}">
                <a16:creationId xmlns="" xmlns:a16="http://schemas.microsoft.com/office/drawing/2014/main" id="{68B512F2-EA3E-483F-B5D4-29DFD6C37B36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6096001" y="1246188"/>
            <a:ext cx="5170034" cy="436562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ДИАГРАММОЙ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="" xmlns:a16="http://schemas.microsoft.com/office/drawing/2014/main" id="{EF8E92E6-C1C9-854A-93EE-FD201AF050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4" name="Рисунок 15">
            <a:extLst>
              <a:ext uri="{FF2B5EF4-FFF2-40B4-BE49-F238E27FC236}">
                <a16:creationId xmlns="" xmlns:a16="http://schemas.microsoft.com/office/drawing/2014/main" id="{C1F625F0-F98F-D244-9020-86C86C287112}"/>
              </a:ext>
            </a:extLst>
          </p:cNvPr>
          <p:cNvSpPr/>
          <p:nvPr userDrawn="1"/>
        </p:nvSpPr>
        <p:spPr>
          <a:xfrm>
            <a:off x="-11173" y="2899869"/>
            <a:ext cx="47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8148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ТАБЛИЦЕЙ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Рисунок 15">
            <a:extLst>
              <a:ext uri="{FF2B5EF4-FFF2-40B4-BE49-F238E27FC236}">
                <a16:creationId xmlns="" xmlns:a16="http://schemas.microsoft.com/office/drawing/2014/main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374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Таблица 17">
            <a:extLst>
              <a:ext uri="{FF2B5EF4-FFF2-40B4-BE49-F238E27FC236}">
                <a16:creationId xmlns="" xmlns:a16="http://schemas.microsoft.com/office/drawing/2014/main" id="{D45BCEDF-86BB-41E2-9F09-5D3014AD1C45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4715791" y="1591499"/>
            <a:ext cx="6561138" cy="376106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251377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изображением и заголовком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="" xmlns:a16="http://schemas.microsoft.com/office/drawing/2014/main" id="{E694C388-14E9-4848-A715-72B7DC6AF5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БОЛЬШИМ ИЗОБРАЖЕНИЕМ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932204AA-73EE-4F85-898B-E747C5ACC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4032" y="1880794"/>
            <a:ext cx="10518598" cy="782639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3" name="Рисунок 4">
            <a:extLst>
              <a:ext uri="{FF2B5EF4-FFF2-40B4-BE49-F238E27FC236}">
                <a16:creationId xmlns="" xmlns:a16="http://schemas.microsoft.com/office/drawing/2014/main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rtl="0"/>
            <a:endParaRPr lang="ru-RU" noProof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="" xmlns:a16="http://schemas.microsoft.com/office/drawing/2014/main" id="{0E5F41AB-E2B9-45DD-B1C7-9F4DBA4946B9}"/>
              </a:ext>
            </a:extLst>
          </p:cNvPr>
          <p:cNvSpPr/>
          <p:nvPr userDrawn="1"/>
        </p:nvSpPr>
        <p:spPr>
          <a:xfrm>
            <a:off x="2445759" y="-12700"/>
            <a:ext cx="728980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6579"/>
            <a:ext cx="105156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ВИДЕО</a:t>
            </a:r>
          </a:p>
        </p:txBody>
      </p:sp>
      <p:sp>
        <p:nvSpPr>
          <p:cNvPr id="16" name="Мультимедиа 7">
            <a:extLst>
              <a:ext uri="{FF2B5EF4-FFF2-40B4-BE49-F238E27FC236}">
                <a16:creationId xmlns=""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 hasCustomPrompt="1"/>
          </p:nvPr>
        </p:nvSpPr>
        <p:spPr>
          <a:xfrm>
            <a:off x="1395984" y="1497770"/>
            <a:ext cx="9400032" cy="421538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мультимедиа</a:t>
            </a:r>
          </a:p>
        </p:txBody>
      </p:sp>
      <p:sp>
        <p:nvSpPr>
          <p:cNvPr id="12" name="Рисунок 4">
            <a:extLst>
              <a:ext uri="{FF2B5EF4-FFF2-40B4-BE49-F238E27FC236}">
                <a16:creationId xmlns="" xmlns:a16="http://schemas.microsoft.com/office/drawing/2014/main" id="{C7654E36-50FF-425E-B595-F3957610B5D8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0162" y="6002372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=""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02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/>
              <a:t>ДД.ММ.20ГГ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=""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02372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1" r:id="rId5"/>
    <p:sldLayoutId id="2147483690" r:id="rId6"/>
    <p:sldLayoutId id="2147483691" r:id="rId7"/>
    <p:sldLayoutId id="2147483684" r:id="rId8"/>
    <p:sldLayoutId id="2147483685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1" r:id="rId16"/>
    <p:sldLayoutId id="2147483700" r:id="rId17"/>
    <p:sldLayoutId id="2147483687" r:id="rId18"/>
    <p:sldLayoutId id="2147483696" r:id="rId19"/>
    <p:sldLayoutId id="2147483688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E%D0%90%D0%9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https://uk.wikipedia.org/w/index.php?title=%D0%9C%D1%96%D0%BD%D0%B0-%D0%A5%D0%B0%D0%BB%D0%B5%D0%B4&amp;action=edit&amp;redlink=1" TargetMode="External"/><Relationship Id="rId4" Type="http://schemas.openxmlformats.org/officeDocument/2006/relationships/hyperlink" Target="https://uk.wikipedia.org/wiki/%D0%94%D0%B6%D0%B5%D0%B1%D0%B5%D0%BB%D1%8C-%D0%90%D0%BB%D1%9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E%D0%B1'%D1%94%D0%B4%D0%BD%D0%B0%D0%BD%D1%96_%D0%90%D1%80%D0%B0%D0%B1%D1%81%D1%8C%D0%BA%D1%96_%D0%95%D0%BC%D1%96%D1%80%D0%B0%D1%82%D0%B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D%D0%B0%D1%81%D0%B5%D0%BB%D0%B5%D0%BD%D0%BD%D1%8F_%D0%9E%D0%B1'%D1%94%D0%B4%D0%BD%D0%B0%D0%BD%D0%B8%D1%85_%D0%90%D1%80%D0%B0%D0%B1%D1%81%D1%8C%D0%BA%D0%B8%D1%85_%D0%95%D0%BC%D1%96%D1%80%D0%B0%D1%82%D1%96%D0%B2#cite_note-WF-1" TargetMode="External"/><Relationship Id="rId3" Type="http://schemas.openxmlformats.org/officeDocument/2006/relationships/hyperlink" Target="https://uk.wikipedia.org/wiki/%D0%9D%D0%B0%D1%80%D0%BE%D0%B4%D0%B6%D1%83%D0%B2%D0%B0%D0%BD%D1%96%D1%81%D1%82%D1%8C" TargetMode="External"/><Relationship Id="rId7" Type="http://schemas.openxmlformats.org/officeDocument/2006/relationships/hyperlink" Target="https://uk.wikipedia.org/wiki/%D0%A1%D0%B5%D1%80%D0%B5%D0%B4%D0%BD%D1%96%D0%B9_%D0%B2%D1%96%D0%B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uk.wikipedia.org/wiki/%D0%9F%D1%80%D0%B8%D1%80%D0%BE%D0%B4%D0%BD%D0%B8%D0%B9_%D0%BF%D1%80%D0%B8%D1%80%D1%96%D1%81%D1%82" TargetMode="External"/><Relationship Id="rId5" Type="http://schemas.openxmlformats.org/officeDocument/2006/relationships/hyperlink" Target="https://uk.wikipedia.org/wiki/%D0%A1%D0%BC%D0%B5%D1%80%D1%82%D0%BD%D1%96%D1%81%D1%82%D1%8C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uk.wikipedia.org/wiki/%D0%9A%D0%BE%D0%B5%D1%84%D1%96%D1%86%D1%96%D1%94%D0%BD%D1%82_%D0%BF%D0%BE%D1%82%D0%B5%D0%BD%D1%86%D1%96%D0%B9%D0%BD%D0%BE%D1%97_%D0%BD%D0%B0%D1%80%D0%BE%D0%B4%D0%B6%D1%83%D0%B2%D0%B0%D0%BD%D0%BE%D1%81%D1%82%D1%96" TargetMode="External"/><Relationship Id="rId9" Type="http://schemas.openxmlformats.org/officeDocument/2006/relationships/hyperlink" Target="https://uk.wikipedia.org/wiki/%D0%A1%D0%B5%D1%80%D0%B5%D0%B4%D0%BD%D1%8F_%D1%82%D1%80%D0%B8%D0%B2%D0%B0%D0%BB%D1%96%D1%81%D1%82%D1%8C_%D0%B6%D0%B8%D1%82%D1%82%D1%8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uk.wikipedia.org/wiki/%D0%86%D0%BC%D0%BF%D0%BE%D1%80%D1%82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6E9371-6E05-45E0-803B-4C39AC28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12" y="746100"/>
            <a:ext cx="10510754" cy="2281355"/>
          </a:xfrm>
        </p:spPr>
        <p:txBody>
          <a:bodyPr rtlCol="0"/>
          <a:lstStyle/>
          <a:p>
            <a:pPr rtl="0"/>
            <a:r>
              <a:rPr lang="ru-RU" dirty="0" smtClean="0"/>
              <a:t>ОБ’ЄДНАНІ</a:t>
            </a:r>
            <a:br>
              <a:rPr lang="ru-RU" dirty="0" smtClean="0"/>
            </a:br>
            <a:r>
              <a:rPr lang="ru-RU" dirty="0" smtClean="0"/>
              <a:t>АРАБСЬКІ</a:t>
            </a:r>
            <a:br>
              <a:rPr lang="ru-RU" dirty="0" smtClean="0"/>
            </a:br>
            <a:r>
              <a:rPr lang="ru-RU" dirty="0" smtClean="0"/>
              <a:t>ЕМІРАТИ 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0A0FE25-038A-4A14-B11A-432FECB7F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946" y="3773555"/>
            <a:ext cx="4671780" cy="1101897"/>
          </a:xfrm>
        </p:spPr>
        <p:txBody>
          <a:bodyPr rtlCol="0"/>
          <a:lstStyle/>
          <a:p>
            <a:pPr algn="ctr" rtl="0"/>
            <a:r>
              <a:rPr lang="ru-RU" dirty="0" err="1" smtClean="0"/>
              <a:t>Економічні</a:t>
            </a:r>
            <a:r>
              <a:rPr lang="ru-RU" dirty="0" smtClean="0"/>
              <a:t> </a:t>
            </a:r>
            <a:r>
              <a:rPr lang="ru-RU" dirty="0" err="1" smtClean="0"/>
              <a:t>показники</a:t>
            </a:r>
            <a:endParaRPr lang="ru-RU" dirty="0" smtClean="0"/>
          </a:p>
          <a:p>
            <a:pPr algn="ctr" rtl="0"/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30A1A89-FE18-44C6-B3EE-49541CB850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4791" y="5397844"/>
            <a:ext cx="4367531" cy="1460156"/>
          </a:xfrm>
        </p:spPr>
        <p:txBody>
          <a:bodyPr rtlCol="0"/>
          <a:lstStyle/>
          <a:p>
            <a:pPr rtl="0"/>
            <a:r>
              <a:rPr lang="ru-RU" dirty="0" err="1" smtClean="0"/>
              <a:t>Підготувала</a:t>
            </a:r>
            <a:endParaRPr lang="ru-RU" dirty="0" smtClean="0"/>
          </a:p>
          <a:p>
            <a:pPr rtl="0"/>
            <a:r>
              <a:rPr lang="ru-RU" dirty="0" smtClean="0"/>
              <a:t>Студентка </a:t>
            </a:r>
            <a:r>
              <a:rPr lang="ru-RU" dirty="0" err="1" smtClean="0"/>
              <a:t>групи</a:t>
            </a:r>
            <a:r>
              <a:rPr lang="ru-RU" dirty="0" smtClean="0"/>
              <a:t> МН-20-1</a:t>
            </a:r>
          </a:p>
          <a:p>
            <a:pPr rtl="0"/>
            <a:r>
              <a:rPr lang="ru-RU" dirty="0" err="1" smtClean="0"/>
              <a:t>Микитюк</a:t>
            </a:r>
            <a:r>
              <a:rPr lang="ru-RU" dirty="0" smtClean="0"/>
              <a:t> </a:t>
            </a:r>
            <a:r>
              <a:rPr lang="ru-RU" dirty="0" err="1" smtClean="0"/>
              <a:t>Вікторія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83697A7-775B-4995-AFA7-E4B1B1C1C8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9" b="23519"/>
          <a:stretch>
            <a:fillRect/>
          </a:stretch>
        </p:blipFill>
        <p:spPr>
          <a:xfrm>
            <a:off x="4317166" y="0"/>
            <a:ext cx="7874833" cy="6858000"/>
          </a:xfrm>
        </p:spPr>
      </p:pic>
    </p:spTree>
    <p:extLst>
      <p:ext uri="{BB962C8B-B14F-4D97-AF65-F5344CB8AC3E}">
        <p14:creationId xmlns:p14="http://schemas.microsoft.com/office/powerpoint/2010/main" val="361050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918" y="395541"/>
            <a:ext cx="5056083" cy="782638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/>
              <a:t>ОАЕ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2A2A374-6D41-4D06-9363-309246640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913" y="2074266"/>
            <a:ext cx="6325848" cy="4293231"/>
          </a:xfrm>
        </p:spPr>
        <p:txBody>
          <a:bodyPr rtlCol="0">
            <a:noAutofit/>
          </a:bodyPr>
          <a:lstStyle/>
          <a:p>
            <a:r>
              <a:rPr lang="uk-UA" sz="1600" b="1" dirty="0">
                <a:hlinkClick r:id="rId3"/>
              </a:rPr>
              <a:t>ОАЕ</a:t>
            </a:r>
            <a:r>
              <a:rPr lang="uk-UA" sz="1600" dirty="0"/>
              <a:t> — велика нафтодобувна країна. </a:t>
            </a:r>
            <a:endParaRPr lang="uk-UA" sz="1600" dirty="0" smtClean="0"/>
          </a:p>
          <a:p>
            <a:r>
              <a:rPr lang="uk-UA" sz="1600" dirty="0" smtClean="0"/>
              <a:t>Основні </a:t>
            </a:r>
            <a:r>
              <a:rPr lang="uk-UA" sz="1600" dirty="0"/>
              <a:t>галузі економіки: нафтогазова і нафтохімічна, </a:t>
            </a:r>
            <a:r>
              <a:rPr lang="uk-UA" sz="1600" dirty="0" smtClean="0"/>
              <a:t>рибна, </a:t>
            </a:r>
            <a:r>
              <a:rPr lang="uk-UA" sz="1600" dirty="0"/>
              <a:t>дрібне кораблебудування та ін. Завдяки прискореному розвитку нафтогазової промисловості в ОАЕ забезпечено найвищий серед держав Аравійського п-ва середній річний прибуток на душу корінного населення. У економіці ОАЕ зберігаються традиційні галузі господарства (оазисне землеробство, промисли, ремесла, транзитна торгівля) і швидко розвивається нафтогазодобувна промисловість, що забезпечує переважаючу частину </a:t>
            </a:r>
            <a:r>
              <a:rPr lang="uk-UA" sz="1600" dirty="0" err="1"/>
              <a:t>держ</a:t>
            </a:r>
            <a:r>
              <a:rPr lang="uk-UA" sz="1600" dirty="0"/>
              <a:t>. прибутків і майже всі валютні надходження. Розвиваються також нафто- і газопереробна, нафтохімічна і металургійна галузі промисловості. Перевезення здійснюються автотранспортом і морськими суднами. Найбільші морські порти-термінали — Рашид і </a:t>
            </a:r>
            <a:r>
              <a:rPr lang="uk-UA" sz="1600" dirty="0" err="1"/>
              <a:t>Зейд</a:t>
            </a:r>
            <a:r>
              <a:rPr lang="uk-UA" sz="1600" dirty="0"/>
              <a:t>, порти — </a:t>
            </a:r>
            <a:r>
              <a:rPr lang="uk-UA" sz="1600" dirty="0" err="1">
                <a:hlinkClick r:id="rId4"/>
              </a:rPr>
              <a:t>Джебель</a:t>
            </a:r>
            <a:r>
              <a:rPr lang="uk-UA" sz="1600" dirty="0">
                <a:hlinkClick r:id="rId4"/>
              </a:rPr>
              <a:t>-Алі</a:t>
            </a:r>
            <a:r>
              <a:rPr lang="uk-UA" sz="1600" dirty="0"/>
              <a:t>, </a:t>
            </a:r>
            <a:r>
              <a:rPr lang="uk-UA" sz="1600" dirty="0">
                <a:hlinkClick r:id="rId5" tooltip="Міна-Халед (ще не написана)"/>
              </a:rPr>
              <a:t>Міна-</a:t>
            </a:r>
            <a:r>
              <a:rPr lang="uk-UA" sz="1600" dirty="0" err="1">
                <a:hlinkClick r:id="rId5" tooltip="Міна-Халед (ще не написана)"/>
              </a:rPr>
              <a:t>Халед</a:t>
            </a:r>
            <a:r>
              <a:rPr lang="uk-UA" sz="1600" dirty="0"/>
              <a:t>. За рахунок великих прибутків від експорту нафти була значно поліпшена транспортна мережа. У ОАЕ немає залізниць, але добре розвинена мережа автомобільних доріг, що з'єднують основні міста країни. На початку 1990-х років в країні було шість міжнародних аеропортів. У 1988 в Дубаї був відкритий морський порт </a:t>
            </a:r>
            <a:r>
              <a:rPr lang="uk-UA" sz="1600" dirty="0" err="1"/>
              <a:t>Джебель</a:t>
            </a:r>
            <a:r>
              <a:rPr lang="uk-UA" sz="1600" dirty="0"/>
              <a:t>-Алі, що володіє найбільшою у світі штучною гаванню.</a:t>
            </a:r>
            <a:endParaRPr lang="ru-RU" sz="16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EA534D36-FD98-42BC-977C-D6843E425B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708" y="395541"/>
            <a:ext cx="4067175" cy="609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66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05" y="209862"/>
            <a:ext cx="5901231" cy="1334125"/>
          </a:xfrm>
        </p:spPr>
        <p:txBody>
          <a:bodyPr rtlCol="0">
            <a:normAutofit fontScale="90000"/>
          </a:bodyPr>
          <a:lstStyle/>
          <a:p>
            <a:r>
              <a:rPr lang="uk-UA" sz="3600" dirty="0"/>
              <a:t>Населення 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hlinkClick r:id="rId3"/>
              </a:rPr>
              <a:t>Об'єднаних </a:t>
            </a:r>
            <a:r>
              <a:rPr lang="uk-UA" sz="3600" dirty="0">
                <a:hlinkClick r:id="rId3"/>
              </a:rPr>
              <a:t>Арабських Еміратів</a:t>
            </a:r>
            <a:r>
              <a:rPr lang="uk-UA" sz="3600" dirty="0"/>
              <a:t>.</a:t>
            </a:r>
            <a:r>
              <a:rPr lang="uk-UA" sz="3600" b="0" dirty="0"/>
              <a:t> </a:t>
            </a:r>
            <a:endParaRPr lang="ru-RU" sz="3600" dirty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2AE43E3-E3DE-481E-9B87-7B1F8783A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9805" y="2080132"/>
            <a:ext cx="6695710" cy="2091775"/>
          </a:xfrm>
        </p:spPr>
        <p:txBody>
          <a:bodyPr rtlCol="0">
            <a:normAutofit fontScale="92500" lnSpcReduction="10000"/>
          </a:bodyPr>
          <a:lstStyle/>
          <a:p>
            <a:r>
              <a:rPr lang="uk-UA" dirty="0"/>
              <a:t>Чисельність населення країни 2015 року становила 5,779 млн осіб (113-те місце у світі</a:t>
            </a:r>
            <a:r>
              <a:rPr lang="uk-UA" dirty="0" smtClean="0"/>
              <a:t>). </a:t>
            </a:r>
            <a:r>
              <a:rPr lang="uk-UA" dirty="0"/>
              <a:t>За оцінками </a:t>
            </a:r>
            <a:r>
              <a:rPr lang="uk-UA" dirty="0" smtClean="0"/>
              <a:t>ООН</a:t>
            </a:r>
            <a:r>
              <a:rPr lang="uk-UA" dirty="0"/>
              <a:t> населення країни становить 9,157 млн, з яких 85 % трудові мігранти з інших країн. Чисельність громадян ОАЕ стабільно збільшується, народжуваність 2015 року становила 15,43 ‰ (128-ме місце у світі), смертність — 1,97 ‰ (224-те місце у світі), природний приріст — 2,58 % (20-те місце у світі)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88F02AC-2ACE-4B6E-9181-99EBB08906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4050" y="4708053"/>
            <a:ext cx="4421856" cy="2588637"/>
          </a:xfrm>
        </p:spPr>
        <p:txBody>
          <a:bodyPr rtlCol="0">
            <a:noAutofit/>
          </a:bodyPr>
          <a:lstStyle/>
          <a:p>
            <a:pPr rt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3</a:t>
            </a:fld>
            <a:endParaRPr lang="ru-RU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5" b="12985"/>
          <a:stretch>
            <a:fillRect/>
          </a:stretch>
        </p:blipFill>
        <p:spPr>
          <a:xfrm>
            <a:off x="6429795" y="0"/>
            <a:ext cx="5762205" cy="6858000"/>
          </a:xfrm>
        </p:spPr>
      </p:pic>
    </p:spTree>
    <p:extLst>
      <p:ext uri="{BB962C8B-B14F-4D97-AF65-F5344CB8AC3E}">
        <p14:creationId xmlns:p14="http://schemas.microsoft.com/office/powerpoint/2010/main" val="265579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20B93806-769F-4C20-A684-CA4CB5B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95" y="-1"/>
            <a:ext cx="5306517" cy="6367497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>
                <a:hlinkClick r:id="rId3"/>
              </a:rPr>
              <a:t>Народжуваність</a:t>
            </a:r>
            <a:r>
              <a:rPr lang="uk-UA" sz="1800" dirty="0"/>
              <a:t> у Об'єднаних Арабських Еміратах, станом на 2015 рік, дорівнює 15,43 ‰ (128-ме місце у світі</a:t>
            </a:r>
            <a:r>
              <a:rPr lang="uk-UA" sz="1800" dirty="0" smtClean="0"/>
              <a:t>).</a:t>
            </a:r>
            <a:r>
              <a:rPr lang="uk-UA" sz="1800" dirty="0"/>
              <a:t> 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>
                <a:hlinkClick r:id="rId4"/>
              </a:rPr>
              <a:t>Коефіцієнт </a:t>
            </a:r>
            <a:r>
              <a:rPr lang="uk-UA" sz="1800" dirty="0">
                <a:hlinkClick r:id="rId4"/>
              </a:rPr>
              <a:t>потенційної народжуваності</a:t>
            </a:r>
            <a:r>
              <a:rPr lang="uk-UA" sz="1800" dirty="0"/>
              <a:t> 2015 року становив 2,35 дитини на одну жінку (85-те місце у світі</a:t>
            </a:r>
            <a:r>
              <a:rPr lang="uk-UA" sz="1800" dirty="0" smtClean="0"/>
              <a:t>).</a:t>
            </a:r>
            <a:br>
              <a:rPr lang="uk-UA" sz="1800" dirty="0" smtClean="0"/>
            </a:b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>
                <a:hlinkClick r:id="rId5"/>
              </a:rPr>
              <a:t>Смертність</a:t>
            </a:r>
            <a:r>
              <a:rPr lang="uk-UA" sz="1800" dirty="0"/>
              <a:t> у Об'єднаних Арабських Еміратах 2015 року становила 1,97 ‰ (224-те місце у світі</a:t>
            </a:r>
            <a:r>
              <a:rPr lang="uk-UA" sz="1800" dirty="0" smtClean="0"/>
              <a:t>).</a:t>
            </a:r>
            <a:br>
              <a:rPr lang="uk-UA" sz="1800" dirty="0" smtClean="0"/>
            </a:b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>
                <a:hlinkClick r:id="rId6"/>
              </a:rPr>
              <a:t>Природний приріст</a:t>
            </a:r>
            <a:r>
              <a:rPr lang="uk-UA" sz="1800" dirty="0"/>
              <a:t> населення в країні 2015 року становив 2,58 % (20-те місце у світі</a:t>
            </a:r>
            <a:r>
              <a:rPr lang="uk-UA" sz="1800" dirty="0" smtClean="0"/>
              <a:t>).</a:t>
            </a:r>
            <a:endParaRPr lang="uk-UA" sz="1800" dirty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E7292DFE-EBA3-4DB2-A2C7-1810115565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0859" y="531942"/>
            <a:ext cx="5881141" cy="1356819"/>
          </a:xfrm>
        </p:spPr>
        <p:txBody>
          <a:bodyPr rtlCol="0">
            <a:normAutofit fontScale="85000" lnSpcReduction="20000"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  <a:hlinkClick r:id="rId7"/>
              </a:rPr>
              <a:t>Середній вік</a:t>
            </a:r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 населення Об'єднаних Арабських Еміратів становить 30,3 року (110-те місце у світі): для чоловіків — 32,1, для жінок — 25,1 року</a:t>
            </a:r>
            <a:r>
              <a:rPr lang="uk-UA" baseline="30000" dirty="0">
                <a:solidFill>
                  <a:schemeClr val="bg1">
                    <a:lumMod val="95000"/>
                  </a:schemeClr>
                </a:solidFill>
                <a:hlinkClick r:id="rId8"/>
              </a:rPr>
              <a:t>[1]</a:t>
            </a:r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. Очікувана </a:t>
            </a:r>
            <a:r>
              <a:rPr lang="uk-UA" dirty="0">
                <a:solidFill>
                  <a:schemeClr val="bg1">
                    <a:lumMod val="95000"/>
                  </a:schemeClr>
                </a:solidFill>
                <a:hlinkClick r:id="rId9"/>
              </a:rPr>
              <a:t>середня тривалість життя</a:t>
            </a:r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 2015 року становила 77,29 року (72-ге місце у світі), для чоловіків — 74,67 року, для жінок — 80,04 року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E209D92-7413-44EE-BC90-ECE50DA3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638DCF8F-466A-4FC0-91DF-33EF070ED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4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008" y="2360827"/>
            <a:ext cx="58102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4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0719E0E7-CFBA-48B5-AA1B-EA5B887F6650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428801" y="208813"/>
            <a:ext cx="5056083" cy="782638"/>
          </a:xfrm>
        </p:spPr>
        <p:txBody>
          <a:bodyPr rtlCol="0"/>
          <a:lstStyle/>
          <a:p>
            <a:pPr rtl="0"/>
            <a:r>
              <a:rPr lang="ru-RU" dirty="0" smtClean="0"/>
              <a:t>ВВП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0658B4B7-2667-479D-90A8-706DAAA9AD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White">
          <a:xfrm>
            <a:off x="0" y="1352307"/>
            <a:ext cx="11542425" cy="2212545"/>
          </a:xfrm>
          <a:solidFill>
            <a:schemeClr val="accent6"/>
          </a:solidFill>
        </p:spPr>
        <p:txBody>
          <a:bodyPr rtlCol="0">
            <a:normAutofit fontScale="47500" lnSpcReduction="20000"/>
          </a:bodyPr>
          <a:lstStyle/>
          <a:p>
            <a:r>
              <a:rPr lang="uk-UA" sz="3400" dirty="0"/>
              <a:t>За даними [</a:t>
            </a:r>
            <a:r>
              <a:rPr lang="en-US" sz="3400" dirty="0"/>
              <a:t>Index of Economic Freedom, The Heritage Foundation, U.S.A. 2001]: </a:t>
            </a:r>
            <a:r>
              <a:rPr lang="uk-UA" sz="3400" dirty="0"/>
              <a:t>ВВП — $ 45,4 млрд. Темп зростання ВВП — (-5,7)%. ВВП на душу населення — $16666. Імпорт товарів і послуг </a:t>
            </a:r>
            <a:r>
              <a:rPr lang="uk-UA" sz="3400" dirty="0" err="1"/>
              <a:t>г.ч</a:t>
            </a:r>
            <a:r>
              <a:rPr lang="uk-UA" sz="3400" dirty="0"/>
              <a:t>. з: Японії — 9,3 %; Великої Британії — 8,7 %; США — 7,9 %; Німеччини — 6,4 %; Італії — 5,3 %. Експорт в: Японію — 29,0 %; Південну Корею — 10,0 %; Індію — 6,1 %; </a:t>
            </a:r>
            <a:r>
              <a:rPr lang="uk-UA" sz="3400" dirty="0" smtClean="0"/>
              <a:t>Сінгапур</a:t>
            </a:r>
            <a:r>
              <a:rPr lang="uk-UA" sz="3400" dirty="0"/>
              <a:t> — 4,5 %; Оман — 3,7 %.</a:t>
            </a:r>
          </a:p>
          <a:p>
            <a:r>
              <a:rPr lang="uk-UA" sz="3400" dirty="0"/>
              <a:t>Іншими важливими галузями економіки, крім видобутку нафти і газу, є обробна промисловість, нафтопереробка, суднобудування і ремонт морських суден, рибальство, землеробство і кочове скотарство. У основному вирощуються фініки і овочі. Робляться зусилля для досягнення самозабезпечення зерном, але цьому перешкоджає нестача прісної води. Розводять домашніх птахів і велику рогату худобу. Кочовики розводять вівці, кіз і верблюдів.</a:t>
            </a:r>
          </a:p>
          <a:p>
            <a:r>
              <a:rPr lang="uk-UA" sz="3400" dirty="0"/>
              <a:t>У структурі ВВП росте питома вага промисловості. Крім нафтопродуктів, країна виробляє сталь, алюміній, добрива, цемент, пластмаси, верстати та одяг. Виробництво електроенергії в країні — 110 млрд </a:t>
            </a:r>
            <a:r>
              <a:rPr lang="uk-UA" sz="3400" dirty="0" err="1"/>
              <a:t>кВт·год</a:t>
            </a:r>
            <a:r>
              <a:rPr lang="uk-UA" sz="3400" dirty="0"/>
              <a:t> (2014).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CA4BA4B-DB5E-418C-8309-2ED941800B3E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White">
          <a:xfrm>
            <a:off x="579159" y="3447394"/>
            <a:ext cx="4365625" cy="454353"/>
          </a:xfrm>
        </p:spPr>
        <p:txBody>
          <a:bodyPr rtlCol="0"/>
          <a:lstStyle/>
          <a:p>
            <a:pPr rt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FA6EDE3F-FD3C-4A2C-837A-5B3420BD5E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White">
          <a:xfrm>
            <a:off x="579160" y="4044614"/>
            <a:ext cx="4365625" cy="2333625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92CB9BD-51FF-4C3D-BDD7-A004B05B152F}"/>
              </a:ext>
            </a:extLst>
          </p:cNvPr>
          <p:cNvSpPr>
            <a:spLocks noGrp="1"/>
          </p:cNvSpPr>
          <p:nvPr>
            <p:ph type="body" idx="18"/>
          </p:nvPr>
        </p:nvSpPr>
        <p:spPr bwMode="grayWhite">
          <a:xfrm>
            <a:off x="6639258" y="3447394"/>
            <a:ext cx="4365625" cy="454353"/>
          </a:xfrm>
        </p:spPr>
        <p:txBody>
          <a:bodyPr rtlCol="0"/>
          <a:lstStyle/>
          <a:p>
            <a:pPr rt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22D6EF90-B98E-4EA6-8AA1-185EE8D4BD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White">
          <a:xfrm>
            <a:off x="6364537" y="4402860"/>
            <a:ext cx="4365625" cy="2333625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7D609542-DD6D-4EC5-B1B2-054C2BE79B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White"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5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159648"/>
              </p:ext>
            </p:extLst>
          </p:nvPr>
        </p:nvGraphicFramePr>
        <p:xfrm>
          <a:off x="1719730" y="3794106"/>
          <a:ext cx="9010432" cy="283464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252608"/>
                <a:gridCol w="2252608"/>
                <a:gridCol w="2252608"/>
                <a:gridCol w="2252608"/>
              </a:tblGrid>
              <a:tr h="466195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Рік</a:t>
                      </a:r>
                      <a:endParaRPr lang="uk-UA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ВВП (мільйонів </a:t>
                      </a:r>
                      <a:r>
                        <a:rPr lang="uk-UA" dirty="0" err="1" smtClean="0"/>
                        <a:t>дирхам</a:t>
                      </a:r>
                      <a:r>
                        <a:rPr lang="uk-UA" dirty="0" smtClean="0"/>
                        <a:t> ОАЕ)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Курс до долара США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Рівень </a:t>
                      </a:r>
                      <a:r>
                        <a:rPr lang="uk-UA" dirty="0" err="1" smtClean="0"/>
                        <a:t>інляції</a:t>
                      </a:r>
                      <a:endParaRPr lang="uk-UA" dirty="0"/>
                    </a:p>
                  </a:txBody>
                  <a:tcPr/>
                </a:tc>
              </a:tr>
              <a:tr h="345794">
                <a:tc>
                  <a:txBody>
                    <a:bodyPr/>
                    <a:lstStyle/>
                    <a:p>
                      <a:pPr fontAlgn="t"/>
                      <a:r>
                        <a:rPr lang="uk-UA" dirty="0">
                          <a:effectLst/>
                        </a:rPr>
                        <a:t>1980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109,833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3,70 дирхамів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85</a:t>
                      </a:r>
                    </a:p>
                  </a:txBody>
                  <a:tcPr/>
                </a:tc>
              </a:tr>
              <a:tr h="362801"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100,400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3,67 дирхамів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 dirty="0">
                          <a:effectLst/>
                        </a:rPr>
                        <a:t>57</a:t>
                      </a:r>
                    </a:p>
                  </a:txBody>
                  <a:tcPr/>
                </a:tc>
              </a:tr>
              <a:tr h="345794">
                <a:tc>
                  <a:txBody>
                    <a:bodyPr/>
                    <a:lstStyle/>
                    <a:p>
                      <a:pPr fontAlgn="t"/>
                      <a:r>
                        <a:rPr lang="uk-UA" dirty="0">
                          <a:effectLst/>
                        </a:rPr>
                        <a:t>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123,541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3,67 дирхамів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69</a:t>
                      </a:r>
                    </a:p>
                  </a:txBody>
                  <a:tcPr/>
                </a:tc>
              </a:tr>
              <a:tr h="345794"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157,144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3,67 дирхамів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89</a:t>
                      </a:r>
                    </a:p>
                  </a:txBody>
                  <a:tcPr/>
                </a:tc>
              </a:tr>
              <a:tr h="345794"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259,247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3,67 дирхамів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100</a:t>
                      </a:r>
                    </a:p>
                  </a:txBody>
                  <a:tcPr/>
                </a:tc>
              </a:tr>
              <a:tr h="345794"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491,265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>
                          <a:effectLst/>
                        </a:rPr>
                        <a:t>3,67 дирхамів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uk-UA" dirty="0">
                          <a:effectLst/>
                        </a:rPr>
                        <a:t>121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360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06E3E42-BD20-4379-871F-3E4B83D6838A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316516" y="162931"/>
            <a:ext cx="4048225" cy="1524185"/>
          </a:xfrm>
        </p:spPr>
        <p:txBody>
          <a:bodyPr rtlCol="0">
            <a:normAutofit/>
          </a:bodyPr>
          <a:lstStyle/>
          <a:p>
            <a:pPr rtl="0"/>
            <a:r>
              <a:rPr lang="ru-RU" noProof="1" smtClean="0"/>
              <a:t>ВВП на душу населення</a:t>
            </a:r>
            <a:endParaRPr lang="ru-RU" noProof="1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FE1CCEE-5676-4586-8866-FA5BE5CA59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White"/>
        <p:txBody>
          <a:bodyPr rtlCol="0"/>
          <a:lstStyle/>
          <a:p>
            <a:pPr rtl="0"/>
            <a:fld id="{D495E168-DA5E-4888-8D8A-92B118324C14}" type="slidenum">
              <a:rPr lang="ru-RU" noProof="1" dirty="0" smtClean="0"/>
              <a:pPr rtl="0"/>
              <a:t>6</a:t>
            </a:fld>
            <a:endParaRPr lang="ru-RU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19920" y="3199936"/>
            <a:ext cx="4482059" cy="33502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ВВП на душу населення - це валовий внутрішній продукт, поділений на середньорічну чисельність населення. ВВП являє собою суму валової доданої вартості, створеної всіма виробниками-резидентами в економіці плюс будь-який податок на продукти і мінус будь-які субсидії, не включені у вартість продукції. ВВП на душу представлений в доларах США на людину.</a:t>
            </a:r>
            <a:r>
              <a:rPr kumimoji="0" lang="uk-UA" altLang="uk-UA" sz="105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 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567312"/>
              </p:ext>
            </p:extLst>
          </p:nvPr>
        </p:nvGraphicFramePr>
        <p:xfrm>
          <a:off x="6118588" y="468058"/>
          <a:ext cx="5795259" cy="546375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931753"/>
                <a:gridCol w="1931753"/>
                <a:gridCol w="1931753"/>
              </a:tblGrid>
              <a:tr h="607084">
                <a:tc>
                  <a:txBody>
                    <a:bodyPr/>
                    <a:lstStyle/>
                    <a:p>
                      <a:pPr algn="l"/>
                      <a:r>
                        <a:rPr lang="uk-UA" b="1" cap="all" dirty="0">
                          <a:solidFill>
                            <a:srgbClr val="222240"/>
                          </a:solidFill>
                          <a:effectLst/>
                          <a:latin typeface="PT Sans"/>
                        </a:rPr>
                        <a:t>ДАТА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b="1" cap="all" dirty="0" err="1" smtClean="0">
                          <a:solidFill>
                            <a:srgbClr val="222240"/>
                          </a:solidFill>
                          <a:effectLst/>
                          <a:latin typeface="PT Sans"/>
                        </a:rPr>
                        <a:t>ЗНАЧЕНня</a:t>
                      </a:r>
                      <a:endParaRPr lang="uk-UA" b="1" cap="all" dirty="0">
                        <a:solidFill>
                          <a:srgbClr val="222240"/>
                        </a:solidFill>
                        <a:effectLst/>
                        <a:latin typeface="PT Sans"/>
                      </a:endParaRP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b="1" cap="all" dirty="0" smtClean="0">
                          <a:solidFill>
                            <a:srgbClr val="222240"/>
                          </a:solidFill>
                          <a:effectLst/>
                          <a:latin typeface="PT Sans"/>
                        </a:rPr>
                        <a:t>зміни,</a:t>
                      </a:r>
                      <a:r>
                        <a:rPr lang="uk-UA" b="1" cap="all" dirty="0">
                          <a:solidFill>
                            <a:srgbClr val="222240"/>
                          </a:solidFill>
                          <a:effectLst/>
                          <a:latin typeface="PT Sans"/>
                        </a:rPr>
                        <a:t> 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2019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39 180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-3,21%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2018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40 479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6,44%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2017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38 032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4,98%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2016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36 226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-3,09%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2015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37 381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-13,75%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2014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43 340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0,33%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2013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43 197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1,11%</a:t>
                      </a:r>
                    </a:p>
                  </a:txBody>
                  <a:tcPr marL="114300" anchor="ctr"/>
                </a:tc>
              </a:tr>
              <a:tr h="6070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2012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948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279357" y="237882"/>
            <a:ext cx="4937220" cy="916362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/>
              <a:t>Темп приросту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8F9A1308-AD4D-492C-B931-EA94BBCF4B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7</a:t>
            </a:fld>
            <a:endParaRPr lang="ru-RU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04931" y="3171098"/>
            <a:ext cx="6295869" cy="31963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1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Щорічний процентний приріст ВВП за ринковими цінами на основі постійної місцевої валюти. ВВП - це сума валової доданої вартості, виробленої всіма виробниками-резидентами в економіці, плюс податки на продукцію і мінус будь-які субсидії, не включені у вартість продукції. Вона розраховується без здійснення відрахувань по амортизації вироблених </a:t>
            </a:r>
            <a:r>
              <a:rPr kumimoji="0" lang="uk-UA" altLang="uk-UA" sz="21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актівові</a:t>
            </a:r>
            <a:r>
              <a:rPr kumimoji="0" lang="uk-UA" altLang="uk-UA" sz="21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 відрахувань, пов'язаних з виснаженням і скороченням природних ресурсів.</a:t>
            </a:r>
            <a:r>
              <a:rPr kumimoji="0" lang="uk-UA" altLang="uk-UA" sz="11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 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ph type="tbl" sz="quarter" idx="17"/>
            <p:extLst>
              <p:ext uri="{D42A27DB-BD31-4B8C-83A1-F6EECF244321}">
                <p14:modId xmlns:p14="http://schemas.microsoft.com/office/powerpoint/2010/main" val="1024965850"/>
              </p:ext>
            </p:extLst>
          </p:nvPr>
        </p:nvGraphicFramePr>
        <p:xfrm>
          <a:off x="6520722" y="464690"/>
          <a:ext cx="5326506" cy="627868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775502"/>
                <a:gridCol w="1775502"/>
                <a:gridCol w="1775502"/>
              </a:tblGrid>
              <a:tr h="597310">
                <a:tc>
                  <a:txBody>
                    <a:bodyPr/>
                    <a:lstStyle/>
                    <a:p>
                      <a:pPr algn="l"/>
                      <a:r>
                        <a:rPr lang="uk-UA" b="1" cap="all" dirty="0">
                          <a:solidFill>
                            <a:srgbClr val="222240"/>
                          </a:solidFill>
                          <a:effectLst/>
                          <a:latin typeface="PT Sans"/>
                        </a:rPr>
                        <a:t>ДАТА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b="1" cap="all">
                          <a:solidFill>
                            <a:srgbClr val="222240"/>
                          </a:solidFill>
                          <a:effectLst/>
                          <a:latin typeface="PT Sans"/>
                        </a:rPr>
                        <a:t>ЗНАЧЕНИЕ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b="1" cap="all">
                          <a:solidFill>
                            <a:srgbClr val="222240"/>
                          </a:solidFill>
                          <a:effectLst/>
                          <a:latin typeface="PT Sans"/>
                        </a:rPr>
                        <a:t>ИЗМЕНЕНИЕ, 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2019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1,7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41,01%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2018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1,2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-49,87%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2017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2,4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-22,44%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2016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3,1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-40,05%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2015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5,1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19,19%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2014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4,3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-15,22%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2013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5,1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12,66%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2012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4,5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-35,28%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2011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6,9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334,48%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2010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1,6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-130,50%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2009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-5,2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-262,64%</a:t>
                      </a:r>
                    </a:p>
                  </a:txBody>
                  <a:tcPr marL="114300" anchor="ctr"/>
                </a:tc>
              </a:tr>
              <a:tr h="469884"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2008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uk-UA">
                          <a:effectLst/>
                          <a:latin typeface="PT Sans"/>
                        </a:rPr>
                        <a:t>3,2</a:t>
                      </a:r>
                    </a:p>
                  </a:txBody>
                  <a:tcPr marL="114300" anchor="ctr"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79357" y="1762066"/>
            <a:ext cx="28685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1,7</a:t>
            </a:r>
            <a:r>
              <a:rPr lang="uk-UA" sz="4000" dirty="0" smtClean="0">
                <a:solidFill>
                  <a:schemeClr val="bg1"/>
                </a:solidFill>
              </a:rPr>
              <a:t>(%)</a:t>
            </a:r>
          </a:p>
          <a:p>
            <a:pPr algn="ctr"/>
            <a:r>
              <a:rPr lang="uk-UA" sz="2000" dirty="0" smtClean="0">
                <a:solidFill>
                  <a:schemeClr val="bg1"/>
                </a:solidFill>
              </a:rPr>
              <a:t>в </a:t>
            </a:r>
            <a:r>
              <a:rPr lang="uk-UA" sz="2000" dirty="0">
                <a:solidFill>
                  <a:schemeClr val="bg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Белое здание на фоне чистого неба, ракурс с уровня земли">
            <a:extLst>
              <a:ext uri="{FF2B5EF4-FFF2-40B4-BE49-F238E27FC236}">
                <a16:creationId xmlns="" xmlns:a16="http://schemas.microsoft.com/office/drawing/2014/main" id="{CEE1712F-10B7-44A0-8ED1-5933874A301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7642" b="7642"/>
          <a:stretch>
            <a:fillRect/>
          </a:stretch>
        </p:blipFill>
        <p:spPr/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E4FFE8E-5987-44EA-AF65-5CFA15DD76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15164" y="99732"/>
            <a:ext cx="10514998" cy="782638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B4E4515-E409-46A3-BF8E-A723CC4A90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auto">
          <a:xfrm>
            <a:off x="264937" y="314794"/>
            <a:ext cx="11657046" cy="2563318"/>
          </a:xfrm>
          <a:solidFill>
            <a:schemeClr val="accent6"/>
          </a:solidFill>
        </p:spPr>
        <p:txBody>
          <a:bodyPr rtlCol="0">
            <a:normAutofit/>
          </a:bodyPr>
          <a:lstStyle/>
          <a:p>
            <a:r>
              <a:rPr lang="uk-UA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Об’єднані Арабські Емірати (далі – ОАЕ) входять до рейтингу країн з дуже високим індексом людського розвитку та відповідно до Звіту ООН 2015 «Праця заради людського розвитку» займають 41 місце з показником </a:t>
            </a:r>
            <a:r>
              <a:rPr lang="uk-UA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0,835</a:t>
            </a:r>
          </a:p>
          <a:p>
            <a:endParaRPr lang="uk-UA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Для ОАЕ характерна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значна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регіональна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нерівномірність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економічного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розвитку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– на два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емірати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Дубай і Абу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Дабі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припадає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близько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80%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всіх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доходів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країни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BF53D04A-7D1E-45D0-9B0B-7BDFC553B4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smtClean="0"/>
              <a:pPr rtl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7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pPr rtl="0"/>
              <a:t>9</a:t>
            </a:fld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-25743" y="2251510"/>
            <a:ext cx="4365625" cy="1024323"/>
          </a:xfrm>
        </p:spPr>
        <p:txBody>
          <a:bodyPr/>
          <a:lstStyle/>
          <a:p>
            <a:r>
              <a:rPr lang="uk-UA" dirty="0" smtClean="0"/>
              <a:t> </a:t>
            </a:r>
            <a:r>
              <a:rPr lang="uk-UA" dirty="0"/>
              <a:t>Імпорт</a:t>
            </a:r>
          </a:p>
          <a:p>
            <a:r>
              <a:rPr lang="uk-UA" dirty="0"/>
              <a:t>$246,9 млрд (</a:t>
            </a:r>
            <a:r>
              <a:rPr lang="uk-UA" dirty="0" smtClean="0"/>
              <a:t>2016)</a:t>
            </a:r>
            <a:endParaRPr lang="uk-UA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8"/>
          </p:nvPr>
        </p:nvSpPr>
        <p:spPr>
          <a:xfrm>
            <a:off x="0" y="3583226"/>
            <a:ext cx="4365625" cy="1083535"/>
          </a:xfrm>
        </p:spPr>
        <p:txBody>
          <a:bodyPr/>
          <a:lstStyle/>
          <a:p>
            <a:r>
              <a:rPr lang="uk-UA" dirty="0" smtClean="0"/>
              <a:t>Експорт</a:t>
            </a:r>
          </a:p>
          <a:p>
            <a:r>
              <a:rPr lang="uk-UA" b="0" dirty="0"/>
              <a:t>$316 млрд (2016)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20"/>
          </p:nvPr>
        </p:nvSpPr>
        <p:spPr>
          <a:xfrm>
            <a:off x="774031" y="4297929"/>
            <a:ext cx="4365625" cy="2333625"/>
          </a:xfrm>
        </p:spPr>
        <p:txBody>
          <a:bodyPr/>
          <a:lstStyle/>
          <a:p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21"/>
          </p:nvPr>
        </p:nvSpPr>
        <p:spPr>
          <a:xfrm>
            <a:off x="6364537" y="4554416"/>
            <a:ext cx="4365625" cy="2333625"/>
          </a:xfrm>
        </p:spPr>
        <p:txBody>
          <a:bodyPr/>
          <a:lstStyle/>
          <a:p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281729" y="572926"/>
            <a:ext cx="7643599" cy="66571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ТОП-15 </a:t>
            </a:r>
            <a:r>
              <a:rPr lang="ru-RU" dirty="0" err="1"/>
              <a:t>товарів</a:t>
            </a:r>
            <a:r>
              <a:rPr lang="ru-RU" dirty="0"/>
              <a:t> з </a:t>
            </a:r>
            <a:r>
              <a:rPr lang="ru-RU" dirty="0" err="1"/>
              <a:t>найбільшим</a:t>
            </a:r>
            <a:r>
              <a:rPr lang="ru-RU" dirty="0"/>
              <a:t> </a:t>
            </a:r>
            <a:r>
              <a:rPr lang="ru-RU" dirty="0" err="1"/>
              <a:t>потенціалом</a:t>
            </a:r>
            <a:r>
              <a:rPr lang="ru-RU" dirty="0"/>
              <a:t> для </a:t>
            </a:r>
            <a:r>
              <a:rPr lang="ru-RU" dirty="0" err="1"/>
              <a:t>експорту</a:t>
            </a:r>
            <a:r>
              <a:rPr lang="ru-RU" dirty="0"/>
              <a:t> з </a:t>
            </a:r>
            <a:r>
              <a:rPr lang="ru-RU" dirty="0" err="1"/>
              <a:t>України</a:t>
            </a:r>
            <a:r>
              <a:rPr lang="ru-RU" dirty="0"/>
              <a:t> в ОАЕ</a:t>
            </a:r>
            <a:endParaRPr lang="uk-UA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168924"/>
              </p:ext>
            </p:extLst>
          </p:nvPr>
        </p:nvGraphicFramePr>
        <p:xfrm>
          <a:off x="5341245" y="7166345"/>
          <a:ext cx="2571750" cy="365760"/>
        </p:xfrm>
        <a:graphic>
          <a:graphicData uri="http://schemas.openxmlformats.org/drawingml/2006/table">
            <a:tbl>
              <a:tblPr/>
              <a:tblGrid>
                <a:gridCol w="1285875"/>
                <a:gridCol w="1285875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uk-UA" b="1" u="sng" dirty="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Імпорт</a:t>
                      </a:r>
                      <a:endParaRPr lang="uk-UA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uk-UA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51"/>
          <a:stretch/>
        </p:blipFill>
        <p:spPr>
          <a:xfrm>
            <a:off x="4281729" y="1377791"/>
            <a:ext cx="7910271" cy="51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4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_30677662_TF45331398" id="{54C9E4F3-3A03-4402-A107-9DDD7A71BB82}" vid="{F9B8EB22-9DB8-442E-BFF0-27918EB9B00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5154C8-4BB5-43F2-9F6C-5E79271A0D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7A0EF5-23A9-4627-BC46-745B7DD804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2807890-83DC-4772-9CAD-F7CB3009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Универсальная презентация</Template>
  <TotalTime>0</TotalTime>
  <Words>410</Words>
  <Application>Microsoft Office PowerPoint</Application>
  <PresentationFormat>Широкоэкранный</PresentationFormat>
  <Paragraphs>150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inherit</vt:lpstr>
      <vt:lpstr>Lucida Grande</vt:lpstr>
      <vt:lpstr>PT Sans</vt:lpstr>
      <vt:lpstr>Verdana</vt:lpstr>
      <vt:lpstr>Wingdings</vt:lpstr>
      <vt:lpstr>Тема Office</vt:lpstr>
      <vt:lpstr>ОБ’ЄДНАНІ АРАБСЬКІ ЕМІРАТИ </vt:lpstr>
      <vt:lpstr>ОАЕ</vt:lpstr>
      <vt:lpstr>Населення  Об'єднаних Арабських Еміратів. </vt:lpstr>
      <vt:lpstr> Народжуваність у Об'єднаних Арабських Еміратах, станом на 2015 рік, дорівнює 15,43 ‰ (128-ме місце у світі).   Коефіцієнт потенційної народжуваності 2015 року становив 2,35 дитини на одну жінку (85-те місце у світі).  Смертність у Об'єднаних Арабських Еміратах 2015 року становила 1,97 ‰ (224-те місце у світі).  Природний приріст населення в країні 2015 року становив 2,58 % (20-те місце у світі).</vt:lpstr>
      <vt:lpstr>ВВП</vt:lpstr>
      <vt:lpstr>ВВП на душу населення</vt:lpstr>
      <vt:lpstr>Темп приросту</vt:lpstr>
      <vt:lpstr> </vt:lpstr>
      <vt:lpstr> 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2020-12-14T10:23:16Z</dcterms:created>
  <dcterms:modified xsi:type="dcterms:W3CDTF">2020-12-14T12:02:51Z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