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7" r:id="rId12"/>
    <p:sldId id="268" r:id="rId13"/>
    <p:sldId id="272" r:id="rId14"/>
    <p:sldId id="27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59832" y="2060848"/>
            <a:ext cx="576064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Дефіцит</a:t>
            </a:r>
            <a:r>
              <a:rPr lang="ru-RU" sz="33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бюджету </a:t>
            </a:r>
            <a:endParaRPr lang="ru-RU" sz="33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ru-RU" sz="33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як </a:t>
            </a:r>
            <a:r>
              <a:rPr lang="ru-RU" sz="33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один з </a:t>
            </a:r>
            <a:r>
              <a:rPr lang="ru-RU" sz="33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макроекономічних</a:t>
            </a:r>
            <a:r>
              <a:rPr lang="ru-RU" sz="33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33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показників</a:t>
            </a:r>
            <a:endParaRPr lang="ru-RU" sz="33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19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726" y="908720"/>
            <a:ext cx="727857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 b="0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 err="1"/>
              <a:t>Дефіцит</a:t>
            </a:r>
            <a:r>
              <a:rPr lang="ru-RU" dirty="0"/>
              <a:t> державного бюджету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пов’язаний</a:t>
            </a:r>
            <a:r>
              <a:rPr lang="ru-RU" dirty="0"/>
              <a:t> з </a:t>
            </a:r>
            <a:r>
              <a:rPr lang="ru-RU" dirty="0" err="1"/>
              <a:t>явищем</a:t>
            </a:r>
            <a:r>
              <a:rPr lang="ru-RU" dirty="0"/>
              <a:t> державного боргу,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заборгованості</a:t>
            </a:r>
            <a:r>
              <a:rPr lang="ru-RU" dirty="0"/>
              <a:t> уряду та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Зовнішній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борг,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smtClean="0"/>
              <a:t>70% </a:t>
            </a:r>
            <a:r>
              <a:rPr lang="ru-RU" dirty="0" err="1"/>
              <a:t>від</a:t>
            </a:r>
            <a:r>
              <a:rPr lang="ru-RU" dirty="0"/>
              <a:t> ВВП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більший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smtClean="0"/>
              <a:t>2 рази </a:t>
            </a:r>
            <a:r>
              <a:rPr lang="ru-RU" dirty="0"/>
              <a:t>за </a:t>
            </a:r>
            <a:r>
              <a:rPr lang="ru-RU" dirty="0" err="1"/>
              <a:t>експорт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вважається</a:t>
            </a:r>
            <a:r>
              <a:rPr lang="ru-RU" dirty="0"/>
              <a:t> </a:t>
            </a:r>
            <a:r>
              <a:rPr lang="ru-RU" dirty="0" err="1"/>
              <a:t>небезпечним</a:t>
            </a:r>
            <a:r>
              <a:rPr lang="ru-RU" dirty="0"/>
              <a:t> для </a:t>
            </a:r>
            <a:r>
              <a:rPr lang="ru-RU" dirty="0" err="1"/>
              <a:t>стабільності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, особливо для </a:t>
            </a:r>
            <a:r>
              <a:rPr lang="ru-RU" dirty="0" err="1"/>
              <a:t>стійкого</a:t>
            </a:r>
            <a:r>
              <a:rPr lang="ru-RU" dirty="0"/>
              <a:t> грошового </a:t>
            </a:r>
            <a:r>
              <a:rPr lang="ru-RU" dirty="0" err="1"/>
              <a:t>обігу</a:t>
            </a:r>
            <a:r>
              <a:rPr lang="ru-RU" dirty="0" smtClean="0"/>
              <a:t>.</a:t>
            </a:r>
          </a:p>
          <a:p>
            <a:r>
              <a:rPr lang="ru-RU" dirty="0" err="1"/>
              <a:t>Фінансування</a:t>
            </a:r>
            <a:r>
              <a:rPr lang="ru-RU" dirty="0"/>
              <a:t> </a:t>
            </a:r>
            <a:r>
              <a:rPr lang="ru-RU" dirty="0" err="1"/>
              <a:t>дефіциту</a:t>
            </a:r>
            <a:r>
              <a:rPr lang="ru-RU" dirty="0"/>
              <a:t> бюджету </a:t>
            </a:r>
            <a:r>
              <a:rPr lang="ru-RU" dirty="0" err="1"/>
              <a:t>розраховується</a:t>
            </a:r>
            <a:r>
              <a:rPr lang="ru-RU" dirty="0"/>
              <a:t> на </a:t>
            </a:r>
            <a:r>
              <a:rPr lang="ru-RU" dirty="0" err="1"/>
              <a:t>чистій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з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валових</a:t>
            </a:r>
            <a:r>
              <a:rPr lang="ru-RU" dirty="0"/>
              <a:t> </a:t>
            </a:r>
            <a:r>
              <a:rPr lang="ru-RU" dirty="0" err="1"/>
              <a:t>надходжень</a:t>
            </a:r>
            <a:r>
              <a:rPr lang="ru-RU" dirty="0"/>
              <a:t> </a:t>
            </a:r>
            <a:r>
              <a:rPr lang="ru-RU" dirty="0" err="1"/>
              <a:t>запозичених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вираховуються</a:t>
            </a:r>
            <a:r>
              <a:rPr lang="ru-RU" dirty="0"/>
              <a:t> </a:t>
            </a:r>
            <a:r>
              <a:rPr lang="ru-RU" dirty="0" err="1"/>
              <a:t>платежі</a:t>
            </a:r>
            <a:r>
              <a:rPr lang="ru-RU" dirty="0"/>
              <a:t> з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основної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боргу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720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mof.gov.ua/storage/images/2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819" y="0"/>
            <a:ext cx="9839400" cy="6949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99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120" y="42934"/>
            <a:ext cx="7382431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 b="0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Як </a:t>
            </a:r>
            <a:r>
              <a:rPr lang="ru-RU" dirty="0" err="1"/>
              <a:t>зазначається</a:t>
            </a:r>
            <a:r>
              <a:rPr lang="ru-RU" dirty="0"/>
              <a:t>, доходи </a:t>
            </a:r>
            <a:r>
              <a:rPr lang="ru-RU" dirty="0" err="1"/>
              <a:t>загального</a:t>
            </a:r>
            <a:r>
              <a:rPr lang="ru-RU" dirty="0"/>
              <a:t> фонду </a:t>
            </a:r>
            <a:r>
              <a:rPr lang="ru-RU" dirty="0" err="1"/>
              <a:t>держбюджету</a:t>
            </a:r>
            <a:r>
              <a:rPr lang="ru-RU" dirty="0"/>
              <a:t> за 2021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аналогічного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2020 року </a:t>
            </a:r>
            <a:r>
              <a:rPr lang="ru-RU" dirty="0" err="1"/>
              <a:t>зросли</a:t>
            </a:r>
            <a:r>
              <a:rPr lang="ru-RU" dirty="0"/>
              <a:t> на 206,5 млрд </a:t>
            </a:r>
            <a:r>
              <a:rPr lang="ru-RU" dirty="0" err="1"/>
              <a:t>грн</a:t>
            </a:r>
            <a:r>
              <a:rPr lang="ru-RU" dirty="0"/>
              <a:t> до 1084,1 млрд </a:t>
            </a:r>
            <a:r>
              <a:rPr lang="ru-RU" dirty="0" err="1"/>
              <a:t>гривень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приріст</a:t>
            </a:r>
            <a:r>
              <a:rPr lang="ru-RU" dirty="0"/>
              <a:t> у 23,5</a:t>
            </a:r>
            <a:r>
              <a:rPr lang="ru-RU" dirty="0" smtClean="0"/>
              <a:t>%.</a:t>
            </a:r>
            <a:endParaRPr lang="ru-RU" dirty="0"/>
          </a:p>
          <a:p>
            <a:r>
              <a:rPr lang="ru-RU" dirty="0" err="1"/>
              <a:t>Видатки</a:t>
            </a:r>
            <a:r>
              <a:rPr lang="ru-RU" dirty="0"/>
              <a:t> за </a:t>
            </a:r>
            <a:r>
              <a:rPr lang="ru-RU" dirty="0" err="1"/>
              <a:t>січень-грудень</a:t>
            </a:r>
            <a:r>
              <a:rPr lang="ru-RU" dirty="0"/>
              <a:t> 2021 року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аналогічного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2020 року </a:t>
            </a:r>
            <a:r>
              <a:rPr lang="ru-RU" dirty="0" err="1"/>
              <a:t>зросли</a:t>
            </a:r>
            <a:r>
              <a:rPr lang="ru-RU" dirty="0"/>
              <a:t> до 1490,3 млрд грн. </a:t>
            </a:r>
            <a:r>
              <a:rPr lang="ru-RU" dirty="0" err="1"/>
              <a:t>Приріст</a:t>
            </a:r>
            <a:r>
              <a:rPr lang="ru-RU" dirty="0"/>
              <a:t> </a:t>
            </a:r>
            <a:r>
              <a:rPr lang="ru-RU" dirty="0" err="1"/>
              <a:t>склав</a:t>
            </a:r>
            <a:r>
              <a:rPr lang="ru-RU" dirty="0"/>
              <a:t> 15,7</a:t>
            </a:r>
            <a:r>
              <a:rPr lang="ru-RU" dirty="0" smtClean="0"/>
              <a:t>%.</a:t>
            </a:r>
            <a:endParaRPr lang="ru-RU" dirty="0"/>
          </a:p>
          <a:p>
            <a:r>
              <a:rPr lang="ru-RU" dirty="0"/>
              <a:t>Так, </a:t>
            </a:r>
            <a:r>
              <a:rPr lang="ru-RU" dirty="0" err="1"/>
              <a:t>проєктом</a:t>
            </a:r>
            <a:r>
              <a:rPr lang="ru-RU" dirty="0"/>
              <a:t> закону про бюджет на 2021 </a:t>
            </a:r>
            <a:r>
              <a:rPr lang="ru-RU" dirty="0" err="1"/>
              <a:t>рік</a:t>
            </a:r>
            <a:r>
              <a:rPr lang="ru-RU" dirty="0"/>
              <a:t> </a:t>
            </a:r>
            <a:r>
              <a:rPr lang="ru-RU" dirty="0" err="1"/>
              <a:t>граничний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дефіциту</a:t>
            </a:r>
            <a:r>
              <a:rPr lang="ru-RU" dirty="0"/>
              <a:t> </a:t>
            </a:r>
            <a:r>
              <a:rPr lang="ru-RU" dirty="0" err="1"/>
              <a:t>держбюджету</a:t>
            </a:r>
            <a:r>
              <a:rPr lang="ru-RU" dirty="0"/>
              <a:t> </a:t>
            </a:r>
            <a:r>
              <a:rPr lang="ru-RU" dirty="0" err="1"/>
              <a:t>встановлено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270,4 млрд </a:t>
            </a:r>
            <a:r>
              <a:rPr lang="ru-RU" dirty="0" err="1"/>
              <a:t>грн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6% ВВП. У 2020,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законом про бюджет, </a:t>
            </a:r>
            <a:r>
              <a:rPr lang="ru-RU" dirty="0" err="1"/>
              <a:t>граничний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дефіциту</a:t>
            </a:r>
            <a:r>
              <a:rPr lang="ru-RU" dirty="0"/>
              <a:t> становить </a:t>
            </a:r>
            <a:r>
              <a:rPr lang="ru-RU" dirty="0" smtClean="0"/>
              <a:t>217,6 </a:t>
            </a:r>
            <a:r>
              <a:rPr lang="ru-RU" dirty="0"/>
              <a:t>млрд </a:t>
            </a:r>
            <a:r>
              <a:rPr lang="ru-RU" dirty="0" err="1"/>
              <a:t>грн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5,2% </a:t>
            </a:r>
            <a:r>
              <a:rPr lang="ru-RU" dirty="0"/>
              <a:t>ВВП. </a:t>
            </a:r>
          </a:p>
          <a:p>
            <a:r>
              <a:rPr lang="ru-RU" dirty="0"/>
              <a:t>При </a:t>
            </a:r>
            <a:r>
              <a:rPr lang="ru-RU" dirty="0" err="1"/>
              <a:t>порівнянні</a:t>
            </a:r>
            <a:r>
              <a:rPr lang="ru-RU" dirty="0"/>
              <a:t> з </a:t>
            </a:r>
            <a:r>
              <a:rPr lang="ru-RU" dirty="0" err="1"/>
              <a:t>історичними</a:t>
            </a:r>
            <a:r>
              <a:rPr lang="ru-RU" dirty="0"/>
              <a:t> </a:t>
            </a:r>
            <a:r>
              <a:rPr lang="ru-RU" dirty="0" err="1"/>
              <a:t>значеннями</a:t>
            </a:r>
            <a:r>
              <a:rPr lang="ru-RU" dirty="0"/>
              <a:t> </a:t>
            </a:r>
            <a:r>
              <a:rPr lang="ru-RU" dirty="0" err="1"/>
              <a:t>дефіциту</a:t>
            </a:r>
            <a:r>
              <a:rPr lang="ru-RU" dirty="0"/>
              <a:t> бюджету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здатися</a:t>
            </a:r>
            <a:r>
              <a:rPr lang="ru-RU" dirty="0"/>
              <a:t> </a:t>
            </a:r>
            <a:r>
              <a:rPr lang="ru-RU" dirty="0" err="1"/>
              <a:t>надмірними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, </a:t>
            </a:r>
            <a:r>
              <a:rPr lang="ru-RU" dirty="0" err="1"/>
              <a:t>фактичний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дефіциту</a:t>
            </a:r>
            <a:r>
              <a:rPr lang="ru-RU" dirty="0"/>
              <a:t> </a:t>
            </a:r>
            <a:r>
              <a:rPr lang="ru-RU" dirty="0" err="1"/>
              <a:t>складав</a:t>
            </a:r>
            <a:r>
              <a:rPr lang="ru-RU" dirty="0"/>
              <a:t> 3,5% ВВП у 2016 </a:t>
            </a:r>
            <a:r>
              <a:rPr lang="ru-RU" dirty="0" err="1"/>
              <a:t>році</a:t>
            </a:r>
            <a:r>
              <a:rPr lang="ru-RU" dirty="0"/>
              <a:t>, 1,6% у 2017-2018 роках і 2% ВВП у 2019 </a:t>
            </a:r>
            <a:r>
              <a:rPr lang="ru-RU" dirty="0" err="1"/>
              <a:t>році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058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52736"/>
            <a:ext cx="730830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 b="0" i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Але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зважати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потреби у </a:t>
            </a:r>
            <a:r>
              <a:rPr lang="ru-RU" dirty="0" err="1"/>
              <a:t>збільшені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при </a:t>
            </a:r>
            <a:r>
              <a:rPr lang="ru-RU" dirty="0" err="1"/>
              <a:t>скороченні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 анти-</a:t>
            </a:r>
            <a:r>
              <a:rPr lang="ru-RU" dirty="0" err="1"/>
              <a:t>циклічних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фіскальної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об'єктивно</a:t>
            </a:r>
            <a:r>
              <a:rPr lang="ru-RU" dirty="0"/>
              <a:t> </a:t>
            </a:r>
            <a:r>
              <a:rPr lang="ru-RU" dirty="0" err="1"/>
              <a:t>вимагають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збільшення</a:t>
            </a:r>
            <a:r>
              <a:rPr lang="ru-RU" dirty="0"/>
              <a:t> бюджетного </a:t>
            </a:r>
            <a:r>
              <a:rPr lang="ru-RU" dirty="0" err="1"/>
              <a:t>дефіциту</a:t>
            </a:r>
            <a:r>
              <a:rPr lang="ru-RU" dirty="0"/>
              <a:t>. В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зведення</a:t>
            </a:r>
            <a:r>
              <a:rPr lang="ru-RU" dirty="0"/>
              <a:t> бюджету з </a:t>
            </a:r>
            <a:r>
              <a:rPr lang="ru-RU" dirty="0" err="1"/>
              <a:t>помітним</a:t>
            </a:r>
            <a:r>
              <a:rPr lang="ru-RU" dirty="0"/>
              <a:t> </a:t>
            </a:r>
            <a:r>
              <a:rPr lang="ru-RU" dirty="0" err="1"/>
              <a:t>дефіцитом</a:t>
            </a:r>
            <a:r>
              <a:rPr lang="ru-RU" dirty="0"/>
              <a:t> та </a:t>
            </a:r>
            <a:r>
              <a:rPr lang="ru-RU" dirty="0" err="1"/>
              <a:t>утримання</a:t>
            </a:r>
            <a:r>
              <a:rPr lang="ru-RU" dirty="0"/>
              <a:t> негативного </a:t>
            </a:r>
            <a:r>
              <a:rPr lang="ru-RU" dirty="0" err="1"/>
              <a:t>циклічно</a:t>
            </a:r>
            <a:r>
              <a:rPr lang="ru-RU" dirty="0"/>
              <a:t> </a:t>
            </a:r>
            <a:r>
              <a:rPr lang="ru-RU" dirty="0" err="1"/>
              <a:t>скоригованого</a:t>
            </a:r>
            <a:r>
              <a:rPr lang="ru-RU" dirty="0"/>
              <a:t> </a:t>
            </a:r>
            <a:r>
              <a:rPr lang="ru-RU" dirty="0" err="1"/>
              <a:t>первинного</a:t>
            </a:r>
            <a:r>
              <a:rPr lang="ru-RU" dirty="0"/>
              <a:t> балансу </a:t>
            </a:r>
            <a:r>
              <a:rPr lang="ru-RU" dirty="0" err="1"/>
              <a:t>вказуватимуть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бюджетно-</a:t>
            </a:r>
            <a:r>
              <a:rPr lang="ru-RU" dirty="0" err="1"/>
              <a:t>податкова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повноцінно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свою </a:t>
            </a:r>
            <a:r>
              <a:rPr lang="ru-RU" dirty="0" err="1"/>
              <a:t>стабілізаційну</a:t>
            </a:r>
            <a:r>
              <a:rPr lang="ru-RU" dirty="0"/>
              <a:t> </a:t>
            </a:r>
            <a:r>
              <a:rPr lang="ru-RU" dirty="0" err="1"/>
              <a:t>функцію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2007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1988840"/>
            <a:ext cx="73384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36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Грошима</a:t>
            </a:r>
            <a:r>
              <a:rPr lang="ru-RU" sz="3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треба </a:t>
            </a:r>
            <a:r>
              <a:rPr lang="ru-RU" sz="36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керувати</a:t>
            </a:r>
            <a:r>
              <a:rPr lang="ru-RU" sz="3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, а не </a:t>
            </a:r>
            <a:r>
              <a:rPr lang="ru-RU" sz="36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служити</a:t>
            </a:r>
            <a:r>
              <a:rPr lang="ru-RU" sz="3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Bookman Old Style" panose="02050604050505020204" pitchFamily="18" charset="0"/>
              </a:rPr>
              <a:t>їм</a:t>
            </a:r>
            <a:r>
              <a:rPr lang="ru-RU" sz="3600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. </a:t>
            </a:r>
            <a:endParaRPr lang="ru-RU" sz="36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r"/>
            <a:r>
              <a:rPr lang="ru-RU" sz="2800" dirty="0" smtClean="0">
                <a:latin typeface="Bookman Old Style" panose="02050604050505020204" pitchFamily="18" charset="0"/>
              </a:rPr>
              <a:t>Сенека</a:t>
            </a:r>
            <a:endParaRPr lang="ru-RU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83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88" y="836712"/>
            <a:ext cx="72151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державу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бюджетного фонду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різного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співвідношення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дохідної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бути:</a:t>
            </a:r>
          </a:p>
          <a:p>
            <a:pPr marL="895350" indent="-342900" algn="just">
              <a:buFont typeface="Arial" panose="020B0604020202020204" pitchFamily="34" charset="0"/>
              <a:buChar char="•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ефіцитним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895350" indent="-342900" algn="just">
              <a:buFont typeface="Arial" panose="020B0604020202020204" pitchFamily="34" charset="0"/>
              <a:buChar char="•"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рофіцитним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збалансованим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видатки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перевищують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доходи,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від’ємне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сальдо,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дефіцит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бюджету. </a:t>
            </a:r>
          </a:p>
        </p:txBody>
      </p:sp>
    </p:spTree>
    <p:extLst>
      <p:ext uri="{BB962C8B-B14F-4D97-AF65-F5344CB8AC3E}">
        <p14:creationId xmlns:p14="http://schemas.microsoft.com/office/powerpoint/2010/main" val="374094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88640"/>
            <a:ext cx="73803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/>
              <a:t>Основною причиною </a:t>
            </a:r>
            <a:r>
              <a:rPr lang="ru-RU" dirty="0" err="1"/>
              <a:t>виникнення</a:t>
            </a:r>
            <a:r>
              <a:rPr lang="ru-RU" dirty="0"/>
              <a:t> бюджетного </a:t>
            </a:r>
            <a:r>
              <a:rPr lang="ru-RU" dirty="0" err="1"/>
              <a:t>дефіциту</a:t>
            </a:r>
            <a:r>
              <a:rPr lang="ru-RU" dirty="0"/>
              <a:t> є </a:t>
            </a:r>
            <a:r>
              <a:rPr lang="ru-RU" dirty="0" err="1"/>
              <a:t>відставання</a:t>
            </a:r>
            <a:r>
              <a:rPr lang="ru-RU" dirty="0"/>
              <a:t> </a:t>
            </a:r>
            <a:r>
              <a:rPr lang="ru-RU" dirty="0" err="1"/>
              <a:t>темпів</a:t>
            </a:r>
            <a:r>
              <a:rPr lang="ru-RU" dirty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зростанням</a:t>
            </a:r>
            <a:r>
              <a:rPr lang="ru-RU" dirty="0"/>
              <a:t> </a:t>
            </a:r>
            <a:r>
              <a:rPr lang="ru-RU" dirty="0" err="1"/>
              <a:t>бюджетних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. </a:t>
            </a:r>
          </a:p>
          <a:p>
            <a:r>
              <a:rPr lang="ru-RU" b="1" dirty="0" err="1">
                <a:solidFill>
                  <a:srgbClr val="002060"/>
                </a:solidFill>
              </a:rPr>
              <a:t>Конкретними</a:t>
            </a:r>
            <a:r>
              <a:rPr lang="ru-RU" b="1" dirty="0">
                <a:solidFill>
                  <a:srgbClr val="002060"/>
                </a:solidFill>
              </a:rPr>
              <a:t> причинами такого </a:t>
            </a:r>
            <a:r>
              <a:rPr lang="ru-RU" b="1" dirty="0" err="1">
                <a:solidFill>
                  <a:srgbClr val="002060"/>
                </a:solidFill>
              </a:rPr>
              <a:t>відставання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можуть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бути:</a:t>
            </a:r>
          </a:p>
          <a:p>
            <a:pPr indent="261938">
              <a:buFont typeface="Arial" panose="020B0604020202020204" pitchFamily="34" charset="0"/>
              <a:buChar char="•"/>
            </a:pPr>
            <a:r>
              <a:rPr lang="ru-RU" dirty="0" err="1" smtClean="0"/>
              <a:t>кризові</a:t>
            </a:r>
            <a:r>
              <a:rPr lang="ru-RU" dirty="0" smtClean="0"/>
              <a:t> </a:t>
            </a:r>
            <a:r>
              <a:rPr lang="ru-RU" dirty="0" err="1"/>
              <a:t>явища</a:t>
            </a:r>
            <a:r>
              <a:rPr lang="ru-RU" dirty="0"/>
              <a:t> в </a:t>
            </a:r>
            <a:r>
              <a:rPr lang="ru-RU" dirty="0" err="1"/>
              <a:t>економіці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супроводжуються</a:t>
            </a:r>
            <a:r>
              <a:rPr lang="ru-RU" dirty="0"/>
              <a:t> спадом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зниженням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галузей</a:t>
            </a:r>
            <a:r>
              <a:rPr lang="ru-RU" dirty="0"/>
              <a:t>, </a:t>
            </a:r>
            <a:r>
              <a:rPr lang="ru-RU" dirty="0" err="1"/>
              <a:t>інфляційними</a:t>
            </a:r>
            <a:r>
              <a:rPr lang="ru-RU" dirty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;</a:t>
            </a:r>
          </a:p>
          <a:p>
            <a:pPr indent="261938">
              <a:buFont typeface="Arial" panose="020B0604020202020204" pitchFamily="34" charset="0"/>
              <a:buChar char="•"/>
            </a:pPr>
            <a:r>
              <a:rPr lang="ru-RU" dirty="0" err="1" smtClean="0"/>
              <a:t>мілітаризація</a:t>
            </a:r>
            <a:r>
              <a:rPr lang="ru-RU" dirty="0" smtClean="0"/>
              <a:t> </a:t>
            </a:r>
            <a:r>
              <a:rPr lang="ru-RU" dirty="0" err="1"/>
              <a:t>економіки</a:t>
            </a:r>
            <a:r>
              <a:rPr lang="ru-RU" dirty="0"/>
              <a:t> в </a:t>
            </a:r>
            <a:r>
              <a:rPr lang="ru-RU" dirty="0" err="1"/>
              <a:t>мирний</a:t>
            </a:r>
            <a:r>
              <a:rPr lang="ru-RU" dirty="0"/>
              <a:t> </a:t>
            </a:r>
            <a:r>
              <a:rPr lang="ru-RU" dirty="0" smtClean="0"/>
              <a:t>час;</a:t>
            </a:r>
          </a:p>
          <a:p>
            <a:pPr indent="261938">
              <a:buFont typeface="Arial" panose="020B0604020202020204" pitchFamily="34" charset="0"/>
              <a:buChar char="•"/>
            </a:pPr>
            <a:r>
              <a:rPr lang="ru-RU" dirty="0" err="1" smtClean="0"/>
              <a:t>надзвичайні</a:t>
            </a:r>
            <a:r>
              <a:rPr lang="ru-RU" dirty="0" smtClean="0"/>
              <a:t> </a:t>
            </a:r>
            <a:r>
              <a:rPr lang="ru-RU" dirty="0" err="1"/>
              <a:t>обставини</a:t>
            </a:r>
            <a:r>
              <a:rPr lang="ru-RU" dirty="0"/>
              <a:t> (</a:t>
            </a:r>
            <a:r>
              <a:rPr lang="ru-RU" dirty="0" err="1"/>
              <a:t>війна</a:t>
            </a:r>
            <a:r>
              <a:rPr lang="ru-RU" dirty="0"/>
              <a:t>, </a:t>
            </a:r>
            <a:r>
              <a:rPr lang="ru-RU" dirty="0" err="1"/>
              <a:t>масштабні</a:t>
            </a:r>
            <a:r>
              <a:rPr lang="ru-RU" dirty="0"/>
              <a:t> </a:t>
            </a:r>
            <a:r>
              <a:rPr lang="ru-RU" dirty="0" err="1"/>
              <a:t>стихійні</a:t>
            </a:r>
            <a:r>
              <a:rPr lang="ru-RU" dirty="0"/>
              <a:t> лиха);</a:t>
            </a:r>
          </a:p>
          <a:p>
            <a:pPr indent="261938">
              <a:buFont typeface="Arial" panose="020B0604020202020204" pitchFamily="34" charset="0"/>
              <a:buChar char="•"/>
            </a:pP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централізованих</a:t>
            </a:r>
            <a:r>
              <a:rPr lang="ru-RU" dirty="0"/>
              <a:t> </a:t>
            </a:r>
            <a:r>
              <a:rPr lang="ru-RU" dirty="0" err="1"/>
              <a:t>вкладень</a:t>
            </a:r>
            <a:r>
              <a:rPr lang="ru-RU" dirty="0"/>
              <a:t> у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 і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;</a:t>
            </a:r>
          </a:p>
          <a:p>
            <a:pPr indent="261938">
              <a:buFont typeface="Arial" panose="020B0604020202020204" pitchFamily="34" charset="0"/>
              <a:buChar char="•"/>
            </a:pPr>
            <a:r>
              <a:rPr lang="ru-RU" dirty="0" err="1" smtClean="0"/>
              <a:t>надмірне</a:t>
            </a:r>
            <a:r>
              <a:rPr lang="ru-RU" dirty="0" smtClean="0"/>
              <a:t> </a:t>
            </a: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видатків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темпами </a:t>
            </a:r>
            <a:r>
              <a:rPr lang="ru-RU" dirty="0" err="1"/>
              <a:t>зростання</a:t>
            </a:r>
            <a:r>
              <a:rPr lang="ru-RU" dirty="0"/>
              <a:t> валового </a:t>
            </a:r>
            <a:r>
              <a:rPr lang="ru-RU" dirty="0" err="1"/>
              <a:t>внутрішнього</a:t>
            </a:r>
            <a:r>
              <a:rPr lang="ru-RU" dirty="0"/>
              <a:t> продукту.</a:t>
            </a:r>
          </a:p>
        </p:txBody>
      </p:sp>
    </p:spTree>
    <p:extLst>
      <p:ext uri="{BB962C8B-B14F-4D97-AF65-F5344CB8AC3E}">
        <p14:creationId xmlns:p14="http://schemas.microsoft.com/office/powerpoint/2010/main" val="274876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08720"/>
            <a:ext cx="73803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b="1" dirty="0" err="1">
                <a:solidFill>
                  <a:srgbClr val="002060"/>
                </a:solidFill>
              </a:rPr>
              <a:t>Основними</a:t>
            </a:r>
            <a:r>
              <a:rPr lang="ru-RU" b="1" dirty="0">
                <a:solidFill>
                  <a:srgbClr val="002060"/>
                </a:solidFill>
              </a:rPr>
              <a:t> причинами </a:t>
            </a:r>
            <a:r>
              <a:rPr lang="ru-RU" b="1" dirty="0" err="1">
                <a:solidFill>
                  <a:srgbClr val="002060"/>
                </a:solidFill>
              </a:rPr>
              <a:t>виникнення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дефіциту</a:t>
            </a:r>
            <a:r>
              <a:rPr lang="ru-RU" b="1" dirty="0">
                <a:solidFill>
                  <a:srgbClr val="002060"/>
                </a:solidFill>
              </a:rPr>
              <a:t> державного бюджету в </a:t>
            </a:r>
            <a:r>
              <a:rPr lang="ru-RU" b="1" dirty="0" err="1">
                <a:solidFill>
                  <a:srgbClr val="002060"/>
                </a:solidFill>
              </a:rPr>
              <a:t>Україні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були</a:t>
            </a:r>
            <a:r>
              <a:rPr lang="ru-RU" dirty="0" smtClean="0"/>
              <a:t>:</a:t>
            </a:r>
          </a:p>
          <a:p>
            <a:pPr marL="342900" indent="342900">
              <a:buFont typeface="Arial" panose="020B0604020202020204" pitchFamily="34" charset="0"/>
              <a:buChar char="•"/>
            </a:pPr>
            <a:r>
              <a:rPr lang="ru-RU" dirty="0" err="1" smtClean="0"/>
              <a:t>зниження</a:t>
            </a:r>
            <a:r>
              <a:rPr lang="ru-RU" dirty="0" smtClean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 smtClean="0"/>
              <a:t>виробництва</a:t>
            </a:r>
            <a:r>
              <a:rPr lang="ru-RU" dirty="0"/>
              <a:t>;</a:t>
            </a:r>
            <a:r>
              <a:rPr lang="ru-RU" dirty="0" smtClean="0"/>
              <a:t> </a:t>
            </a:r>
            <a:endParaRPr lang="ru-RU" dirty="0"/>
          </a:p>
          <a:p>
            <a:pPr marL="342900" indent="342900">
              <a:buFont typeface="Arial" panose="020B0604020202020204" pitchFamily="34" charset="0"/>
              <a:buChar char="•"/>
            </a:pP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/>
              <a:t>доходів</a:t>
            </a:r>
            <a:r>
              <a:rPr lang="ru-RU" dirty="0"/>
              <a:t> </a:t>
            </a:r>
            <a:r>
              <a:rPr lang="ru-RU" dirty="0" smtClean="0"/>
              <a:t>бюджету; </a:t>
            </a:r>
            <a:endParaRPr lang="ru-RU" dirty="0"/>
          </a:p>
          <a:p>
            <a:pPr marL="342900" indent="342900">
              <a:buFont typeface="Arial" panose="020B0604020202020204" pitchFamily="34" charset="0"/>
              <a:buChar char="•"/>
            </a:pPr>
            <a:r>
              <a:rPr lang="ru-RU" dirty="0" err="1" smtClean="0"/>
              <a:t>низька</a:t>
            </a:r>
            <a:r>
              <a:rPr lang="ru-RU" dirty="0" smtClean="0"/>
              <a:t> </a:t>
            </a:r>
            <a:r>
              <a:rPr lang="ru-RU" dirty="0" err="1"/>
              <a:t>податкова</a:t>
            </a:r>
            <a:r>
              <a:rPr lang="ru-RU" dirty="0"/>
              <a:t> </a:t>
            </a:r>
            <a:r>
              <a:rPr lang="ru-RU" dirty="0" err="1" smtClean="0"/>
              <a:t>дисципліна</a:t>
            </a:r>
            <a:r>
              <a:rPr lang="ru-RU" dirty="0" smtClean="0"/>
              <a:t>; </a:t>
            </a:r>
            <a:endParaRPr lang="ru-RU" dirty="0"/>
          </a:p>
          <a:p>
            <a:pPr marL="342900" indent="342900">
              <a:buFont typeface="Arial" panose="020B0604020202020204" pitchFamily="34" charset="0"/>
              <a:buChar char="•"/>
            </a:pP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тіньового</a:t>
            </a:r>
            <a:r>
              <a:rPr lang="ru-RU" dirty="0"/>
              <a:t> сектору в </a:t>
            </a:r>
            <a:r>
              <a:rPr lang="ru-RU" dirty="0" err="1" smtClean="0"/>
              <a:t>економіці</a:t>
            </a:r>
            <a:r>
              <a:rPr lang="ru-RU" dirty="0"/>
              <a:t>;</a:t>
            </a:r>
            <a:r>
              <a:rPr lang="ru-RU" dirty="0" smtClean="0"/>
              <a:t> </a:t>
            </a:r>
            <a:endParaRPr lang="ru-RU" dirty="0"/>
          </a:p>
          <a:p>
            <a:pPr marL="342900" indent="342900">
              <a:buFont typeface="Arial" panose="020B0604020202020204" pitchFamily="34" charset="0"/>
              <a:buChar char="•"/>
            </a:pPr>
            <a:r>
              <a:rPr lang="ru-RU" dirty="0" err="1" smtClean="0"/>
              <a:t>надмірні</a:t>
            </a:r>
            <a:r>
              <a:rPr lang="ru-RU" dirty="0" smtClean="0"/>
              <a:t> </a:t>
            </a:r>
            <a:r>
              <a:rPr lang="ru-RU" dirty="0" err="1"/>
              <a:t>державні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за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статтями</a:t>
            </a:r>
            <a:r>
              <a:rPr lang="ru-RU" dirty="0"/>
              <a:t> бюджету.</a:t>
            </a:r>
          </a:p>
        </p:txBody>
      </p:sp>
    </p:spTree>
    <p:extLst>
      <p:ext uri="{BB962C8B-B14F-4D97-AF65-F5344CB8AC3E}">
        <p14:creationId xmlns:p14="http://schemas.microsoft.com/office/powerpoint/2010/main" val="5636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052736"/>
            <a:ext cx="73803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b="0" dirty="0" err="1">
                <a:solidFill>
                  <a:schemeClr val="tx1"/>
                </a:solidFill>
              </a:rPr>
              <a:t>Розрізняють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поняття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i="1" dirty="0" err="1"/>
              <a:t>стійкий</a:t>
            </a:r>
            <a:r>
              <a:rPr lang="ru-RU" b="0" i="1" dirty="0"/>
              <a:t> </a:t>
            </a:r>
            <a:r>
              <a:rPr lang="ru-RU" b="0" i="1" dirty="0" err="1"/>
              <a:t>дефіцит</a:t>
            </a:r>
            <a:r>
              <a:rPr lang="ru-RU" b="0" i="1" dirty="0"/>
              <a:t> бюджету</a:t>
            </a:r>
            <a:r>
              <a:rPr lang="ru-RU" b="0" dirty="0">
                <a:solidFill>
                  <a:schemeClr val="tx1"/>
                </a:solidFill>
              </a:rPr>
              <a:t>, </a:t>
            </a:r>
            <a:r>
              <a:rPr lang="ru-RU" b="0" dirty="0" err="1">
                <a:solidFill>
                  <a:schemeClr val="tx1"/>
                </a:solidFill>
              </a:rPr>
              <a:t>який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існує</a:t>
            </a:r>
            <a:r>
              <a:rPr lang="ru-RU" b="0" dirty="0">
                <a:solidFill>
                  <a:schemeClr val="tx1"/>
                </a:solidFill>
              </a:rPr>
              <a:t> в </a:t>
            </a:r>
            <a:r>
              <a:rPr lang="ru-RU" b="0" dirty="0" err="1">
                <a:solidFill>
                  <a:schemeClr val="tx1"/>
                </a:solidFill>
              </a:rPr>
              <a:t>довгостроковому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періоді</a:t>
            </a:r>
            <a:r>
              <a:rPr lang="ru-RU" b="0" dirty="0">
                <a:solidFill>
                  <a:schemeClr val="tx1"/>
                </a:solidFill>
              </a:rPr>
              <a:t>, та </a:t>
            </a:r>
            <a:r>
              <a:rPr lang="ru-RU" b="0" i="1" dirty="0" err="1"/>
              <a:t>тимчасовий</a:t>
            </a:r>
            <a:r>
              <a:rPr lang="ru-RU" b="0" i="1" dirty="0"/>
              <a:t> </a:t>
            </a:r>
            <a:r>
              <a:rPr lang="ru-RU" b="0" i="1" dirty="0" err="1"/>
              <a:t>дефіцит</a:t>
            </a:r>
            <a:r>
              <a:rPr lang="ru-RU" b="0" dirty="0">
                <a:solidFill>
                  <a:schemeClr val="tx1"/>
                </a:solidFill>
              </a:rPr>
              <a:t>, </a:t>
            </a:r>
            <a:r>
              <a:rPr lang="ru-RU" b="0" dirty="0" err="1">
                <a:solidFill>
                  <a:schemeClr val="tx1"/>
                </a:solidFill>
              </a:rPr>
              <a:t>що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викликається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касовими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розривами</a:t>
            </a:r>
            <a:r>
              <a:rPr lang="ru-RU" b="0" dirty="0">
                <a:solidFill>
                  <a:schemeClr val="tx1"/>
                </a:solidFill>
              </a:rPr>
              <a:t> у </a:t>
            </a:r>
            <a:r>
              <a:rPr lang="ru-RU" b="0" dirty="0" err="1">
                <a:solidFill>
                  <a:schemeClr val="tx1"/>
                </a:solidFill>
              </a:rPr>
              <a:t>виконані</a:t>
            </a:r>
            <a:r>
              <a:rPr lang="ru-RU" b="0" dirty="0">
                <a:solidFill>
                  <a:schemeClr val="tx1"/>
                </a:solidFill>
              </a:rPr>
              <a:t> бюджету. </a:t>
            </a:r>
            <a:r>
              <a:rPr lang="ru-RU" b="0" dirty="0" err="1">
                <a:solidFill>
                  <a:schemeClr val="tx1"/>
                </a:solidFill>
              </a:rPr>
              <a:t>Його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ще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називають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i="1" dirty="0" err="1"/>
              <a:t>касовим</a:t>
            </a:r>
            <a:r>
              <a:rPr lang="ru-RU" b="0" i="1" dirty="0"/>
              <a:t> </a:t>
            </a:r>
            <a:r>
              <a:rPr lang="ru-RU" b="0" i="1" dirty="0" err="1"/>
              <a:t>дефіцитом</a:t>
            </a:r>
            <a:r>
              <a:rPr lang="ru-RU" b="0" dirty="0">
                <a:solidFill>
                  <a:schemeClr val="tx1"/>
                </a:solidFill>
              </a:rPr>
              <a:t> — </a:t>
            </a:r>
            <a:r>
              <a:rPr lang="ru-RU" b="0" dirty="0" err="1">
                <a:solidFill>
                  <a:schemeClr val="tx1"/>
                </a:solidFill>
              </a:rPr>
              <a:t>нестача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коштів</a:t>
            </a:r>
            <a:r>
              <a:rPr lang="ru-RU" b="0" dirty="0">
                <a:solidFill>
                  <a:schemeClr val="tx1"/>
                </a:solidFill>
              </a:rPr>
              <a:t> бюджету в </a:t>
            </a:r>
            <a:r>
              <a:rPr lang="ru-RU" b="0" dirty="0" err="1">
                <a:solidFill>
                  <a:schemeClr val="tx1"/>
                </a:solidFill>
              </a:rPr>
              <a:t>результаті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незбігу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термінів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надходження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доходів</a:t>
            </a:r>
            <a:r>
              <a:rPr lang="ru-RU" b="0" dirty="0">
                <a:solidFill>
                  <a:schemeClr val="tx1"/>
                </a:solidFill>
              </a:rPr>
              <a:t> і </a:t>
            </a:r>
            <a:r>
              <a:rPr lang="ru-RU" b="0" dirty="0" err="1">
                <a:solidFill>
                  <a:schemeClr val="tx1"/>
                </a:solidFill>
              </a:rPr>
              <a:t>здійснення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видатків</a:t>
            </a:r>
            <a:r>
              <a:rPr lang="ru-RU" b="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768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36982" y="1270501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Century Gothic" panose="020B0502020202020204" pitchFamily="34" charset="0"/>
              </a:rPr>
              <a:t>Для </a:t>
            </a:r>
            <a:r>
              <a:rPr lang="ru-RU" b="1" dirty="0" err="1">
                <a:latin typeface="Century Gothic" panose="020B0502020202020204" pitchFamily="34" charset="0"/>
              </a:rPr>
              <a:t>фінансування</a:t>
            </a:r>
            <a:r>
              <a:rPr lang="ru-RU" b="1" dirty="0">
                <a:latin typeface="Century Gothic" panose="020B0502020202020204" pitchFamily="34" charset="0"/>
              </a:rPr>
              <a:t> </a:t>
            </a:r>
            <a:r>
              <a:rPr lang="ru-RU" b="1" dirty="0" err="1">
                <a:latin typeface="Century Gothic" panose="020B0502020202020204" pitchFamily="34" charset="0"/>
              </a:rPr>
              <a:t>дефіциту</a:t>
            </a:r>
            <a:r>
              <a:rPr lang="ru-RU" b="1" dirty="0">
                <a:latin typeface="Century Gothic" panose="020B0502020202020204" pitchFamily="34" charset="0"/>
              </a:rPr>
              <a:t> бюджету </a:t>
            </a:r>
            <a:r>
              <a:rPr lang="ru-RU" b="1" dirty="0" err="1" smtClean="0">
                <a:latin typeface="Century Gothic" panose="020B0502020202020204" pitchFamily="34" charset="0"/>
              </a:rPr>
              <a:t>використовуються</a:t>
            </a:r>
            <a:endParaRPr lang="ru-RU" b="1" dirty="0">
              <a:latin typeface="Century Gothic" panose="020B0502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888" y="2708920"/>
            <a:ext cx="2736304" cy="12961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Інфляційні</a:t>
            </a:r>
            <a:r>
              <a:rPr lang="ru-RU" sz="32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Monotype Corsiva" panose="03010101010201010101" pitchFamily="66" charset="0"/>
              </a:rPr>
              <a:t>джерела</a:t>
            </a:r>
            <a:endParaRPr lang="ru-RU" sz="32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56314" y="2654063"/>
            <a:ext cx="2736304" cy="12961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b="1" dirty="0" smtClean="0">
                <a:solidFill>
                  <a:srgbClr val="002060"/>
                </a:solidFill>
                <a:latin typeface="Monotype Corsiva" panose="03010101010201010101" pitchFamily="66" charset="0"/>
              </a:rPr>
              <a:t>Неінфляційні джерела</a:t>
            </a:r>
            <a:endParaRPr lang="ru-RU" sz="3200" b="1" dirty="0">
              <a:solidFill>
                <a:srgbClr val="002060"/>
              </a:solidFill>
              <a:latin typeface="Monotype Corsiva" panose="03010101010201010101" pitchFamily="66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292080" y="1916832"/>
            <a:ext cx="864096" cy="636705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1475656" y="1916832"/>
            <a:ext cx="1080120" cy="636705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190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3803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dirty="0" err="1"/>
              <a:t>Неінфляційні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:</a:t>
            </a:r>
          </a:p>
          <a:p>
            <a:pPr indent="342900">
              <a:buFont typeface="Arial" panose="020B0604020202020204" pitchFamily="34" charset="0"/>
              <a:buChar char="•"/>
            </a:pPr>
            <a:r>
              <a:rPr lang="ru-RU" b="0" dirty="0" err="1" smtClean="0">
                <a:solidFill>
                  <a:schemeClr val="tx1"/>
                </a:solidFill>
              </a:rPr>
              <a:t>фінансування</a:t>
            </a:r>
            <a:r>
              <a:rPr lang="ru-RU" b="0" dirty="0" smtClean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дефіциту</a:t>
            </a:r>
            <a:r>
              <a:rPr lang="ru-RU" b="0" dirty="0">
                <a:solidFill>
                  <a:schemeClr val="tx1"/>
                </a:solidFill>
              </a:rPr>
              <a:t> бюджету за </a:t>
            </a:r>
            <a:r>
              <a:rPr lang="ru-RU" b="0" dirty="0" err="1">
                <a:solidFill>
                  <a:schemeClr val="tx1"/>
                </a:solidFill>
              </a:rPr>
              <a:t>рахунок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запозичень</a:t>
            </a:r>
            <a:r>
              <a:rPr lang="ru-RU" b="0" dirty="0">
                <a:solidFill>
                  <a:schemeClr val="tx1"/>
                </a:solidFill>
              </a:rPr>
              <a:t> на </a:t>
            </a:r>
            <a:r>
              <a:rPr lang="ru-RU" b="0" dirty="0" err="1">
                <a:solidFill>
                  <a:schemeClr val="tx1"/>
                </a:solidFill>
              </a:rPr>
              <a:t>внутрішніх</a:t>
            </a:r>
            <a:r>
              <a:rPr lang="ru-RU" b="0" dirty="0">
                <a:solidFill>
                  <a:schemeClr val="tx1"/>
                </a:solidFill>
              </a:rPr>
              <a:t> та </a:t>
            </a:r>
            <a:r>
              <a:rPr lang="ru-RU" b="0" dirty="0" err="1">
                <a:solidFill>
                  <a:schemeClr val="tx1"/>
                </a:solidFill>
              </a:rPr>
              <a:t>зовнішніх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фінансових</a:t>
            </a:r>
            <a:r>
              <a:rPr lang="ru-RU" b="0" dirty="0">
                <a:solidFill>
                  <a:schemeClr val="tx1"/>
                </a:solidFill>
              </a:rPr>
              <a:t> ринках та за </a:t>
            </a:r>
            <a:r>
              <a:rPr lang="ru-RU" b="0" dirty="0" err="1">
                <a:solidFill>
                  <a:schemeClr val="tx1"/>
                </a:solidFill>
              </a:rPr>
              <a:t>рахунок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використання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залишків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бюджетних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коштів</a:t>
            </a:r>
            <a:r>
              <a:rPr lang="ru-RU" b="0" dirty="0">
                <a:solidFill>
                  <a:schemeClr val="tx1"/>
                </a:solidFill>
              </a:rPr>
              <a:t>. </a:t>
            </a:r>
            <a:r>
              <a:rPr lang="ru-RU" b="0" i="1" dirty="0" err="1"/>
              <a:t>Внутрішні</a:t>
            </a:r>
            <a:r>
              <a:rPr lang="ru-RU" b="0" i="1" dirty="0"/>
              <a:t> </a:t>
            </a:r>
            <a:r>
              <a:rPr lang="ru-RU" b="0" i="1" dirty="0" err="1"/>
              <a:t>позики</a:t>
            </a:r>
            <a:r>
              <a:rPr lang="ru-RU" b="0" i="1" dirty="0"/>
              <a:t> </a:t>
            </a:r>
            <a:r>
              <a:rPr lang="ru-RU" b="0" dirty="0" err="1">
                <a:solidFill>
                  <a:schemeClr val="tx1"/>
                </a:solidFill>
              </a:rPr>
              <a:t>здійснюються</a:t>
            </a:r>
            <a:r>
              <a:rPr lang="ru-RU" b="0" dirty="0">
                <a:solidFill>
                  <a:schemeClr val="tx1"/>
                </a:solidFill>
              </a:rPr>
              <a:t> через продаж </a:t>
            </a:r>
            <a:r>
              <a:rPr lang="ru-RU" b="0" dirty="0" err="1">
                <a:solidFill>
                  <a:schemeClr val="tx1"/>
                </a:solidFill>
              </a:rPr>
              <a:t>державних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цінних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паперів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 smtClean="0">
                <a:solidFill>
                  <a:schemeClr val="tx1"/>
                </a:solidFill>
              </a:rPr>
              <a:t>або</a:t>
            </a:r>
            <a:r>
              <a:rPr lang="ru-RU" b="0" dirty="0" smtClean="0">
                <a:solidFill>
                  <a:schemeClr val="tx1"/>
                </a:solidFill>
              </a:rPr>
              <a:t> </a:t>
            </a:r>
            <a:r>
              <a:rPr lang="ru-RU" b="0" dirty="0">
                <a:solidFill>
                  <a:schemeClr val="tx1"/>
                </a:solidFill>
              </a:rPr>
              <a:t>через </a:t>
            </a:r>
            <a:r>
              <a:rPr lang="ru-RU" b="0" dirty="0" err="1">
                <a:solidFill>
                  <a:schemeClr val="tx1"/>
                </a:solidFill>
              </a:rPr>
              <a:t>одержання</a:t>
            </a:r>
            <a:r>
              <a:rPr lang="ru-RU" b="0" dirty="0">
                <a:solidFill>
                  <a:schemeClr val="tx1"/>
                </a:solidFill>
              </a:rPr>
              <a:t> кредиту в банку. </a:t>
            </a:r>
            <a:r>
              <a:rPr lang="ru-RU" b="0" i="1" dirty="0" err="1" smtClean="0"/>
              <a:t>Зовнішні</a:t>
            </a:r>
            <a:r>
              <a:rPr lang="ru-RU" b="0" i="1" dirty="0" smtClean="0"/>
              <a:t> </a:t>
            </a:r>
            <a:r>
              <a:rPr lang="ru-RU" b="0" i="1" dirty="0" err="1"/>
              <a:t>позики</a:t>
            </a:r>
            <a:r>
              <a:rPr lang="ru-RU" b="0" dirty="0">
                <a:solidFill>
                  <a:schemeClr val="tx1"/>
                </a:solidFill>
              </a:rPr>
              <a:t> для </a:t>
            </a:r>
            <a:r>
              <a:rPr lang="ru-RU" b="0" dirty="0" err="1">
                <a:solidFill>
                  <a:schemeClr val="tx1"/>
                </a:solidFill>
              </a:rPr>
              <a:t>покриття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дефіциту</a:t>
            </a:r>
            <a:r>
              <a:rPr lang="ru-RU" b="0" dirty="0">
                <a:solidFill>
                  <a:schemeClr val="tx1"/>
                </a:solidFill>
              </a:rPr>
              <a:t> державного бюджету </a:t>
            </a:r>
            <a:r>
              <a:rPr lang="ru-RU" b="0" dirty="0" err="1">
                <a:solidFill>
                  <a:schemeClr val="tx1"/>
                </a:solidFill>
              </a:rPr>
              <a:t>характерні</a:t>
            </a:r>
            <a:r>
              <a:rPr lang="ru-RU" b="0" dirty="0">
                <a:solidFill>
                  <a:schemeClr val="tx1"/>
                </a:solidFill>
              </a:rPr>
              <a:t> для </a:t>
            </a:r>
            <a:r>
              <a:rPr lang="ru-RU" b="0" dirty="0" err="1">
                <a:solidFill>
                  <a:schemeClr val="tx1"/>
                </a:solidFill>
              </a:rPr>
              <a:t>країн</a:t>
            </a:r>
            <a:r>
              <a:rPr lang="ru-RU" b="0" dirty="0">
                <a:solidFill>
                  <a:schemeClr val="tx1"/>
                </a:solidFill>
              </a:rPr>
              <a:t>, </a:t>
            </a:r>
            <a:r>
              <a:rPr lang="ru-RU" b="0" dirty="0" err="1">
                <a:solidFill>
                  <a:schemeClr val="tx1"/>
                </a:solidFill>
              </a:rPr>
              <a:t>що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розвиваються</a:t>
            </a:r>
            <a:r>
              <a:rPr lang="ru-RU" b="0" dirty="0">
                <a:solidFill>
                  <a:schemeClr val="tx1"/>
                </a:solidFill>
              </a:rPr>
              <a:t>, а </a:t>
            </a:r>
            <a:r>
              <a:rPr lang="ru-RU" b="0" dirty="0" err="1">
                <a:solidFill>
                  <a:schemeClr val="tx1"/>
                </a:solidFill>
              </a:rPr>
              <a:t>також</a:t>
            </a:r>
            <a:r>
              <a:rPr lang="ru-RU" b="0" dirty="0">
                <a:solidFill>
                  <a:schemeClr val="tx1"/>
                </a:solidFill>
              </a:rPr>
              <a:t> все </a:t>
            </a:r>
            <a:r>
              <a:rPr lang="ru-RU" b="0" dirty="0" err="1">
                <a:solidFill>
                  <a:schemeClr val="tx1"/>
                </a:solidFill>
              </a:rPr>
              <a:t>більше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використовуються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країнами</a:t>
            </a:r>
            <a:r>
              <a:rPr lang="ru-RU" b="0" dirty="0">
                <a:solidFill>
                  <a:schemeClr val="tx1"/>
                </a:solidFill>
              </a:rPr>
              <a:t> з </a:t>
            </a:r>
            <a:r>
              <a:rPr lang="ru-RU" b="0" dirty="0" err="1">
                <a:solidFill>
                  <a:schemeClr val="tx1"/>
                </a:solidFill>
              </a:rPr>
              <a:t>перехідною</a:t>
            </a:r>
            <a:r>
              <a:rPr lang="ru-RU" b="0" dirty="0">
                <a:solidFill>
                  <a:schemeClr val="tx1"/>
                </a:solidFill>
              </a:rPr>
              <a:t> до ринку </a:t>
            </a:r>
            <a:r>
              <a:rPr lang="ru-RU" b="0" dirty="0" err="1">
                <a:solidFill>
                  <a:schemeClr val="tx1"/>
                </a:solidFill>
              </a:rPr>
              <a:t>економікою</a:t>
            </a:r>
            <a:r>
              <a:rPr lang="ru-RU" b="0" dirty="0">
                <a:solidFill>
                  <a:schemeClr val="tx1"/>
                </a:solidFill>
              </a:rPr>
              <a:t>, у тому </a:t>
            </a:r>
            <a:r>
              <a:rPr lang="ru-RU" b="0" dirty="0" err="1">
                <a:solidFill>
                  <a:schemeClr val="tx1"/>
                </a:solidFill>
              </a:rPr>
              <a:t>числі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 smtClean="0">
                <a:solidFill>
                  <a:schemeClr val="tx1"/>
                </a:solidFill>
              </a:rPr>
              <a:t>Україною</a:t>
            </a:r>
            <a:r>
              <a:rPr lang="ru-RU" b="0" dirty="0" smtClean="0">
                <a:solidFill>
                  <a:schemeClr val="tx1"/>
                </a:solidFill>
              </a:rPr>
              <a:t>.</a:t>
            </a:r>
          </a:p>
          <a:p>
            <a:pPr indent="342900">
              <a:buFont typeface="Arial" panose="020B0604020202020204" pitchFamily="34" charset="0"/>
              <a:buChar char="•"/>
            </a:pPr>
            <a:r>
              <a:rPr lang="ru-RU" b="0" dirty="0" err="1" smtClean="0">
                <a:solidFill>
                  <a:schemeClr val="tx1"/>
                </a:solidFill>
              </a:rPr>
              <a:t>трансферти</a:t>
            </a:r>
            <a:r>
              <a:rPr lang="ru-RU" b="0" dirty="0" smtClean="0">
                <a:solidFill>
                  <a:schemeClr val="tx1"/>
                </a:solidFill>
              </a:rPr>
              <a:t> </a:t>
            </a:r>
            <a:r>
              <a:rPr lang="ru-RU" b="0" dirty="0">
                <a:solidFill>
                  <a:schemeClr val="tx1"/>
                </a:solidFill>
              </a:rPr>
              <a:t>— </a:t>
            </a:r>
            <a:r>
              <a:rPr lang="ru-RU" b="0" dirty="0" err="1">
                <a:solidFill>
                  <a:schemeClr val="tx1"/>
                </a:solidFill>
              </a:rPr>
              <a:t>фінансування</a:t>
            </a:r>
            <a:r>
              <a:rPr lang="ru-RU" b="0" dirty="0">
                <a:solidFill>
                  <a:schemeClr val="tx1"/>
                </a:solidFill>
              </a:rPr>
              <a:t> у </a:t>
            </a:r>
            <a:r>
              <a:rPr lang="ru-RU" b="0" dirty="0" err="1">
                <a:solidFill>
                  <a:schemeClr val="tx1"/>
                </a:solidFill>
              </a:rPr>
              <a:t>вигляді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безоплатної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допомоги</a:t>
            </a:r>
            <a:r>
              <a:rPr lang="ru-RU" b="0" dirty="0">
                <a:solidFill>
                  <a:schemeClr val="tx1"/>
                </a:solidFill>
              </a:rPr>
              <a:t>.</a:t>
            </a:r>
          </a:p>
          <a:p>
            <a:r>
              <a:rPr lang="ru-RU" b="0" dirty="0" err="1">
                <a:solidFill>
                  <a:schemeClr val="tx1"/>
                </a:solidFill>
              </a:rPr>
              <a:t>Зменшити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дефіцит</a:t>
            </a:r>
            <a:r>
              <a:rPr lang="ru-RU" b="0" dirty="0">
                <a:solidFill>
                  <a:schemeClr val="tx1"/>
                </a:solidFill>
              </a:rPr>
              <a:t> бюджету уряд </a:t>
            </a:r>
            <a:r>
              <a:rPr lang="ru-RU" b="0" dirty="0" err="1">
                <a:solidFill>
                  <a:schemeClr val="tx1"/>
                </a:solidFill>
              </a:rPr>
              <a:t>може</a:t>
            </a:r>
            <a:r>
              <a:rPr lang="ru-RU" b="0" dirty="0">
                <a:solidFill>
                  <a:schemeClr val="tx1"/>
                </a:solidFill>
              </a:rPr>
              <a:t> і </a:t>
            </a:r>
            <a:r>
              <a:rPr lang="ru-RU" b="0" dirty="0" err="1">
                <a:solidFill>
                  <a:schemeClr val="tx1"/>
                </a:solidFill>
              </a:rPr>
              <a:t>накопиченням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заборгованості</a:t>
            </a:r>
            <a:r>
              <a:rPr lang="ru-RU" b="0" dirty="0">
                <a:solidFill>
                  <a:schemeClr val="tx1"/>
                </a:solidFill>
              </a:rPr>
              <a:t> — </a:t>
            </a:r>
            <a:r>
              <a:rPr lang="ru-RU" b="0" dirty="0" err="1">
                <a:solidFill>
                  <a:schemeClr val="tx1"/>
                </a:solidFill>
              </a:rPr>
              <a:t>прострочуванням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платежів</a:t>
            </a:r>
            <a:r>
              <a:rPr lang="ru-RU" b="0" dirty="0">
                <a:solidFill>
                  <a:schemeClr val="tx1"/>
                </a:solidFill>
              </a:rPr>
              <a:t> за борги </a:t>
            </a:r>
            <a:r>
              <a:rPr lang="ru-RU" b="0" dirty="0" err="1">
                <a:solidFill>
                  <a:schemeClr val="tx1"/>
                </a:solidFill>
              </a:rPr>
              <a:t>або</a:t>
            </a:r>
            <a:r>
              <a:rPr lang="ru-RU" b="0" dirty="0">
                <a:solidFill>
                  <a:schemeClr val="tx1"/>
                </a:solidFill>
              </a:rPr>
              <a:t> за </a:t>
            </a:r>
            <a:r>
              <a:rPr lang="ru-RU" b="0" dirty="0" err="1">
                <a:solidFill>
                  <a:schemeClr val="tx1"/>
                </a:solidFill>
              </a:rPr>
              <a:t>куплені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товари</a:t>
            </a:r>
            <a:r>
              <a:rPr lang="ru-RU" b="0" dirty="0">
                <a:solidFill>
                  <a:schemeClr val="tx1"/>
                </a:solidFill>
              </a:rPr>
              <a:t>, а </a:t>
            </a:r>
            <a:r>
              <a:rPr lang="ru-RU" b="0" dirty="0" err="1">
                <a:solidFill>
                  <a:schemeClr val="tx1"/>
                </a:solidFill>
              </a:rPr>
              <a:t>також</a:t>
            </a:r>
            <a:r>
              <a:rPr lang="ru-RU" b="0" dirty="0">
                <a:solidFill>
                  <a:schemeClr val="tx1"/>
                </a:solidFill>
              </a:rPr>
              <a:t> за </a:t>
            </a:r>
            <a:r>
              <a:rPr lang="ru-RU" b="0" dirty="0" err="1">
                <a:solidFill>
                  <a:schemeClr val="tx1"/>
                </a:solidFill>
              </a:rPr>
              <a:t>рахунок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підвищення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податків</a:t>
            </a:r>
            <a:r>
              <a:rPr lang="ru-RU" b="0" dirty="0">
                <a:solidFill>
                  <a:schemeClr val="tx1"/>
                </a:solidFill>
              </a:rPr>
              <a:t>. </a:t>
            </a:r>
            <a:r>
              <a:rPr lang="ru-RU" b="0" dirty="0" err="1">
                <a:solidFill>
                  <a:schemeClr val="tx1"/>
                </a:solidFill>
              </a:rPr>
              <a:t>Ці</a:t>
            </a:r>
            <a:r>
              <a:rPr lang="ru-RU" b="0" dirty="0">
                <a:solidFill>
                  <a:schemeClr val="tx1"/>
                </a:solidFill>
              </a:rPr>
              <a:t> заходи </a:t>
            </a:r>
            <a:r>
              <a:rPr lang="ru-RU" b="0" dirty="0" err="1">
                <a:solidFill>
                  <a:schemeClr val="tx1"/>
                </a:solidFill>
              </a:rPr>
              <a:t>теж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мають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неінфляційний</a:t>
            </a:r>
            <a:r>
              <a:rPr lang="ru-RU" b="0" dirty="0">
                <a:solidFill>
                  <a:schemeClr val="tx1"/>
                </a:solidFill>
              </a:rPr>
              <a:t>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203790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8894" y="908720"/>
            <a:ext cx="74092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b="0" i="1" dirty="0" err="1"/>
              <a:t>Інфляційним</a:t>
            </a:r>
            <a:r>
              <a:rPr lang="ru-RU" b="0" i="1" dirty="0"/>
              <a:t> </a:t>
            </a:r>
            <a:r>
              <a:rPr lang="ru-RU" b="0" i="1" dirty="0" err="1"/>
              <a:t>джерелом</a:t>
            </a:r>
            <a:r>
              <a:rPr lang="ru-RU" b="0" i="1" dirty="0"/>
              <a:t> </a:t>
            </a:r>
            <a:r>
              <a:rPr lang="ru-RU" b="0" i="1" dirty="0" err="1"/>
              <a:t>фінансування</a:t>
            </a:r>
            <a:r>
              <a:rPr lang="ru-RU" b="0" i="1" dirty="0"/>
              <a:t> </a:t>
            </a:r>
            <a:r>
              <a:rPr lang="ru-RU" b="0" dirty="0">
                <a:solidFill>
                  <a:schemeClr val="tx1"/>
                </a:solidFill>
              </a:rPr>
              <a:t>бюджетного </a:t>
            </a:r>
            <a:r>
              <a:rPr lang="ru-RU" b="0" dirty="0" err="1">
                <a:solidFill>
                  <a:schemeClr val="tx1"/>
                </a:solidFill>
              </a:rPr>
              <a:t>дефіциту</a:t>
            </a:r>
            <a:r>
              <a:rPr lang="ru-RU" b="0" dirty="0">
                <a:solidFill>
                  <a:schemeClr val="tx1"/>
                </a:solidFill>
              </a:rPr>
              <a:t> є </a:t>
            </a:r>
            <a:r>
              <a:rPr lang="ru-RU" b="0" dirty="0" err="1">
                <a:solidFill>
                  <a:schemeClr val="tx1"/>
                </a:solidFill>
              </a:rPr>
              <a:t>монетизація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дефіциту</a:t>
            </a:r>
            <a:r>
              <a:rPr lang="ru-RU" b="0" dirty="0">
                <a:solidFill>
                  <a:schemeClr val="tx1"/>
                </a:solidFill>
              </a:rPr>
              <a:t>, яка </a:t>
            </a:r>
            <a:r>
              <a:rPr lang="ru-RU" b="0" dirty="0" err="1">
                <a:solidFill>
                  <a:schemeClr val="tx1"/>
                </a:solidFill>
              </a:rPr>
              <a:t>відбувається</a:t>
            </a:r>
            <a:r>
              <a:rPr lang="ru-RU" b="0" dirty="0">
                <a:solidFill>
                  <a:schemeClr val="tx1"/>
                </a:solidFill>
              </a:rPr>
              <a:t> в </a:t>
            </a:r>
            <a:r>
              <a:rPr lang="ru-RU" b="0" dirty="0" err="1">
                <a:solidFill>
                  <a:schemeClr val="tx1"/>
                </a:solidFill>
              </a:rPr>
              <a:t>результаті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позик</a:t>
            </a:r>
            <a:r>
              <a:rPr lang="ru-RU" b="0" dirty="0">
                <a:solidFill>
                  <a:schemeClr val="tx1"/>
                </a:solidFill>
              </a:rPr>
              <a:t> центрального банку </a:t>
            </a:r>
            <a:r>
              <a:rPr lang="ru-RU" b="0" dirty="0" err="1">
                <a:solidFill>
                  <a:schemeClr val="tx1"/>
                </a:solidFill>
              </a:rPr>
              <a:t>урядові</a:t>
            </a:r>
            <a:r>
              <a:rPr lang="ru-RU" b="0" dirty="0">
                <a:solidFill>
                  <a:schemeClr val="tx1"/>
                </a:solidFill>
              </a:rPr>
              <a:t> та </a:t>
            </a:r>
            <a:r>
              <a:rPr lang="ru-RU" b="0" dirty="0" err="1">
                <a:solidFill>
                  <a:schemeClr val="tx1"/>
                </a:solidFill>
              </a:rPr>
              <a:t>купівлі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центральним</a:t>
            </a:r>
            <a:r>
              <a:rPr lang="ru-RU" b="0" dirty="0">
                <a:solidFill>
                  <a:schemeClr val="tx1"/>
                </a:solidFill>
              </a:rPr>
              <a:t> банком </a:t>
            </a:r>
            <a:r>
              <a:rPr lang="ru-RU" b="0" dirty="0" err="1">
                <a:solidFill>
                  <a:schemeClr val="tx1"/>
                </a:solidFill>
              </a:rPr>
              <a:t>державних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цінних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паперів</a:t>
            </a:r>
            <a:r>
              <a:rPr lang="ru-RU" b="0" dirty="0">
                <a:solidFill>
                  <a:schemeClr val="tx1"/>
                </a:solidFill>
              </a:rPr>
              <a:t>. </a:t>
            </a:r>
            <a:r>
              <a:rPr lang="ru-RU" b="0" dirty="0" err="1">
                <a:solidFill>
                  <a:schemeClr val="tx1"/>
                </a:solidFill>
              </a:rPr>
              <a:t>Дефіцит</a:t>
            </a:r>
            <a:r>
              <a:rPr lang="ru-RU" b="0" dirty="0">
                <a:solidFill>
                  <a:schemeClr val="tx1"/>
                </a:solidFill>
              </a:rPr>
              <a:t> бюджету </a:t>
            </a:r>
            <a:r>
              <a:rPr lang="ru-RU" b="0" dirty="0" err="1">
                <a:solidFill>
                  <a:schemeClr val="tx1"/>
                </a:solidFill>
              </a:rPr>
              <a:t>можуть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покривати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додатковою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емісією</a:t>
            </a:r>
            <a:r>
              <a:rPr lang="ru-RU" b="0" dirty="0">
                <a:solidFill>
                  <a:schemeClr val="tx1"/>
                </a:solidFill>
              </a:rPr>
              <a:t> грошей. </a:t>
            </a:r>
            <a:r>
              <a:rPr lang="ru-RU" b="0" dirty="0" err="1">
                <a:solidFill>
                  <a:schemeClr val="tx1"/>
                </a:solidFill>
              </a:rPr>
              <a:t>Унаслідок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такої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емісії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розвивається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неконтрольована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інфляція</a:t>
            </a:r>
            <a:r>
              <a:rPr lang="ru-RU" b="0" dirty="0">
                <a:solidFill>
                  <a:schemeClr val="tx1"/>
                </a:solidFill>
              </a:rPr>
              <a:t>, </a:t>
            </a:r>
            <a:r>
              <a:rPr lang="ru-RU" b="0" dirty="0" err="1">
                <a:solidFill>
                  <a:schemeClr val="tx1"/>
                </a:solidFill>
              </a:rPr>
              <a:t>підриваються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стимули</a:t>
            </a:r>
            <a:r>
              <a:rPr lang="ru-RU" b="0" dirty="0">
                <a:solidFill>
                  <a:schemeClr val="tx1"/>
                </a:solidFill>
              </a:rPr>
              <a:t> для </a:t>
            </a:r>
            <a:r>
              <a:rPr lang="ru-RU" b="0" dirty="0" err="1">
                <a:solidFill>
                  <a:schemeClr val="tx1"/>
                </a:solidFill>
              </a:rPr>
              <a:t>інвестицій</a:t>
            </a:r>
            <a:r>
              <a:rPr lang="ru-RU" b="0" dirty="0">
                <a:solidFill>
                  <a:schemeClr val="tx1"/>
                </a:solidFill>
              </a:rPr>
              <a:t>, </a:t>
            </a:r>
            <a:r>
              <a:rPr lang="ru-RU" b="0" dirty="0" err="1">
                <a:solidFill>
                  <a:schemeClr val="tx1"/>
                </a:solidFill>
              </a:rPr>
              <a:t>знецінюються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заощадження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населення</a:t>
            </a:r>
            <a:r>
              <a:rPr lang="ru-RU" b="0" dirty="0">
                <a:solidFill>
                  <a:schemeClr val="tx1"/>
                </a:solidFill>
              </a:rPr>
              <a:t>, </a:t>
            </a:r>
            <a:r>
              <a:rPr lang="ru-RU" b="0" dirty="0" err="1">
                <a:solidFill>
                  <a:schemeClr val="tx1"/>
                </a:solidFill>
              </a:rPr>
              <a:t>відтворюється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бюджетний</a:t>
            </a:r>
            <a:r>
              <a:rPr lang="ru-RU" b="0" dirty="0">
                <a:solidFill>
                  <a:schemeClr val="tx1"/>
                </a:solidFill>
              </a:rPr>
              <a:t> </a:t>
            </a:r>
            <a:r>
              <a:rPr lang="ru-RU" b="0" dirty="0" err="1">
                <a:solidFill>
                  <a:schemeClr val="tx1"/>
                </a:solidFill>
              </a:rPr>
              <a:t>дефіцит</a:t>
            </a:r>
            <a:r>
              <a:rPr lang="ru-RU" b="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3501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741682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indent="457200" algn="just">
              <a:defRPr sz="2400" b="0" i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ru-RU" i="0" dirty="0" err="1">
                <a:solidFill>
                  <a:schemeClr val="tx1"/>
                </a:solidFill>
              </a:rPr>
              <a:t>Державні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позики</a:t>
            </a:r>
            <a:r>
              <a:rPr lang="ru-RU" i="0" dirty="0">
                <a:solidFill>
                  <a:schemeClr val="tx1"/>
                </a:solidFill>
              </a:rPr>
              <a:t> як </a:t>
            </a:r>
            <a:r>
              <a:rPr lang="ru-RU" i="0" dirty="0" err="1">
                <a:solidFill>
                  <a:schemeClr val="tx1"/>
                </a:solidFill>
              </a:rPr>
              <a:t>засіб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покриття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дефіциту</a:t>
            </a:r>
            <a:r>
              <a:rPr lang="ru-RU" i="0" dirty="0">
                <a:solidFill>
                  <a:schemeClr val="tx1"/>
                </a:solidFill>
              </a:rPr>
              <a:t> бюджету </a:t>
            </a:r>
            <a:r>
              <a:rPr lang="ru-RU" i="0" dirty="0" err="1">
                <a:solidFill>
                  <a:schemeClr val="tx1"/>
                </a:solidFill>
              </a:rPr>
              <a:t>безпечніші</a:t>
            </a:r>
            <a:r>
              <a:rPr lang="ru-RU" i="0" dirty="0">
                <a:solidFill>
                  <a:schemeClr val="tx1"/>
                </a:solidFill>
              </a:rPr>
              <a:t>, </a:t>
            </a:r>
            <a:r>
              <a:rPr lang="ru-RU" i="0" dirty="0" err="1">
                <a:solidFill>
                  <a:schemeClr val="tx1"/>
                </a:solidFill>
              </a:rPr>
              <a:t>ніж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емісія</a:t>
            </a:r>
            <a:r>
              <a:rPr lang="ru-RU" i="0" dirty="0">
                <a:solidFill>
                  <a:schemeClr val="tx1"/>
                </a:solidFill>
              </a:rPr>
              <a:t>, </a:t>
            </a:r>
            <a:r>
              <a:rPr lang="ru-RU" i="0" dirty="0" err="1">
                <a:solidFill>
                  <a:schemeClr val="tx1"/>
                </a:solidFill>
              </a:rPr>
              <a:t>проте</a:t>
            </a:r>
            <a:r>
              <a:rPr lang="ru-RU" i="0" dirty="0">
                <a:solidFill>
                  <a:schemeClr val="tx1"/>
                </a:solidFill>
              </a:rPr>
              <a:t> вони </a:t>
            </a:r>
            <a:r>
              <a:rPr lang="ru-RU" i="0" dirty="0" err="1">
                <a:solidFill>
                  <a:schemeClr val="tx1"/>
                </a:solidFill>
              </a:rPr>
              <a:t>також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певною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мірою</a:t>
            </a:r>
            <a:r>
              <a:rPr lang="ru-RU" i="0" dirty="0">
                <a:solidFill>
                  <a:schemeClr val="tx1"/>
                </a:solidFill>
              </a:rPr>
              <a:t> негативно </a:t>
            </a:r>
            <a:r>
              <a:rPr lang="ru-RU" i="0" dirty="0" err="1">
                <a:solidFill>
                  <a:schemeClr val="tx1"/>
                </a:solidFill>
              </a:rPr>
              <a:t>впливають</a:t>
            </a:r>
            <a:r>
              <a:rPr lang="ru-RU" i="0" dirty="0">
                <a:solidFill>
                  <a:schemeClr val="tx1"/>
                </a:solidFill>
              </a:rPr>
              <a:t> на </a:t>
            </a:r>
            <a:r>
              <a:rPr lang="ru-RU" i="0" dirty="0" err="1">
                <a:solidFill>
                  <a:schemeClr val="tx1"/>
                </a:solidFill>
              </a:rPr>
              <a:t>економіку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країни</a:t>
            </a:r>
            <a:r>
              <a:rPr lang="ru-RU" i="0" dirty="0">
                <a:solidFill>
                  <a:schemeClr val="tx1"/>
                </a:solidFill>
              </a:rPr>
              <a:t>. </a:t>
            </a:r>
          </a:p>
          <a:p>
            <a:r>
              <a:rPr lang="ru-RU" i="0" u="sng" dirty="0" err="1"/>
              <a:t>По-перше</a:t>
            </a:r>
            <a:r>
              <a:rPr lang="ru-RU" i="0" dirty="0">
                <a:solidFill>
                  <a:schemeClr val="tx1"/>
                </a:solidFill>
              </a:rPr>
              <a:t>, за </a:t>
            </a:r>
            <a:r>
              <a:rPr lang="ru-RU" i="0" dirty="0" err="1">
                <a:solidFill>
                  <a:schemeClr val="tx1"/>
                </a:solidFill>
              </a:rPr>
              <a:t>певних</a:t>
            </a:r>
            <a:r>
              <a:rPr lang="ru-RU" i="0" dirty="0">
                <a:solidFill>
                  <a:schemeClr val="tx1"/>
                </a:solidFill>
              </a:rPr>
              <a:t> умов уряд </a:t>
            </a:r>
            <a:r>
              <a:rPr lang="ru-RU" i="0" dirty="0" err="1">
                <a:solidFill>
                  <a:schemeClr val="tx1"/>
                </a:solidFill>
              </a:rPr>
              <a:t>вдається</a:t>
            </a:r>
            <a:r>
              <a:rPr lang="ru-RU" i="0" dirty="0">
                <a:solidFill>
                  <a:schemeClr val="tx1"/>
                </a:solidFill>
              </a:rPr>
              <a:t> до </a:t>
            </a:r>
            <a:r>
              <a:rPr lang="ru-RU" i="0" dirty="0" err="1">
                <a:solidFill>
                  <a:schemeClr val="tx1"/>
                </a:solidFill>
              </a:rPr>
              <a:t>примусового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розміщення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державних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цінних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паперів</a:t>
            </a:r>
            <a:r>
              <a:rPr lang="ru-RU" i="0" dirty="0">
                <a:solidFill>
                  <a:schemeClr val="tx1"/>
                </a:solidFill>
              </a:rPr>
              <a:t> і </a:t>
            </a:r>
            <a:r>
              <a:rPr lang="ru-RU" i="0" dirty="0" err="1">
                <a:solidFill>
                  <a:schemeClr val="tx1"/>
                </a:solidFill>
              </a:rPr>
              <a:t>порушує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ринкову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мотивацію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діяльності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приватних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фінансових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інституцій</a:t>
            </a:r>
            <a:r>
              <a:rPr lang="ru-RU" i="0" dirty="0">
                <a:solidFill>
                  <a:schemeClr val="tx1"/>
                </a:solidFill>
              </a:rPr>
              <a:t>. </a:t>
            </a:r>
          </a:p>
          <a:p>
            <a:r>
              <a:rPr lang="ru-RU" i="0" u="sng" dirty="0" err="1"/>
              <a:t>По-друге</a:t>
            </a:r>
            <a:r>
              <a:rPr lang="ru-RU" i="0" dirty="0">
                <a:solidFill>
                  <a:schemeClr val="tx1"/>
                </a:solidFill>
              </a:rPr>
              <a:t>, </a:t>
            </a:r>
            <a:r>
              <a:rPr lang="ru-RU" i="0" dirty="0" err="1">
                <a:solidFill>
                  <a:schemeClr val="tx1"/>
                </a:solidFill>
              </a:rPr>
              <a:t>якщо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навіть</a:t>
            </a:r>
            <a:r>
              <a:rPr lang="ru-RU" i="0" dirty="0">
                <a:solidFill>
                  <a:schemeClr val="tx1"/>
                </a:solidFill>
              </a:rPr>
              <a:t> уряд </a:t>
            </a:r>
            <a:r>
              <a:rPr lang="ru-RU" i="0" dirty="0" err="1">
                <a:solidFill>
                  <a:schemeClr val="tx1"/>
                </a:solidFill>
              </a:rPr>
              <a:t>створює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достатні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стимули</a:t>
            </a:r>
            <a:r>
              <a:rPr lang="ru-RU" i="0" dirty="0">
                <a:solidFill>
                  <a:schemeClr val="tx1"/>
                </a:solidFill>
              </a:rPr>
              <a:t> для </a:t>
            </a:r>
            <a:r>
              <a:rPr lang="ru-RU" i="0" dirty="0" err="1">
                <a:solidFill>
                  <a:schemeClr val="tx1"/>
                </a:solidFill>
              </a:rPr>
              <a:t>купівлі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юридичними</a:t>
            </a:r>
            <a:r>
              <a:rPr lang="ru-RU" i="0" dirty="0">
                <a:solidFill>
                  <a:schemeClr val="tx1"/>
                </a:solidFill>
              </a:rPr>
              <a:t> і </a:t>
            </a:r>
            <a:r>
              <a:rPr lang="ru-RU" i="0" dirty="0" err="1">
                <a:solidFill>
                  <a:schemeClr val="tx1"/>
                </a:solidFill>
              </a:rPr>
              <a:t>фізичними</a:t>
            </a:r>
            <a:r>
              <a:rPr lang="ru-RU" i="0" dirty="0">
                <a:solidFill>
                  <a:schemeClr val="tx1"/>
                </a:solidFill>
              </a:rPr>
              <a:t> особами </a:t>
            </a:r>
            <a:r>
              <a:rPr lang="ru-RU" i="0" dirty="0" err="1">
                <a:solidFill>
                  <a:schemeClr val="tx1"/>
                </a:solidFill>
              </a:rPr>
              <a:t>цінних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паперів</a:t>
            </a:r>
            <a:r>
              <a:rPr lang="ru-RU" i="0" dirty="0">
                <a:solidFill>
                  <a:schemeClr val="tx1"/>
                </a:solidFill>
              </a:rPr>
              <a:t> уряду, то </a:t>
            </a:r>
            <a:r>
              <a:rPr lang="ru-RU" i="0" dirty="0" err="1">
                <a:solidFill>
                  <a:schemeClr val="tx1"/>
                </a:solidFill>
              </a:rPr>
              <a:t>державні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позики</a:t>
            </a:r>
            <a:r>
              <a:rPr lang="ru-RU" i="0" dirty="0">
                <a:solidFill>
                  <a:schemeClr val="tx1"/>
                </a:solidFill>
              </a:rPr>
              <a:t>, </a:t>
            </a:r>
            <a:r>
              <a:rPr lang="ru-RU" i="0" dirty="0" err="1">
                <a:solidFill>
                  <a:schemeClr val="tx1"/>
                </a:solidFill>
              </a:rPr>
              <a:t>мобілізуючи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вільні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кошти</a:t>
            </a:r>
            <a:r>
              <a:rPr lang="ru-RU" i="0" dirty="0">
                <a:solidFill>
                  <a:schemeClr val="tx1"/>
                </a:solidFill>
              </a:rPr>
              <a:t> на ринку </a:t>
            </a:r>
            <a:r>
              <a:rPr lang="ru-RU" i="0" dirty="0" err="1">
                <a:solidFill>
                  <a:schemeClr val="tx1"/>
                </a:solidFill>
              </a:rPr>
              <a:t>позикового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капіталу</a:t>
            </a:r>
            <a:r>
              <a:rPr lang="ru-RU" i="0" dirty="0">
                <a:solidFill>
                  <a:schemeClr val="tx1"/>
                </a:solidFill>
              </a:rPr>
              <a:t>, </a:t>
            </a:r>
            <a:r>
              <a:rPr lang="ru-RU" i="0" dirty="0" err="1">
                <a:solidFill>
                  <a:schemeClr val="tx1"/>
                </a:solidFill>
              </a:rPr>
              <a:t>обмежують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можливості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одержання</a:t>
            </a:r>
            <a:r>
              <a:rPr lang="ru-RU" i="0" dirty="0">
                <a:solidFill>
                  <a:schemeClr val="tx1"/>
                </a:solidFill>
              </a:rPr>
              <a:t> кредиту </a:t>
            </a:r>
            <a:r>
              <a:rPr lang="ru-RU" i="0" dirty="0" err="1">
                <a:solidFill>
                  <a:schemeClr val="tx1"/>
                </a:solidFill>
              </a:rPr>
              <a:t>приватними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господарствами</a:t>
            </a:r>
            <a:r>
              <a:rPr lang="ru-RU" i="0" dirty="0">
                <a:solidFill>
                  <a:schemeClr val="tx1"/>
                </a:solidFill>
              </a:rPr>
              <a:t>. </a:t>
            </a:r>
            <a:r>
              <a:rPr lang="ru-RU" i="0" dirty="0" err="1">
                <a:solidFill>
                  <a:schemeClr val="tx1"/>
                </a:solidFill>
              </a:rPr>
              <a:t>Фірми</a:t>
            </a:r>
            <a:r>
              <a:rPr lang="ru-RU" i="0" dirty="0">
                <a:solidFill>
                  <a:schemeClr val="tx1"/>
                </a:solidFill>
              </a:rPr>
              <a:t>, особливо </a:t>
            </a:r>
            <a:r>
              <a:rPr lang="ru-RU" i="0" dirty="0" err="1">
                <a:solidFill>
                  <a:schemeClr val="tx1"/>
                </a:solidFill>
              </a:rPr>
              <a:t>невеликі</a:t>
            </a:r>
            <a:r>
              <a:rPr lang="ru-RU" i="0" dirty="0">
                <a:solidFill>
                  <a:schemeClr val="tx1"/>
                </a:solidFill>
              </a:rPr>
              <a:t> та </a:t>
            </a:r>
            <a:r>
              <a:rPr lang="ru-RU" i="0" dirty="0" err="1">
                <a:solidFill>
                  <a:schemeClr val="tx1"/>
                </a:solidFill>
              </a:rPr>
              <a:t>середні</a:t>
            </a:r>
            <a:r>
              <a:rPr lang="ru-RU" i="0" dirty="0">
                <a:solidFill>
                  <a:schemeClr val="tx1"/>
                </a:solidFill>
              </a:rPr>
              <a:t>, не є для </a:t>
            </a:r>
            <a:r>
              <a:rPr lang="ru-RU" i="0" dirty="0" err="1">
                <a:solidFill>
                  <a:schemeClr val="tx1"/>
                </a:solidFill>
              </a:rPr>
              <a:t>банків</a:t>
            </a:r>
            <a:r>
              <a:rPr lang="ru-RU" i="0" dirty="0">
                <a:solidFill>
                  <a:schemeClr val="tx1"/>
                </a:solidFill>
              </a:rPr>
              <a:t> такими </a:t>
            </a:r>
            <a:r>
              <a:rPr lang="ru-RU" i="0" dirty="0" err="1">
                <a:solidFill>
                  <a:schemeClr val="tx1"/>
                </a:solidFill>
              </a:rPr>
              <a:t>надійними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позичальниками</a:t>
            </a:r>
            <a:r>
              <a:rPr lang="ru-RU" i="0" dirty="0">
                <a:solidFill>
                  <a:schemeClr val="tx1"/>
                </a:solidFill>
              </a:rPr>
              <a:t>, як </a:t>
            </a:r>
            <a:r>
              <a:rPr lang="ru-RU" i="0" dirty="0" err="1">
                <a:solidFill>
                  <a:schemeClr val="tx1"/>
                </a:solidFill>
              </a:rPr>
              <a:t>державні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органи</a:t>
            </a:r>
            <a:r>
              <a:rPr lang="ru-RU" i="0" dirty="0">
                <a:solidFill>
                  <a:schemeClr val="tx1"/>
                </a:solidFill>
              </a:rPr>
              <a:t>. </a:t>
            </a:r>
            <a:r>
              <a:rPr lang="ru-RU" i="0" dirty="0" err="1">
                <a:solidFill>
                  <a:schemeClr val="tx1"/>
                </a:solidFill>
              </a:rPr>
              <a:t>Збільшення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попиту</a:t>
            </a:r>
            <a:r>
              <a:rPr lang="ru-RU" i="0" dirty="0">
                <a:solidFill>
                  <a:schemeClr val="tx1"/>
                </a:solidFill>
              </a:rPr>
              <a:t> на ринку </a:t>
            </a:r>
            <a:r>
              <a:rPr lang="ru-RU" i="0" dirty="0" err="1">
                <a:solidFill>
                  <a:schemeClr val="tx1"/>
                </a:solidFill>
              </a:rPr>
              <a:t>позикового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капіталу</a:t>
            </a:r>
            <a:r>
              <a:rPr lang="ru-RU" i="0" dirty="0">
                <a:solidFill>
                  <a:schemeClr val="tx1"/>
                </a:solidFill>
              </a:rPr>
              <a:t> через </a:t>
            </a:r>
            <a:r>
              <a:rPr lang="ru-RU" i="0" dirty="0" err="1">
                <a:solidFill>
                  <a:schemeClr val="tx1"/>
                </a:solidFill>
              </a:rPr>
              <a:t>нові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державні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позики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сприяє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подорожчанню</a:t>
            </a:r>
            <a:r>
              <a:rPr lang="ru-RU" i="0" dirty="0">
                <a:solidFill>
                  <a:schemeClr val="tx1"/>
                </a:solidFill>
              </a:rPr>
              <a:t> кредиту — </a:t>
            </a:r>
            <a:r>
              <a:rPr lang="ru-RU" i="0" dirty="0" err="1">
                <a:solidFill>
                  <a:schemeClr val="tx1"/>
                </a:solidFill>
              </a:rPr>
              <a:t>зростанню</a:t>
            </a:r>
            <a:r>
              <a:rPr lang="ru-RU" i="0" dirty="0">
                <a:solidFill>
                  <a:schemeClr val="tx1"/>
                </a:solidFill>
              </a:rPr>
              <a:t> </a:t>
            </a:r>
            <a:r>
              <a:rPr lang="ru-RU" i="0" dirty="0" err="1">
                <a:solidFill>
                  <a:schemeClr val="tx1"/>
                </a:solidFill>
              </a:rPr>
              <a:t>облікової</a:t>
            </a:r>
            <a:r>
              <a:rPr lang="ru-RU" i="0" dirty="0">
                <a:solidFill>
                  <a:schemeClr val="tx1"/>
                </a:solidFill>
              </a:rPr>
              <a:t> ставки. </a:t>
            </a:r>
          </a:p>
        </p:txBody>
      </p:sp>
    </p:spTree>
    <p:extLst>
      <p:ext uri="{BB962C8B-B14F-4D97-AF65-F5344CB8AC3E}">
        <p14:creationId xmlns:p14="http://schemas.microsoft.com/office/powerpoint/2010/main" val="196343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788</Words>
  <Application>Microsoft Office PowerPoint</Application>
  <PresentationFormat>Экран (4:3)</PresentationFormat>
  <Paragraphs>41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DELL</cp:lastModifiedBy>
  <cp:revision>43</cp:revision>
  <dcterms:created xsi:type="dcterms:W3CDTF">2022-05-06T08:42:21Z</dcterms:created>
  <dcterms:modified xsi:type="dcterms:W3CDTF">2022-09-26T14:16:30Z</dcterms:modified>
</cp:coreProperties>
</file>