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-120" y="-4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C7DD7171-CEB6-4D7D-8DE2-CD76C8F21CA2}" type="datetimeFigureOut">
              <a:rPr lang="ru-RU" smtClean="0"/>
              <a:t>пн 23.09.19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CAC4-898D-4F6E-BBDC-C859F1DB9C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7171-CEB6-4D7D-8DE2-CD76C8F21CA2}" type="datetimeFigureOut">
              <a:rPr lang="ru-RU" smtClean="0"/>
              <a:t>пн 23.09.19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CAC4-898D-4F6E-BBDC-C859F1DB9C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7171-CEB6-4D7D-8DE2-CD76C8F21CA2}" type="datetimeFigureOut">
              <a:rPr lang="ru-RU" smtClean="0"/>
              <a:t>пн 23.09.19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CAC4-898D-4F6E-BBDC-C859F1DB9C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7171-CEB6-4D7D-8DE2-CD76C8F21CA2}" type="datetimeFigureOut">
              <a:rPr lang="ru-RU" smtClean="0"/>
              <a:t>пн 23.09.19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CAC4-898D-4F6E-BBDC-C859F1DB9C99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7171-CEB6-4D7D-8DE2-CD76C8F21CA2}" type="datetimeFigureOut">
              <a:rPr lang="ru-RU" smtClean="0"/>
              <a:t>пн 23.09.19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CAC4-898D-4F6E-BBDC-C859F1DB9C99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7171-CEB6-4D7D-8DE2-CD76C8F21CA2}" type="datetimeFigureOut">
              <a:rPr lang="ru-RU" smtClean="0"/>
              <a:t>пн 23.09.19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CAC4-898D-4F6E-BBDC-C859F1DB9C99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7171-CEB6-4D7D-8DE2-CD76C8F21CA2}" type="datetimeFigureOut">
              <a:rPr lang="ru-RU" smtClean="0"/>
              <a:t>пн 23.09.19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CAC4-898D-4F6E-BBDC-C859F1DB9C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7171-CEB6-4D7D-8DE2-CD76C8F21CA2}" type="datetimeFigureOut">
              <a:rPr lang="ru-RU" smtClean="0"/>
              <a:t>пн 23.09.19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CAC4-898D-4F6E-BBDC-C859F1DB9C99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7171-CEB6-4D7D-8DE2-CD76C8F21CA2}" type="datetimeFigureOut">
              <a:rPr lang="ru-RU" smtClean="0"/>
              <a:t>пн 23.09.19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CAC4-898D-4F6E-BBDC-C859F1DB9C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7171-CEB6-4D7D-8DE2-CD76C8F21CA2}" type="datetimeFigureOut">
              <a:rPr lang="ru-RU" smtClean="0"/>
              <a:t>пн 23.09.19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CAC4-898D-4F6E-BBDC-C859F1DB9C9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7171-CEB6-4D7D-8DE2-CD76C8F21CA2}" type="datetimeFigureOut">
              <a:rPr lang="ru-RU" smtClean="0"/>
              <a:t>пн 23.09.19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3CAC4-898D-4F6E-BBDC-C859F1DB9C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C7DD7171-CEB6-4D7D-8DE2-CD76C8F21CA2}" type="datetimeFigureOut">
              <a:rPr lang="ru-RU" smtClean="0"/>
              <a:t>пн 23.09.19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ADF3CAC4-898D-4F6E-BBDC-C859F1DB9C9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3910" y="1196752"/>
            <a:ext cx="69847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latin typeface="Garamond" panose="02020404030301010803" pitchFamily="18" charset="0"/>
              </a:rPr>
              <a:t>Олешківська</a:t>
            </a:r>
            <a:r>
              <a:rPr lang="ru-RU" sz="2800" b="1" dirty="0" smtClean="0">
                <a:latin typeface="Garamond" panose="02020404030301010803" pitchFamily="18" charset="0"/>
              </a:rPr>
              <a:t> </a:t>
            </a:r>
            <a:r>
              <a:rPr lang="ru-RU" sz="2800" b="1" dirty="0" err="1" smtClean="0">
                <a:latin typeface="Garamond" panose="02020404030301010803" pitchFamily="18" charset="0"/>
              </a:rPr>
              <a:t>спеціальзована</a:t>
            </a:r>
            <a:r>
              <a:rPr lang="ru-RU" sz="2800" b="1" dirty="0" smtClean="0">
                <a:latin typeface="Garamond" panose="02020404030301010803" pitchFamily="18" charset="0"/>
              </a:rPr>
              <a:t> школа 1-3 </a:t>
            </a:r>
            <a:r>
              <a:rPr lang="ru-RU" sz="2800" b="1" dirty="0" err="1" smtClean="0">
                <a:latin typeface="Garamond" panose="02020404030301010803" pitchFamily="18" charset="0"/>
              </a:rPr>
              <a:t>ступенів</a:t>
            </a:r>
            <a:r>
              <a:rPr lang="ru-RU" sz="2800" b="1" dirty="0" smtClean="0">
                <a:latin typeface="Garamond" panose="02020404030301010803" pitchFamily="18" charset="0"/>
              </a:rPr>
              <a:t>   №2   </a:t>
            </a:r>
          </a:p>
          <a:p>
            <a:pPr algn="ctr"/>
            <a:r>
              <a:rPr lang="ru-RU" sz="2800" b="1" dirty="0" smtClean="0">
                <a:latin typeface="Garamond" panose="02020404030301010803" pitchFamily="18" charset="0"/>
              </a:rPr>
              <a:t>з </a:t>
            </a:r>
            <a:r>
              <a:rPr lang="ru-RU" sz="2800" b="1" dirty="0" err="1" smtClean="0">
                <a:latin typeface="Garamond" panose="02020404030301010803" pitchFamily="18" charset="0"/>
              </a:rPr>
              <a:t>поглибленим</a:t>
            </a:r>
            <a:r>
              <a:rPr lang="ru-RU" sz="2800" b="1" dirty="0" smtClean="0">
                <a:latin typeface="Garamond" panose="02020404030301010803" pitchFamily="18" charset="0"/>
              </a:rPr>
              <a:t> </a:t>
            </a:r>
            <a:r>
              <a:rPr lang="ru-RU" sz="2800" b="1" dirty="0" err="1" smtClean="0">
                <a:latin typeface="Garamond" panose="02020404030301010803" pitchFamily="18" charset="0"/>
              </a:rPr>
              <a:t>вивченням</a:t>
            </a:r>
            <a:r>
              <a:rPr lang="ru-RU" sz="2800" b="1" dirty="0" smtClean="0">
                <a:latin typeface="Garamond" panose="02020404030301010803" pitchFamily="18" charset="0"/>
              </a:rPr>
              <a:t> </a:t>
            </a:r>
            <a:r>
              <a:rPr lang="ru-RU" sz="2800" b="1" dirty="0" err="1" smtClean="0">
                <a:latin typeface="Garamond" panose="02020404030301010803" pitchFamily="18" charset="0"/>
              </a:rPr>
              <a:t>іноземних</a:t>
            </a:r>
            <a:r>
              <a:rPr lang="ru-RU" sz="2800" b="1" dirty="0" smtClean="0">
                <a:latin typeface="Garamond" panose="02020404030301010803" pitchFamily="18" charset="0"/>
              </a:rPr>
              <a:t> </a:t>
            </a:r>
            <a:r>
              <a:rPr lang="ru-RU" sz="2800" b="1" dirty="0" err="1" smtClean="0">
                <a:latin typeface="Garamond" panose="02020404030301010803" pitchFamily="18" charset="0"/>
              </a:rPr>
              <a:t>мов</a:t>
            </a:r>
            <a:endParaRPr lang="ru-RU" sz="2800" b="1" dirty="0">
              <a:latin typeface="Garamond" panose="020204040303010108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4048" y="4221088"/>
            <a:ext cx="3240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latin typeface="Garamond" panose="02020404030301010803" pitchFamily="18" charset="0"/>
              </a:rPr>
              <a:t>Виконала</a:t>
            </a:r>
            <a:r>
              <a:rPr lang="ru-RU" dirty="0" smtClean="0">
                <a:latin typeface="Garamond" panose="02020404030301010803" pitchFamily="18" charset="0"/>
              </a:rPr>
              <a:t> </a:t>
            </a:r>
            <a:r>
              <a:rPr lang="ru-RU" dirty="0" err="1" smtClean="0">
                <a:latin typeface="Garamond" panose="02020404030301010803" pitchFamily="18" charset="0"/>
              </a:rPr>
              <a:t>учениця</a:t>
            </a:r>
            <a:r>
              <a:rPr lang="ru-RU" dirty="0" smtClean="0">
                <a:latin typeface="Garamond" panose="02020404030301010803" pitchFamily="18" charset="0"/>
              </a:rPr>
              <a:t> 10-Б </a:t>
            </a:r>
            <a:r>
              <a:rPr lang="ru-RU" dirty="0" err="1" smtClean="0">
                <a:latin typeface="Garamond" panose="02020404030301010803" pitchFamily="18" charset="0"/>
              </a:rPr>
              <a:t>класу</a:t>
            </a:r>
            <a:r>
              <a:rPr lang="ru-RU" dirty="0" smtClean="0">
                <a:latin typeface="Garamond" panose="02020404030301010803" pitchFamily="18" charset="0"/>
              </a:rPr>
              <a:t> </a:t>
            </a:r>
          </a:p>
          <a:p>
            <a:pPr algn="ctr"/>
            <a:r>
              <a:rPr lang="ru-RU" dirty="0" err="1" smtClean="0">
                <a:latin typeface="Garamond" panose="02020404030301010803" pitchFamily="18" charset="0"/>
              </a:rPr>
              <a:t>Буріченко</a:t>
            </a:r>
            <a:r>
              <a:rPr lang="ru-RU" dirty="0" smtClean="0">
                <a:latin typeface="Garamond" panose="02020404030301010803" pitchFamily="18" charset="0"/>
              </a:rPr>
              <a:t> </a:t>
            </a:r>
            <a:r>
              <a:rPr lang="ru-RU" dirty="0" err="1" smtClean="0">
                <a:latin typeface="Garamond" panose="02020404030301010803" pitchFamily="18" charset="0"/>
              </a:rPr>
              <a:t>Олександра</a:t>
            </a:r>
            <a:endParaRPr lang="ru-RU" dirty="0">
              <a:latin typeface="Garamond" panose="02020404030301010803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07904" y="5013176"/>
            <a:ext cx="1637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/>
              <a:t>м.Олешки</a:t>
            </a:r>
            <a:endParaRPr lang="ru-RU" dirty="0" smtClean="0"/>
          </a:p>
          <a:p>
            <a:pPr algn="ctr"/>
            <a:r>
              <a:rPr lang="ru-RU" dirty="0" smtClean="0"/>
              <a:t>2019рік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390054" y="3068960"/>
            <a:ext cx="4392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latin typeface="Garamond" panose="02020404030301010803" pitchFamily="18" charset="0"/>
              </a:rPr>
              <a:t>Умові та шляхи самореалізації особи</a:t>
            </a:r>
            <a:endParaRPr lang="ru-RU" sz="2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48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099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910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575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626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1124744"/>
            <a:ext cx="6408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atin typeface="Garamond" panose="02020404030301010803" pitchFamily="18" charset="0"/>
              </a:rPr>
              <a:t>Механізми розвитку особистості</a:t>
            </a:r>
            <a:endParaRPr lang="ru-RU" sz="3200" b="1" dirty="0">
              <a:latin typeface="Garamond" panose="02020404030301010803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0403694"/>
              </p:ext>
            </p:extLst>
          </p:nvPr>
        </p:nvGraphicFramePr>
        <p:xfrm>
          <a:off x="5234885" y="1988840"/>
          <a:ext cx="2687960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7960"/>
              </a:tblGrid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latin typeface="Garamond" panose="02020404030301010803" pitchFamily="18" charset="0"/>
                        </a:rPr>
                        <a:t>1 Зсув мотиву на мету</a:t>
                      </a:r>
                      <a:endParaRPr lang="ru-RU" sz="24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0107131"/>
              </p:ext>
            </p:extLst>
          </p:nvPr>
        </p:nvGraphicFramePr>
        <p:xfrm>
          <a:off x="4211960" y="3068960"/>
          <a:ext cx="2543944" cy="5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3944"/>
              </a:tblGrid>
              <a:tr h="591840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latin typeface="Garamond" panose="02020404030301010803" pitchFamily="18" charset="0"/>
                        </a:rPr>
                        <a:t> 2 Ідентифікація</a:t>
                      </a:r>
                      <a:endParaRPr lang="ru-RU" sz="24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506730"/>
              </p:ext>
            </p:extLst>
          </p:nvPr>
        </p:nvGraphicFramePr>
        <p:xfrm>
          <a:off x="2915816" y="3933056"/>
          <a:ext cx="2867980" cy="504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7980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latin typeface="Garamond" panose="02020404030301010803" pitchFamily="18" charset="0"/>
                        </a:rPr>
                        <a:t>3 Соціальна роль</a:t>
                      </a:r>
                      <a:endParaRPr lang="ru-RU" sz="24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3256501"/>
              </p:ext>
            </p:extLst>
          </p:nvPr>
        </p:nvGraphicFramePr>
        <p:xfrm>
          <a:off x="1043608" y="4869160"/>
          <a:ext cx="3048000" cy="5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</a:tblGrid>
              <a:tr h="591840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latin typeface="Garamond" panose="02020404030301010803" pitchFamily="18" charset="0"/>
                        </a:rPr>
                        <a:t>4 Самореалізація</a:t>
                      </a:r>
                      <a:endParaRPr lang="ru-RU" sz="24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318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внобедренный треугольник 1"/>
          <p:cNvSpPr/>
          <p:nvPr/>
        </p:nvSpPr>
        <p:spPr>
          <a:xfrm>
            <a:off x="2044322" y="1196752"/>
            <a:ext cx="5760640" cy="423830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103948" y="2276872"/>
            <a:ext cx="151216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3563888" y="3068960"/>
            <a:ext cx="25922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088438" y="3842554"/>
            <a:ext cx="367240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555776" y="4504034"/>
            <a:ext cx="4608512" cy="385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 rot="19051815">
            <a:off x="1065891" y="2157974"/>
            <a:ext cx="3530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atin typeface="Garamond" panose="02020404030301010803" pitchFamily="18" charset="0"/>
              </a:rPr>
              <a:t>Піраміда</a:t>
            </a:r>
            <a:r>
              <a:rPr lang="uk-UA" sz="3200" dirty="0" smtClean="0">
                <a:latin typeface="Garamond" panose="02020404030301010803" pitchFamily="18" charset="0"/>
              </a:rPr>
              <a:t> </a:t>
            </a:r>
            <a:r>
              <a:rPr lang="uk-UA" sz="3200" b="1" dirty="0" smtClean="0">
                <a:latin typeface="Garamond" panose="02020404030301010803" pitchFamily="18" charset="0"/>
              </a:rPr>
              <a:t>потреб</a:t>
            </a:r>
            <a:endParaRPr lang="ru-RU" sz="3200" b="1" dirty="0">
              <a:latin typeface="Garamond" panose="02020404030301010803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3070653">
            <a:off x="5637436" y="2247591"/>
            <a:ext cx="2200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Garamond" panose="02020404030301010803" pitchFamily="18" charset="0"/>
              </a:rPr>
              <a:t>За </a:t>
            </a:r>
            <a:r>
              <a:rPr lang="uk-UA" sz="2400" b="1" dirty="0" err="1" smtClean="0">
                <a:latin typeface="Garamond" panose="02020404030301010803" pitchFamily="18" charset="0"/>
              </a:rPr>
              <a:t>А.Маслоу</a:t>
            </a:r>
            <a:endParaRPr lang="ru-RU" sz="2400" b="1" dirty="0">
              <a:latin typeface="Garamond" panose="02020404030301010803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20586" y="1696475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/>
              <a:t>Самореалізація</a:t>
            </a:r>
            <a:endParaRPr lang="ru-RU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4099009" y="2478423"/>
            <a:ext cx="1769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Garamond" panose="02020404030301010803" pitchFamily="18" charset="0"/>
              </a:rPr>
              <a:t>Повага, визнання</a:t>
            </a:r>
            <a:endParaRPr lang="ru-RU" dirty="0">
              <a:latin typeface="Garamond" panose="02020404030301010803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74739" y="3196223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Garamond" panose="02020404030301010803" pitchFamily="18" charset="0"/>
              </a:rPr>
              <a:t>Любов, позитивне ставлення</a:t>
            </a:r>
            <a:endParaRPr lang="ru-RU" dirty="0">
              <a:latin typeface="Garamond" panose="02020404030301010803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71407" y="3896250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Garamond" panose="02020404030301010803" pitchFamily="18" charset="0"/>
              </a:rPr>
              <a:t>Безпека, належність до спільноти</a:t>
            </a:r>
            <a:endParaRPr lang="ru-RU" dirty="0">
              <a:latin typeface="Garamond" panose="02020404030301010803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987824" y="4653136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Garamond" panose="02020404030301010803" pitchFamily="18" charset="0"/>
              </a:rPr>
              <a:t>Фізіологічні: </a:t>
            </a:r>
            <a:r>
              <a:rPr lang="uk-UA" dirty="0">
                <a:latin typeface="Garamond" panose="02020404030301010803" pitchFamily="18" charset="0"/>
              </a:rPr>
              <a:t>ї</a:t>
            </a:r>
            <a:r>
              <a:rPr lang="uk-UA" dirty="0" smtClean="0">
                <a:latin typeface="Garamond" panose="02020404030301010803" pitchFamily="18" charset="0"/>
              </a:rPr>
              <a:t>жа, вода, кисень, продовження роду.</a:t>
            </a:r>
            <a:endParaRPr lang="ru-RU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54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ирог 1"/>
          <p:cNvSpPr/>
          <p:nvPr/>
        </p:nvSpPr>
        <p:spPr>
          <a:xfrm>
            <a:off x="1115616" y="1844824"/>
            <a:ext cx="4104456" cy="3816424"/>
          </a:xfrm>
          <a:prstGeom prst="pie">
            <a:avLst>
              <a:gd name="adj1" fmla="val 2170605"/>
              <a:gd name="adj2" fmla="val 193435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0" y="1124744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latin typeface="Garamond" panose="02020404030301010803" pitchFamily="18" charset="0"/>
              </a:rPr>
              <a:t>Умови розвитку особистості</a:t>
            </a:r>
            <a:endParaRPr lang="ru-RU" sz="3200" b="1" dirty="0">
              <a:latin typeface="Garamond" panose="02020404030301010803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7664" y="2204864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latin typeface="Garamond" panose="02020404030301010803" pitchFamily="18" charset="0"/>
              </a:rPr>
              <a:t>Біогенетичні</a:t>
            </a:r>
          </a:p>
          <a:p>
            <a:pPr algn="ctr"/>
            <a:r>
              <a:rPr lang="uk-UA" dirty="0" smtClean="0">
                <a:latin typeface="Garamond" panose="02020404030301010803" pitchFamily="18" charset="0"/>
              </a:rPr>
              <a:t>Спадковість, генна програма</a:t>
            </a:r>
            <a:endParaRPr lang="ru-RU" dirty="0">
              <a:latin typeface="Garamond" panose="02020404030301010803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42855" y="2996952"/>
            <a:ext cx="19082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latin typeface="Garamond" panose="02020404030301010803" pitchFamily="18" charset="0"/>
              </a:rPr>
              <a:t>Матеріальні</a:t>
            </a:r>
          </a:p>
          <a:p>
            <a:pPr algn="ctr"/>
            <a:r>
              <a:rPr lang="uk-UA" dirty="0">
                <a:latin typeface="Garamond" panose="02020404030301010803" pitchFamily="18" charset="0"/>
              </a:rPr>
              <a:t> </a:t>
            </a:r>
            <a:r>
              <a:rPr lang="uk-UA" dirty="0" smtClean="0">
                <a:latin typeface="Garamond" panose="02020404030301010803" pitchFamily="18" charset="0"/>
              </a:rPr>
              <a:t>оточуюче середовище</a:t>
            </a:r>
            <a:endParaRPr lang="ru-RU" dirty="0">
              <a:latin typeface="Garamond" panose="020204040303010108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3979660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latin typeface="Garamond" panose="02020404030301010803" pitchFamily="18" charset="0"/>
              </a:rPr>
              <a:t>Соціальні</a:t>
            </a:r>
          </a:p>
          <a:p>
            <a:pPr algn="ctr"/>
            <a:r>
              <a:rPr lang="uk-UA" dirty="0" smtClean="0">
                <a:latin typeface="Garamond" panose="02020404030301010803" pitchFamily="18" charset="0"/>
              </a:rPr>
              <a:t>Суспільство</a:t>
            </a:r>
            <a:r>
              <a:rPr lang="ru-RU" dirty="0" smtClean="0">
                <a:latin typeface="Garamond" panose="02020404030301010803" pitchFamily="18" charset="0"/>
              </a:rPr>
              <a:t>, люди</a:t>
            </a:r>
            <a:endParaRPr lang="uk-UA" dirty="0" smtClean="0">
              <a:latin typeface="Garamond" panose="02020404030301010803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93019" y="4737918"/>
            <a:ext cx="230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latin typeface="Garamond" panose="02020404030301010803" pitchFamily="18" charset="0"/>
              </a:rPr>
              <a:t>Психологічні</a:t>
            </a:r>
          </a:p>
          <a:p>
            <a:pPr algn="ctr"/>
            <a:r>
              <a:rPr lang="uk-UA" dirty="0" smtClean="0">
                <a:latin typeface="Garamond" panose="02020404030301010803" pitchFamily="18" charset="0"/>
              </a:rPr>
              <a:t>Власна активність особи</a:t>
            </a:r>
            <a:endParaRPr lang="ru-RU" dirty="0">
              <a:latin typeface="Garamond" panose="02020404030301010803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438397"/>
            <a:ext cx="3067491" cy="3067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884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Горизонтальный свиток 2"/>
          <p:cNvSpPr/>
          <p:nvPr/>
        </p:nvSpPr>
        <p:spPr>
          <a:xfrm>
            <a:off x="2051720" y="1052736"/>
            <a:ext cx="5400600" cy="1512168"/>
          </a:xfrm>
          <a:prstGeom prst="horizontalScroll">
            <a:avLst>
              <a:gd name="adj" fmla="val 232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851920" y="1547210"/>
            <a:ext cx="2052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Garamond" panose="02020404030301010803" pitchFamily="18" charset="0"/>
              </a:rPr>
              <a:t>ЛЮДИНА</a:t>
            </a:r>
            <a:endParaRPr lang="ru-RU" sz="2800" b="1" dirty="0">
              <a:latin typeface="Garamond" panose="02020404030301010803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3491880" y="2168860"/>
            <a:ext cx="648072" cy="5400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верх 5"/>
          <p:cNvSpPr/>
          <p:nvPr/>
        </p:nvSpPr>
        <p:spPr>
          <a:xfrm>
            <a:off x="5199112" y="2168860"/>
            <a:ext cx="597024" cy="54006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655676" y="2717549"/>
            <a:ext cx="6028009" cy="1273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1547664" y="2841097"/>
            <a:ext cx="288032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955" y="2841097"/>
            <a:ext cx="323850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019" y="2844903"/>
            <a:ext cx="323850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054" y="2841097"/>
            <a:ext cx="323850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Блок-схема: документ 8"/>
          <p:cNvSpPr/>
          <p:nvPr/>
        </p:nvSpPr>
        <p:spPr>
          <a:xfrm>
            <a:off x="971600" y="3861048"/>
            <a:ext cx="1584176" cy="1862456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445" y="3861048"/>
            <a:ext cx="1590675" cy="185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790" y="3861047"/>
            <a:ext cx="1590675" cy="185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978" y="3870891"/>
            <a:ext cx="1590675" cy="185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ятиугольник 10"/>
          <p:cNvSpPr/>
          <p:nvPr/>
        </p:nvSpPr>
        <p:spPr>
          <a:xfrm>
            <a:off x="863588" y="3199120"/>
            <a:ext cx="1656184" cy="42610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58" y="3176901"/>
            <a:ext cx="1670050" cy="43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666" y="3212078"/>
            <a:ext cx="1834708" cy="498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635" y="3222728"/>
            <a:ext cx="1782816" cy="555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935596" y="320292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І</a:t>
            </a:r>
            <a:r>
              <a:rPr lang="uk-UA" dirty="0" smtClean="0"/>
              <a:t>НДИВІД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697575" y="3212104"/>
            <a:ext cx="137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ОСОБА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526412" y="3202926"/>
            <a:ext cx="1836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Garamond" panose="02020404030301010803" pitchFamily="18" charset="0"/>
              </a:rPr>
              <a:t>ОСОБИСТІСТЬ</a:t>
            </a:r>
            <a:endParaRPr lang="ru-RU" dirty="0">
              <a:latin typeface="Garamond" panose="02020404030301010803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63635" y="3217079"/>
            <a:ext cx="1782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Garamond" panose="02020404030301010803" pitchFamily="18" charset="0"/>
              </a:rPr>
              <a:t>ІНДИВІДУАЛЬНІСТЬ</a:t>
            </a:r>
            <a:endParaRPr lang="ru-RU" dirty="0">
              <a:latin typeface="Garamond" panose="02020404030301010803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07604" y="4242316"/>
            <a:ext cx="1512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latin typeface="Garamond" panose="02020404030301010803" pitchFamily="18" charset="0"/>
              </a:rPr>
              <a:t>Належність до людства</a:t>
            </a:r>
            <a:endParaRPr lang="ru-RU" sz="2000" dirty="0">
              <a:latin typeface="Garamond" panose="02020404030301010803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46445" y="4242316"/>
            <a:ext cx="15799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latin typeface="Garamond" panose="02020404030301010803" pitchFamily="18" charset="0"/>
              </a:rPr>
              <a:t>Представник держави</a:t>
            </a:r>
            <a:endParaRPr lang="ru-RU" sz="2000" dirty="0">
              <a:latin typeface="Garamond" panose="02020404030301010803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12790" y="4238906"/>
            <a:ext cx="15906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latin typeface="Garamond" panose="02020404030301010803" pitchFamily="18" charset="0"/>
              </a:rPr>
              <a:t>Відокремлення себе від інших</a:t>
            </a:r>
            <a:endParaRPr lang="ru-RU" sz="2000" dirty="0">
              <a:latin typeface="Garamond" panose="02020404030301010803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01186" y="4078177"/>
            <a:ext cx="15957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latin typeface="Garamond" panose="02020404030301010803" pitchFamily="18" charset="0"/>
              </a:rPr>
              <a:t>Своєрідність, неповторність</a:t>
            </a:r>
            <a:endParaRPr lang="ru-RU" sz="20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53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760" y="1196752"/>
            <a:ext cx="4608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atin typeface="Garamond" panose="02020404030301010803" pitchFamily="18" charset="0"/>
              </a:rPr>
              <a:t>Шляхи самореалізації</a:t>
            </a:r>
            <a:endParaRPr lang="ru-RU" sz="3200" b="1" dirty="0">
              <a:latin typeface="Garamond" panose="02020404030301010803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5040" y="1822189"/>
            <a:ext cx="320692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uk-UA" sz="2400" dirty="0" smtClean="0">
                <a:latin typeface="Garamond" panose="02020404030301010803" pitchFamily="18" charset="0"/>
              </a:rPr>
              <a:t>Творча праця в радість.</a:t>
            </a:r>
          </a:p>
          <a:p>
            <a:r>
              <a:rPr lang="uk-UA" sz="2400" dirty="0" smtClean="0">
                <a:latin typeface="Garamond" panose="02020404030301010803" pitchFamily="18" charset="0"/>
              </a:rPr>
              <a:t>Власна життєва позиція:</a:t>
            </a:r>
          </a:p>
          <a:p>
            <a:r>
              <a:rPr lang="uk-UA" sz="2400" dirty="0" smtClean="0">
                <a:latin typeface="Garamond" panose="02020404030301010803" pitchFamily="18" charset="0"/>
              </a:rPr>
              <a:t>2.1 Віра ( у сенс життя, Бога, себе самого та ін.)</a:t>
            </a:r>
          </a:p>
          <a:p>
            <a:r>
              <a:rPr lang="uk-UA" sz="2400" dirty="0" smtClean="0">
                <a:latin typeface="Garamond" panose="02020404030301010803" pitchFamily="18" charset="0"/>
              </a:rPr>
              <a:t>2.2 Свобода вибору (власне ставлення)</a:t>
            </a:r>
          </a:p>
          <a:p>
            <a:r>
              <a:rPr lang="uk-UA" sz="2400" dirty="0" smtClean="0">
                <a:latin typeface="Garamond" panose="02020404030301010803" pitchFamily="18" charset="0"/>
              </a:rPr>
              <a:t>2.3 Любов ( активна зацікавленість).</a:t>
            </a:r>
            <a:endParaRPr lang="ru-RU" sz="2400" dirty="0">
              <a:latin typeface="Garamond" panose="02020404030301010803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60032" y="1978759"/>
            <a:ext cx="324036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latin typeface="Garamond" panose="02020404030301010803" pitchFamily="18" charset="0"/>
              </a:rPr>
              <a:t>3. Відповідальність за себе, своє життя.</a:t>
            </a:r>
          </a:p>
          <a:p>
            <a:r>
              <a:rPr lang="uk-UA" sz="2800" dirty="0" smtClean="0">
                <a:latin typeface="Garamond" panose="02020404030301010803" pitchFamily="18" charset="0"/>
              </a:rPr>
              <a:t>4. Незалежні, безпосередні переживання цінностей життя ( ситуативна самореалізація).</a:t>
            </a:r>
            <a:endParaRPr lang="ru-RU" sz="28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05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1334332"/>
              </p:ext>
            </p:extLst>
          </p:nvPr>
        </p:nvGraphicFramePr>
        <p:xfrm>
          <a:off x="971600" y="1700808"/>
          <a:ext cx="7128792" cy="4272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2198"/>
                <a:gridCol w="1782198"/>
                <a:gridCol w="1782198"/>
                <a:gridCol w="1782198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ВІК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ПОТРЕБА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-</a:t>
                      </a:r>
                      <a:endParaRPr lang="ru-RU" dirty="0"/>
                    </a:p>
                  </a:txBody>
                  <a:tcPr/>
                </a:tc>
              </a:tr>
              <a:tr h="1392207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0-1 </a:t>
                      </a:r>
                      <a:r>
                        <a:rPr lang="uk-UA" dirty="0" err="1" smtClean="0"/>
                        <a:t>рр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Визнання цінності свого існування з боку батьків.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Довіра до людей,</a:t>
                      </a:r>
                      <a:r>
                        <a:rPr lang="uk-UA" baseline="0" dirty="0" smtClean="0"/>
                        <a:t> почуття безпеки існування.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Недовіра, загроза, замкненість.</a:t>
                      </a:r>
                      <a:endParaRPr lang="ru-RU" dirty="0"/>
                    </a:p>
                  </a:txBody>
                  <a:tcPr/>
                </a:tc>
              </a:tr>
              <a:tr h="865271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1-3 </a:t>
                      </a:r>
                      <a:r>
                        <a:rPr lang="uk-UA" dirty="0" err="1" smtClean="0"/>
                        <a:t>рр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Автономність, незалежність.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Самостійність. Впевненість у собі.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Сумніви у собі. Непристосованість. Сором.</a:t>
                      </a:r>
                      <a:endParaRPr lang="ru-RU" dirty="0"/>
                    </a:p>
                  </a:txBody>
                  <a:tcPr/>
                </a:tc>
              </a:tr>
              <a:tr h="1317847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3-6рр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Визначення у статевій приналежності.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Активність. Ініціативність.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Почуття провини.</a:t>
                      </a:r>
                      <a:r>
                        <a:rPr lang="uk-UA" baseline="0" dirty="0" smtClean="0"/>
                        <a:t> Моральна відповідальність за бажання.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15616" y="1052736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500" dirty="0" smtClean="0">
                <a:latin typeface="Garamond" panose="02020404030301010803" pitchFamily="18" charset="0"/>
              </a:rPr>
              <a:t>Етапи розвитку особистості </a:t>
            </a:r>
            <a:endParaRPr lang="ru-RU" sz="35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61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556792"/>
            <a:ext cx="7694734" cy="28161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latin typeface="Garamond" panose="02020404030301010803" pitchFamily="18" charset="0"/>
              </a:rPr>
              <a:t>План :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uk-UA" sz="2100" dirty="0" smtClean="0">
                <a:latin typeface="Garamond" panose="02020404030301010803" pitchFamily="18" charset="0"/>
              </a:rPr>
              <a:t>1 Індивід, особа, особистість, індивідуальність. Динаміка понять.</a:t>
            </a:r>
          </a:p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uk-UA" sz="2100" dirty="0" smtClean="0">
                <a:latin typeface="Garamond" panose="02020404030301010803" pitchFamily="18" charset="0"/>
              </a:rPr>
              <a:t>2 Джерело, умови, механізми розвитку особистості.</a:t>
            </a:r>
          </a:p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uk-UA" sz="2100" dirty="0" smtClean="0">
                <a:latin typeface="Garamond" panose="02020404030301010803" pitchFamily="18" charset="0"/>
              </a:rPr>
              <a:t>3 Етапи розвитку особистості.</a:t>
            </a:r>
          </a:p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uk-UA" sz="2100" dirty="0" smtClean="0">
                <a:latin typeface="Garamond" panose="02020404030301010803" pitchFamily="18" charset="0"/>
              </a:rPr>
              <a:t>4 Шляхи самореалізації.</a:t>
            </a:r>
          </a:p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uk-UA" sz="2100" dirty="0" smtClean="0">
                <a:latin typeface="Garamond" panose="02020404030301010803" pitchFamily="18" charset="0"/>
              </a:rPr>
              <a:t>5 Експрес-діагностика.</a:t>
            </a:r>
          </a:p>
          <a:p>
            <a:pPr marL="571500" indent="-571500" algn="ctr">
              <a:buFont typeface="Wingdings" panose="05000000000000000000" pitchFamily="2" charset="2"/>
              <a:buChar char="Ø"/>
            </a:pPr>
            <a:endParaRPr lang="ru-RU" sz="3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88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3475252"/>
              </p:ext>
            </p:extLst>
          </p:nvPr>
        </p:nvGraphicFramePr>
        <p:xfrm>
          <a:off x="1026837" y="1699067"/>
          <a:ext cx="7056784" cy="41555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4196"/>
                <a:gridCol w="1764196"/>
                <a:gridCol w="1764196"/>
                <a:gridCol w="1764196"/>
              </a:tblGrid>
              <a:tr h="680803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Garamond" panose="02020404030301010803" pitchFamily="18" charset="0"/>
                        </a:rPr>
                        <a:t>ВІК</a:t>
                      </a:r>
                      <a:endParaRPr lang="ru-RU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Garamond" panose="02020404030301010803" pitchFamily="18" charset="0"/>
                        </a:rPr>
                        <a:t>ПОТРЕБА</a:t>
                      </a:r>
                      <a:endParaRPr lang="ru-RU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Garamond" panose="02020404030301010803" pitchFamily="18" charset="0"/>
                        </a:rPr>
                        <a:t>+</a:t>
                      </a:r>
                      <a:endParaRPr lang="ru-RU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Garamond" panose="02020404030301010803" pitchFamily="18" charset="0"/>
                        </a:rPr>
                        <a:t>-</a:t>
                      </a:r>
                      <a:endParaRPr lang="ru-RU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</a:tr>
              <a:tr h="1230438">
                <a:tc>
                  <a:txBody>
                    <a:bodyPr/>
                    <a:lstStyle/>
                    <a:p>
                      <a:r>
                        <a:rPr lang="uk-UA" dirty="0" smtClean="0">
                          <a:latin typeface="Garamond" panose="02020404030301010803" pitchFamily="18" charset="0"/>
                        </a:rPr>
                        <a:t>6-12</a:t>
                      </a:r>
                      <a:r>
                        <a:rPr lang="uk-UA" baseline="0" dirty="0" smtClean="0"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uk-UA" baseline="0" dirty="0" err="1" smtClean="0">
                          <a:latin typeface="Garamond" panose="02020404030301010803" pitchFamily="18" charset="0"/>
                        </a:rPr>
                        <a:t>рр</a:t>
                      </a:r>
                      <a:endParaRPr lang="ru-RU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Garamond" panose="02020404030301010803" pitchFamily="18" charset="0"/>
                        </a:rPr>
                        <a:t>Набути компетентності у пізнанні, спілкуванні.</a:t>
                      </a:r>
                      <a:endParaRPr lang="ru-RU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Garamond" panose="02020404030301010803" pitchFamily="18" charset="0"/>
                        </a:rPr>
                        <a:t>Працелюбність, вміння вчитися, почуття компетентності «можу».</a:t>
                      </a:r>
                      <a:endParaRPr lang="ru-RU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Garamond" panose="02020404030301010803" pitchFamily="18" charset="0"/>
                        </a:rPr>
                        <a:t>Неповноцінність, неспроможність, заздрість.</a:t>
                      </a:r>
                      <a:endParaRPr lang="ru-RU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</a:tr>
              <a:tr h="1833175">
                <a:tc>
                  <a:txBody>
                    <a:bodyPr/>
                    <a:lstStyle/>
                    <a:p>
                      <a:r>
                        <a:rPr lang="uk-UA" dirty="0" smtClean="0">
                          <a:latin typeface="Garamond" panose="02020404030301010803" pitchFamily="18" charset="0"/>
                        </a:rPr>
                        <a:t>12-16 </a:t>
                      </a:r>
                      <a:r>
                        <a:rPr lang="uk-UA" dirty="0" err="1" smtClean="0">
                          <a:latin typeface="Garamond" panose="02020404030301010803" pitchFamily="18" charset="0"/>
                        </a:rPr>
                        <a:t>рр</a:t>
                      </a:r>
                      <a:endParaRPr lang="ru-RU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Garamond" panose="02020404030301010803" pitchFamily="18" charset="0"/>
                        </a:rPr>
                        <a:t>Усвідомити своє</a:t>
                      </a:r>
                      <a:r>
                        <a:rPr lang="uk-UA" baseline="0" dirty="0" smtClean="0">
                          <a:latin typeface="Garamond" panose="02020404030301010803" pitchFamily="18" charset="0"/>
                        </a:rPr>
                        <a:t> місце в світі. Перевірити все на собі. Адаптуватись.</a:t>
                      </a:r>
                      <a:endParaRPr lang="ru-RU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Garamond" panose="02020404030301010803" pitchFamily="18" charset="0"/>
                        </a:rPr>
                        <a:t>Почуття дорослості.</a:t>
                      </a:r>
                      <a:r>
                        <a:rPr lang="uk-UA" baseline="0" dirty="0" smtClean="0">
                          <a:latin typeface="Garamond" panose="02020404030301010803" pitchFamily="18" charset="0"/>
                        </a:rPr>
                        <a:t> Ідентичність. Професійний вибір. Життєвий план.</a:t>
                      </a:r>
                      <a:endParaRPr lang="ru-RU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Garamond" panose="02020404030301010803" pitchFamily="18" charset="0"/>
                        </a:rPr>
                        <a:t>Тривога, ізоляція. Невпевненість у розумінні себе.</a:t>
                      </a:r>
                      <a:r>
                        <a:rPr lang="uk-UA" baseline="0" dirty="0" smtClean="0">
                          <a:latin typeface="Garamond" panose="02020404030301010803" pitchFamily="18" charset="0"/>
                        </a:rPr>
                        <a:t> Уникання відповідальності.</a:t>
                      </a:r>
                      <a:endParaRPr lang="ru-RU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15616" y="1052736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500" dirty="0" smtClean="0">
                <a:latin typeface="Garamond" panose="02020404030301010803" pitchFamily="18" charset="0"/>
              </a:rPr>
              <a:t>Етапи розвитку особистості </a:t>
            </a:r>
            <a:endParaRPr lang="ru-RU" sz="35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26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495767"/>
              </p:ext>
            </p:extLst>
          </p:nvPr>
        </p:nvGraphicFramePr>
        <p:xfrm>
          <a:off x="971600" y="1865693"/>
          <a:ext cx="6912768" cy="3725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1728192"/>
                <a:gridCol w="1728192"/>
                <a:gridCol w="1728192"/>
              </a:tblGrid>
              <a:tr h="247638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ВІК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ПОТРЕБА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-</a:t>
                      </a:r>
                      <a:endParaRPr lang="ru-RU" dirty="0"/>
                    </a:p>
                  </a:txBody>
                  <a:tcPr/>
                </a:tc>
              </a:tr>
              <a:tr h="1722471">
                <a:tc>
                  <a:txBody>
                    <a:bodyPr/>
                    <a:lstStyle/>
                    <a:p>
                      <a:r>
                        <a:rPr lang="uk-UA" dirty="0" smtClean="0"/>
                        <a:t>16-23 </a:t>
                      </a:r>
                      <a:r>
                        <a:rPr lang="uk-UA" dirty="0" err="1" smtClean="0"/>
                        <a:t>рр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«Відірвати корені від родини». Отримати право бути справжнім.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Індивідуальний стиль одягу,</a:t>
                      </a:r>
                      <a:r>
                        <a:rPr lang="uk-UA" baseline="0" dirty="0" smtClean="0"/>
                        <a:t> мовлення, діяльності. Самовизначення.</a:t>
                      </a:r>
                      <a:r>
                        <a:rPr lang="uk-UA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Страх перед особистим спілкуванням. Очікування неприємностей.</a:t>
                      </a:r>
                      <a:endParaRPr lang="ru-RU" dirty="0"/>
                    </a:p>
                  </a:txBody>
                  <a:tcPr/>
                </a:tc>
              </a:tr>
              <a:tr h="1622878">
                <a:tc>
                  <a:txBody>
                    <a:bodyPr/>
                    <a:lstStyle/>
                    <a:p>
                      <a:r>
                        <a:rPr lang="uk-UA" dirty="0" smtClean="0"/>
                        <a:t>23 – 45 </a:t>
                      </a:r>
                      <a:r>
                        <a:rPr lang="uk-UA" dirty="0" err="1" smtClean="0"/>
                        <a:t>рр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Реалізуватись. Визначитись в особистому житті.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Родина, дружні стосунки. Самореалізація</a:t>
                      </a:r>
                      <a:r>
                        <a:rPr lang="uk-UA" baseline="0" dirty="0" smtClean="0"/>
                        <a:t> в роботі.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Відчуженість, </a:t>
                      </a:r>
                    </a:p>
                    <a:p>
                      <a:pPr algn="ctr"/>
                      <a:r>
                        <a:rPr lang="uk-UA" dirty="0" smtClean="0"/>
                        <a:t>самостійність. 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547664" y="1052736"/>
            <a:ext cx="590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500" dirty="0" smtClean="0">
                <a:latin typeface="Garamond" panose="02020404030301010803" pitchFamily="18" charset="0"/>
              </a:rPr>
              <a:t>Етапи розвитку особистості</a:t>
            </a:r>
            <a:endParaRPr lang="ru-RU" sz="35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00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689065"/>
              </p:ext>
            </p:extLst>
          </p:nvPr>
        </p:nvGraphicFramePr>
        <p:xfrm>
          <a:off x="1187624" y="1520999"/>
          <a:ext cx="6600056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0976"/>
                <a:gridCol w="1949052"/>
                <a:gridCol w="1650014"/>
                <a:gridCol w="1650014"/>
              </a:tblGrid>
              <a:tr h="28705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ВІК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ПОТРЕБА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-</a:t>
                      </a:r>
                      <a:endParaRPr lang="ru-RU" dirty="0"/>
                    </a:p>
                  </a:txBody>
                  <a:tcPr/>
                </a:tc>
              </a:tr>
              <a:tr h="1368643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Garamond" panose="02020404030301010803" pitchFamily="18" charset="0"/>
                        </a:rPr>
                        <a:t>45-60</a:t>
                      </a:r>
                    </a:p>
                    <a:p>
                      <a:pPr algn="ctr"/>
                      <a:r>
                        <a:rPr lang="uk-UA" baseline="0" dirty="0" smtClean="0"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uk-UA" baseline="0" dirty="0" err="1" smtClean="0">
                          <a:latin typeface="Garamond" panose="02020404030301010803" pitchFamily="18" charset="0"/>
                        </a:rPr>
                        <a:t>рр</a:t>
                      </a:r>
                      <a:endParaRPr lang="ru-RU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Garamond" panose="02020404030301010803" pitchFamily="18" charset="0"/>
                        </a:rPr>
                        <a:t>Бути собою,</a:t>
                      </a:r>
                      <a:r>
                        <a:rPr lang="uk-UA" baseline="0" dirty="0" smtClean="0">
                          <a:latin typeface="Garamond" panose="02020404030301010803" pitchFamily="18" charset="0"/>
                        </a:rPr>
                        <a:t> робити те, що хочу. «Хочу = Можу»</a:t>
                      </a:r>
                      <a:endParaRPr lang="ru-RU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Garamond" panose="02020404030301010803" pitchFamily="18" charset="0"/>
                        </a:rPr>
                        <a:t>Висока продуктивність у роботі.</a:t>
                      </a:r>
                      <a:r>
                        <a:rPr lang="uk-UA" baseline="0" dirty="0" smtClean="0">
                          <a:latin typeface="Garamond" panose="02020404030301010803" pitchFamily="18" charset="0"/>
                        </a:rPr>
                        <a:t> Творчість , піклування про майбутнє.</a:t>
                      </a:r>
                      <a:endParaRPr lang="ru-RU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Garamond" panose="02020404030301010803" pitchFamily="18" charset="0"/>
                        </a:rPr>
                        <a:t>Егоїзм, егоцентризм.</a:t>
                      </a:r>
                      <a:r>
                        <a:rPr lang="uk-UA" baseline="0" dirty="0" smtClean="0">
                          <a:latin typeface="Garamond" panose="02020404030301010803" pitchFamily="18" charset="0"/>
                        </a:rPr>
                        <a:t> Непродуктивність. Рання інвалідність.</a:t>
                      </a:r>
                      <a:endParaRPr lang="ru-RU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</a:tr>
              <a:tr h="1368643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Garamond" panose="02020404030301010803" pitchFamily="18" charset="0"/>
                        </a:rPr>
                        <a:t>60 р</a:t>
                      </a:r>
                      <a:endParaRPr lang="ru-RU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Garamond" panose="02020404030301010803" pitchFamily="18" charset="0"/>
                        </a:rPr>
                        <a:t>Позитивно прийняти Життя в цілому.</a:t>
                      </a:r>
                      <a:endParaRPr lang="ru-RU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Garamond" panose="02020404030301010803" pitchFamily="18" charset="0"/>
                        </a:rPr>
                        <a:t>Мудрість. Виправдання помилок «Я</a:t>
                      </a:r>
                      <a:r>
                        <a:rPr lang="uk-UA" baseline="0" dirty="0" smtClean="0">
                          <a:latin typeface="Garamond" panose="02020404030301010803" pitchFamily="18" charset="0"/>
                        </a:rPr>
                        <a:t> Зробив все, що міг». Смерть не страшна.</a:t>
                      </a:r>
                      <a:endParaRPr lang="ru-RU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Garamond" panose="02020404030301010803" pitchFamily="18" charset="0"/>
                        </a:rPr>
                        <a:t>Відчай, розчарування в житті, в собі, в людях. </a:t>
                      </a:r>
                      <a:r>
                        <a:rPr lang="uk-UA" dirty="0" err="1" smtClean="0">
                          <a:latin typeface="Garamond" panose="02020404030301010803" pitchFamily="18" charset="0"/>
                        </a:rPr>
                        <a:t>Призирство</a:t>
                      </a:r>
                      <a:r>
                        <a:rPr lang="uk-UA" dirty="0" smtClean="0">
                          <a:latin typeface="Garamond" panose="02020404030301010803" pitchFamily="18" charset="0"/>
                        </a:rPr>
                        <a:t> до життя. Страх смерті.</a:t>
                      </a:r>
                      <a:endParaRPr lang="ru-RU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331640" y="971580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500" dirty="0" smtClean="0">
                <a:latin typeface="Garamond" panose="02020404030301010803" pitchFamily="18" charset="0"/>
              </a:rPr>
              <a:t>Етапи розвитку особистості</a:t>
            </a:r>
            <a:endParaRPr lang="ru-RU" sz="35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63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481008"/>
            <a:ext cx="67687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latin typeface="Garamond" panose="02020404030301010803" pitchFamily="18" charset="0"/>
              </a:rPr>
              <a:t>Висновок</a:t>
            </a:r>
            <a:r>
              <a:rPr lang="ru-RU" sz="2400" dirty="0" smtClean="0">
                <a:latin typeface="Garamond" panose="02020404030301010803" pitchFamily="18" charset="0"/>
              </a:rPr>
              <a:t>: ми </a:t>
            </a:r>
            <a:r>
              <a:rPr lang="ru-RU" sz="2400" dirty="0" err="1" smtClean="0">
                <a:latin typeface="Garamond" panose="02020404030301010803" pitchFamily="18" charset="0"/>
              </a:rPr>
              <a:t>ознайомилися</a:t>
            </a:r>
            <a:r>
              <a:rPr lang="ru-RU" sz="2400" dirty="0" smtClean="0">
                <a:latin typeface="Garamond" panose="02020404030301010803" pitchFamily="18" charset="0"/>
              </a:rPr>
              <a:t> з </a:t>
            </a:r>
            <a:r>
              <a:rPr lang="ru-RU" sz="2400" dirty="0" err="1" smtClean="0">
                <a:latin typeface="Garamond" panose="02020404030301010803" pitchFamily="18" charset="0"/>
              </a:rPr>
              <a:t>поняттям</a:t>
            </a:r>
            <a:r>
              <a:rPr lang="ru-RU" sz="2400" dirty="0" smtClean="0">
                <a:latin typeface="Garamond" panose="02020404030301010803" pitchFamily="18" charset="0"/>
              </a:rPr>
              <a:t> </a:t>
            </a:r>
            <a:r>
              <a:rPr lang="ru-RU" sz="2400" dirty="0" err="1" smtClean="0">
                <a:latin typeface="Garamond" panose="02020404030301010803" pitchFamily="18" charset="0"/>
              </a:rPr>
              <a:t>самореалізація</a:t>
            </a:r>
            <a:r>
              <a:rPr lang="ru-RU" sz="2400" dirty="0" smtClean="0">
                <a:latin typeface="Garamond" panose="02020404030301010803" pitchFamily="18" charset="0"/>
              </a:rPr>
              <a:t>, особа, </a:t>
            </a:r>
            <a:r>
              <a:rPr lang="ru-RU" sz="2400" dirty="0" err="1" smtClean="0">
                <a:latin typeface="Garamond" panose="02020404030301010803" pitchFamily="18" charset="0"/>
              </a:rPr>
              <a:t>особистість</a:t>
            </a:r>
            <a:r>
              <a:rPr lang="ru-RU" sz="2400" dirty="0" smtClean="0">
                <a:latin typeface="Garamond" panose="02020404030301010803" pitchFamily="18" charset="0"/>
              </a:rPr>
              <a:t>, </a:t>
            </a:r>
            <a:r>
              <a:rPr lang="ru-RU" sz="2400" dirty="0" err="1" smtClean="0">
                <a:latin typeface="Garamond" panose="02020404030301010803" pitchFamily="18" charset="0"/>
              </a:rPr>
              <a:t>індивід</a:t>
            </a:r>
            <a:r>
              <a:rPr lang="ru-RU" sz="2400" dirty="0" smtClean="0">
                <a:latin typeface="Garamond" panose="02020404030301010803" pitchFamily="18" charset="0"/>
              </a:rPr>
              <a:t>, </a:t>
            </a:r>
            <a:r>
              <a:rPr lang="ru-RU" sz="2400" dirty="0" err="1" smtClean="0">
                <a:latin typeface="Garamond" panose="02020404030301010803" pitchFamily="18" charset="0"/>
              </a:rPr>
              <a:t>індивідуальність</a:t>
            </a:r>
            <a:r>
              <a:rPr lang="ru-RU" sz="2400" dirty="0" smtClean="0">
                <a:latin typeface="Garamond" panose="02020404030301010803" pitchFamily="18" charset="0"/>
              </a:rPr>
              <a:t>. </a:t>
            </a:r>
            <a:endParaRPr lang="ru-RU" sz="24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18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55436" y="1124744"/>
            <a:ext cx="67569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err="1" smtClean="0">
                <a:latin typeface="Garamond" panose="02020404030301010803" pitchFamily="18" charset="0"/>
              </a:rPr>
              <a:t>Використанні</a:t>
            </a:r>
            <a:r>
              <a:rPr lang="ru-RU" sz="3600" dirty="0" smtClean="0">
                <a:latin typeface="Garamond" panose="02020404030301010803" pitchFamily="18" charset="0"/>
              </a:rPr>
              <a:t> </a:t>
            </a:r>
            <a:r>
              <a:rPr lang="ru-RU" sz="3600" dirty="0" err="1" smtClean="0">
                <a:latin typeface="Garamond" panose="02020404030301010803" pitchFamily="18" charset="0"/>
              </a:rPr>
              <a:t>джерела</a:t>
            </a:r>
            <a:r>
              <a:rPr lang="ru-RU" sz="3600" dirty="0" smtClean="0">
                <a:latin typeface="Garamond" panose="02020404030301010803" pitchFamily="18" charset="0"/>
              </a:rPr>
              <a:t>:</a:t>
            </a:r>
            <a:endParaRPr lang="ru-RU" sz="3600" dirty="0">
              <a:latin typeface="Garamond" panose="020204040303010108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2348880"/>
            <a:ext cx="65527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https://image.slidesharecdn.com/random-170320125759/95/-1-638.jpg?cb=1490014701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57533" y="3861048"/>
            <a:ext cx="65527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Garamond" panose="02020404030301010803" pitchFamily="18" charset="0"/>
              </a:rPr>
              <a:t>https://sites.google.com/site/osnovizdorova9klas/navcanna/1-samorealizacia-osobistosti</a:t>
            </a:r>
            <a:endParaRPr lang="ru-RU" sz="20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0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4509119"/>
            <a:ext cx="74523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 smtClean="0"/>
              <a:t>Електронна</a:t>
            </a:r>
            <a:r>
              <a:rPr lang="ru-RU" sz="3600" dirty="0" smtClean="0"/>
              <a:t> </a:t>
            </a:r>
            <a:r>
              <a:rPr lang="ru-RU" sz="3600" dirty="0" err="1" smtClean="0"/>
              <a:t>пошта</a:t>
            </a:r>
            <a:r>
              <a:rPr lang="ru-RU" sz="3600" dirty="0" smtClean="0"/>
              <a:t>:</a:t>
            </a:r>
          </a:p>
          <a:p>
            <a:r>
              <a:rPr lang="en-US" sz="3600" dirty="0" smtClean="0"/>
              <a:t>alekandraburicenko@gmail.com</a:t>
            </a:r>
            <a:endParaRPr lang="en-US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01316" y="1559992"/>
            <a:ext cx="784887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uk-UA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Дякую за перегляд!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8898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3620923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latin typeface="Garamond" panose="02020404030301010803" pitchFamily="18" charset="0"/>
              </a:rPr>
              <a:t>Завдання</a:t>
            </a:r>
            <a:r>
              <a:rPr lang="ru-RU" sz="2400" dirty="0" smtClean="0">
                <a:latin typeface="Garamond" panose="02020404030301010803" pitchFamily="18" charset="0"/>
              </a:rPr>
              <a:t>: </a:t>
            </a:r>
            <a:r>
              <a:rPr lang="ru-RU" sz="2400" dirty="0" err="1" smtClean="0">
                <a:latin typeface="Garamond" panose="02020404030301010803" pitchFamily="18" charset="0"/>
              </a:rPr>
              <a:t>вивчити</a:t>
            </a:r>
            <a:r>
              <a:rPr lang="ru-RU" sz="2400" dirty="0" smtClean="0">
                <a:latin typeface="Garamond" panose="02020404030301010803" pitchFamily="18" charset="0"/>
              </a:rPr>
              <a:t> </a:t>
            </a:r>
            <a:r>
              <a:rPr lang="ru-RU" sz="2400" dirty="0" err="1" smtClean="0">
                <a:latin typeface="Garamond" panose="02020404030301010803" pitchFamily="18" charset="0"/>
              </a:rPr>
              <a:t>особистості</a:t>
            </a:r>
            <a:r>
              <a:rPr lang="ru-RU" sz="2400" dirty="0" smtClean="0">
                <a:latin typeface="Garamond" panose="02020404030301010803" pitchFamily="18" charset="0"/>
              </a:rPr>
              <a:t>, </a:t>
            </a:r>
            <a:r>
              <a:rPr lang="ru-RU" sz="2400" dirty="0" err="1" smtClean="0">
                <a:latin typeface="Garamond" panose="02020404030301010803" pitchFamily="18" charset="0"/>
              </a:rPr>
              <a:t>ознайомитися</a:t>
            </a:r>
            <a:r>
              <a:rPr lang="ru-RU" sz="2400" dirty="0" smtClean="0">
                <a:latin typeface="Garamond" panose="02020404030301010803" pitchFamily="18" charset="0"/>
              </a:rPr>
              <a:t> з </a:t>
            </a:r>
            <a:r>
              <a:rPr lang="ru-RU" sz="2400" dirty="0" err="1" smtClean="0">
                <a:latin typeface="Garamond" panose="02020404030301010803" pitchFamily="18" charset="0"/>
              </a:rPr>
              <a:t>поняттям</a:t>
            </a:r>
            <a:r>
              <a:rPr lang="ru-RU" sz="2400" dirty="0" smtClean="0">
                <a:latin typeface="Garamond" panose="02020404030301010803" pitchFamily="18" charset="0"/>
              </a:rPr>
              <a:t> </a:t>
            </a:r>
            <a:r>
              <a:rPr lang="ru-RU" sz="2400" dirty="0" err="1" smtClean="0">
                <a:latin typeface="Garamond" panose="02020404030301010803" pitchFamily="18" charset="0"/>
              </a:rPr>
              <a:t>самореалізація</a:t>
            </a:r>
            <a:r>
              <a:rPr lang="ru-RU" sz="2400" dirty="0" smtClean="0">
                <a:latin typeface="Garamond" panose="02020404030301010803" pitchFamily="18" charset="0"/>
              </a:rPr>
              <a:t>, </a:t>
            </a:r>
            <a:r>
              <a:rPr lang="ru-RU" sz="2400" dirty="0" err="1" smtClean="0">
                <a:latin typeface="Garamond" panose="02020404030301010803" pitchFamily="18" charset="0"/>
              </a:rPr>
              <a:t>особистість</a:t>
            </a:r>
            <a:r>
              <a:rPr lang="ru-RU" sz="2400" dirty="0" smtClean="0">
                <a:latin typeface="Garamond" panose="02020404030301010803" pitchFamily="18" charset="0"/>
              </a:rPr>
              <a:t>, </a:t>
            </a:r>
            <a:r>
              <a:rPr lang="ru-RU" sz="2400" dirty="0" err="1" smtClean="0">
                <a:latin typeface="Garamond" panose="02020404030301010803" pitchFamily="18" charset="0"/>
              </a:rPr>
              <a:t>індивідуальність</a:t>
            </a:r>
            <a:r>
              <a:rPr lang="ru-RU" sz="2400" dirty="0" smtClean="0">
                <a:latin typeface="Garamond" panose="02020404030301010803" pitchFamily="18" charset="0"/>
              </a:rPr>
              <a:t>.</a:t>
            </a:r>
            <a:endParaRPr lang="ru-RU" sz="2400" dirty="0">
              <a:latin typeface="Garamond" panose="02020404030301010803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9632" y="1628800"/>
            <a:ext cx="6408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 smtClean="0">
                <a:latin typeface="Garamond" panose="02020404030301010803" pitchFamily="18" charset="0"/>
              </a:rPr>
              <a:t>Мета:  визначити необхідні умови для самореалізації особистості.</a:t>
            </a:r>
            <a:endParaRPr lang="ru-RU" sz="24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3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268760"/>
            <a:ext cx="684076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latin typeface="Garamond" panose="02020404030301010803" pitchFamily="18" charset="0"/>
              </a:rPr>
              <a:t>Вступ</a:t>
            </a:r>
            <a:endParaRPr lang="ru-RU" sz="3200" b="1" dirty="0">
              <a:latin typeface="Garamond" panose="02020404030301010803" pitchFamily="18" charset="0"/>
            </a:endParaRPr>
          </a:p>
          <a:p>
            <a:pPr algn="ctr"/>
            <a:endParaRPr lang="ru-RU" sz="2400" dirty="0" smtClean="0">
              <a:latin typeface="Garamond" panose="02020404030301010803" pitchFamily="18" charset="0"/>
            </a:endParaRPr>
          </a:p>
          <a:p>
            <a:pPr algn="ctr"/>
            <a:r>
              <a:rPr lang="ru-RU" sz="2400" dirty="0" smtClean="0">
                <a:latin typeface="Garamond" panose="02020404030301010803" pitchFamily="18" charset="0"/>
              </a:rPr>
              <a:t> </a:t>
            </a:r>
            <a:r>
              <a:rPr lang="ru-RU" sz="2400" dirty="0" err="1" smtClean="0">
                <a:latin typeface="Garamond" panose="02020404030301010803" pitchFamily="18" charset="0"/>
              </a:rPr>
              <a:t>Самореалізація</a:t>
            </a:r>
            <a:r>
              <a:rPr lang="ru-RU" sz="2400" dirty="0" smtClean="0">
                <a:latin typeface="Garamond" panose="02020404030301010803" pitchFamily="18" charset="0"/>
              </a:rPr>
              <a:t> </a:t>
            </a:r>
            <a:r>
              <a:rPr lang="ru-RU" sz="2400" dirty="0">
                <a:latin typeface="Garamond" panose="02020404030301010803" pitchFamily="18" charset="0"/>
              </a:rPr>
              <a:t>– </a:t>
            </a:r>
            <a:r>
              <a:rPr lang="ru-RU" sz="2400" dirty="0" err="1">
                <a:latin typeface="Garamond" panose="02020404030301010803" pitchFamily="18" charset="0"/>
              </a:rPr>
              <a:t>це</a:t>
            </a:r>
            <a:r>
              <a:rPr lang="ru-RU" sz="2400" dirty="0">
                <a:latin typeface="Garamond" panose="02020404030301010803" pitchFamily="18" charset="0"/>
              </a:rPr>
              <a:t> </a:t>
            </a:r>
            <a:r>
              <a:rPr lang="ru-RU" sz="2400" dirty="0" err="1">
                <a:latin typeface="Garamond" panose="02020404030301010803" pitchFamily="18" charset="0"/>
              </a:rPr>
              <a:t>здатність</a:t>
            </a:r>
            <a:r>
              <a:rPr lang="ru-RU" sz="2400" dirty="0">
                <a:latin typeface="Garamond" panose="02020404030301010803" pitchFamily="18" charset="0"/>
              </a:rPr>
              <a:t> </a:t>
            </a:r>
            <a:r>
              <a:rPr lang="ru-RU" sz="2400" dirty="0" err="1">
                <a:latin typeface="Garamond" panose="02020404030301010803" pitchFamily="18" charset="0"/>
              </a:rPr>
              <a:t>людини</a:t>
            </a:r>
            <a:r>
              <a:rPr lang="ru-RU" sz="2400" dirty="0">
                <a:latin typeface="Garamond" panose="02020404030301010803" pitchFamily="18" charset="0"/>
              </a:rPr>
              <a:t> </a:t>
            </a:r>
            <a:r>
              <a:rPr lang="ru-RU" sz="2400" dirty="0" err="1">
                <a:latin typeface="Garamond" panose="02020404030301010803" pitchFamily="18" charset="0"/>
              </a:rPr>
              <a:t>пізнати</a:t>
            </a:r>
            <a:r>
              <a:rPr lang="ru-RU" sz="2400" dirty="0">
                <a:latin typeface="Garamond" panose="02020404030301010803" pitchFamily="18" charset="0"/>
              </a:rPr>
              <a:t> себе і </a:t>
            </a:r>
            <a:r>
              <a:rPr lang="ru-RU" sz="2400" dirty="0" err="1">
                <a:latin typeface="Garamond" panose="02020404030301010803" pitchFamily="18" charset="0"/>
              </a:rPr>
              <a:t>здійснити</a:t>
            </a:r>
            <a:r>
              <a:rPr lang="ru-RU" sz="2400" dirty="0">
                <a:latin typeface="Garamond" panose="02020404030301010803" pitchFamily="18" charset="0"/>
              </a:rPr>
              <a:t> </a:t>
            </a:r>
            <a:r>
              <a:rPr lang="ru-RU" sz="2400" dirty="0" err="1">
                <a:latin typeface="Garamond" panose="02020404030301010803" pitchFamily="18" charset="0"/>
              </a:rPr>
              <a:t>своє</a:t>
            </a:r>
            <a:r>
              <a:rPr lang="ru-RU" sz="2400" dirty="0">
                <a:latin typeface="Garamond" panose="02020404030301010803" pitchFamily="18" charset="0"/>
              </a:rPr>
              <a:t> </a:t>
            </a:r>
            <a:r>
              <a:rPr lang="ru-RU" sz="2400" dirty="0" err="1">
                <a:latin typeface="Garamond" panose="02020404030301010803" pitchFamily="18" charset="0"/>
              </a:rPr>
              <a:t>покликання</a:t>
            </a:r>
            <a:r>
              <a:rPr lang="ru-RU" sz="2400" dirty="0">
                <a:latin typeface="Garamond" panose="02020404030301010803" pitchFamily="18" charset="0"/>
              </a:rPr>
              <a:t>. </a:t>
            </a:r>
            <a:r>
              <a:rPr lang="ru-RU" sz="2400" dirty="0" err="1">
                <a:latin typeface="Garamond" panose="02020404030301010803" pitchFamily="18" charset="0"/>
              </a:rPr>
              <a:t>Кожна</a:t>
            </a:r>
            <a:r>
              <a:rPr lang="ru-RU" sz="2400" dirty="0">
                <a:latin typeface="Garamond" panose="02020404030301010803" pitchFamily="18" charset="0"/>
              </a:rPr>
              <a:t> </a:t>
            </a:r>
            <a:r>
              <a:rPr lang="ru-RU" sz="2400" dirty="0" err="1">
                <a:latin typeface="Garamond" panose="02020404030301010803" pitchFamily="18" charset="0"/>
              </a:rPr>
              <a:t>людина</a:t>
            </a:r>
            <a:r>
              <a:rPr lang="ru-RU" sz="2400" dirty="0">
                <a:latin typeface="Garamond" panose="02020404030301010803" pitchFamily="18" charset="0"/>
              </a:rPr>
              <a:t> </a:t>
            </a:r>
            <a:r>
              <a:rPr lang="ru-RU" sz="2400" dirty="0" err="1">
                <a:latin typeface="Garamond" panose="02020404030301010803" pitchFamily="18" charset="0"/>
              </a:rPr>
              <a:t>має</a:t>
            </a:r>
            <a:r>
              <a:rPr lang="ru-RU" sz="2400" dirty="0">
                <a:latin typeface="Garamond" panose="02020404030301010803" pitchFamily="18" charset="0"/>
              </a:rPr>
              <a:t> потребу у </a:t>
            </a:r>
            <a:r>
              <a:rPr lang="ru-RU" sz="2400" dirty="0" err="1">
                <a:latin typeface="Garamond" panose="02020404030301010803" pitchFamily="18" charset="0"/>
              </a:rPr>
              <a:t>самореалізації</a:t>
            </a:r>
            <a:r>
              <a:rPr lang="ru-RU" sz="2400" dirty="0">
                <a:latin typeface="Garamond" panose="02020404030301010803" pitchFamily="18" charset="0"/>
              </a:rPr>
              <a:t>, </a:t>
            </a:r>
            <a:r>
              <a:rPr lang="ru-RU" sz="2400" dirty="0" err="1">
                <a:latin typeface="Garamond" panose="02020404030301010803" pitchFamily="18" charset="0"/>
              </a:rPr>
              <a:t>однак</a:t>
            </a:r>
            <a:r>
              <a:rPr lang="ru-RU" sz="2400" dirty="0">
                <a:latin typeface="Garamond" panose="02020404030301010803" pitchFamily="18" charset="0"/>
              </a:rPr>
              <a:t> не </a:t>
            </a:r>
            <a:r>
              <a:rPr lang="ru-RU" sz="2400" dirty="0" err="1">
                <a:latin typeface="Garamond" panose="02020404030301010803" pitchFamily="18" charset="0"/>
              </a:rPr>
              <a:t>всі</a:t>
            </a:r>
            <a:r>
              <a:rPr lang="ru-RU" sz="2400" dirty="0">
                <a:latin typeface="Garamond" panose="02020404030301010803" pitchFamily="18" charset="0"/>
              </a:rPr>
              <a:t> </a:t>
            </a:r>
            <a:r>
              <a:rPr lang="ru-RU" sz="2400" dirty="0" err="1">
                <a:latin typeface="Garamond" panose="02020404030301010803" pitchFamily="18" charset="0"/>
              </a:rPr>
              <a:t>усвідомлюють</a:t>
            </a:r>
            <a:r>
              <a:rPr lang="ru-RU" sz="2400" dirty="0">
                <a:latin typeface="Garamond" panose="02020404030301010803" pitchFamily="18" charset="0"/>
              </a:rPr>
              <a:t> ї </a:t>
            </a:r>
            <a:r>
              <a:rPr lang="ru-RU" sz="2400" dirty="0" err="1">
                <a:latin typeface="Garamond" panose="02020404030301010803" pitchFamily="18" charset="0"/>
              </a:rPr>
              <a:t>ї</a:t>
            </a:r>
            <a:r>
              <a:rPr lang="ru-RU" sz="2400" dirty="0">
                <a:latin typeface="Garamond" panose="02020404030301010803" pitchFamily="18" charset="0"/>
              </a:rPr>
              <a:t> </a:t>
            </a:r>
            <a:r>
              <a:rPr lang="ru-RU" sz="2400" dirty="0" err="1">
                <a:latin typeface="Garamond" panose="02020404030301010803" pitchFamily="18" charset="0"/>
              </a:rPr>
              <a:t>значення</a:t>
            </a:r>
            <a:r>
              <a:rPr lang="ru-RU" sz="2400" dirty="0">
                <a:latin typeface="Garamond" panose="02020404030301010803" pitchFamily="18" charset="0"/>
              </a:rPr>
              <a:t>. Автор </a:t>
            </a:r>
            <a:r>
              <a:rPr lang="ru-RU" sz="2400" dirty="0" err="1">
                <a:latin typeface="Garamond" panose="02020404030301010803" pitchFamily="18" charset="0"/>
              </a:rPr>
              <a:t>теорії</a:t>
            </a:r>
            <a:r>
              <a:rPr lang="ru-RU" sz="2400" dirty="0">
                <a:latin typeface="Garamond" panose="02020404030301010803" pitchFamily="18" charset="0"/>
              </a:rPr>
              <a:t> потреб А. </a:t>
            </a:r>
            <a:r>
              <a:rPr lang="ru-RU" sz="2400" dirty="0" err="1">
                <a:latin typeface="Garamond" panose="02020404030301010803" pitchFamily="18" charset="0"/>
              </a:rPr>
              <a:t>Маслоу</a:t>
            </a:r>
            <a:r>
              <a:rPr lang="ru-RU" sz="2400" dirty="0">
                <a:latin typeface="Garamond" panose="02020404030301010803" pitchFamily="18" charset="0"/>
              </a:rPr>
              <a:t> </a:t>
            </a:r>
            <a:r>
              <a:rPr lang="ru-RU" sz="2400" dirty="0" err="1">
                <a:latin typeface="Garamond" panose="02020404030301010803" pitchFamily="18" charset="0"/>
              </a:rPr>
              <a:t>вважав</a:t>
            </a:r>
            <a:r>
              <a:rPr lang="ru-RU" sz="2400" dirty="0">
                <a:latin typeface="Garamond" panose="02020404030301010803" pitchFamily="18" charset="0"/>
              </a:rPr>
              <a:t>, </a:t>
            </a:r>
            <a:r>
              <a:rPr lang="ru-RU" sz="2400" dirty="0" err="1">
                <a:latin typeface="Garamond" panose="02020404030301010803" pitchFamily="18" charset="0"/>
              </a:rPr>
              <a:t>що</a:t>
            </a:r>
            <a:r>
              <a:rPr lang="ru-RU" sz="2400" dirty="0">
                <a:latin typeface="Garamond" panose="02020404030301010803" pitchFamily="18" charset="0"/>
              </a:rPr>
              <a:t> люди часто </a:t>
            </a:r>
            <a:r>
              <a:rPr lang="ru-RU" sz="2400" dirty="0" err="1">
                <a:latin typeface="Garamond" panose="02020404030301010803" pitchFamily="18" charset="0"/>
              </a:rPr>
              <a:t>відмовляються</a:t>
            </a:r>
            <a:r>
              <a:rPr lang="ru-RU" sz="2400" dirty="0">
                <a:latin typeface="Garamond" panose="02020404030301010803" pitchFamily="18" charset="0"/>
              </a:rPr>
              <a:t> </a:t>
            </a:r>
            <a:r>
              <a:rPr lang="ru-RU" sz="2400" dirty="0" err="1">
                <a:latin typeface="Garamond" panose="02020404030301010803" pitchFamily="18" charset="0"/>
              </a:rPr>
              <a:t>від</a:t>
            </a:r>
            <a:r>
              <a:rPr lang="ru-RU" sz="2400" dirty="0">
                <a:latin typeface="Garamond" panose="02020404030301010803" pitchFamily="18" charset="0"/>
              </a:rPr>
              <a:t> </a:t>
            </a:r>
            <a:r>
              <a:rPr lang="ru-RU" sz="2400" dirty="0" err="1">
                <a:latin typeface="Garamond" panose="02020404030301010803" pitchFamily="18" charset="0"/>
              </a:rPr>
              <a:t>можливостей</a:t>
            </a:r>
            <a:r>
              <a:rPr lang="ru-RU" sz="2400" dirty="0">
                <a:latin typeface="Garamond" panose="02020404030301010803" pitchFamily="18" charset="0"/>
              </a:rPr>
              <a:t> </a:t>
            </a:r>
            <a:r>
              <a:rPr lang="ru-RU" sz="2400" dirty="0" err="1">
                <a:latin typeface="Garamond" panose="02020404030301010803" pitchFamily="18" charset="0"/>
              </a:rPr>
              <a:t>самореалізації</a:t>
            </a:r>
            <a:r>
              <a:rPr lang="ru-RU" sz="2400" dirty="0">
                <a:latin typeface="Garamond" panose="02020404030301010803" pitchFamily="18" charset="0"/>
              </a:rPr>
              <a:t> й тому не </a:t>
            </a:r>
            <a:r>
              <a:rPr lang="ru-RU" sz="2400" dirty="0" err="1">
                <a:latin typeface="Garamond" panose="02020404030301010803" pitchFamily="18" charset="0"/>
              </a:rPr>
              <a:t>такі</a:t>
            </a:r>
            <a:r>
              <a:rPr lang="ru-RU" sz="2400" dirty="0">
                <a:latin typeface="Garamond" panose="02020404030301010803" pitchFamily="18" charset="0"/>
              </a:rPr>
              <a:t> </a:t>
            </a:r>
            <a:r>
              <a:rPr lang="ru-RU" sz="2400" dirty="0" err="1">
                <a:latin typeface="Garamond" panose="02020404030301010803" pitchFamily="18" charset="0"/>
              </a:rPr>
              <a:t>щасливі</a:t>
            </a:r>
            <a:r>
              <a:rPr lang="ru-RU" sz="2400" dirty="0">
                <a:latin typeface="Garamond" panose="02020404030301010803" pitchFamily="18" charset="0"/>
              </a:rPr>
              <a:t>, </a:t>
            </a:r>
            <a:r>
              <a:rPr lang="ru-RU" sz="2400" dirty="0" err="1">
                <a:latin typeface="Garamond" panose="02020404030301010803" pitchFamily="18" charset="0"/>
              </a:rPr>
              <a:t>якими</a:t>
            </a:r>
            <a:r>
              <a:rPr lang="ru-RU" sz="2400" dirty="0">
                <a:latin typeface="Garamond" panose="02020404030301010803" pitchFamily="18" charset="0"/>
              </a:rPr>
              <a:t> могли б бути, </a:t>
            </a:r>
            <a:r>
              <a:rPr lang="ru-RU" sz="2400" dirty="0" err="1">
                <a:latin typeface="Garamond" panose="02020404030301010803" pitchFamily="18" charset="0"/>
              </a:rPr>
              <a:t>адже</a:t>
            </a:r>
            <a:r>
              <a:rPr lang="ru-RU" sz="2400" dirty="0">
                <a:latin typeface="Garamond" panose="02020404030301010803" pitchFamily="18" charset="0"/>
              </a:rPr>
              <a:t> </a:t>
            </a:r>
            <a:r>
              <a:rPr lang="ru-RU" sz="2400" dirty="0" err="1">
                <a:latin typeface="Garamond" panose="02020404030301010803" pitchFamily="18" charset="0"/>
              </a:rPr>
              <a:t>якість</a:t>
            </a:r>
            <a:r>
              <a:rPr lang="ru-RU" sz="2400" dirty="0">
                <a:latin typeface="Garamond" panose="02020404030301010803" pitchFamily="18" charset="0"/>
              </a:rPr>
              <a:t> </a:t>
            </a:r>
            <a:r>
              <a:rPr lang="ru-RU" sz="2400" dirty="0" err="1">
                <a:latin typeface="Garamond" panose="02020404030301010803" pitchFamily="18" charset="0"/>
              </a:rPr>
              <a:t>нашого</a:t>
            </a:r>
            <a:r>
              <a:rPr lang="ru-RU" sz="2400" dirty="0">
                <a:latin typeface="Garamond" panose="02020404030301010803" pitchFamily="18" charset="0"/>
              </a:rPr>
              <a:t> </a:t>
            </a:r>
            <a:r>
              <a:rPr lang="ru-RU" sz="2400" dirty="0" err="1">
                <a:latin typeface="Garamond" panose="02020404030301010803" pitchFamily="18" charset="0"/>
              </a:rPr>
              <a:t>життя</a:t>
            </a:r>
            <a:r>
              <a:rPr lang="ru-RU" sz="2400" dirty="0">
                <a:latin typeface="Garamond" panose="02020404030301010803" pitchFamily="18" charset="0"/>
              </a:rPr>
              <a:t> </a:t>
            </a:r>
            <a:r>
              <a:rPr lang="ru-RU" sz="2400" dirty="0" err="1">
                <a:latin typeface="Garamond" panose="02020404030301010803" pitchFamily="18" charset="0"/>
              </a:rPr>
              <a:t>безпосередньо</a:t>
            </a:r>
            <a:r>
              <a:rPr lang="ru-RU" sz="2400" dirty="0">
                <a:latin typeface="Garamond" panose="02020404030301010803" pitchFamily="18" charset="0"/>
              </a:rPr>
              <a:t> </a:t>
            </a:r>
            <a:r>
              <a:rPr lang="ru-RU" sz="2400" dirty="0" err="1">
                <a:latin typeface="Garamond" panose="02020404030301010803" pitchFamily="18" charset="0"/>
              </a:rPr>
              <a:t>пов'язана</a:t>
            </a:r>
            <a:r>
              <a:rPr lang="ru-RU" sz="2400" dirty="0">
                <a:latin typeface="Garamond" panose="02020404030301010803" pitchFamily="18" charset="0"/>
              </a:rPr>
              <a:t> </a:t>
            </a:r>
            <a:r>
              <a:rPr lang="ru-RU" sz="2400" dirty="0" err="1">
                <a:latin typeface="Garamond" panose="02020404030301010803" pitchFamily="18" charset="0"/>
              </a:rPr>
              <a:t>із</a:t>
            </a:r>
            <a:r>
              <a:rPr lang="ru-RU" sz="2400" dirty="0">
                <a:latin typeface="Garamond" panose="02020404030301010803" pitchFamily="18" charset="0"/>
              </a:rPr>
              <a:t> </a:t>
            </a:r>
            <a:r>
              <a:rPr lang="ru-RU" sz="2400" dirty="0" err="1">
                <a:latin typeface="Garamond" panose="02020404030301010803" pitchFamily="18" charset="0"/>
              </a:rPr>
              <a:t>задоволенням</a:t>
            </a:r>
            <a:r>
              <a:rPr lang="ru-RU" sz="2400" dirty="0">
                <a:latin typeface="Garamond" panose="02020404030301010803" pitchFamily="18" charset="0"/>
              </a:rPr>
              <a:t> </a:t>
            </a:r>
            <a:r>
              <a:rPr lang="ru-RU" sz="2400" dirty="0" err="1">
                <a:latin typeface="Garamond" panose="02020404030301010803" pitchFamily="18" charset="0"/>
              </a:rPr>
              <a:t>вищих</a:t>
            </a:r>
            <a:r>
              <a:rPr lang="ru-RU" sz="2400" dirty="0">
                <a:latin typeface="Garamond" panose="02020404030301010803" pitchFamily="18" charset="0"/>
              </a:rPr>
              <a:t> потреб, у тому </a:t>
            </a:r>
            <a:r>
              <a:rPr lang="ru-RU" sz="2400" dirty="0" err="1">
                <a:latin typeface="Garamond" panose="02020404030301010803" pitchFamily="18" charset="0"/>
              </a:rPr>
              <a:t>числі</a:t>
            </a:r>
            <a:r>
              <a:rPr lang="ru-RU" sz="2400" dirty="0">
                <a:latin typeface="Garamond" panose="02020404030301010803" pitchFamily="18" charset="0"/>
              </a:rPr>
              <a:t> й потреби у </a:t>
            </a:r>
            <a:r>
              <a:rPr lang="ru-RU" sz="2400" dirty="0" err="1">
                <a:latin typeface="Garamond" panose="02020404030301010803" pitchFamily="18" charset="0"/>
              </a:rPr>
              <a:t>самореалізації</a:t>
            </a:r>
            <a:r>
              <a:rPr lang="ru-RU" sz="2400" dirty="0">
                <a:latin typeface="Garamond" panose="02020404030301010803" pitchFamily="18" charset="0"/>
              </a:rPr>
              <a:t>. </a:t>
            </a:r>
            <a:endParaRPr lang="ru-RU" sz="24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31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4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733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491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06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219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124</TotalTime>
  <Words>620</Words>
  <Application>Microsoft Office PowerPoint</Application>
  <PresentationFormat>Экран (4:3)</PresentationFormat>
  <Paragraphs>121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Кутюр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13</cp:revision>
  <dcterms:created xsi:type="dcterms:W3CDTF">2019-09-22T15:23:55Z</dcterms:created>
  <dcterms:modified xsi:type="dcterms:W3CDTF">2019-09-23T18:51:26Z</dcterms:modified>
</cp:coreProperties>
</file>