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</p:sldMasterIdLst>
  <p:notesMasterIdLst>
    <p:notesMasterId r:id="rId12"/>
  </p:notesMasterIdLst>
  <p:sldIdLst>
    <p:sldId id="256" r:id="rId2"/>
    <p:sldId id="261" r:id="rId3"/>
    <p:sldId id="293" r:id="rId4"/>
    <p:sldId id="259" r:id="rId5"/>
    <p:sldId id="264" r:id="rId6"/>
    <p:sldId id="294" r:id="rId7"/>
    <p:sldId id="268" r:id="rId8"/>
    <p:sldId id="284" r:id="rId9"/>
    <p:sldId id="295" r:id="rId10"/>
    <p:sldId id="296" r:id="rId11"/>
  </p:sldIdLst>
  <p:sldSz cx="9144000" cy="5143500" type="screen16x9"/>
  <p:notesSz cx="6858000" cy="9144000"/>
  <p:embeddedFontLst>
    <p:embeddedFont>
      <p:font typeface="Philosopher" panose="020B0604020202020204" charset="-52"/>
      <p:regular r:id="rId13"/>
      <p:bold r:id="rId14"/>
      <p:italic r:id="rId15"/>
      <p:bold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Nanum Gothic" panose="020B0604020202020204" charset="-127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554">
          <p15:clr>
            <a:srgbClr val="9AA0A6"/>
          </p15:clr>
        </p15:guide>
        <p15:guide id="4" orient="horz" pos="694">
          <p15:clr>
            <a:srgbClr val="9AA0A6"/>
          </p15:clr>
        </p15:guide>
        <p15:guide id="5" pos="457">
          <p15:clr>
            <a:srgbClr val="9AA0A6"/>
          </p15:clr>
        </p15:guide>
        <p15:guide id="6" orient="horz" pos="340">
          <p15:clr>
            <a:srgbClr val="9AA0A6"/>
          </p15:clr>
        </p15:guide>
        <p15:guide id="7" pos="5474">
          <p15:clr>
            <a:srgbClr val="9AA0A6"/>
          </p15:clr>
        </p15:guide>
        <p15:guide id="8" orient="horz" pos="2861">
          <p15:clr>
            <a:srgbClr val="9AA0A6"/>
          </p15:clr>
        </p15:guide>
        <p15:guide id="9" pos="514">
          <p15:clr>
            <a:srgbClr val="9AA0A6"/>
          </p15:clr>
        </p15:guide>
        <p15:guide id="10" pos="524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ABB2D5-252F-4E7A-AA89-F44CD12FAD53}">
  <a:tblStyle styleId="{12ABB2D5-252F-4E7A-AA89-F44CD12FAD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48" y="77"/>
      </p:cViewPr>
      <p:guideLst>
        <p:guide orient="horz" pos="1620"/>
        <p:guide pos="2880"/>
        <p:guide orient="horz" pos="554"/>
        <p:guide orient="horz" pos="694"/>
        <p:guide pos="457"/>
        <p:guide orient="horz" pos="340"/>
        <p:guide pos="5474"/>
        <p:guide orient="horz" pos="2861"/>
        <p:guide pos="514"/>
        <p:guide pos="52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58636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0229808c91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0229808c91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0229808c91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0229808c91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1b19f15fb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1b19f15fb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01b19f15fb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01b19f15fb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101b19f15fb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101b19f15fb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10229808c91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10229808c91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10229808c91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10229808c91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67550" y="-1279825"/>
            <a:ext cx="2978025" cy="29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889609" y="2882797"/>
            <a:ext cx="2560151" cy="25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05885" y="-1044702"/>
            <a:ext cx="3169724" cy="316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5862" y="3829350"/>
            <a:ext cx="1809750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67800" y="1279300"/>
            <a:ext cx="7208400" cy="194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 b="1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088300" y="3415400"/>
            <a:ext cx="4967400" cy="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3500" y="-772725"/>
            <a:ext cx="3490499" cy="186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931066">
            <a:off x="-2068173" y="249503"/>
            <a:ext cx="3198770" cy="3198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805047">
            <a:off x="8006399" y="2946409"/>
            <a:ext cx="3189428" cy="3189428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ctrTitle"/>
          </p:nvPr>
        </p:nvSpPr>
        <p:spPr>
          <a:xfrm>
            <a:off x="1597500" y="1319225"/>
            <a:ext cx="59490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2068650" y="2442213"/>
            <a:ext cx="50067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196634">
            <a:off x="7320438" y="220622"/>
            <a:ext cx="4705745" cy="470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931066">
            <a:off x="-671000" y="-555724"/>
            <a:ext cx="2451603" cy="2451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805046">
            <a:off x="-475891" y="2316015"/>
            <a:ext cx="956744" cy="956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043938">
            <a:off x="649574" y="4306362"/>
            <a:ext cx="1856877" cy="185687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2819850" y="3270901"/>
            <a:ext cx="3504300" cy="4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subTitle" idx="1"/>
          </p:nvPr>
        </p:nvSpPr>
        <p:spPr>
          <a:xfrm>
            <a:off x="2551650" y="1534325"/>
            <a:ext cx="4040700" cy="16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4297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13157">
            <a:off x="-2341440" y="2534823"/>
            <a:ext cx="4439132" cy="4435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962" y="-1496974"/>
            <a:ext cx="3490499" cy="349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931065">
            <a:off x="708840" y="-1631524"/>
            <a:ext cx="2541221" cy="25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05047">
            <a:off x="7617474" y="3483834"/>
            <a:ext cx="3189428" cy="3189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043920">
            <a:off x="359486" y="-6488"/>
            <a:ext cx="914531" cy="91453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 flipH="1">
            <a:off x="2816850" y="1243274"/>
            <a:ext cx="35103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9pPr>
          </a:lstStyle>
          <a:p>
            <a:endParaRPr/>
          </a:p>
        </p:txBody>
      </p:sp>
      <p:sp>
        <p:nvSpPr>
          <p:cNvPr id="256" name="Google Shape;256;p28"/>
          <p:cNvSpPr txBox="1">
            <a:spLocks noGrp="1"/>
          </p:cNvSpPr>
          <p:nvPr>
            <p:ph type="body" idx="1"/>
          </p:nvPr>
        </p:nvSpPr>
        <p:spPr>
          <a:xfrm flipH="1">
            <a:off x="2727450" y="2549225"/>
            <a:ext cx="3689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23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868930">
            <a:off x="-1297061" y="4480909"/>
            <a:ext cx="3484572" cy="3484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172757">
            <a:off x="-1244676" y="3543350"/>
            <a:ext cx="1626257" cy="162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868934">
            <a:off x="7135789" y="-782886"/>
            <a:ext cx="2508397" cy="2508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90569">
            <a:off x="8565027" y="1098965"/>
            <a:ext cx="976821" cy="976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399974">
            <a:off x="7410088" y="2559636"/>
            <a:ext cx="3965872" cy="39629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3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33"/>
          <p:cNvSpPr txBox="1">
            <a:spLocks noGrp="1"/>
          </p:cNvSpPr>
          <p:nvPr>
            <p:ph type="subTitle" idx="1"/>
          </p:nvPr>
        </p:nvSpPr>
        <p:spPr>
          <a:xfrm flipH="1">
            <a:off x="597294" y="1735975"/>
            <a:ext cx="5739900" cy="24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">
            <a:off x="-2986080" y="2822584"/>
            <a:ext cx="3977030" cy="3974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799992">
            <a:off x="6624224" y="-1602339"/>
            <a:ext cx="4329801" cy="3182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931065">
            <a:off x="8449939" y="3504626"/>
            <a:ext cx="3332897" cy="3332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05046">
            <a:off x="7848884" y="4510752"/>
            <a:ext cx="956744" cy="956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043920">
            <a:off x="547736" y="4647462"/>
            <a:ext cx="914531" cy="91453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8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8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38"/>
          <p:cNvSpPr txBox="1">
            <a:spLocks noGrp="1"/>
          </p:cNvSpPr>
          <p:nvPr>
            <p:ph type="title" idx="2"/>
          </p:nvPr>
        </p:nvSpPr>
        <p:spPr>
          <a:xfrm>
            <a:off x="990950" y="1530450"/>
            <a:ext cx="20346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77" name="Google Shape;377;p38"/>
          <p:cNvSpPr txBox="1">
            <a:spLocks noGrp="1"/>
          </p:cNvSpPr>
          <p:nvPr>
            <p:ph type="subTitle" idx="1"/>
          </p:nvPr>
        </p:nvSpPr>
        <p:spPr>
          <a:xfrm>
            <a:off x="990950" y="19078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38"/>
          <p:cNvSpPr txBox="1">
            <a:spLocks noGrp="1"/>
          </p:cNvSpPr>
          <p:nvPr>
            <p:ph type="title" idx="3"/>
          </p:nvPr>
        </p:nvSpPr>
        <p:spPr>
          <a:xfrm>
            <a:off x="3554700" y="1530450"/>
            <a:ext cx="20346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79" name="Google Shape;379;p38"/>
          <p:cNvSpPr txBox="1">
            <a:spLocks noGrp="1"/>
          </p:cNvSpPr>
          <p:nvPr>
            <p:ph type="subTitle" idx="4"/>
          </p:nvPr>
        </p:nvSpPr>
        <p:spPr>
          <a:xfrm>
            <a:off x="3554700" y="19078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38"/>
          <p:cNvSpPr txBox="1">
            <a:spLocks noGrp="1"/>
          </p:cNvSpPr>
          <p:nvPr>
            <p:ph type="title" idx="5"/>
          </p:nvPr>
        </p:nvSpPr>
        <p:spPr>
          <a:xfrm>
            <a:off x="990950" y="2963850"/>
            <a:ext cx="20346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1" name="Google Shape;381;p38"/>
          <p:cNvSpPr txBox="1">
            <a:spLocks noGrp="1"/>
          </p:cNvSpPr>
          <p:nvPr>
            <p:ph type="subTitle" idx="6"/>
          </p:nvPr>
        </p:nvSpPr>
        <p:spPr>
          <a:xfrm>
            <a:off x="990950" y="33412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38"/>
          <p:cNvSpPr txBox="1">
            <a:spLocks noGrp="1"/>
          </p:cNvSpPr>
          <p:nvPr>
            <p:ph type="title" idx="7"/>
          </p:nvPr>
        </p:nvSpPr>
        <p:spPr>
          <a:xfrm>
            <a:off x="3554700" y="2963850"/>
            <a:ext cx="20346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3" name="Google Shape;383;p38"/>
          <p:cNvSpPr txBox="1">
            <a:spLocks noGrp="1"/>
          </p:cNvSpPr>
          <p:nvPr>
            <p:ph type="subTitle" idx="8"/>
          </p:nvPr>
        </p:nvSpPr>
        <p:spPr>
          <a:xfrm>
            <a:off x="3554700" y="33412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38"/>
          <p:cNvSpPr txBox="1">
            <a:spLocks noGrp="1"/>
          </p:cNvSpPr>
          <p:nvPr>
            <p:ph type="title" idx="9"/>
          </p:nvPr>
        </p:nvSpPr>
        <p:spPr>
          <a:xfrm>
            <a:off x="6118550" y="1530450"/>
            <a:ext cx="20346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5" name="Google Shape;385;p38"/>
          <p:cNvSpPr txBox="1">
            <a:spLocks noGrp="1"/>
          </p:cNvSpPr>
          <p:nvPr>
            <p:ph type="subTitle" idx="13"/>
          </p:nvPr>
        </p:nvSpPr>
        <p:spPr>
          <a:xfrm>
            <a:off x="6118550" y="19078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38"/>
          <p:cNvSpPr txBox="1">
            <a:spLocks noGrp="1"/>
          </p:cNvSpPr>
          <p:nvPr>
            <p:ph type="title" idx="14"/>
          </p:nvPr>
        </p:nvSpPr>
        <p:spPr>
          <a:xfrm>
            <a:off x="6118550" y="2963850"/>
            <a:ext cx="20346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7" name="Google Shape;387;p38"/>
          <p:cNvSpPr txBox="1">
            <a:spLocks noGrp="1"/>
          </p:cNvSpPr>
          <p:nvPr>
            <p:ph type="subTitle" idx="15"/>
          </p:nvPr>
        </p:nvSpPr>
        <p:spPr>
          <a:xfrm>
            <a:off x="6118550" y="33412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8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297584" y="-1279825"/>
            <a:ext cx="2978025" cy="29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 flipH="1">
            <a:off x="-889609" y="-1044702"/>
            <a:ext cx="2560151" cy="25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889600" y="3275791"/>
            <a:ext cx="3169724" cy="316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5862" y="3829350"/>
            <a:ext cx="1809750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40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9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311383">
            <a:off x="-2583829" y="399387"/>
            <a:ext cx="5309360" cy="530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931075" flipH="1">
            <a:off x="6975115" y="2823711"/>
            <a:ext cx="2611868" cy="2611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805046" flipH="1">
            <a:off x="6395373" y="3640390"/>
            <a:ext cx="956744" cy="956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663591">
            <a:off x="3403316" y="-1870847"/>
            <a:ext cx="4867024" cy="3577762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1"/>
          <p:cNvSpPr/>
          <p:nvPr/>
        </p:nvSpPr>
        <p:spPr>
          <a:xfrm>
            <a:off x="220800" y="228900"/>
            <a:ext cx="8702400" cy="46857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7200" y="1152475"/>
            <a:ext cx="7726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anum Gothic"/>
              <a:buChar char="●"/>
              <a:defRPr sz="1800"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○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■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●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○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■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●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○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anum Gothic"/>
              <a:buChar char="■"/>
              <a:defRPr>
                <a:solidFill>
                  <a:schemeClr val="accent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8" r:id="rId3"/>
    <p:sldLayoutId id="2147483663" r:id="rId4"/>
    <p:sldLayoutId id="2147483674" r:id="rId5"/>
    <p:sldLayoutId id="2147483679" r:id="rId6"/>
    <p:sldLayoutId id="2147483684" r:id="rId7"/>
    <p:sldLayoutId id="2147483686" r:id="rId8"/>
    <p:sldLayoutId id="214748368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5"/>
          <p:cNvSpPr txBox="1">
            <a:spLocks noGrp="1"/>
          </p:cNvSpPr>
          <p:nvPr>
            <p:ph type="ctrTitle"/>
          </p:nvPr>
        </p:nvSpPr>
        <p:spPr>
          <a:xfrm>
            <a:off x="967800" y="1341646"/>
            <a:ext cx="7208400" cy="194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uk-UA" sz="3600" dirty="0"/>
              <a:t>МИСТЕЦТВО ЖИТИ В УМОВАХ НЕВИЗНАЧЕНОСТІ – ЖИТТЄВА ФІЛОСОВІЯ «SLOW LIFE»</a:t>
            </a:r>
            <a:endParaRPr lang="ru-RU" sz="3600" dirty="0"/>
          </a:p>
        </p:txBody>
      </p:sp>
      <p:cxnSp>
        <p:nvCxnSpPr>
          <p:cNvPr id="426" name="Google Shape;426;p45"/>
          <p:cNvCxnSpPr/>
          <p:nvPr/>
        </p:nvCxnSpPr>
        <p:spPr>
          <a:xfrm>
            <a:off x="1114350" y="3295100"/>
            <a:ext cx="69153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5"/>
          <p:cNvSpPr txBox="1">
            <a:spLocks noGrp="1"/>
          </p:cNvSpPr>
          <p:nvPr>
            <p:ph type="ctrTitle"/>
          </p:nvPr>
        </p:nvSpPr>
        <p:spPr>
          <a:xfrm>
            <a:off x="967800" y="1454727"/>
            <a:ext cx="7208400" cy="13508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uk-UA" sz="5400" dirty="0" smtClean="0"/>
              <a:t>ДЯКУЄМО ЗА УВАГУ!</a:t>
            </a:r>
            <a:endParaRPr lang="ru-RU" sz="5400" dirty="0"/>
          </a:p>
        </p:txBody>
      </p:sp>
      <p:cxnSp>
        <p:nvCxnSpPr>
          <p:cNvPr id="426" name="Google Shape;426;p45"/>
          <p:cNvCxnSpPr/>
          <p:nvPr/>
        </p:nvCxnSpPr>
        <p:spPr>
          <a:xfrm>
            <a:off x="1114350" y="2785941"/>
            <a:ext cx="69153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305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0"/>
          <p:cNvSpPr txBox="1">
            <a:spLocks noGrp="1"/>
          </p:cNvSpPr>
          <p:nvPr>
            <p:ph type="ctrTitle"/>
          </p:nvPr>
        </p:nvSpPr>
        <p:spPr>
          <a:xfrm>
            <a:off x="968188" y="1018001"/>
            <a:ext cx="7207624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dirty="0" smtClean="0"/>
              <a:t>«Щурячі </a:t>
            </a:r>
            <a:r>
              <a:rPr lang="uk-UA" dirty="0"/>
              <a:t>перегони»</a:t>
            </a:r>
            <a:endParaRPr dirty="0"/>
          </a:p>
        </p:txBody>
      </p:sp>
      <p:sp>
        <p:nvSpPr>
          <p:cNvPr id="472" name="Google Shape;472;p50"/>
          <p:cNvSpPr txBox="1">
            <a:spLocks noGrp="1"/>
          </p:cNvSpPr>
          <p:nvPr>
            <p:ph type="subTitle" idx="1"/>
          </p:nvPr>
        </p:nvSpPr>
        <p:spPr>
          <a:xfrm>
            <a:off x="957431" y="2239088"/>
            <a:ext cx="7229138" cy="25050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uk-UA" sz="2000" dirty="0">
                <a:latin typeface="Century Gothic" pitchFamily="34" charset="0"/>
              </a:rPr>
              <a:t>(англ. </a:t>
            </a:r>
            <a:r>
              <a:rPr lang="en-US" sz="2000" dirty="0" smtClean="0">
                <a:latin typeface="Century Gothic" pitchFamily="34" charset="0"/>
              </a:rPr>
              <a:t>Rat race</a:t>
            </a:r>
            <a:r>
              <a:rPr lang="uk-UA" sz="2000" dirty="0" smtClean="0">
                <a:latin typeface="Century Gothic" pitchFamily="34" charset="0"/>
              </a:rPr>
              <a:t>)</a:t>
            </a:r>
            <a:r>
              <a:rPr lang="en-US" sz="2000" dirty="0" smtClean="0">
                <a:latin typeface="Century Gothic" pitchFamily="34" charset="0"/>
              </a:rPr>
              <a:t> </a:t>
            </a:r>
            <a:r>
              <a:rPr lang="uk-UA" sz="2000" dirty="0">
                <a:latin typeface="Century Gothic" pitchFamily="34" charset="0"/>
              </a:rPr>
              <a:t>спосіб життя, в якому люди втягуються в жорстку конкурентну боротьбу, не шкодуючи свого фізичного та психологічного </a:t>
            </a:r>
            <a:r>
              <a:rPr lang="uk-UA" sz="2000" dirty="0" smtClean="0">
                <a:latin typeface="Century Gothic" pitchFamily="34" charset="0"/>
              </a:rPr>
              <a:t>здоров’я.</a:t>
            </a:r>
          </a:p>
          <a:p>
            <a:pPr marL="0" indent="0">
              <a:spcAft>
                <a:spcPts val="1600"/>
              </a:spcAft>
            </a:pPr>
            <a:r>
              <a:rPr lang="uk-UA" sz="2000" dirty="0" smtClean="0">
                <a:latin typeface="Century Gothic" pitchFamily="34" charset="0"/>
              </a:rPr>
              <a:t>Іншими </a:t>
            </a:r>
            <a:r>
              <a:rPr lang="uk-UA" sz="2000" dirty="0">
                <a:latin typeface="Century Gothic" pitchFamily="34" charset="0"/>
              </a:rPr>
              <a:t>словами, участь у «щурячих перегонах» - це життєва філософія, центром якої являються фінансові здобутки людини, до яких вона прагне, в противагу моральному та фізичному добробуту</a:t>
            </a:r>
            <a:endParaRPr sz="2000" dirty="0">
              <a:latin typeface="Century Gothic" pitchFamily="34" charset="0"/>
            </a:endParaRPr>
          </a:p>
        </p:txBody>
      </p:sp>
      <p:cxnSp>
        <p:nvCxnSpPr>
          <p:cNvPr id="473" name="Google Shape;473;p50"/>
          <p:cNvCxnSpPr/>
          <p:nvPr/>
        </p:nvCxnSpPr>
        <p:spPr>
          <a:xfrm>
            <a:off x="1204856" y="2163782"/>
            <a:ext cx="6777318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0"/>
          <p:cNvSpPr txBox="1">
            <a:spLocks noGrp="1"/>
          </p:cNvSpPr>
          <p:nvPr>
            <p:ph type="ctrTitle"/>
          </p:nvPr>
        </p:nvSpPr>
        <p:spPr>
          <a:xfrm>
            <a:off x="968188" y="796067"/>
            <a:ext cx="7207624" cy="10327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uk-UA" sz="4800" dirty="0" smtClean="0"/>
              <a:t>Умови невизначеності</a:t>
            </a:r>
            <a:endParaRPr sz="4800" dirty="0"/>
          </a:p>
        </p:txBody>
      </p:sp>
      <p:sp>
        <p:nvSpPr>
          <p:cNvPr id="472" name="Google Shape;472;p50"/>
          <p:cNvSpPr txBox="1">
            <a:spLocks noGrp="1"/>
          </p:cNvSpPr>
          <p:nvPr>
            <p:ph type="subTitle" idx="1"/>
          </p:nvPr>
        </p:nvSpPr>
        <p:spPr>
          <a:xfrm>
            <a:off x="957433" y="1807285"/>
            <a:ext cx="7229138" cy="30121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sz="2000" dirty="0" smtClean="0">
                <a:latin typeface="Century Gothic" pitchFamily="34" charset="0"/>
              </a:rPr>
              <a:t>Умови невизначеності характеризуються тим, що вибір конкретного плану дій може зумовити будь-який результат із певної множини варіантів, але ймовірність впливу випадкових факторів невідома.</a:t>
            </a:r>
          </a:p>
          <a:p>
            <a:r>
              <a:rPr lang="uk-UA" sz="2000" dirty="0" smtClean="0">
                <a:latin typeface="Century Gothic" pitchFamily="34" charset="0"/>
              </a:rPr>
              <a:t>Із віддаленням передбачуваної події в часі рівень невизначеності також зростає.</a:t>
            </a:r>
          </a:p>
          <a:p>
            <a:endParaRPr lang="uk-UA" sz="2000" dirty="0">
              <a:latin typeface="Century Gothic" pitchFamily="34" charset="0"/>
            </a:endParaRPr>
          </a:p>
          <a:p>
            <a:r>
              <a:rPr lang="uk-UA" sz="2000" dirty="0" smtClean="0">
                <a:latin typeface="Century Gothic" pitchFamily="34" charset="0"/>
              </a:rPr>
              <a:t>Наприклад, ніхто не може точно сказати, коли закінчиться війна</a:t>
            </a:r>
          </a:p>
          <a:p>
            <a:pPr marL="0" indent="0">
              <a:spcAft>
                <a:spcPts val="1600"/>
              </a:spcAft>
            </a:pPr>
            <a:endParaRPr lang="uk-UA" sz="2000" dirty="0">
              <a:latin typeface="Century Gothic" pitchFamily="34" charset="0"/>
            </a:endParaRPr>
          </a:p>
        </p:txBody>
      </p:sp>
      <p:cxnSp>
        <p:nvCxnSpPr>
          <p:cNvPr id="473" name="Google Shape;473;p50"/>
          <p:cNvCxnSpPr/>
          <p:nvPr/>
        </p:nvCxnSpPr>
        <p:spPr>
          <a:xfrm>
            <a:off x="1420009" y="1701188"/>
            <a:ext cx="6368527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61162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8"/>
          <p:cNvSpPr txBox="1">
            <a:spLocks noGrp="1"/>
          </p:cNvSpPr>
          <p:nvPr>
            <p:ph type="title"/>
          </p:nvPr>
        </p:nvSpPr>
        <p:spPr>
          <a:xfrm flipH="1">
            <a:off x="957431" y="1103425"/>
            <a:ext cx="7229138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SLOW LIFE</a:t>
            </a:r>
            <a:endParaRPr dirty="0"/>
          </a:p>
        </p:txBody>
      </p:sp>
      <p:sp>
        <p:nvSpPr>
          <p:cNvPr id="457" name="Google Shape;457;p48"/>
          <p:cNvSpPr txBox="1">
            <a:spLocks noGrp="1"/>
          </p:cNvSpPr>
          <p:nvPr>
            <p:ph type="body" idx="1"/>
          </p:nvPr>
        </p:nvSpPr>
        <p:spPr>
          <a:xfrm flipH="1">
            <a:off x="1656674" y="2420471"/>
            <a:ext cx="5787613" cy="24957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600"/>
              </a:spcAft>
              <a:buNone/>
            </a:pPr>
            <a:r>
              <a:rPr lang="uk-UA" sz="2000" dirty="0">
                <a:latin typeface="Century Gothic" pitchFamily="34" charset="0"/>
              </a:rPr>
              <a:t>(англ. повільне життя</a:t>
            </a:r>
            <a:r>
              <a:rPr lang="uk-UA" sz="2000" dirty="0" smtClean="0">
                <a:latin typeface="Century Gothic" pitchFamily="34" charset="0"/>
              </a:rPr>
              <a:t>)</a:t>
            </a:r>
            <a:r>
              <a:rPr lang="en-US" sz="2000" dirty="0" smtClean="0">
                <a:latin typeface="Century Gothic" pitchFamily="34" charset="0"/>
              </a:rPr>
              <a:t> </a:t>
            </a:r>
            <a:r>
              <a:rPr lang="ru-RU" sz="2000" dirty="0">
                <a:latin typeface="Century Gothic" pitchFamily="34" charset="0"/>
              </a:rPr>
              <a:t>культура </a:t>
            </a:r>
            <a:r>
              <a:rPr lang="uk-UA" sz="2000" dirty="0" smtClean="0">
                <a:latin typeface="Century Gothic" pitchFamily="34" charset="0"/>
              </a:rPr>
              <a:t>уповільнення</a:t>
            </a:r>
            <a:r>
              <a:rPr lang="ru-RU" sz="2000" dirty="0" smtClean="0">
                <a:latin typeface="Century Gothic" pitchFamily="34" charset="0"/>
              </a:rPr>
              <a:t> </a:t>
            </a:r>
            <a:r>
              <a:rPr lang="ru-RU" sz="2000" dirty="0">
                <a:latin typeface="Century Gothic" pitchFamily="34" charset="0"/>
              </a:rPr>
              <a:t>ритму </a:t>
            </a:r>
            <a:r>
              <a:rPr lang="uk-UA" sz="2000" dirty="0" smtClean="0">
                <a:latin typeface="Century Gothic" pitchFamily="34" charset="0"/>
              </a:rPr>
              <a:t>життя</a:t>
            </a:r>
            <a:r>
              <a:rPr lang="en-US" sz="2000" dirty="0" smtClean="0">
                <a:latin typeface="Century Gothic" pitchFamily="34" charset="0"/>
              </a:rPr>
              <a:t>.</a:t>
            </a:r>
          </a:p>
          <a:p>
            <a:pPr marL="0" lvl="0" indent="0">
              <a:spcAft>
                <a:spcPts val="600"/>
              </a:spcAft>
              <a:buNone/>
            </a:pPr>
            <a:r>
              <a:rPr lang="uk-UA" sz="2000" dirty="0">
                <a:latin typeface="Century Gothic" pitchFamily="34" charset="0"/>
              </a:rPr>
              <a:t>Ж</a:t>
            </a:r>
            <a:r>
              <a:rPr lang="uk-UA" sz="2000" dirty="0" smtClean="0">
                <a:latin typeface="Century Gothic" pitchFamily="34" charset="0"/>
              </a:rPr>
              <a:t>иттєва</a:t>
            </a:r>
            <a:r>
              <a:rPr lang="en-US" sz="2000" dirty="0" smtClean="0">
                <a:latin typeface="Century Gothic" pitchFamily="34" charset="0"/>
              </a:rPr>
              <a:t> </a:t>
            </a:r>
            <a:r>
              <a:rPr lang="uk-UA" sz="2000" dirty="0" smtClean="0">
                <a:latin typeface="Century Gothic" pitchFamily="34" charset="0"/>
              </a:rPr>
              <a:t>філософія, </a:t>
            </a:r>
            <a:r>
              <a:rPr lang="uk-UA" sz="2000" dirty="0">
                <a:latin typeface="Century Gothic" pitchFamily="34" charset="0"/>
              </a:rPr>
              <a:t>що зосереджує увагу на більш збалансованому підході до життя, в якому має цінність фінансова стабільність, власний досвід та насолода моментом «тут і зараз</a:t>
            </a:r>
            <a:r>
              <a:rPr lang="uk-UA" sz="2000" dirty="0" smtClean="0">
                <a:latin typeface="Century Gothic" pitchFamily="34" charset="0"/>
              </a:rPr>
              <a:t>»</a:t>
            </a:r>
            <a:endParaRPr sz="2000" dirty="0">
              <a:latin typeface="Century Gothic" pitchFamily="34" charset="0"/>
            </a:endParaRPr>
          </a:p>
        </p:txBody>
      </p:sp>
      <p:cxnSp>
        <p:nvCxnSpPr>
          <p:cNvPr id="458" name="Google Shape;458;p48"/>
          <p:cNvCxnSpPr/>
          <p:nvPr/>
        </p:nvCxnSpPr>
        <p:spPr>
          <a:xfrm>
            <a:off x="1688951" y="2329080"/>
            <a:ext cx="5776856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3"/>
          <p:cNvSpPr txBox="1">
            <a:spLocks noGrp="1"/>
          </p:cNvSpPr>
          <p:nvPr>
            <p:ph type="title"/>
          </p:nvPr>
        </p:nvSpPr>
        <p:spPr>
          <a:xfrm>
            <a:off x="707200" y="401993"/>
            <a:ext cx="7726800" cy="8028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smtClean="0"/>
              <a:t>SLOW</a:t>
            </a:r>
            <a:endParaRPr sz="4800" dirty="0"/>
          </a:p>
        </p:txBody>
      </p:sp>
      <p:sp>
        <p:nvSpPr>
          <p:cNvPr id="496" name="Google Shape;496;p53"/>
          <p:cNvSpPr txBox="1">
            <a:spLocks noGrp="1"/>
          </p:cNvSpPr>
          <p:nvPr>
            <p:ph type="title" idx="2"/>
          </p:nvPr>
        </p:nvSpPr>
        <p:spPr>
          <a:xfrm>
            <a:off x="990950" y="1495314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S</a:t>
            </a:r>
            <a:endParaRPr sz="3600" dirty="0"/>
          </a:p>
        </p:txBody>
      </p:sp>
      <p:sp>
        <p:nvSpPr>
          <p:cNvPr id="497" name="Google Shape;497;p53"/>
          <p:cNvSpPr txBox="1">
            <a:spLocks noGrp="1"/>
          </p:cNvSpPr>
          <p:nvPr>
            <p:ph type="subTitle" idx="1"/>
          </p:nvPr>
        </p:nvSpPr>
        <p:spPr>
          <a:xfrm>
            <a:off x="990950" y="223059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 smtClean="0">
                <a:latin typeface="Century Gothic" pitchFamily="34" charset="0"/>
              </a:rPr>
              <a:t>sustainable </a:t>
            </a:r>
            <a:r>
              <a:rPr lang="uk-UA" sz="2000" dirty="0" smtClean="0">
                <a:latin typeface="Century Gothic" pitchFamily="34" charset="0"/>
              </a:rPr>
              <a:t>(</a:t>
            </a:r>
            <a:r>
              <a:rPr lang="uk-UA" sz="2000" dirty="0">
                <a:latin typeface="Century Gothic" pitchFamily="34" charset="0"/>
              </a:rPr>
              <a:t>стійкий)</a:t>
            </a:r>
            <a:endParaRPr sz="2000" dirty="0">
              <a:latin typeface="Century Gothic" pitchFamily="34" charset="0"/>
            </a:endParaRPr>
          </a:p>
        </p:txBody>
      </p:sp>
      <p:sp>
        <p:nvSpPr>
          <p:cNvPr id="498" name="Google Shape;498;p53"/>
          <p:cNvSpPr txBox="1">
            <a:spLocks noGrp="1"/>
          </p:cNvSpPr>
          <p:nvPr>
            <p:ph type="title" idx="3"/>
          </p:nvPr>
        </p:nvSpPr>
        <p:spPr>
          <a:xfrm>
            <a:off x="3554700" y="1495314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L</a:t>
            </a:r>
            <a:endParaRPr sz="3600" dirty="0"/>
          </a:p>
        </p:txBody>
      </p:sp>
      <p:sp>
        <p:nvSpPr>
          <p:cNvPr id="499" name="Google Shape;499;p53"/>
          <p:cNvSpPr txBox="1">
            <a:spLocks noGrp="1"/>
          </p:cNvSpPr>
          <p:nvPr>
            <p:ph type="subTitle" idx="4"/>
          </p:nvPr>
        </p:nvSpPr>
        <p:spPr>
          <a:xfrm>
            <a:off x="3554750" y="223059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>
                <a:latin typeface="Century Gothic" pitchFamily="34" charset="0"/>
              </a:rPr>
              <a:t>local </a:t>
            </a:r>
            <a:r>
              <a:rPr lang="en-US" sz="2000" dirty="0" smtClean="0">
                <a:latin typeface="Century Gothic" pitchFamily="34" charset="0"/>
              </a:rPr>
              <a:t>(</a:t>
            </a:r>
            <a:r>
              <a:rPr lang="uk-UA" sz="2000" dirty="0" smtClean="0">
                <a:latin typeface="Century Gothic" pitchFamily="34" charset="0"/>
              </a:rPr>
              <a:t>локальний</a:t>
            </a:r>
            <a:r>
              <a:rPr lang="ru-RU" sz="2000" dirty="0" smtClean="0">
                <a:latin typeface="Century Gothic" pitchFamily="34" charset="0"/>
              </a:rPr>
              <a:t>)</a:t>
            </a:r>
            <a:endParaRPr sz="2000" dirty="0">
              <a:latin typeface="Century Gothic" pitchFamily="34" charset="0"/>
            </a:endParaRPr>
          </a:p>
        </p:txBody>
      </p:sp>
      <p:sp>
        <p:nvSpPr>
          <p:cNvPr id="502" name="Google Shape;502;p53"/>
          <p:cNvSpPr txBox="1">
            <a:spLocks noGrp="1"/>
          </p:cNvSpPr>
          <p:nvPr>
            <p:ph type="title" idx="7"/>
          </p:nvPr>
        </p:nvSpPr>
        <p:spPr>
          <a:xfrm>
            <a:off x="3554700" y="3186906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W</a:t>
            </a:r>
            <a:endParaRPr sz="3600" dirty="0"/>
          </a:p>
        </p:txBody>
      </p:sp>
      <p:sp>
        <p:nvSpPr>
          <p:cNvPr id="503" name="Google Shape;503;p53"/>
          <p:cNvSpPr txBox="1">
            <a:spLocks noGrp="1"/>
          </p:cNvSpPr>
          <p:nvPr>
            <p:ph type="subTitle" idx="8"/>
          </p:nvPr>
        </p:nvSpPr>
        <p:spPr>
          <a:xfrm>
            <a:off x="3554700" y="38791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>
                <a:latin typeface="Century Gothic" pitchFamily="34" charset="0"/>
              </a:rPr>
              <a:t>wholesome </a:t>
            </a:r>
            <a:r>
              <a:rPr lang="en-US" sz="2000" dirty="0" smtClean="0">
                <a:latin typeface="Century Gothic" pitchFamily="34" charset="0"/>
              </a:rPr>
              <a:t>(</a:t>
            </a:r>
            <a:r>
              <a:rPr lang="uk-UA" sz="2000" dirty="0" smtClean="0">
                <a:latin typeface="Century Gothic" pitchFamily="34" charset="0"/>
              </a:rPr>
              <a:t>корисний</a:t>
            </a:r>
            <a:r>
              <a:rPr lang="ru-RU" sz="2000" dirty="0" smtClean="0">
                <a:latin typeface="Century Gothic" pitchFamily="34" charset="0"/>
              </a:rPr>
              <a:t>) </a:t>
            </a:r>
            <a:endParaRPr sz="2000" dirty="0">
              <a:latin typeface="Century Gothic" pitchFamily="34" charset="0"/>
            </a:endParaRPr>
          </a:p>
        </p:txBody>
      </p:sp>
      <p:sp>
        <p:nvSpPr>
          <p:cNvPr id="504" name="Google Shape;504;p53"/>
          <p:cNvSpPr txBox="1">
            <a:spLocks noGrp="1"/>
          </p:cNvSpPr>
          <p:nvPr>
            <p:ph type="title" idx="9"/>
          </p:nvPr>
        </p:nvSpPr>
        <p:spPr>
          <a:xfrm>
            <a:off x="6118550" y="1495314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O</a:t>
            </a:r>
            <a:endParaRPr sz="3600" dirty="0"/>
          </a:p>
        </p:txBody>
      </p:sp>
      <p:sp>
        <p:nvSpPr>
          <p:cNvPr id="505" name="Google Shape;505;p53"/>
          <p:cNvSpPr txBox="1">
            <a:spLocks noGrp="1"/>
          </p:cNvSpPr>
          <p:nvPr>
            <p:ph type="subTitle" idx="13"/>
          </p:nvPr>
        </p:nvSpPr>
        <p:spPr>
          <a:xfrm>
            <a:off x="6118550" y="223059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>
                <a:latin typeface="Century Gothic" pitchFamily="34" charset="0"/>
              </a:rPr>
              <a:t>organic </a:t>
            </a:r>
            <a:r>
              <a:rPr lang="en-US" sz="2000" dirty="0" smtClean="0">
                <a:latin typeface="Century Gothic" pitchFamily="34" charset="0"/>
              </a:rPr>
              <a:t>(</a:t>
            </a:r>
            <a:r>
              <a:rPr lang="uk-UA" sz="2000" dirty="0" smtClean="0">
                <a:latin typeface="Century Gothic" pitchFamily="34" charset="0"/>
              </a:rPr>
              <a:t>органічний</a:t>
            </a:r>
            <a:r>
              <a:rPr lang="ru-RU" sz="2000" dirty="0" smtClean="0">
                <a:latin typeface="Century Gothic" pitchFamily="34" charset="0"/>
              </a:rPr>
              <a:t>) </a:t>
            </a:r>
            <a:endParaRPr sz="2000" dirty="0">
              <a:latin typeface="Century Gothic" pitchFamily="34" charset="0"/>
            </a:endParaRPr>
          </a:p>
        </p:txBody>
      </p:sp>
      <p:cxnSp>
        <p:nvCxnSpPr>
          <p:cNvPr id="508" name="Google Shape;508;p53"/>
          <p:cNvCxnSpPr/>
          <p:nvPr/>
        </p:nvCxnSpPr>
        <p:spPr>
          <a:xfrm>
            <a:off x="816750" y="1241646"/>
            <a:ext cx="18969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3"/>
          <p:cNvSpPr txBox="1">
            <a:spLocks noGrp="1"/>
          </p:cNvSpPr>
          <p:nvPr>
            <p:ph type="title"/>
          </p:nvPr>
        </p:nvSpPr>
        <p:spPr>
          <a:xfrm>
            <a:off x="707200" y="401993"/>
            <a:ext cx="7726800" cy="8028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smtClean="0"/>
              <a:t>LIFE</a:t>
            </a:r>
            <a:endParaRPr sz="4800" dirty="0"/>
          </a:p>
        </p:txBody>
      </p:sp>
      <p:sp>
        <p:nvSpPr>
          <p:cNvPr id="496" name="Google Shape;496;p53"/>
          <p:cNvSpPr txBox="1">
            <a:spLocks noGrp="1"/>
          </p:cNvSpPr>
          <p:nvPr>
            <p:ph type="title" idx="2"/>
          </p:nvPr>
        </p:nvSpPr>
        <p:spPr>
          <a:xfrm>
            <a:off x="990950" y="1495314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L</a:t>
            </a:r>
            <a:endParaRPr sz="3600" dirty="0"/>
          </a:p>
        </p:txBody>
      </p:sp>
      <p:sp>
        <p:nvSpPr>
          <p:cNvPr id="497" name="Google Shape;497;p53"/>
          <p:cNvSpPr txBox="1">
            <a:spLocks noGrp="1"/>
          </p:cNvSpPr>
          <p:nvPr>
            <p:ph type="subTitle" idx="1"/>
          </p:nvPr>
        </p:nvSpPr>
        <p:spPr>
          <a:xfrm>
            <a:off x="990950" y="223059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>
                <a:latin typeface="Century Gothic" pitchFamily="34" charset="0"/>
              </a:rPr>
              <a:t>learning (</a:t>
            </a:r>
            <a:r>
              <a:rPr lang="ru-RU" sz="2000" dirty="0" err="1">
                <a:latin typeface="Century Gothic" pitchFamily="34" charset="0"/>
              </a:rPr>
              <a:t>навчання</a:t>
            </a:r>
            <a:r>
              <a:rPr lang="ru-RU" sz="2000" dirty="0">
                <a:latin typeface="Century Gothic" pitchFamily="34" charset="0"/>
              </a:rPr>
              <a:t>)</a:t>
            </a:r>
            <a:endParaRPr sz="2000" dirty="0">
              <a:latin typeface="Century Gothic" pitchFamily="34" charset="0"/>
            </a:endParaRPr>
          </a:p>
        </p:txBody>
      </p:sp>
      <p:sp>
        <p:nvSpPr>
          <p:cNvPr id="498" name="Google Shape;498;p53"/>
          <p:cNvSpPr txBox="1">
            <a:spLocks noGrp="1"/>
          </p:cNvSpPr>
          <p:nvPr>
            <p:ph type="title" idx="3"/>
          </p:nvPr>
        </p:nvSpPr>
        <p:spPr>
          <a:xfrm>
            <a:off x="3554700" y="1495314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I</a:t>
            </a:r>
            <a:endParaRPr sz="3600" dirty="0"/>
          </a:p>
        </p:txBody>
      </p:sp>
      <p:sp>
        <p:nvSpPr>
          <p:cNvPr id="499" name="Google Shape;499;p53"/>
          <p:cNvSpPr txBox="1">
            <a:spLocks noGrp="1"/>
          </p:cNvSpPr>
          <p:nvPr>
            <p:ph type="subTitle" idx="4"/>
          </p:nvPr>
        </p:nvSpPr>
        <p:spPr>
          <a:xfrm>
            <a:off x="3554750" y="223059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>
                <a:latin typeface="Century Gothic" pitchFamily="34" charset="0"/>
              </a:rPr>
              <a:t>inspiring (</a:t>
            </a:r>
            <a:r>
              <a:rPr lang="ru-RU" sz="2000" dirty="0" err="1">
                <a:latin typeface="Century Gothic" pitchFamily="34" charset="0"/>
              </a:rPr>
              <a:t>надихаючий</a:t>
            </a:r>
            <a:r>
              <a:rPr lang="ru-RU" sz="2000" dirty="0">
                <a:latin typeface="Century Gothic" pitchFamily="34" charset="0"/>
              </a:rPr>
              <a:t>)</a:t>
            </a:r>
            <a:endParaRPr sz="2000" dirty="0">
              <a:latin typeface="Century Gothic" pitchFamily="34" charset="0"/>
            </a:endParaRPr>
          </a:p>
        </p:txBody>
      </p:sp>
      <p:sp>
        <p:nvSpPr>
          <p:cNvPr id="502" name="Google Shape;502;p53"/>
          <p:cNvSpPr txBox="1">
            <a:spLocks noGrp="1"/>
          </p:cNvSpPr>
          <p:nvPr>
            <p:ph type="title" idx="7"/>
          </p:nvPr>
        </p:nvSpPr>
        <p:spPr>
          <a:xfrm>
            <a:off x="3554700" y="3186906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/>
              <a:t>E</a:t>
            </a:r>
            <a:endParaRPr sz="3600" dirty="0"/>
          </a:p>
        </p:txBody>
      </p:sp>
      <p:sp>
        <p:nvSpPr>
          <p:cNvPr id="503" name="Google Shape;503;p53"/>
          <p:cNvSpPr txBox="1">
            <a:spLocks noGrp="1"/>
          </p:cNvSpPr>
          <p:nvPr>
            <p:ph type="subTitle" idx="8"/>
          </p:nvPr>
        </p:nvSpPr>
        <p:spPr>
          <a:xfrm>
            <a:off x="3554700" y="387915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>
                <a:latin typeface="Century Gothic" pitchFamily="34" charset="0"/>
              </a:rPr>
              <a:t>experiences (</a:t>
            </a:r>
            <a:r>
              <a:rPr lang="ru-RU" sz="2000" dirty="0" err="1">
                <a:latin typeface="Century Gothic" pitchFamily="34" charset="0"/>
              </a:rPr>
              <a:t>досвід</a:t>
            </a:r>
            <a:r>
              <a:rPr lang="ru-RU" sz="2000" dirty="0">
                <a:latin typeface="Century Gothic" pitchFamily="34" charset="0"/>
              </a:rPr>
              <a:t>)</a:t>
            </a:r>
            <a:endParaRPr sz="2000" dirty="0">
              <a:latin typeface="Century Gothic" pitchFamily="34" charset="0"/>
            </a:endParaRPr>
          </a:p>
        </p:txBody>
      </p:sp>
      <p:sp>
        <p:nvSpPr>
          <p:cNvPr id="504" name="Google Shape;504;p53"/>
          <p:cNvSpPr txBox="1">
            <a:spLocks noGrp="1"/>
          </p:cNvSpPr>
          <p:nvPr>
            <p:ph type="title" idx="9"/>
          </p:nvPr>
        </p:nvSpPr>
        <p:spPr>
          <a:xfrm>
            <a:off x="6118550" y="1495314"/>
            <a:ext cx="2034600" cy="5378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F</a:t>
            </a:r>
            <a:endParaRPr sz="3600" dirty="0"/>
          </a:p>
        </p:txBody>
      </p:sp>
      <p:sp>
        <p:nvSpPr>
          <p:cNvPr id="505" name="Google Shape;505;p53"/>
          <p:cNvSpPr txBox="1">
            <a:spLocks noGrp="1"/>
          </p:cNvSpPr>
          <p:nvPr>
            <p:ph type="subTitle" idx="13"/>
          </p:nvPr>
        </p:nvSpPr>
        <p:spPr>
          <a:xfrm>
            <a:off x="6118550" y="2230590"/>
            <a:ext cx="2034600" cy="6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>
                <a:latin typeface="Century Gothic" pitchFamily="34" charset="0"/>
              </a:rPr>
              <a:t>fun (</a:t>
            </a:r>
            <a:r>
              <a:rPr lang="ru-RU" sz="2000" dirty="0">
                <a:latin typeface="Century Gothic" pitchFamily="34" charset="0"/>
              </a:rPr>
              <a:t>веселий)</a:t>
            </a:r>
            <a:endParaRPr sz="2000" dirty="0">
              <a:latin typeface="Century Gothic" pitchFamily="34" charset="0"/>
            </a:endParaRPr>
          </a:p>
        </p:txBody>
      </p:sp>
      <p:cxnSp>
        <p:nvCxnSpPr>
          <p:cNvPr id="508" name="Google Shape;508;p53"/>
          <p:cNvCxnSpPr/>
          <p:nvPr/>
        </p:nvCxnSpPr>
        <p:spPr>
          <a:xfrm>
            <a:off x="816750" y="1241646"/>
            <a:ext cx="18969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681841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2" name="Google Shape;542;p57"/>
          <p:cNvCxnSpPr/>
          <p:nvPr/>
        </p:nvCxnSpPr>
        <p:spPr>
          <a:xfrm>
            <a:off x="2485016" y="2645444"/>
            <a:ext cx="4130937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3" name="Google Shape;543;p57"/>
          <p:cNvSpPr txBox="1">
            <a:spLocks noGrp="1"/>
          </p:cNvSpPr>
          <p:nvPr>
            <p:ph type="title"/>
          </p:nvPr>
        </p:nvSpPr>
        <p:spPr>
          <a:xfrm>
            <a:off x="2398956" y="2753956"/>
            <a:ext cx="4335332" cy="18718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Aft>
                <a:spcPts val="600"/>
              </a:spcAft>
            </a:pPr>
            <a:r>
              <a:rPr lang="ru-RU" sz="2800" dirty="0" smtClean="0"/>
              <a:t>Карл Оноре </a:t>
            </a:r>
            <a:br>
              <a:rPr lang="ru-RU" sz="2800" dirty="0" smtClean="0"/>
            </a:br>
            <a:r>
              <a:rPr lang="uk-UA" sz="1800" b="0" dirty="0">
                <a:latin typeface="Century Gothic" pitchFamily="34" charset="0"/>
              </a:rPr>
              <a:t>один із видатних послідовників життєвої філософії </a:t>
            </a:r>
            <a:r>
              <a:rPr lang="uk-UA" sz="1800" b="0" dirty="0" err="1">
                <a:latin typeface="Century Gothic" pitchFamily="34" charset="0"/>
              </a:rPr>
              <a:t>«slo</a:t>
            </a:r>
            <a:r>
              <a:rPr lang="uk-UA" sz="1800" b="0" dirty="0">
                <a:latin typeface="Century Gothic" pitchFamily="34" charset="0"/>
              </a:rPr>
              <a:t>w life» </a:t>
            </a:r>
            <a:r>
              <a:rPr lang="uk-UA" sz="1800" b="0" dirty="0" smtClean="0">
                <a:latin typeface="Century Gothic" pitchFamily="34" charset="0"/>
              </a:rPr>
              <a:t>в </a:t>
            </a:r>
            <a:r>
              <a:rPr lang="uk-UA" sz="1800" b="0" dirty="0">
                <a:latin typeface="Century Gothic" pitchFamily="34" charset="0"/>
              </a:rPr>
              <a:t>своїй книзі «Без метушні. Як перестати поспішати і почати жити»</a:t>
            </a:r>
            <a:endParaRPr sz="1800" b="0" dirty="0">
              <a:latin typeface="Century Gothic" pitchFamily="34" charset="0"/>
            </a:endParaRPr>
          </a:p>
        </p:txBody>
      </p:sp>
      <p:sp>
        <p:nvSpPr>
          <p:cNvPr id="544" name="Google Shape;544;p57"/>
          <p:cNvSpPr txBox="1">
            <a:spLocks noGrp="1"/>
          </p:cNvSpPr>
          <p:nvPr>
            <p:ph type="subTitle" idx="1"/>
          </p:nvPr>
        </p:nvSpPr>
        <p:spPr>
          <a:xfrm>
            <a:off x="2398955" y="968197"/>
            <a:ext cx="4335332" cy="1592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uk-UA" sz="2400" dirty="0" smtClean="0">
                <a:latin typeface="Century Gothic" pitchFamily="34" charset="0"/>
              </a:rPr>
              <a:t>«Поспішати потрібно, тільки коли це необхідно, мета - знайти свій ідеальний темп.»</a:t>
            </a:r>
            <a:endParaRPr lang="uk-UA" sz="24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73"/>
          <p:cNvSpPr txBox="1">
            <a:spLocks noGrp="1"/>
          </p:cNvSpPr>
          <p:nvPr>
            <p:ph type="title"/>
          </p:nvPr>
        </p:nvSpPr>
        <p:spPr>
          <a:xfrm>
            <a:off x="847055" y="1127820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dirty="0" smtClean="0"/>
              <a:t>Перспективи у покращенні рівня життя</a:t>
            </a:r>
            <a:endParaRPr lang="uk-UA" dirty="0"/>
          </a:p>
        </p:txBody>
      </p:sp>
      <p:sp>
        <p:nvSpPr>
          <p:cNvPr id="853" name="Google Shape;853;p73"/>
          <p:cNvSpPr txBox="1">
            <a:spLocks noGrp="1"/>
          </p:cNvSpPr>
          <p:nvPr>
            <p:ph type="subTitle" idx="1"/>
          </p:nvPr>
        </p:nvSpPr>
        <p:spPr>
          <a:xfrm flipH="1">
            <a:off x="597347" y="1735974"/>
            <a:ext cx="7589221" cy="25885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-317500">
              <a:lnSpc>
                <a:spcPct val="100000"/>
              </a:lnSpc>
            </a:pPr>
            <a:r>
              <a:rPr lang="uk-UA" sz="2000" dirty="0" smtClean="0">
                <a:latin typeface="Century Gothic" pitchFamily="34" charset="0"/>
              </a:rPr>
              <a:t>збільшення суб’єктивних показників щастя,</a:t>
            </a:r>
          </a:p>
          <a:p>
            <a:pPr lvl="0" indent="-317500">
              <a:lnSpc>
                <a:spcPct val="100000"/>
              </a:lnSpc>
            </a:pPr>
            <a:r>
              <a:rPr lang="uk-UA" sz="2000" dirty="0" smtClean="0">
                <a:latin typeface="Century Gothic" pitchFamily="34" charset="0"/>
              </a:rPr>
              <a:t>насолода простими речами</a:t>
            </a:r>
          </a:p>
          <a:p>
            <a:pPr lvl="0" indent="-317500">
              <a:lnSpc>
                <a:spcPct val="100000"/>
              </a:lnSpc>
            </a:pPr>
            <a:r>
              <a:rPr lang="uk-UA" sz="2000" dirty="0" smtClean="0">
                <a:latin typeface="Century Gothic" pitchFamily="34" charset="0"/>
              </a:rPr>
              <a:t>зменшення стресу</a:t>
            </a:r>
          </a:p>
          <a:p>
            <a:pPr lvl="0" indent="-317500">
              <a:lnSpc>
                <a:spcPct val="100000"/>
              </a:lnSpc>
            </a:pPr>
            <a:r>
              <a:rPr lang="uk-UA" sz="2000" dirty="0" smtClean="0">
                <a:latin typeface="Century Gothic" pitchFamily="34" charset="0"/>
              </a:rPr>
              <a:t>покращення емоційного стану</a:t>
            </a:r>
          </a:p>
          <a:p>
            <a:pPr lvl="0" indent="-317500">
              <a:lnSpc>
                <a:spcPct val="100000"/>
              </a:lnSpc>
            </a:pPr>
            <a:r>
              <a:rPr lang="uk-UA" sz="2000" dirty="0" smtClean="0">
                <a:latin typeface="Century Gothic" pitchFamily="34" charset="0"/>
              </a:rPr>
              <a:t>позитивне сприйняття часу та концентрація на роботі, що гарантує не тільки фінансову стабільність, а й емоційне задоволення.</a:t>
            </a:r>
            <a:endParaRPr lang="uk-UA" sz="2000" dirty="0">
              <a:latin typeface="Century Gothic" pitchFamily="34" charset="0"/>
            </a:endParaRPr>
          </a:p>
        </p:txBody>
      </p:sp>
      <p:cxnSp>
        <p:nvCxnSpPr>
          <p:cNvPr id="854" name="Google Shape;854;p73"/>
          <p:cNvCxnSpPr/>
          <p:nvPr/>
        </p:nvCxnSpPr>
        <p:spPr>
          <a:xfrm>
            <a:off x="816750" y="1112550"/>
            <a:ext cx="594981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852;p73"/>
          <p:cNvSpPr txBox="1">
            <a:spLocks/>
          </p:cNvSpPr>
          <p:nvPr/>
        </p:nvSpPr>
        <p:spPr>
          <a:xfrm>
            <a:off x="848843" y="408822"/>
            <a:ext cx="772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9pPr>
          </a:lstStyle>
          <a:p>
            <a:r>
              <a:rPr lang="en-US" sz="4000" dirty="0" smtClean="0"/>
              <a:t>SLOW LIFE</a:t>
            </a:r>
            <a:endParaRPr lang="uk-UA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73"/>
          <p:cNvSpPr txBox="1">
            <a:spLocks noGrp="1"/>
          </p:cNvSpPr>
          <p:nvPr>
            <p:ph type="title"/>
          </p:nvPr>
        </p:nvSpPr>
        <p:spPr>
          <a:xfrm>
            <a:off x="825539" y="1127820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dirty="0" smtClean="0"/>
              <a:t>Висновки</a:t>
            </a:r>
            <a:endParaRPr lang="uk-UA" dirty="0"/>
          </a:p>
        </p:txBody>
      </p:sp>
      <p:sp>
        <p:nvSpPr>
          <p:cNvPr id="853" name="Google Shape;853;p73"/>
          <p:cNvSpPr txBox="1">
            <a:spLocks noGrp="1"/>
          </p:cNvSpPr>
          <p:nvPr>
            <p:ph type="subTitle" idx="1"/>
          </p:nvPr>
        </p:nvSpPr>
        <p:spPr>
          <a:xfrm flipH="1">
            <a:off x="597347" y="1735974"/>
            <a:ext cx="7589221" cy="25885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0" indent="0">
              <a:buNone/>
            </a:pPr>
            <a:r>
              <a:rPr lang="uk-UA" sz="2000" dirty="0">
                <a:latin typeface="Century Gothic" pitchFamily="34" charset="0"/>
              </a:rPr>
              <a:t>Життєва філософія </a:t>
            </a:r>
            <a:r>
              <a:rPr lang="uk-UA" sz="2000" dirty="0" err="1">
                <a:latin typeface="Century Gothic" pitchFamily="34" charset="0"/>
              </a:rPr>
              <a:t>«slo</a:t>
            </a:r>
            <a:r>
              <a:rPr lang="uk-UA" sz="2000" dirty="0">
                <a:latin typeface="Century Gothic" pitchFamily="34" charset="0"/>
              </a:rPr>
              <a:t>w life» може стати однією з ефективних форм організації робочого часу. Її реалізація може відкрити більше можливостей для відновлення психологічних </a:t>
            </a:r>
            <a:r>
              <a:rPr lang="uk-UA" sz="2000" dirty="0" smtClean="0">
                <a:latin typeface="Century Gothic" pitchFamily="34" charset="0"/>
              </a:rPr>
              <a:t>ресурсів. </a:t>
            </a:r>
            <a:r>
              <a:rPr lang="uk-UA" sz="2000" dirty="0">
                <a:latin typeface="Century Gothic" pitchFamily="34" charset="0"/>
              </a:rPr>
              <a:t>Проте вивчення явища </a:t>
            </a:r>
            <a:r>
              <a:rPr lang="uk-UA" sz="2000" dirty="0" err="1">
                <a:latin typeface="Century Gothic" pitchFamily="34" charset="0"/>
              </a:rPr>
              <a:t>«slo</a:t>
            </a:r>
            <a:r>
              <a:rPr lang="uk-UA" sz="2000" dirty="0">
                <a:latin typeface="Century Gothic" pitchFamily="34" charset="0"/>
              </a:rPr>
              <a:t>w life» все ще залишається областю досліджень, якої, на жаль, бракує. </a:t>
            </a:r>
            <a:endParaRPr lang="ru-RU" sz="2000" dirty="0">
              <a:latin typeface="Century Gothic" pitchFamily="34" charset="0"/>
            </a:endParaRPr>
          </a:p>
        </p:txBody>
      </p:sp>
      <p:cxnSp>
        <p:nvCxnSpPr>
          <p:cNvPr id="854" name="Google Shape;854;p73"/>
          <p:cNvCxnSpPr/>
          <p:nvPr/>
        </p:nvCxnSpPr>
        <p:spPr>
          <a:xfrm>
            <a:off x="816750" y="1112550"/>
            <a:ext cx="594981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852;p73"/>
          <p:cNvSpPr txBox="1">
            <a:spLocks/>
          </p:cNvSpPr>
          <p:nvPr/>
        </p:nvSpPr>
        <p:spPr>
          <a:xfrm>
            <a:off x="848843" y="408822"/>
            <a:ext cx="772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Philosopher"/>
              <a:buNone/>
              <a:defRPr sz="2800" b="1" i="0" u="none" strike="noStrike" cap="none">
                <a:solidFill>
                  <a:schemeClr val="accent1"/>
                </a:solidFill>
                <a:latin typeface="Philosopher"/>
                <a:ea typeface="Philosopher"/>
                <a:cs typeface="Philosopher"/>
                <a:sym typeface="Philosopher"/>
              </a:defRPr>
            </a:lvl9pPr>
          </a:lstStyle>
          <a:p>
            <a:r>
              <a:rPr lang="en-US" sz="4000" dirty="0" smtClean="0"/>
              <a:t>SLOW LIFE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124783743"/>
      </p:ext>
    </p:extLst>
  </p:cSld>
  <p:clrMapOvr>
    <a:masterClrMapping/>
  </p:clrMapOvr>
</p:sld>
</file>

<file path=ppt/theme/theme1.xml><?xml version="1.0" encoding="utf-8"?>
<a:theme xmlns:a="http://schemas.openxmlformats.org/drawingml/2006/main" name="Paget's Awareness Day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03030"/>
      </a:accent1>
      <a:accent2>
        <a:srgbClr val="892C97"/>
      </a:accent2>
      <a:accent3>
        <a:srgbClr val="FF8248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183</Words>
  <Application>Microsoft Office PowerPoint</Application>
  <PresentationFormat>Экран (16:9)</PresentationFormat>
  <Paragraphs>43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Philosopher</vt:lpstr>
      <vt:lpstr>Arial</vt:lpstr>
      <vt:lpstr>Century Gothic</vt:lpstr>
      <vt:lpstr>Nanum Gothic</vt:lpstr>
      <vt:lpstr>Paget's Awareness Day by Slidesgo</vt:lpstr>
      <vt:lpstr>МИСТЕЦТВО ЖИТИ В УМОВАХ НЕВИЗНАЧЕНОСТІ – ЖИТТЄВА ФІЛОСОВІЯ «SLOW LIFE»</vt:lpstr>
      <vt:lpstr>«Щурячі перегони»</vt:lpstr>
      <vt:lpstr>Умови невизначеності</vt:lpstr>
      <vt:lpstr>SLOW LIFE</vt:lpstr>
      <vt:lpstr>SLOW</vt:lpstr>
      <vt:lpstr>LIFE</vt:lpstr>
      <vt:lpstr>Карл Оноре  один із видатних послідовників життєвої філософії «slow life» в своїй книзі «Без метушні. Як перестати поспішати і почати жити»</vt:lpstr>
      <vt:lpstr>Перспективи у покращенні рівня життя</vt:lpstr>
      <vt:lpstr>Висновки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PAGET’S AWARENESS DAY</dc:title>
  <dc:creator>user</dc:creator>
  <cp:lastModifiedBy>CocoBongo</cp:lastModifiedBy>
  <cp:revision>9</cp:revision>
  <dcterms:modified xsi:type="dcterms:W3CDTF">2022-07-18T11:20:56Z</dcterms:modified>
</cp:coreProperties>
</file>