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Автоматизація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c:rich>
      </c:tx>
      <c:layout>
        <c:manualLayout>
          <c:xMode val="edge"/>
          <c:yMode val="edge"/>
          <c:x val="0.32012881397637794"/>
          <c:y val="0.471093721020317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Автоматизація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Лист1!$A$2:$A$5</c:f>
              <c:strCache>
                <c:ptCount val="4"/>
                <c:pt idx="0">
                  <c:v>Відділ продажів</c:v>
                </c:pt>
                <c:pt idx="1">
                  <c:v>Відділ адміністрування</c:v>
                </c:pt>
                <c:pt idx="2">
                  <c:v>Відділ аналатики</c:v>
                </c:pt>
                <c:pt idx="3">
                  <c:v>Відділ інфор. забеспечення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15</c:v>
                </c:pt>
                <c:pt idx="2">
                  <c:v>25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31-4175-A354-D1C208938D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0.01866</cdr:x>
      <cdr:y>0.41562</cdr:y>
    </cdr:from>
    <cdr:to>
      <cdr:x>0.13116</cdr:x>
      <cdr:y>0.58437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1641" y="225213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uk-UA" sz="6000" dirty="0" smtClean="0">
              <a:latin typeface="Comic Sans MS" panose="030F0702030302020204" pitchFamily="66" charset="0"/>
            </a:rPr>
            <a:t>50%</a:t>
          </a:r>
          <a:endParaRPr lang="ru-RU" sz="6000" dirty="0">
            <a:latin typeface="Comic Sans MS" panose="030F0702030302020204" pitchFamily="66" charset="0"/>
          </a:endParaRPr>
        </a:p>
      </cdr:txBody>
    </cdr:sp>
  </cdr:relSizeAnchor>
  <cdr:relSizeAnchor xmlns:cdr="http://schemas.openxmlformats.org/drawingml/2006/chartDrawing">
    <cdr:from>
      <cdr:x>0.70541</cdr:x>
      <cdr:y>0.69834</cdr:y>
    </cdr:from>
    <cdr:to>
      <cdr:x>0.81791</cdr:x>
      <cdr:y>0.86709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733576" y="378409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uk-UA" sz="6000" dirty="0" smtClean="0">
              <a:latin typeface="Comic Sans MS" panose="030F0702030302020204" pitchFamily="66" charset="0"/>
            </a:rPr>
            <a:t>25%</a:t>
          </a:r>
          <a:endParaRPr lang="ru-RU" sz="6000" dirty="0">
            <a:latin typeface="Comic Sans MS" panose="030F0702030302020204" pitchFamily="66" charset="0"/>
          </a:endParaRPr>
        </a:p>
      </cdr:txBody>
    </cdr:sp>
  </cdr:relSizeAnchor>
  <cdr:relSizeAnchor xmlns:cdr="http://schemas.openxmlformats.org/drawingml/2006/chartDrawing">
    <cdr:from>
      <cdr:x>0.72052</cdr:x>
      <cdr:y>0.18202</cdr:y>
    </cdr:from>
    <cdr:to>
      <cdr:x>0.83302</cdr:x>
      <cdr:y>0.35077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856406" y="98630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uk-UA" sz="6000" dirty="0" smtClean="0">
              <a:latin typeface="Comic Sans MS" panose="030F0702030302020204" pitchFamily="66" charset="0"/>
            </a:rPr>
            <a:t>15%</a:t>
          </a:r>
          <a:endParaRPr lang="ru-RU" sz="6000" dirty="0">
            <a:latin typeface="Comic Sans MS" panose="030F0702030302020204" pitchFamily="66" charset="0"/>
          </a:endParaRPr>
        </a:p>
      </cdr:txBody>
    </cdr:sp>
  </cdr:relSizeAnchor>
  <cdr:relSizeAnchor xmlns:cdr="http://schemas.openxmlformats.org/drawingml/2006/chartDrawing">
    <cdr:from>
      <cdr:x>0.59795</cdr:x>
      <cdr:y>0</cdr:y>
    </cdr:from>
    <cdr:to>
      <cdr:x>0.71045</cdr:x>
      <cdr:y>0.16875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860120" y="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uk-UA" sz="6000" dirty="0" smtClean="0">
              <a:latin typeface="Comic Sans MS" panose="030F0702030302020204" pitchFamily="66" charset="0"/>
            </a:rPr>
            <a:t>10%</a:t>
          </a:r>
          <a:endParaRPr lang="ru-RU" sz="6000" dirty="0">
            <a:latin typeface="Comic Sans MS" panose="030F0702030302020204" pitchFamily="66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F8CE-8507-40D4-A3A7-0ED29A01D5C9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5416-EDAA-4CF6-B3EA-230875267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150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F8CE-8507-40D4-A3A7-0ED29A01D5C9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5416-EDAA-4CF6-B3EA-230875267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800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F8CE-8507-40D4-A3A7-0ED29A01D5C9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5416-EDAA-4CF6-B3EA-230875267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147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F8CE-8507-40D4-A3A7-0ED29A01D5C9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5416-EDAA-4CF6-B3EA-230875267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933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F8CE-8507-40D4-A3A7-0ED29A01D5C9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5416-EDAA-4CF6-B3EA-230875267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92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F8CE-8507-40D4-A3A7-0ED29A01D5C9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5416-EDAA-4CF6-B3EA-230875267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273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F8CE-8507-40D4-A3A7-0ED29A01D5C9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5416-EDAA-4CF6-B3EA-230875267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958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F8CE-8507-40D4-A3A7-0ED29A01D5C9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5416-EDAA-4CF6-B3EA-230875267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72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F8CE-8507-40D4-A3A7-0ED29A01D5C9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5416-EDAA-4CF6-B3EA-230875267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829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F8CE-8507-40D4-A3A7-0ED29A01D5C9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5416-EDAA-4CF6-B3EA-230875267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899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F8CE-8507-40D4-A3A7-0ED29A01D5C9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5416-EDAA-4CF6-B3EA-230875267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822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DF8CE-8507-40D4-A3A7-0ED29A01D5C9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95416-EDAA-4CF6-B3EA-230875267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958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1922571"/>
              </p:ext>
            </p:extLst>
          </p:nvPr>
        </p:nvGraphicFramePr>
        <p:xfrm>
          <a:off x="2032000" y="583189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5290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953" t="32065" r="24549" b="16184"/>
          <a:stretch/>
        </p:blipFill>
        <p:spPr>
          <a:xfrm>
            <a:off x="1155510" y="46507"/>
            <a:ext cx="9880979" cy="67649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50234" y="1337480"/>
            <a:ext cx="769152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600" dirty="0" err="1" smtClean="0">
                <a:latin typeface="Comic Sans MS" panose="030F0702030302020204" pitchFamily="66" charset="0"/>
              </a:rPr>
              <a:t>Укра</a:t>
            </a:r>
            <a:r>
              <a:rPr lang="uk-UA" sz="16600" dirty="0" err="1" smtClean="0">
                <a:latin typeface="Comic Sans MS" panose="030F0702030302020204" pitchFamily="66" charset="0"/>
              </a:rPr>
              <a:t>їна</a:t>
            </a:r>
            <a:endParaRPr lang="ru-RU" sz="16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074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539" t="26733" r="29133" b="18065"/>
          <a:stretch/>
        </p:blipFill>
        <p:spPr>
          <a:xfrm>
            <a:off x="0" y="0"/>
            <a:ext cx="7287904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6363" t="25326" r="18707" b="28317"/>
          <a:stretch/>
        </p:blipFill>
        <p:spPr>
          <a:xfrm>
            <a:off x="6591869" y="986051"/>
            <a:ext cx="5450006" cy="457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219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5140" t="43623" r="9686" b="19064"/>
          <a:stretch/>
        </p:blipFill>
        <p:spPr>
          <a:xfrm>
            <a:off x="0" y="668740"/>
            <a:ext cx="12192000" cy="52816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5035" y="4583906"/>
            <a:ext cx="17764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Bitter" panose="00000500000000000000" pitchFamily="2" charset="-52"/>
              </a:rPr>
              <a:t>Учениця </a:t>
            </a:r>
          </a:p>
          <a:p>
            <a:r>
              <a:rPr lang="uk-UA" sz="2800" dirty="0" smtClean="0">
                <a:latin typeface="Bitter" panose="00000500000000000000" pitchFamily="2" charset="-52"/>
              </a:rPr>
              <a:t>школи</a:t>
            </a:r>
            <a:endParaRPr lang="ru-RU" sz="2800" dirty="0">
              <a:latin typeface="Bitter" panose="00000500000000000000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24586" y="943717"/>
            <a:ext cx="23086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Bitter" panose="00000500000000000000" pitchFamily="2" charset="-52"/>
              </a:rPr>
              <a:t>Студентка</a:t>
            </a:r>
            <a:endParaRPr lang="ru-RU" sz="2800" dirty="0">
              <a:latin typeface="Bitter" panose="000005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5031" y="4599294"/>
            <a:ext cx="218361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Bitter" panose="00000500000000000000" pitchFamily="2" charset="-52"/>
              </a:rPr>
              <a:t>Молодший </a:t>
            </a:r>
          </a:p>
          <a:p>
            <a:r>
              <a:rPr lang="uk-UA" sz="2800" dirty="0">
                <a:latin typeface="Bitter" panose="00000500000000000000" pitchFamily="2" charset="-52"/>
              </a:rPr>
              <a:t>м</a:t>
            </a:r>
            <a:r>
              <a:rPr lang="uk-UA" sz="2800" dirty="0" smtClean="0">
                <a:latin typeface="Bitter" panose="00000500000000000000" pitchFamily="2" charset="-52"/>
              </a:rPr>
              <a:t>едичний</a:t>
            </a:r>
          </a:p>
          <a:p>
            <a:r>
              <a:rPr lang="uk-UA" sz="2800" dirty="0" smtClean="0">
                <a:latin typeface="Bitter" panose="00000500000000000000" pitchFamily="2" charset="-52"/>
              </a:rPr>
              <a:t> працівник</a:t>
            </a:r>
            <a:endParaRPr lang="ru-RU" sz="2800" dirty="0">
              <a:latin typeface="Bitter" panose="00000500000000000000" pitchFamily="2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69791" y="943717"/>
            <a:ext cx="1178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Bitter" panose="00000500000000000000" pitchFamily="2" charset="-52"/>
              </a:rPr>
              <a:t>Лікар</a:t>
            </a:r>
            <a:endParaRPr lang="ru-RU" sz="2800" dirty="0">
              <a:latin typeface="Bitter" panose="00000500000000000000" pitchFamily="2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86917" y="5014793"/>
            <a:ext cx="1309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Bitter" panose="00000500000000000000" pitchFamily="2" charset="-52"/>
              </a:rPr>
              <a:t>Хірург</a:t>
            </a:r>
            <a:endParaRPr lang="ru-RU" sz="2800" dirty="0">
              <a:latin typeface="Bitter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336211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226" y="1540681"/>
            <a:ext cx="5063774" cy="5047949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9388481"/>
              </p:ext>
            </p:extLst>
          </p:nvPr>
        </p:nvGraphicFramePr>
        <p:xfrm>
          <a:off x="368489" y="1540683"/>
          <a:ext cx="7432344" cy="4725915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5003041">
                  <a:extLst>
                    <a:ext uri="{9D8B030D-6E8A-4147-A177-3AD203B41FA5}">
                      <a16:colId xmlns:a16="http://schemas.microsoft.com/office/drawing/2014/main" val="3272645774"/>
                    </a:ext>
                  </a:extLst>
                </a:gridCol>
                <a:gridCol w="2429303">
                  <a:extLst>
                    <a:ext uri="{9D8B030D-6E8A-4147-A177-3AD203B41FA5}">
                      <a16:colId xmlns:a16="http://schemas.microsoft.com/office/drawing/2014/main" val="255570463"/>
                    </a:ext>
                  </a:extLst>
                </a:gridCol>
              </a:tblGrid>
              <a:tr h="945183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chemeClr val="tx1"/>
                          </a:solidFill>
                        </a:rPr>
                        <a:t>Компенсації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chemeClr val="tx1"/>
                          </a:solidFill>
                        </a:rPr>
                        <a:t>1000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4440614"/>
                  </a:ext>
                </a:extLst>
              </a:tr>
              <a:tr h="945183"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Заробітна плата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5000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719989"/>
                  </a:ext>
                </a:extLst>
              </a:tr>
              <a:tr h="945183"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Річний</a:t>
                      </a:r>
                      <a:r>
                        <a:rPr lang="uk-UA" sz="2800" baseline="0" dirty="0" smtClean="0"/>
                        <a:t> бонус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1500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24559"/>
                  </a:ext>
                </a:extLst>
              </a:tr>
              <a:tr h="945183"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Річна премія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2000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609887"/>
                  </a:ext>
                </a:extLst>
              </a:tr>
              <a:tr h="945183"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Мобільний бонус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900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89843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8489" y="387652"/>
            <a:ext cx="88440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800" dirty="0" smtClean="0">
                <a:latin typeface="Bitter" panose="00000500000000000000" pitchFamily="2" charset="-52"/>
              </a:rPr>
              <a:t>Річні компенсації та пільги</a:t>
            </a:r>
            <a:endParaRPr lang="ru-RU" sz="4800" dirty="0">
              <a:latin typeface="Bitter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7217741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38</Words>
  <Application>Microsoft Office PowerPoint</Application>
  <PresentationFormat>Широкоэкранный</PresentationFormat>
  <Paragraphs>25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Bitter</vt:lpstr>
      <vt:lpstr>Calibri</vt:lpstr>
      <vt:lpstr>Calibri Light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12</cp:revision>
  <dcterms:created xsi:type="dcterms:W3CDTF">2020-11-21T14:35:07Z</dcterms:created>
  <dcterms:modified xsi:type="dcterms:W3CDTF">2020-11-21T17:15:51Z</dcterms:modified>
</cp:coreProperties>
</file>