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1A93B6-D5B0-47BE-8E42-5E17AC935C16}" v="1" dt="2021-11-23T12:53:48.327"/>
    <p1510:client id="{5D7F66AB-6F24-4EF5-BD4A-C5F66FD224D8}" v="19" dt="2021-11-29T14:19:48.3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o Sukhin" userId="S::marko.sukhin@szkolykielcepl.onmicrosoft.com::831af884-ac16-42ca-b2cf-3b4ee1e2827c" providerId="AD" clId="Web-{241A93B6-D5B0-47BE-8E42-5E17AC935C16}"/>
    <pc:docChg chg="modSld">
      <pc:chgData name="Marko Sukhin" userId="S::marko.sukhin@szkolykielcepl.onmicrosoft.com::831af884-ac16-42ca-b2cf-3b4ee1e2827c" providerId="AD" clId="Web-{241A93B6-D5B0-47BE-8E42-5E17AC935C16}" dt="2021-11-23T12:53:48.327" v="0"/>
      <pc:docMkLst>
        <pc:docMk/>
      </pc:docMkLst>
      <pc:sldChg chg="addSp">
        <pc:chgData name="Marko Sukhin" userId="S::marko.sukhin@szkolykielcepl.onmicrosoft.com::831af884-ac16-42ca-b2cf-3b4ee1e2827c" providerId="AD" clId="Web-{241A93B6-D5B0-47BE-8E42-5E17AC935C16}" dt="2021-11-23T12:53:48.327" v="0"/>
        <pc:sldMkLst>
          <pc:docMk/>
          <pc:sldMk cId="3786271411" sldId="261"/>
        </pc:sldMkLst>
        <pc:spChg chg="add">
          <ac:chgData name="Marko Sukhin" userId="S::marko.sukhin@szkolykielcepl.onmicrosoft.com::831af884-ac16-42ca-b2cf-3b4ee1e2827c" providerId="AD" clId="Web-{241A93B6-D5B0-47BE-8E42-5E17AC935C16}" dt="2021-11-23T12:53:48.327" v="0"/>
          <ac:spMkLst>
            <pc:docMk/>
            <pc:sldMk cId="3786271411" sldId="261"/>
            <ac:spMk id="4" creationId="{14CC51CF-A66E-454B-A229-3B2DFF5C7278}"/>
          </ac:spMkLst>
        </pc:spChg>
      </pc:sldChg>
    </pc:docChg>
  </pc:docChgLst>
  <pc:docChgLst>
    <pc:chgData name="Nazar Motsar" userId="S::nazar.motsar@szkolykielcepl.onmicrosoft.com::6ec09c85-c673-40f0-b1c4-bb5d4888d5cd" providerId="AD" clId="Web-{5D7F66AB-6F24-4EF5-BD4A-C5F66FD224D8}"/>
    <pc:docChg chg="modSld">
      <pc:chgData name="Nazar Motsar" userId="S::nazar.motsar@szkolykielcepl.onmicrosoft.com::6ec09c85-c673-40f0-b1c4-bb5d4888d5cd" providerId="AD" clId="Web-{5D7F66AB-6F24-4EF5-BD4A-C5F66FD224D8}" dt="2021-11-29T14:19:46.390" v="8" actId="20577"/>
      <pc:docMkLst>
        <pc:docMk/>
      </pc:docMkLst>
      <pc:sldChg chg="modSp">
        <pc:chgData name="Nazar Motsar" userId="S::nazar.motsar@szkolykielcepl.onmicrosoft.com::6ec09c85-c673-40f0-b1c4-bb5d4888d5cd" providerId="AD" clId="Web-{5D7F66AB-6F24-4EF5-BD4A-C5F66FD224D8}" dt="2021-11-29T14:19:46.390" v="8" actId="20577"/>
        <pc:sldMkLst>
          <pc:docMk/>
          <pc:sldMk cId="3786271411" sldId="261"/>
        </pc:sldMkLst>
        <pc:spChg chg="mod">
          <ac:chgData name="Nazar Motsar" userId="S::nazar.motsar@szkolykielcepl.onmicrosoft.com::6ec09c85-c673-40f0-b1c4-bb5d4888d5cd" providerId="AD" clId="Web-{5D7F66AB-6F24-4EF5-BD4A-C5F66FD224D8}" dt="2021-11-29T14:19:46.390" v="8" actId="20577"/>
          <ac:spMkLst>
            <pc:docMk/>
            <pc:sldMk cId="3786271411" sldId="261"/>
            <ac:spMk id="4" creationId="{14CC51CF-A66E-454B-A229-3B2DFF5C7278}"/>
          </ac:spMkLst>
        </pc:sp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pl-PL"/>
              <a:t>Kliknij, aby edytować styl</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pl-PL"/>
              <a:t>Kliknij, aby edytować styl</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11/29/2021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pl-PL"/>
              <a:t>Kliknij, aby edytować styl</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5" name="Date Placeholder 4"/>
          <p:cNvSpPr>
            <a:spLocks noGrp="1"/>
          </p:cNvSpPr>
          <p:nvPr>
            <p:ph type="dt" sz="half" idx="10"/>
          </p:nvPr>
        </p:nvSpPr>
        <p:spPr/>
        <p:txBody>
          <a:bodyPr/>
          <a:lstStyle/>
          <a:p>
            <a:fld id="{DA16AA21-1863-4931-97CB-99D0A168701B}" type="datetimeFigureOut">
              <a:rPr lang="en-US" dirty="0"/>
              <a:t>11/29/2021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pl-PL"/>
              <a:t>Kliknij, aby edytować styl</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Edytuj style wzorca tekstu</a:t>
            </a:r>
          </a:p>
        </p:txBody>
      </p:sp>
      <p:sp>
        <p:nvSpPr>
          <p:cNvPr id="5" name="Date Placeholder 4"/>
          <p:cNvSpPr>
            <a:spLocks noGrp="1"/>
          </p:cNvSpPr>
          <p:nvPr>
            <p:ph type="dt" sz="half" idx="10"/>
          </p:nvPr>
        </p:nvSpPr>
        <p:spPr/>
        <p:txBody>
          <a:bodyPr/>
          <a:lstStyle/>
          <a:p>
            <a:fld id="{3772C379-9A7C-4C87-A116-CBE9F58B04C5}" type="datetimeFigureOut">
              <a:rPr lang="en-US" dirty="0"/>
              <a:t>11/29/2021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11/29/2021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l.wikipedia.org/wiki/Przewo%C5%BAnik" TargetMode="External"/><Relationship Id="rId2" Type="http://schemas.openxmlformats.org/officeDocument/2006/relationships/hyperlink" Target="https://pl.wikipedia.org/wiki/Umowa"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pl.wikipedia.org/wiki/Przedsi%C4%99biorstw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pl.wikipedia.org/wiki/P%C5%82ac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okmarit.com.pl/nasze-projekt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bezpiecznytir.pl/akty.php#003" TargetMode="External"/><Relationship Id="rId2" Type="http://schemas.openxmlformats.org/officeDocument/2006/relationships/hyperlink" Target="http://www.bezpiecznytir.pl/akty.php#002" TargetMode="External"/><Relationship Id="rId1" Type="http://schemas.openxmlformats.org/officeDocument/2006/relationships/slideLayout" Target="../slideLayouts/slideLayout2.xml"/><Relationship Id="rId6" Type="http://schemas.openxmlformats.org/officeDocument/2006/relationships/hyperlink" Target="http://www.bezpiecznytir.pl/akty.php#009" TargetMode="External"/><Relationship Id="rId5" Type="http://schemas.openxmlformats.org/officeDocument/2006/relationships/hyperlink" Target="http://www.bezpiecznytir.pl/akty.php#008" TargetMode="External"/><Relationship Id="rId4" Type="http://schemas.openxmlformats.org/officeDocument/2006/relationships/hyperlink" Target="http://www.bezpiecznytir.pl/akty.php#016"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www.bezpiecznytir.pl/akty.php#020" TargetMode="External"/><Relationship Id="rId3" Type="http://schemas.openxmlformats.org/officeDocument/2006/relationships/hyperlink" Target="http://www.bezpiecznytir.pl/akty.php#006" TargetMode="External"/><Relationship Id="rId7" Type="http://schemas.openxmlformats.org/officeDocument/2006/relationships/hyperlink" Target="http://www.bezpiecznytir.pl/akty.php#018" TargetMode="External"/><Relationship Id="rId12" Type="http://schemas.openxmlformats.org/officeDocument/2006/relationships/hyperlink" Target="http://www.bezpiecznytir.pl/akty.php#022" TargetMode="External"/><Relationship Id="rId2" Type="http://schemas.openxmlformats.org/officeDocument/2006/relationships/hyperlink" Target="http://www.bezpiecznytir.pl/akty.php#001" TargetMode="External"/><Relationship Id="rId1" Type="http://schemas.openxmlformats.org/officeDocument/2006/relationships/slideLayout" Target="../slideLayouts/slideLayout2.xml"/><Relationship Id="rId6" Type="http://schemas.openxmlformats.org/officeDocument/2006/relationships/hyperlink" Target="http://www.bezpiecznytir.pl/akty.php#011" TargetMode="External"/><Relationship Id="rId11" Type="http://schemas.openxmlformats.org/officeDocument/2006/relationships/hyperlink" Target="http://www.bezpiecznytir.pl/akty.php#015" TargetMode="External"/><Relationship Id="rId5" Type="http://schemas.openxmlformats.org/officeDocument/2006/relationships/hyperlink" Target="http://www.bezpiecznytir.pl/akty.php#007" TargetMode="External"/><Relationship Id="rId10" Type="http://schemas.openxmlformats.org/officeDocument/2006/relationships/hyperlink" Target="http://www.bezpiecznytir.pl/akty.php#014" TargetMode="External"/><Relationship Id="rId4" Type="http://schemas.openxmlformats.org/officeDocument/2006/relationships/hyperlink" Target="http://www.bezpiecznytir.pl/akty.php#019" TargetMode="External"/><Relationship Id="rId9" Type="http://schemas.openxmlformats.org/officeDocument/2006/relationships/hyperlink" Target="http://www.bezpiecznytir.pl/akty.php#017"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bezpiecznytir.pl/akty.php#005" TargetMode="External"/><Relationship Id="rId2" Type="http://schemas.openxmlformats.org/officeDocument/2006/relationships/hyperlink" Target="http://www.bezpiecznytir.pl/akty.php#004" TargetMode="External"/><Relationship Id="rId1" Type="http://schemas.openxmlformats.org/officeDocument/2006/relationships/slideLayout" Target="../slideLayouts/slideLayout2.xml"/><Relationship Id="rId5" Type="http://schemas.openxmlformats.org/officeDocument/2006/relationships/hyperlink" Target="http://www.bezpiecznytir.pl/akty.php#021" TargetMode="External"/><Relationship Id="rId4" Type="http://schemas.openxmlformats.org/officeDocument/2006/relationships/hyperlink" Target="http://www.bezpiecznytir.pl/akty.php#01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poradniktransportowy.pl/10/oc-jeszcze-drozej/"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oradniktransportowy.pl/08/licencja-w-transporcie-miedzynarodowym-jak-uzyskac-porady-i-koszty/" TargetMode="External"/><Relationship Id="rId2" Type="http://schemas.openxmlformats.org/officeDocument/2006/relationships/hyperlink" Target="https://poradniktransportowy.pl/12/zezwolenie-na-wykonywanie-zawodu-przewoznika-drogowego-wymog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oradniktransportowy.pl/06/doradca-adr/" TargetMode="External"/><Relationship Id="rId2" Type="http://schemas.openxmlformats.org/officeDocument/2006/relationships/hyperlink" Target="https://poradniktransportowy.pl/12/co-warto-wpisac-w-cmr/"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poradniktransportowy.pl/09/jak-wypelnic-dokument-cm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files.pl/pl/index.php/Umowa_przewozu" TargetMode="External"/><Relationship Id="rId2" Type="http://schemas.openxmlformats.org/officeDocument/2006/relationships/hyperlink" Target="https://mfiles.pl/pl/index.php/Umowa_spedycji" TargetMode="External"/><Relationship Id="rId1" Type="http://schemas.openxmlformats.org/officeDocument/2006/relationships/slideLayout" Target="../slideLayouts/slideLayout2.xml"/><Relationship Id="rId5" Type="http://schemas.openxmlformats.org/officeDocument/2006/relationships/hyperlink" Target="https://mfiles.pl/pl/index.php/Umowa" TargetMode="External"/><Relationship Id="rId4" Type="http://schemas.openxmlformats.org/officeDocument/2006/relationships/hyperlink" Target="https://mfiles.pl/pl/index.php/Umowa_sk%C5%82adu"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a:t>Dokumentacja transportowo spedycyjna</a:t>
            </a:r>
          </a:p>
        </p:txBody>
      </p:sp>
      <p:sp>
        <p:nvSpPr>
          <p:cNvPr id="3" name="Podtytuł 2"/>
          <p:cNvSpPr>
            <a:spLocks noGrp="1"/>
          </p:cNvSpPr>
          <p:nvPr>
            <p:ph type="subTitle" idx="1"/>
          </p:nvPr>
        </p:nvSpPr>
        <p:spPr/>
        <p:txBody>
          <a:bodyPr/>
          <a:lstStyle/>
          <a:p>
            <a:r>
              <a:rPr lang="pl-PL" dirty="0"/>
              <a:t>Przepisy prawa i dokumentacja</a:t>
            </a:r>
          </a:p>
        </p:txBody>
      </p:sp>
    </p:spTree>
    <p:extLst>
      <p:ext uri="{BB962C8B-B14F-4D97-AF65-F5344CB8AC3E}">
        <p14:creationId xmlns:p14="http://schemas.microsoft.com/office/powerpoint/2010/main" val="1128656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Umowa przewozu </a:t>
            </a:r>
          </a:p>
        </p:txBody>
      </p:sp>
      <p:sp>
        <p:nvSpPr>
          <p:cNvPr id="3" name="Symbol zastępczy zawartości 2"/>
          <p:cNvSpPr>
            <a:spLocks noGrp="1"/>
          </p:cNvSpPr>
          <p:nvPr>
            <p:ph idx="1"/>
          </p:nvPr>
        </p:nvSpPr>
        <p:spPr>
          <a:xfrm>
            <a:off x="1069848" y="2121408"/>
            <a:ext cx="4103043" cy="4005072"/>
          </a:xfrm>
        </p:spPr>
        <p:txBody>
          <a:bodyPr>
            <a:normAutofit fontScale="77500" lnSpcReduction="20000"/>
          </a:bodyPr>
          <a:lstStyle/>
          <a:p>
            <a:r>
              <a:rPr lang="pl-PL" b="1" dirty="0"/>
              <a:t>Umowa przewozu</a:t>
            </a:r>
            <a:r>
              <a:rPr lang="pl-PL" dirty="0"/>
              <a:t> – </a:t>
            </a:r>
            <a:r>
              <a:rPr lang="pl-PL" dirty="0">
                <a:hlinkClick r:id="rId2" tooltip="Umowa"/>
              </a:rPr>
              <a:t>umowa</a:t>
            </a:r>
            <a:r>
              <a:rPr lang="pl-PL" dirty="0"/>
              <a:t> polegająca na tym, że jedna z jej stron – </a:t>
            </a:r>
            <a:r>
              <a:rPr lang="pl-PL" dirty="0">
                <a:hlinkClick r:id="rId3" tooltip="Przewoźnik"/>
              </a:rPr>
              <a:t>przewoźnik</a:t>
            </a:r>
            <a:r>
              <a:rPr lang="pl-PL" dirty="0"/>
              <a:t> – zobowiązuje się do przewiezienia osób lub rzeczy w ramach działalności własnego </a:t>
            </a:r>
            <a:r>
              <a:rPr lang="pl-PL" dirty="0">
                <a:hlinkClick r:id="rId4" tooltip="Przedsiębiorstwo"/>
              </a:rPr>
              <a:t>przedsiębiorstwa</a:t>
            </a:r>
            <a:r>
              <a:rPr lang="pl-PL" dirty="0"/>
              <a:t>, druga strona – do zapłaty w zamian za to wynagrodzenia. </a:t>
            </a:r>
          </a:p>
          <a:p>
            <a:r>
              <a:rPr lang="pl-PL" dirty="0"/>
              <a:t>Należy do kategorii umów o świadczenie usług; jej celem jest dowiezienie osoby lub rzeczy do miejsca przeznaczenia w określonym czasie. </a:t>
            </a:r>
          </a:p>
          <a:p>
            <a:r>
              <a:rPr lang="pl-PL" dirty="0"/>
              <a:t>W sytuacjach, gdy przewóz jest dodatkiem do innego świadczenia, mającego charakter zasadniczy, może być tylko dodatkowym zastrzeżeniem w ramach umowy podstawowej</a:t>
            </a:r>
          </a:p>
          <a:p>
            <a:pPr marL="0" indent="0">
              <a:buNone/>
            </a:pPr>
            <a:r>
              <a:rPr lang="pl-PL" dirty="0"/>
              <a:t>Umowa przewozu jest umową dwustronnie zobowiązującą, kauzalną, wzajemną i odpłatną.</a:t>
            </a:r>
          </a:p>
        </p:txBody>
      </p:sp>
      <p:pic>
        <p:nvPicPr>
          <p:cNvPr id="4" name="Obraz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3377" y="0"/>
            <a:ext cx="4988399" cy="6858000"/>
          </a:xfrm>
          <a:prstGeom prst="rect">
            <a:avLst/>
          </a:prstGeom>
        </p:spPr>
      </p:pic>
    </p:spTree>
    <p:extLst>
      <p:ext uri="{BB962C8B-B14F-4D97-AF65-F5344CB8AC3E}">
        <p14:creationId xmlns:p14="http://schemas.microsoft.com/office/powerpoint/2010/main" val="2483615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Różnica umowy spedycji a przewozu</a:t>
            </a:r>
          </a:p>
        </p:txBody>
      </p:sp>
      <p:sp>
        <p:nvSpPr>
          <p:cNvPr id="3" name="Symbol zastępczy zawartości 2"/>
          <p:cNvSpPr>
            <a:spLocks noGrp="1"/>
          </p:cNvSpPr>
          <p:nvPr>
            <p:ph idx="1"/>
          </p:nvPr>
        </p:nvSpPr>
        <p:spPr/>
        <p:txBody>
          <a:bodyPr/>
          <a:lstStyle/>
          <a:p>
            <a:pPr marL="0" indent="0">
              <a:buNone/>
            </a:pPr>
            <a:r>
              <a:rPr lang="pl-PL" b="1" dirty="0"/>
              <a:t>Umowa spedycji</a:t>
            </a:r>
            <a:r>
              <a:rPr lang="pl-PL" dirty="0"/>
              <a:t> może obejmować różny zakres usług związanych z przewozem przesyłki, od kilku po komplet usług. ... Istotą </a:t>
            </a:r>
            <a:r>
              <a:rPr lang="pl-PL" b="1" dirty="0"/>
              <a:t>umowy spedycji</a:t>
            </a:r>
            <a:r>
              <a:rPr lang="pl-PL" dirty="0"/>
              <a:t> jest szeroko rozumiana organizacja </a:t>
            </a:r>
            <a:r>
              <a:rPr lang="pl-PL" b="1" dirty="0"/>
              <a:t>przewozu</a:t>
            </a:r>
            <a:r>
              <a:rPr lang="pl-PL" dirty="0"/>
              <a:t> i inne czynności związane z przewozem a nie zaś sam </a:t>
            </a:r>
            <a:r>
              <a:rPr lang="pl-PL" b="1" dirty="0"/>
              <a:t>przewóz</a:t>
            </a:r>
            <a:r>
              <a:rPr lang="pl-PL" dirty="0"/>
              <a:t>, natomiast istotą </a:t>
            </a:r>
            <a:r>
              <a:rPr lang="pl-PL" b="1" dirty="0"/>
              <a:t>umowy przewozu</a:t>
            </a:r>
            <a:r>
              <a:rPr lang="pl-PL" dirty="0"/>
              <a:t> jest sam </a:t>
            </a:r>
            <a:r>
              <a:rPr lang="pl-PL" b="1" dirty="0"/>
              <a:t>przewóz</a:t>
            </a:r>
            <a:r>
              <a:rPr lang="pl-PL" dirty="0"/>
              <a:t>.</a:t>
            </a:r>
          </a:p>
        </p:txBody>
      </p:sp>
    </p:spTree>
    <p:extLst>
      <p:ext uri="{BB962C8B-B14F-4D97-AF65-F5344CB8AC3E}">
        <p14:creationId xmlns:p14="http://schemas.microsoft.com/office/powerpoint/2010/main" val="2929836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Umowa składu</a:t>
            </a:r>
          </a:p>
        </p:txBody>
      </p:sp>
      <p:sp>
        <p:nvSpPr>
          <p:cNvPr id="3" name="Symbol zastępczy zawartości 2"/>
          <p:cNvSpPr>
            <a:spLocks noGrp="1"/>
          </p:cNvSpPr>
          <p:nvPr>
            <p:ph idx="1"/>
          </p:nvPr>
        </p:nvSpPr>
        <p:spPr/>
        <p:txBody>
          <a:bodyPr/>
          <a:lstStyle/>
          <a:p>
            <a:pPr marL="0" indent="0">
              <a:buNone/>
            </a:pPr>
            <a:r>
              <a:rPr lang="pl-PL" b="1" dirty="0"/>
              <a:t>Umowa składu</a:t>
            </a:r>
            <a:r>
              <a:rPr lang="pl-PL" dirty="0"/>
              <a:t> – umowa, przez którą przedsiębiorca składowy zobowiązuje się do przechowania, za </a:t>
            </a:r>
            <a:r>
              <a:rPr lang="pl-PL" dirty="0">
                <a:hlinkClick r:id="rId2" tooltip="Płaca"/>
              </a:rPr>
              <a:t>wynagrodzeniem</a:t>
            </a:r>
            <a:r>
              <a:rPr lang="pl-PL" dirty="0"/>
              <a:t>, oznaczonych w umowie rzeczy ruchomych. Przedsiębiorca ten jest obowiązany wydać składającemu pokwitowanie, które powinno wymieniać rodzaj, liczbę, oznaczenie oraz sposób opakowania, jak też inne istotne postanowienia umowy. Przedsiębiorca odpowiada za szkody wynikłe z utraty, ubytku lub uszkodzenia rzeczy, chyba że udowodni, że nie mógł im zapobiec, mimo dołożenia należytej staranności. Jest także obowiązany dokonywać odpowiednich czynności konserwacyjnych. Odszkodowanie nie może przewyższać zwykłej wartości rzeczy, chyba że szkoda wynika z winy umyślnej albo rażącego niedbalstwa przedsiębiorcy składowego. Przedsiębiorcy służy na zabezpieczenie roszczeń o składowe i należności uboczne, ustawowe prawo zastawu na rzeczach oddanych na skład.</a:t>
            </a:r>
          </a:p>
        </p:txBody>
      </p:sp>
    </p:spTree>
    <p:extLst>
      <p:ext uri="{BB962C8B-B14F-4D97-AF65-F5344CB8AC3E}">
        <p14:creationId xmlns:p14="http://schemas.microsoft.com/office/powerpoint/2010/main" val="1672037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Najważniejsze akty prawne</a:t>
            </a:r>
          </a:p>
        </p:txBody>
      </p:sp>
      <p:sp>
        <p:nvSpPr>
          <p:cNvPr id="3" name="Symbol zastępczy zawartości 2"/>
          <p:cNvSpPr>
            <a:spLocks noGrp="1"/>
          </p:cNvSpPr>
          <p:nvPr>
            <p:ph idx="1"/>
          </p:nvPr>
        </p:nvSpPr>
        <p:spPr/>
        <p:txBody>
          <a:bodyPr>
            <a:normAutofit fontScale="85000" lnSpcReduction="20000"/>
          </a:bodyPr>
          <a:lstStyle/>
          <a:p>
            <a:r>
              <a:rPr lang="pl-PL" b="1" dirty="0"/>
              <a:t>Najważniejsze akty prawne</a:t>
            </a:r>
          </a:p>
          <a:p>
            <a:r>
              <a:rPr lang="pl-PL" dirty="0"/>
              <a:t>Transport krajowy i </a:t>
            </a:r>
            <a:r>
              <a:rPr lang="pl-PL" dirty="0">
                <a:hlinkClick r:id="rId2"/>
              </a:rPr>
              <a:t>spedycja międzynarodowa</a:t>
            </a:r>
            <a:r>
              <a:rPr lang="pl-PL" dirty="0"/>
              <a:t> regulowane są szeregiem aktów prawnych krajowych, Unii Europejskiej oraz międzynarodowych. Najważniejsze akty prawa polskiego to Ustawy o transporcie drogowym, transporcie kolejowym, żegludze śródlądowej i Prawo lotnicze. Istotna jest również Ustawa o przewozie towarów niebezpiecznych oraz o czasie pracy kierowców. </a:t>
            </a:r>
            <a:r>
              <a:rPr lang="pl-PL" b="1" dirty="0"/>
              <a:t>Bardzo ważna w tym zakresie jest Ustawa o Prawie Przewozowym z 1984 roku.</a:t>
            </a:r>
            <a:endParaRPr lang="pl-PL" dirty="0"/>
          </a:p>
          <a:p>
            <a:r>
              <a:rPr lang="pl-PL" dirty="0"/>
              <a:t>Akty prawne UE obejmują Rozporządzenia i Dyrektywy Parlamentu Europejskiego, dotyczące konkretnych gałęzi transportu. Na szczególną uwagę zasługuje Rozporządzenie, ustanawiające wspólne zasady dotyczące warunków wykonywania zawodu przewoźnika drogowego oraz dotyczące wspólnych zasad dostępu do rynku międzynarodowych przewozów drogowych. Warto również wspomnieć o Konwencji o Wspólnej Procedurze Tranzytowej, do której Polska przystąpiła w 1996 roku.</a:t>
            </a:r>
          </a:p>
          <a:p>
            <a:r>
              <a:rPr lang="pl-PL" b="1" dirty="0"/>
              <a:t>Najważniejszym aktem prawa międzynarodowego jest natomiast genewska Konwencja o Umowie Międzynarodowego Przewozu Drogowego Towarów z dnia 19 maja 1956 roku.</a:t>
            </a:r>
            <a:r>
              <a:rPr lang="pl-PL" dirty="0"/>
              <a:t> W 1957 roku w Genewie sporządzona została również międzynarodowa Konwencja o przewozie ładunków niebezpiecznych. Natomiast ochroną i reprezentacją interesów osób, działających w branży spedycyjnej zajmuje się Międzynarodowa Federacja Zrzeszeń Spedytorów.</a:t>
            </a:r>
          </a:p>
          <a:p>
            <a:pPr marL="0" indent="0">
              <a:buNone/>
            </a:pPr>
            <a:endParaRPr lang="pl-PL" dirty="0"/>
          </a:p>
        </p:txBody>
      </p:sp>
    </p:spTree>
    <p:extLst>
      <p:ext uri="{BB962C8B-B14F-4D97-AF65-F5344CB8AC3E}">
        <p14:creationId xmlns:p14="http://schemas.microsoft.com/office/powerpoint/2010/main" val="63374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Ogólne polskie warunki spedycji</a:t>
            </a:r>
          </a:p>
        </p:txBody>
      </p:sp>
      <p:sp>
        <p:nvSpPr>
          <p:cNvPr id="3" name="Symbol zastępczy zawartości 2"/>
          <p:cNvSpPr>
            <a:spLocks noGrp="1"/>
          </p:cNvSpPr>
          <p:nvPr>
            <p:ph idx="1"/>
          </p:nvPr>
        </p:nvSpPr>
        <p:spPr/>
        <p:txBody>
          <a:bodyPr>
            <a:normAutofit fontScale="85000" lnSpcReduction="20000"/>
          </a:bodyPr>
          <a:lstStyle/>
          <a:p>
            <a:r>
              <a:rPr lang="pl-PL" dirty="0"/>
              <a:t>Problematykę transportu, spedycji i międzynarodowego obrotu towarowego w znacznym zakresie reguluje OPWS, czyli warunki współpracy pomiędzy spedytorem a zleceniodawcą. </a:t>
            </a:r>
            <a:r>
              <a:rPr lang="pl-PL" b="1" dirty="0"/>
              <a:t>Zgodnie z OPWS spedytor obok przewozów może zajmować się również doradztwem transportowym, ubezpieczeniami, przeładunkami, składowaniem, pakowaniem, konfekcjonowaniem, organizacją obsługi celnej, dystrybucją oraz logistyką.</a:t>
            </a:r>
            <a:r>
              <a:rPr lang="pl-PL" dirty="0"/>
              <a:t> Usługa spedycyjna realizowana jest na podstawie umowy spedycyjnej, w której spedytor zobowiązuje się do wykonania określonych usług za odpowiednim wynagrodzeniem. Zlecenie spedycyjne powinno być potwierdzone w formie pisemnej i zawierać takie dane, jak właściwości przesyłki i jej niezbędne oznaczenia (ilość, wymiary, kubatura, ciężar), wymagane do jej przewozu dokumenty oraz szczegółowy zakres usługi. W przypadku towarów niebezpiecznych zleceniodawca jest zobowiązany poinformować spedytora o koniecznych środkach ostrożności. W przypadku braku szczegółowych uzgodnień, spedytor samodzielnie wybiera czas, sposób i rodzaj przewozu.</a:t>
            </a:r>
          </a:p>
          <a:p>
            <a:r>
              <a:rPr lang="pl-PL" dirty="0"/>
              <a:t>Odbierając przesyłkę, spedytor musi sprawdzić, czy została ona dostarczona w stanie kompletnym i nienaruszonym. Spedytor nie ma obowiązku aranżowania oddzielnego ubezpieczenia dla każdej przesyłki. W sytuacji, gdy okoliczności niezależne od spedytora uniemożliwiły mu wykonanie zlecenia, zostaje on tymczasowo zwolniony od odpowiedzialności terminowego zrealizowania zadania. </a:t>
            </a:r>
            <a:r>
              <a:rPr lang="pl-PL" b="1" dirty="0"/>
              <a:t>Odpowiedzialność spedytora jest uzależniona od zakresu zawartej umowy.</a:t>
            </a:r>
            <a:r>
              <a:rPr lang="pl-PL" dirty="0"/>
              <a:t> Warto wspomnieć, że ponosi on odpowiedzialność za szkody wynikłe z nienależytego wykonania czynności. Ponosi on także odpowiedzialność za dalszych przewoźników i spedytorów, jeżeli korzysta z ich usług przy wykonywaniu zlecenia spedycji.</a:t>
            </a:r>
          </a:p>
          <a:p>
            <a:pPr marL="0" indent="0">
              <a:buNone/>
            </a:pPr>
            <a:endParaRPr lang="pl-PL" dirty="0"/>
          </a:p>
        </p:txBody>
      </p:sp>
    </p:spTree>
    <p:extLst>
      <p:ext uri="{BB962C8B-B14F-4D97-AF65-F5344CB8AC3E}">
        <p14:creationId xmlns:p14="http://schemas.microsoft.com/office/powerpoint/2010/main" val="1741702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Międzynarodowe Akty Prawne</a:t>
            </a:r>
            <a:br>
              <a:rPr lang="pl-PL" b="1" dirty="0"/>
            </a:br>
            <a:endParaRPr lang="pl-PL" dirty="0"/>
          </a:p>
        </p:txBody>
      </p:sp>
      <p:sp>
        <p:nvSpPr>
          <p:cNvPr id="3" name="Symbol zastępczy zawartości 2"/>
          <p:cNvSpPr>
            <a:spLocks noGrp="1"/>
          </p:cNvSpPr>
          <p:nvPr>
            <p:ph idx="1"/>
          </p:nvPr>
        </p:nvSpPr>
        <p:spPr/>
        <p:txBody>
          <a:bodyPr>
            <a:normAutofit fontScale="92500" lnSpcReduction="20000"/>
          </a:bodyPr>
          <a:lstStyle/>
          <a:p>
            <a:r>
              <a:rPr lang="pl-PL" b="1" dirty="0"/>
              <a:t>Rozporządzenia Parlamentu Europejskiego i Rady</a:t>
            </a:r>
          </a:p>
          <a:p>
            <a:pPr marL="0" indent="0">
              <a:buNone/>
            </a:pPr>
            <a:br>
              <a:rPr lang="pl-PL" dirty="0"/>
            </a:br>
            <a:br>
              <a:rPr lang="pl-PL" dirty="0"/>
            </a:br>
            <a:r>
              <a:rPr lang="pl-PL" dirty="0">
                <a:hlinkClick r:id="rId2"/>
              </a:rPr>
              <a:t>WE nr 1071/2009 - Rozporządzenie ustanawiające wspólne zasady dotyczące warunków wykonywania zawodu przewoźnika drogowego</a:t>
            </a:r>
            <a:r>
              <a:rPr lang="pl-PL" dirty="0"/>
              <a:t> </a:t>
            </a:r>
            <a:br>
              <a:rPr lang="pl-PL" dirty="0"/>
            </a:br>
            <a:br>
              <a:rPr lang="pl-PL" dirty="0"/>
            </a:br>
            <a:r>
              <a:rPr lang="pl-PL" dirty="0">
                <a:hlinkClick r:id="rId3"/>
              </a:rPr>
              <a:t>WE nr 1072/2009 - Rozporządzenie dotyczące wspólnych zasad dostępu do rynku międzynarodowych przewozów drogowych</a:t>
            </a:r>
            <a:r>
              <a:rPr lang="pl-PL" dirty="0"/>
              <a:t> </a:t>
            </a:r>
            <a:br>
              <a:rPr lang="pl-PL" dirty="0"/>
            </a:br>
            <a:br>
              <a:rPr lang="pl-PL" dirty="0"/>
            </a:br>
            <a:r>
              <a:rPr lang="pl-PL" dirty="0">
                <a:hlinkClick r:id="rId4"/>
              </a:rPr>
              <a:t>WE nr 1073/2009 - Rozporządzenie w sprawie wspólnych zasad dostępu do międzynarodowego rynku usług autokarowych i autobusowych</a:t>
            </a:r>
            <a:r>
              <a:rPr lang="pl-PL" dirty="0"/>
              <a:t> </a:t>
            </a:r>
            <a:br>
              <a:rPr lang="pl-PL" dirty="0"/>
            </a:br>
            <a:br>
              <a:rPr lang="pl-PL" dirty="0"/>
            </a:br>
            <a:r>
              <a:rPr lang="pl-PL" dirty="0">
                <a:hlinkClick r:id="rId5"/>
              </a:rPr>
              <a:t>WE nr 561/2006 - Rozporządzenie w sprawie harmonizacji niektórych przepisów socjalnych odnoszących się do transportu drogowego</a:t>
            </a:r>
            <a:r>
              <a:rPr lang="pl-PL" dirty="0"/>
              <a:t> </a:t>
            </a:r>
            <a:br>
              <a:rPr lang="pl-PL" dirty="0"/>
            </a:br>
            <a:br>
              <a:rPr lang="pl-PL" dirty="0"/>
            </a:br>
            <a:r>
              <a:rPr lang="pl-PL" dirty="0">
                <a:hlinkClick r:id="rId6"/>
              </a:rPr>
              <a:t>EWG nr 3821/85 - Rozporządzenie w sprawie urządzeń rejestrujących stosowanych w transporcie drogowym</a:t>
            </a:r>
            <a:r>
              <a:rPr lang="pl-PL" dirty="0"/>
              <a:t> </a:t>
            </a:r>
          </a:p>
          <a:p>
            <a:pPr marL="0" indent="0">
              <a:buNone/>
            </a:pPr>
            <a:endParaRPr lang="pl-PL" dirty="0"/>
          </a:p>
        </p:txBody>
      </p:sp>
    </p:spTree>
    <p:extLst>
      <p:ext uri="{BB962C8B-B14F-4D97-AF65-F5344CB8AC3E}">
        <p14:creationId xmlns:p14="http://schemas.microsoft.com/office/powerpoint/2010/main" val="1402136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Umowy międzynarodowe</a:t>
            </a:r>
            <a:br>
              <a:rPr lang="pl-PL" b="1" dirty="0"/>
            </a:br>
            <a:endParaRPr lang="pl-PL" dirty="0"/>
          </a:p>
        </p:txBody>
      </p:sp>
      <p:sp>
        <p:nvSpPr>
          <p:cNvPr id="3" name="Symbol zastępczy zawartości 2"/>
          <p:cNvSpPr>
            <a:spLocks noGrp="1"/>
          </p:cNvSpPr>
          <p:nvPr>
            <p:ph idx="1"/>
          </p:nvPr>
        </p:nvSpPr>
        <p:spPr/>
        <p:txBody>
          <a:bodyPr>
            <a:normAutofit fontScale="85000" lnSpcReduction="20000"/>
          </a:bodyPr>
          <a:lstStyle/>
          <a:p>
            <a:pPr marL="0" indent="0">
              <a:buNone/>
            </a:pPr>
            <a:r>
              <a:rPr lang="pl-PL" b="1" dirty="0"/>
              <a:t>Konwencja o umowie międzynarodowego przewozu drogowego towarów (CMR) i Protokół podpisania, </a:t>
            </a:r>
            <a:br>
              <a:rPr lang="pl-PL" b="1" dirty="0"/>
            </a:br>
            <a:r>
              <a:rPr lang="pl-PL" b="1" dirty="0"/>
              <a:t>sporządzone w Genewie dnia 19 maja 1956 r. </a:t>
            </a:r>
            <a:br>
              <a:rPr lang="pl-PL" b="1" dirty="0"/>
            </a:br>
            <a:r>
              <a:rPr lang="pl-PL" b="1" dirty="0"/>
              <a:t>Dz.U. 1962 nr 49 poz. 238</a:t>
            </a:r>
          </a:p>
          <a:p>
            <a:br>
              <a:rPr lang="pl-PL" dirty="0"/>
            </a:br>
            <a:r>
              <a:rPr lang="pl-PL" dirty="0"/>
              <a:t>Konwencja reguluje w jednolity sposób warunki umów międzynarodowego przewozu drogowego towarów, a w szczególności dokumenty używane do tego przewozu oraz odpowiedzialność przewoźnika</a:t>
            </a:r>
          </a:p>
          <a:p>
            <a:pPr marL="0" indent="0">
              <a:buNone/>
            </a:pPr>
            <a:r>
              <a:rPr lang="pl-PL" b="1" dirty="0"/>
              <a:t>Umowa AETR</a:t>
            </a:r>
          </a:p>
          <a:p>
            <a:r>
              <a:rPr lang="pl-PL" b="1" dirty="0"/>
              <a:t>Umowa Europejska dotycząca pracy załóg pojazdów wykonujących międzynarodowe przewozy drogowe (AETR), </a:t>
            </a:r>
            <a:br>
              <a:rPr lang="pl-PL" b="1" dirty="0"/>
            </a:br>
            <a:r>
              <a:rPr lang="pl-PL" b="1" dirty="0"/>
              <a:t>sporządzona w Genewie dnia 1 lipca 1970 r. </a:t>
            </a:r>
            <a:br>
              <a:rPr lang="pl-PL" b="1" dirty="0"/>
            </a:br>
            <a:r>
              <a:rPr lang="pl-PL" b="1" dirty="0"/>
              <a:t>Dz.U. 1999 nr 94 poz. 1087</a:t>
            </a:r>
          </a:p>
          <a:p>
            <a:br>
              <a:rPr lang="pl-PL" dirty="0"/>
            </a:br>
            <a:r>
              <a:rPr lang="pl-PL" dirty="0"/>
              <a:t>Konwencja reguluje niektóre warunki zatrudnienia w międzynarodowym transporcie drogowym zgodnie z zasadami Międzynarodowej Organizacji Pracy oraz wspólne ustalenia niektórych środków dla zapewnienia przestrzegania takiego uregulowania</a:t>
            </a:r>
          </a:p>
          <a:p>
            <a:pPr marL="0" indent="0">
              <a:buNone/>
            </a:pPr>
            <a:endParaRPr lang="pl-PL" dirty="0"/>
          </a:p>
        </p:txBody>
      </p:sp>
    </p:spTree>
    <p:extLst>
      <p:ext uri="{BB962C8B-B14F-4D97-AF65-F5344CB8AC3E}">
        <p14:creationId xmlns:p14="http://schemas.microsoft.com/office/powerpoint/2010/main" val="541720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Polskie akty prawne</a:t>
            </a:r>
          </a:p>
        </p:txBody>
      </p:sp>
      <p:sp>
        <p:nvSpPr>
          <p:cNvPr id="3" name="Symbol zastępczy zawartości 2"/>
          <p:cNvSpPr>
            <a:spLocks noGrp="1"/>
          </p:cNvSpPr>
          <p:nvPr>
            <p:ph idx="1"/>
          </p:nvPr>
        </p:nvSpPr>
        <p:spPr/>
        <p:txBody>
          <a:bodyPr>
            <a:normAutofit fontScale="77500" lnSpcReduction="20000"/>
          </a:bodyPr>
          <a:lstStyle/>
          <a:p>
            <a:pPr marL="0" indent="0">
              <a:buNone/>
            </a:pPr>
            <a:br>
              <a:rPr lang="pl-PL" dirty="0"/>
            </a:br>
            <a:r>
              <a:rPr lang="pl-PL" dirty="0">
                <a:hlinkClick r:id="rId2"/>
              </a:rPr>
              <a:t>Ustawa o transporcie drogowym</a:t>
            </a:r>
            <a:r>
              <a:rPr lang="pl-PL" dirty="0"/>
              <a:t> </a:t>
            </a:r>
            <a:br>
              <a:rPr lang="pl-PL" dirty="0"/>
            </a:br>
            <a:br>
              <a:rPr lang="pl-PL" dirty="0"/>
            </a:br>
            <a:r>
              <a:rPr lang="pl-PL" dirty="0">
                <a:hlinkClick r:id="rId3"/>
              </a:rPr>
              <a:t>Prawo o ruchu drogowym</a:t>
            </a:r>
            <a:r>
              <a:rPr lang="pl-PL" dirty="0"/>
              <a:t> </a:t>
            </a:r>
            <a:br>
              <a:rPr lang="pl-PL" dirty="0"/>
            </a:br>
            <a:br>
              <a:rPr lang="pl-PL" dirty="0"/>
            </a:br>
            <a:r>
              <a:rPr lang="pl-PL" dirty="0">
                <a:hlinkClick r:id="rId4"/>
              </a:rPr>
              <a:t>Ustawa o kierujących pojazdami</a:t>
            </a:r>
            <a:r>
              <a:rPr lang="pl-PL" dirty="0"/>
              <a:t> </a:t>
            </a:r>
            <a:br>
              <a:rPr lang="pl-PL" dirty="0"/>
            </a:br>
            <a:br>
              <a:rPr lang="pl-PL" dirty="0"/>
            </a:br>
            <a:r>
              <a:rPr lang="pl-PL" dirty="0">
                <a:hlinkClick r:id="rId5"/>
              </a:rPr>
              <a:t>Czas pracy kierowcy</a:t>
            </a:r>
            <a:r>
              <a:rPr lang="pl-PL" dirty="0"/>
              <a:t> </a:t>
            </a:r>
            <a:br>
              <a:rPr lang="pl-PL" dirty="0"/>
            </a:br>
            <a:br>
              <a:rPr lang="pl-PL" dirty="0"/>
            </a:br>
            <a:r>
              <a:rPr lang="pl-PL" dirty="0">
                <a:hlinkClick r:id="rId6"/>
              </a:rPr>
              <a:t>Prawo przewozowe</a:t>
            </a:r>
            <a:r>
              <a:rPr lang="pl-PL" dirty="0"/>
              <a:t> </a:t>
            </a:r>
            <a:br>
              <a:rPr lang="pl-PL" dirty="0"/>
            </a:br>
            <a:br>
              <a:rPr lang="pl-PL" dirty="0"/>
            </a:br>
            <a:r>
              <a:rPr lang="pl-PL" dirty="0">
                <a:hlinkClick r:id="rId7"/>
              </a:rPr>
              <a:t>Ustawa o przewozie towarów niebezpiecznych (ADR)</a:t>
            </a:r>
            <a:r>
              <a:rPr lang="pl-PL" dirty="0"/>
              <a:t> </a:t>
            </a:r>
            <a:br>
              <a:rPr lang="pl-PL" dirty="0"/>
            </a:br>
            <a:br>
              <a:rPr lang="pl-PL" dirty="0"/>
            </a:br>
            <a:r>
              <a:rPr lang="pl-PL" dirty="0">
                <a:hlinkClick r:id="rId8"/>
              </a:rPr>
              <a:t>Ustawa o zmianie ustawy — Prawo o ruchu drogowym oraz niektórych innych ustaw (PONADGABARYTY)</a:t>
            </a:r>
            <a:r>
              <a:rPr lang="pl-PL" dirty="0"/>
              <a:t> </a:t>
            </a:r>
            <a:br>
              <a:rPr lang="pl-PL" dirty="0"/>
            </a:br>
            <a:br>
              <a:rPr lang="pl-PL" dirty="0"/>
            </a:br>
            <a:r>
              <a:rPr lang="pl-PL" dirty="0">
                <a:hlinkClick r:id="rId9"/>
              </a:rPr>
              <a:t>Ustawa o terminach zapłaty w transakcjach handlowych</a:t>
            </a:r>
            <a:r>
              <a:rPr lang="pl-PL" dirty="0"/>
              <a:t> </a:t>
            </a:r>
            <a:br>
              <a:rPr lang="pl-PL" dirty="0"/>
            </a:br>
            <a:br>
              <a:rPr lang="pl-PL" dirty="0"/>
            </a:br>
            <a:r>
              <a:rPr lang="pl-PL" dirty="0">
                <a:hlinkClick r:id="rId10"/>
              </a:rPr>
              <a:t>Ustawa o swobodzie działalności gospodarczej</a:t>
            </a:r>
            <a:r>
              <a:rPr lang="pl-PL" dirty="0"/>
              <a:t> </a:t>
            </a:r>
            <a:br>
              <a:rPr lang="pl-PL" dirty="0"/>
            </a:br>
            <a:br>
              <a:rPr lang="pl-PL" dirty="0"/>
            </a:br>
            <a:r>
              <a:rPr lang="pl-PL" dirty="0">
                <a:hlinkClick r:id="rId11"/>
              </a:rPr>
              <a:t>Ustawa o podatku dochodowym od osób fizycznych</a:t>
            </a:r>
            <a:r>
              <a:rPr lang="pl-PL" dirty="0"/>
              <a:t> </a:t>
            </a:r>
            <a:br>
              <a:rPr lang="pl-PL" dirty="0"/>
            </a:br>
            <a:br>
              <a:rPr lang="pl-PL" dirty="0"/>
            </a:br>
            <a:r>
              <a:rPr lang="pl-PL" dirty="0">
                <a:hlinkClick r:id="rId12"/>
              </a:rPr>
              <a:t>Kodeks Pracy</a:t>
            </a:r>
            <a:endParaRPr lang="pl-PL" dirty="0"/>
          </a:p>
        </p:txBody>
      </p:sp>
    </p:spTree>
    <p:extLst>
      <p:ext uri="{BB962C8B-B14F-4D97-AF65-F5344CB8AC3E}">
        <p14:creationId xmlns:p14="http://schemas.microsoft.com/office/powerpoint/2010/main" val="3751257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Rozporządzenia</a:t>
            </a:r>
          </a:p>
        </p:txBody>
      </p:sp>
      <p:sp>
        <p:nvSpPr>
          <p:cNvPr id="3" name="Symbol zastępczy zawartości 2"/>
          <p:cNvSpPr>
            <a:spLocks noGrp="1"/>
          </p:cNvSpPr>
          <p:nvPr>
            <p:ph idx="1"/>
          </p:nvPr>
        </p:nvSpPr>
        <p:spPr/>
        <p:txBody>
          <a:bodyPr/>
          <a:lstStyle/>
          <a:p>
            <a:pPr marL="0" indent="0">
              <a:buNone/>
            </a:pPr>
            <a:r>
              <a:rPr lang="pl-PL" dirty="0">
                <a:hlinkClick r:id="rId2"/>
              </a:rPr>
              <a:t>Rozporządzenie w sprawie okresowych ograniczeń oraz zakazu ruchu niektórych rodzajów pojazdów na drogach</a:t>
            </a:r>
            <a:r>
              <a:rPr lang="pl-PL" dirty="0"/>
              <a:t> </a:t>
            </a:r>
            <a:br>
              <a:rPr lang="pl-PL" dirty="0"/>
            </a:br>
            <a:br>
              <a:rPr lang="pl-PL" dirty="0"/>
            </a:br>
            <a:r>
              <a:rPr lang="pl-PL" dirty="0">
                <a:hlinkClick r:id="rId3"/>
              </a:rPr>
              <a:t>Rozporządzenie w sprawie warunków technicznych pojazdów oraz zakresu ich niezbędnego wyposażenia</a:t>
            </a:r>
            <a:r>
              <a:rPr lang="pl-PL" dirty="0"/>
              <a:t> </a:t>
            </a:r>
            <a:br>
              <a:rPr lang="pl-PL" dirty="0"/>
            </a:br>
            <a:br>
              <a:rPr lang="pl-PL" dirty="0"/>
            </a:br>
            <a:r>
              <a:rPr lang="pl-PL" dirty="0">
                <a:hlinkClick r:id="rId4"/>
              </a:rPr>
              <a:t>Rozporządzenie w sprawie wysokości grzywien nakładanych w drodze mandatów karnych za wybrane rodzaje wykroczeń</a:t>
            </a:r>
            <a:r>
              <a:rPr lang="pl-PL" dirty="0"/>
              <a:t> </a:t>
            </a:r>
            <a:br>
              <a:rPr lang="pl-PL" dirty="0"/>
            </a:br>
            <a:br>
              <a:rPr lang="pl-PL" dirty="0"/>
            </a:br>
            <a:r>
              <a:rPr lang="pl-PL" dirty="0">
                <a:hlinkClick r:id="rId5"/>
              </a:rPr>
              <a:t>Rozporządzenie w sprawie zakresu prowadzenia przez pracodawców dokumentacji w sprawach związanych ze stosunkiem pracy oraz sposobu prowadzenia akt osobowych pracownika</a:t>
            </a:r>
            <a:endParaRPr lang="pl-PL" dirty="0"/>
          </a:p>
        </p:txBody>
      </p:sp>
    </p:spTree>
    <p:extLst>
      <p:ext uri="{BB962C8B-B14F-4D97-AF65-F5344CB8AC3E}">
        <p14:creationId xmlns:p14="http://schemas.microsoft.com/office/powerpoint/2010/main" val="1241739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lstStyle/>
          <a:p>
            <a:r>
              <a:rPr lang="pl-PL"/>
              <a:t>Literatura</a:t>
            </a:r>
            <a:endParaRPr lang="pl-PL" dirty="0"/>
          </a:p>
        </p:txBody>
      </p:sp>
      <p:sp>
        <p:nvSpPr>
          <p:cNvPr id="4" name="Symbol zastępczy zawartości 3"/>
          <p:cNvSpPr>
            <a:spLocks noGrp="1"/>
          </p:cNvSpPr>
          <p:nvPr>
            <p:ph sz="half" idx="1"/>
          </p:nvPr>
        </p:nvSpPr>
        <p:spPr/>
        <p:txBody>
          <a:bodyPr/>
          <a:lstStyle/>
          <a:p>
            <a:pPr marL="0" indent="0">
              <a:buNone/>
            </a:pPr>
            <a:r>
              <a:rPr lang="pl-PL" dirty="0"/>
              <a:t>http://www.bezpiecznytir.pl/akty.php#012</a:t>
            </a:r>
          </a:p>
        </p:txBody>
      </p:sp>
    </p:spTree>
    <p:extLst>
      <p:ext uri="{BB962C8B-B14F-4D97-AF65-F5344CB8AC3E}">
        <p14:creationId xmlns:p14="http://schemas.microsoft.com/office/powerpoint/2010/main" val="3753654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Co musi posiadać przy sobie kierowca?</a:t>
            </a:r>
            <a:br>
              <a:rPr lang="pl-PL" b="1" dirty="0"/>
            </a:br>
            <a:endParaRPr lang="pl-PL" dirty="0"/>
          </a:p>
        </p:txBody>
      </p:sp>
      <p:sp>
        <p:nvSpPr>
          <p:cNvPr id="3" name="Symbol zastępczy zawartości 2"/>
          <p:cNvSpPr>
            <a:spLocks noGrp="1"/>
          </p:cNvSpPr>
          <p:nvPr>
            <p:ph idx="1"/>
          </p:nvPr>
        </p:nvSpPr>
        <p:spPr/>
        <p:txBody>
          <a:bodyPr/>
          <a:lstStyle/>
          <a:p>
            <a:r>
              <a:rPr lang="pl-PL" dirty="0"/>
              <a:t>Każdy kierowca podczas wykonywania przewozów drogowych musi mieć przy sobie komplet dokumentów, które okazuje do kontroli drogowej. Dokumenty te dzielą się na 4 grupy:</a:t>
            </a:r>
          </a:p>
          <a:p>
            <a:r>
              <a:rPr lang="pl-PL" dirty="0"/>
              <a:t>zaświadczenia odnoszące się osobiście do kierowcy wykonującego transport</a:t>
            </a:r>
          </a:p>
          <a:p>
            <a:r>
              <a:rPr lang="pl-PL" dirty="0"/>
              <a:t>dokumentów związanych z pojazdem</a:t>
            </a:r>
          </a:p>
          <a:p>
            <a:r>
              <a:rPr lang="pl-PL" dirty="0"/>
              <a:t>dokumenty zaświadczające dostęp przedsiębiorstwa do rynku przewozowego</a:t>
            </a:r>
          </a:p>
          <a:p>
            <a:r>
              <a:rPr lang="pl-PL" dirty="0"/>
              <a:t>dokumenty odnoszące się do przewożonego ładunku</a:t>
            </a:r>
          </a:p>
          <a:p>
            <a:endParaRPr lang="pl-PL" dirty="0"/>
          </a:p>
        </p:txBody>
      </p:sp>
    </p:spTree>
    <p:extLst>
      <p:ext uri="{BB962C8B-B14F-4D97-AF65-F5344CB8AC3E}">
        <p14:creationId xmlns:p14="http://schemas.microsoft.com/office/powerpoint/2010/main" val="2773360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Dokumenty dotyczące kierowcy osobiście.</a:t>
            </a:r>
            <a:br>
              <a:rPr lang="pl-PL" b="1" dirty="0"/>
            </a:br>
            <a:endParaRPr lang="pl-PL" dirty="0"/>
          </a:p>
        </p:txBody>
      </p:sp>
      <p:sp>
        <p:nvSpPr>
          <p:cNvPr id="3" name="Symbol zastępczy zawartości 2"/>
          <p:cNvSpPr>
            <a:spLocks noGrp="1"/>
          </p:cNvSpPr>
          <p:nvPr>
            <p:ph idx="1"/>
          </p:nvPr>
        </p:nvSpPr>
        <p:spPr/>
        <p:txBody>
          <a:bodyPr>
            <a:normAutofit fontScale="92500" lnSpcReduction="20000"/>
          </a:bodyPr>
          <a:lstStyle/>
          <a:p>
            <a:r>
              <a:rPr lang="pl-PL" b="1" dirty="0"/>
              <a:t>Potwierdzają one uprawnienia do kierowania pojazdem oraz do wykonywania zawodu kierowcy, są to także dokumenty ewidencjonujące czas pracy kierowcy.</a:t>
            </a:r>
            <a:r>
              <a:rPr lang="pl-PL" dirty="0"/>
              <a:t> Zaliczamy do nich:</a:t>
            </a:r>
          </a:p>
          <a:p>
            <a:r>
              <a:rPr lang="pl-PL" dirty="0"/>
              <a:t>prawo jazdy,</a:t>
            </a:r>
          </a:p>
          <a:p>
            <a:r>
              <a:rPr lang="pl-PL" dirty="0"/>
              <a:t>potwierdzenie posiadania ważnych badań lekarskich i psychologicznych,</a:t>
            </a:r>
          </a:p>
          <a:p>
            <a:r>
              <a:rPr lang="pl-PL" dirty="0"/>
              <a:t>zaświadczenie o ukończeniu kwalifikacji lub szkolenia okresowego,</a:t>
            </a:r>
          </a:p>
          <a:p>
            <a:r>
              <a:rPr lang="pl-PL" dirty="0"/>
              <a:t>świadectwo kierowcy,</a:t>
            </a:r>
          </a:p>
          <a:p>
            <a:r>
              <a:rPr lang="pl-PL" dirty="0"/>
              <a:t>kartę kierowcy,</a:t>
            </a:r>
          </a:p>
          <a:p>
            <a:r>
              <a:rPr lang="pl-PL" dirty="0"/>
              <a:t>zaświadczenie o działalności</a:t>
            </a:r>
          </a:p>
          <a:p>
            <a:r>
              <a:rPr lang="pl-PL" dirty="0"/>
              <a:t>oraz wykresówki i/lub dane cyfrowe z tachografu.</a:t>
            </a:r>
          </a:p>
          <a:p>
            <a:r>
              <a:rPr lang="pl-PL" b="1" dirty="0"/>
              <a:t>Jeśli kierowca przewozi towary niebezpieczne musi dodatkowo posiadać odpowiedni certyfikat, uprawniający do wykonywania tego rodzaju przewozów.</a:t>
            </a:r>
            <a:endParaRPr lang="pl-PL" dirty="0"/>
          </a:p>
          <a:p>
            <a:pPr marL="0" indent="0">
              <a:buNone/>
            </a:pPr>
            <a:endParaRPr lang="pl-PL" dirty="0"/>
          </a:p>
        </p:txBody>
      </p:sp>
    </p:spTree>
    <p:extLst>
      <p:ext uri="{BB962C8B-B14F-4D97-AF65-F5344CB8AC3E}">
        <p14:creationId xmlns:p14="http://schemas.microsoft.com/office/powerpoint/2010/main" val="3353357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Dokumenty związane z pojazdem.</a:t>
            </a:r>
            <a:br>
              <a:rPr lang="pl-PL" b="1" dirty="0"/>
            </a:br>
            <a:endParaRPr lang="pl-PL" dirty="0"/>
          </a:p>
        </p:txBody>
      </p:sp>
      <p:sp>
        <p:nvSpPr>
          <p:cNvPr id="3" name="Symbol zastępczy zawartości 2"/>
          <p:cNvSpPr>
            <a:spLocks noGrp="1"/>
          </p:cNvSpPr>
          <p:nvPr>
            <p:ph idx="1"/>
          </p:nvPr>
        </p:nvSpPr>
        <p:spPr/>
        <p:txBody>
          <a:bodyPr/>
          <a:lstStyle/>
          <a:p>
            <a:pPr marL="0" indent="0">
              <a:buNone/>
            </a:pPr>
            <a:r>
              <a:rPr lang="pl-PL" dirty="0"/>
              <a:t>Bardzo istotną sprawą jest także posiadanie dokumentów związanych z pojazdem (to druga grupa dokumentów). Mowa tu oczywiście o:</a:t>
            </a:r>
          </a:p>
          <a:p>
            <a:r>
              <a:rPr lang="pl-PL" dirty="0"/>
              <a:t>dowodzie rejestracyjnym,</a:t>
            </a:r>
          </a:p>
          <a:p>
            <a:r>
              <a:rPr lang="pl-PL" dirty="0">
                <a:hlinkClick r:id="rId2"/>
              </a:rPr>
              <a:t>ubezpieczeniu OC</a:t>
            </a:r>
            <a:r>
              <a:rPr lang="pl-PL" dirty="0"/>
              <a:t>,</a:t>
            </a:r>
          </a:p>
          <a:p>
            <a:r>
              <a:rPr lang="pl-PL" dirty="0"/>
              <a:t>upoważnieniu do korzystania z pojazdu,</a:t>
            </a:r>
          </a:p>
          <a:p>
            <a:r>
              <a:rPr lang="pl-PL" dirty="0"/>
              <a:t>w niektórych przypadkach będzie to także certyfikat EURO jako załącznik do zezwolenia międzynarodowego,</a:t>
            </a:r>
          </a:p>
          <a:p>
            <a:r>
              <a:rPr lang="pl-PL" dirty="0"/>
              <a:t>świadectwo dopuszczenia pojazdu (zgodność z wymaganiami umowy ADR) w przypadku przewozu towarów niebezpiecznych,</a:t>
            </a:r>
          </a:p>
          <a:p>
            <a:r>
              <a:rPr lang="pl-PL" dirty="0"/>
              <a:t>świadectwo zatwierdzenia środka transportu przez powiatowego lekarza weterynarii w przypadku przewozu żywych zwierząt.</a:t>
            </a:r>
          </a:p>
          <a:p>
            <a:pPr marL="0" indent="0">
              <a:buNone/>
            </a:pPr>
            <a:endParaRPr lang="pl-PL" dirty="0"/>
          </a:p>
        </p:txBody>
      </p:sp>
    </p:spTree>
    <p:extLst>
      <p:ext uri="{BB962C8B-B14F-4D97-AF65-F5344CB8AC3E}">
        <p14:creationId xmlns:p14="http://schemas.microsoft.com/office/powerpoint/2010/main" val="1411261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Dokumenty zaświadczające o dostępie przedsiębiorstwa do rynku przewozowego.</a:t>
            </a:r>
            <a:br>
              <a:rPr lang="pl-PL" b="1" dirty="0"/>
            </a:br>
            <a:endParaRPr lang="pl-PL" dirty="0"/>
          </a:p>
        </p:txBody>
      </p:sp>
      <p:sp>
        <p:nvSpPr>
          <p:cNvPr id="3" name="Symbol zastępczy zawartości 2"/>
          <p:cNvSpPr>
            <a:spLocks noGrp="1"/>
          </p:cNvSpPr>
          <p:nvPr>
            <p:ph idx="1"/>
          </p:nvPr>
        </p:nvSpPr>
        <p:spPr/>
        <p:txBody>
          <a:bodyPr/>
          <a:lstStyle/>
          <a:p>
            <a:pPr marL="0" indent="0">
              <a:buNone/>
            </a:pPr>
            <a:r>
              <a:rPr lang="pl-PL" dirty="0"/>
              <a:t>Kierowca powinien mieć obowiązkowo ze sobą w kabinie również takie dokumenty(grupa trzecia). Są to dokumenty potwierdzające uprawnienia przewoźnika do wykonywania działalności transportowej oraz zezwolenia na wykonywanie określonych przewozów. Zaliczamy tu:</a:t>
            </a:r>
          </a:p>
          <a:p>
            <a:r>
              <a:rPr lang="pl-PL" dirty="0"/>
              <a:t>wypis z </a:t>
            </a:r>
            <a:r>
              <a:rPr lang="pl-PL" dirty="0">
                <a:hlinkClick r:id="rId2"/>
              </a:rPr>
              <a:t>zezwolenia na wykonywanie zawodu przewoźnika drogowego</a:t>
            </a:r>
            <a:r>
              <a:rPr lang="pl-PL" dirty="0"/>
              <a:t> lub wypis z </a:t>
            </a:r>
            <a:r>
              <a:rPr lang="pl-PL" dirty="0">
                <a:hlinkClick r:id="rId3"/>
              </a:rPr>
              <a:t>licencji wspólnotowej</a:t>
            </a:r>
            <a:r>
              <a:rPr lang="pl-PL" dirty="0"/>
              <a:t>,</a:t>
            </a:r>
          </a:p>
          <a:p>
            <a:r>
              <a:rPr lang="pl-PL" dirty="0"/>
              <a:t>licencję na wykonywanie transportu drogowego rzeczy.</a:t>
            </a:r>
          </a:p>
          <a:p>
            <a:endParaRPr lang="pl-PL" dirty="0"/>
          </a:p>
        </p:txBody>
      </p:sp>
    </p:spTree>
    <p:extLst>
      <p:ext uri="{BB962C8B-B14F-4D97-AF65-F5344CB8AC3E}">
        <p14:creationId xmlns:p14="http://schemas.microsoft.com/office/powerpoint/2010/main" val="312365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Dokumenty dotyczące  Ładunku</a:t>
            </a:r>
          </a:p>
        </p:txBody>
      </p:sp>
      <p:sp>
        <p:nvSpPr>
          <p:cNvPr id="3" name="Symbol zastępczy zawartości 2"/>
          <p:cNvSpPr>
            <a:spLocks noGrp="1"/>
          </p:cNvSpPr>
          <p:nvPr>
            <p:ph idx="1"/>
          </p:nvPr>
        </p:nvSpPr>
        <p:spPr/>
        <p:txBody>
          <a:bodyPr>
            <a:normAutofit fontScale="55000" lnSpcReduction="20000"/>
          </a:bodyPr>
          <a:lstStyle/>
          <a:p>
            <a:r>
              <a:rPr lang="pl-PL" dirty="0"/>
              <a:t>Ostatnią grupą dokumentów jakie winien przewozić kierowca w ciężarówce są oczywiście wspomniane wyżej dokumenty odnoszące się do przewożonego ładunku. Decydujące znaczenie ma tu:</a:t>
            </a:r>
          </a:p>
          <a:p>
            <a:r>
              <a:rPr lang="pl-PL" dirty="0">
                <a:hlinkClick r:id="rId2"/>
              </a:rPr>
              <a:t>list przewozowy</a:t>
            </a:r>
            <a:endParaRPr lang="pl-PL" dirty="0"/>
          </a:p>
          <a:p>
            <a:r>
              <a:rPr lang="pl-PL" dirty="0"/>
              <a:t>świadectwo pochodzenia towaru (wydane w kraju pochodzenia).</a:t>
            </a:r>
          </a:p>
          <a:p>
            <a:r>
              <a:rPr lang="pl-PL" dirty="0"/>
              <a:t>Warto też mieć przy sobie inne dokumenty np. </a:t>
            </a:r>
            <a:r>
              <a:rPr lang="pl-PL" b="1" dirty="0"/>
              <a:t>WZ, fakturę VAT, czy kwit wagowy.</a:t>
            </a:r>
            <a:endParaRPr lang="pl-PL" dirty="0"/>
          </a:p>
          <a:p>
            <a:r>
              <a:rPr lang="pl-PL" b="1" dirty="0"/>
              <a:t>Dokumenty dotyczące przewozów szczególnych.</a:t>
            </a:r>
            <a:endParaRPr lang="pl-PL" dirty="0"/>
          </a:p>
          <a:p>
            <a:r>
              <a:rPr lang="pl-PL" dirty="0"/>
              <a:t>W przypadku przewozów szczególnych wymagane są także inne dokumenty odnoszące się do kategorii transportowanych ładunków np.:</a:t>
            </a:r>
          </a:p>
          <a:p>
            <a:r>
              <a:rPr lang="pl-PL" dirty="0">
                <a:hlinkClick r:id="rId3"/>
              </a:rPr>
              <a:t>świadectwo ADR</a:t>
            </a:r>
            <a:r>
              <a:rPr lang="pl-PL" dirty="0"/>
              <a:t> i instrukcje pisemne (w przewozach materiałów niebezpiecznych),</a:t>
            </a:r>
          </a:p>
          <a:p>
            <a:r>
              <a:rPr lang="pl-PL" dirty="0"/>
              <a:t>świadectwo ATP (w przewozach żywności i towarów szybko psujących się),</a:t>
            </a:r>
          </a:p>
          <a:p>
            <a:r>
              <a:rPr lang="pl-PL" dirty="0"/>
              <a:t>świadectwo fitosanitarne,</a:t>
            </a:r>
          </a:p>
          <a:p>
            <a:r>
              <a:rPr lang="pl-PL" dirty="0"/>
              <a:t>dokumenty wymagane przy przewozie zwierzą (licencja kierowcy do prowadzenia i obsługi pojazdu przewożącego żywe zwierzęta, dokumenty określające pochodzenie zwierząt i ich właściciela, przewidywany czas trwania przewozu),</a:t>
            </a:r>
          </a:p>
          <a:p>
            <a:r>
              <a:rPr lang="pl-PL" dirty="0"/>
              <a:t>dokumenty wymagane przy przewozie odpadów (potwierdzenie wpisu do rejestru prowadzonego przez marszałka województwa),</a:t>
            </a:r>
          </a:p>
          <a:p>
            <a:r>
              <a:rPr lang="pl-PL" dirty="0"/>
              <a:t>zezwolenia na przejazd pojazdu nienormatywnego (wypis z zezwolenia w kategorii I oraz oryginały zezwoleń w kategorii od II do VII) etc.</a:t>
            </a:r>
          </a:p>
          <a:p>
            <a:pPr marL="0" indent="0">
              <a:buNone/>
            </a:pPr>
            <a:endParaRPr lang="pl-PL" dirty="0"/>
          </a:p>
        </p:txBody>
      </p:sp>
      <p:sp>
        <p:nvSpPr>
          <p:cNvPr id="4" name="TextBox 3">
            <a:extLst>
              <a:ext uri="{FF2B5EF4-FFF2-40B4-BE49-F238E27FC236}">
                <a16:creationId xmlns:a16="http://schemas.microsoft.com/office/drawing/2014/main" id="{14CC51CF-A66E-454B-A229-3B2DFF5C7278}"/>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ru-RU" dirty="0">
              <a:latin typeface="Cambria"/>
              <a:ea typeface="Cambria"/>
            </a:endParaRPr>
          </a:p>
        </p:txBody>
      </p:sp>
    </p:spTree>
    <p:extLst>
      <p:ext uri="{BB962C8B-B14F-4D97-AF65-F5344CB8AC3E}">
        <p14:creationId xmlns:p14="http://schemas.microsoft.com/office/powerpoint/2010/main" val="3786271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Dokumenty na trasach międzynarodowych</a:t>
            </a:r>
          </a:p>
        </p:txBody>
      </p:sp>
      <p:sp>
        <p:nvSpPr>
          <p:cNvPr id="3" name="Symbol zastępczy zawartości 2"/>
          <p:cNvSpPr>
            <a:spLocks noGrp="1"/>
          </p:cNvSpPr>
          <p:nvPr>
            <p:ph idx="1"/>
          </p:nvPr>
        </p:nvSpPr>
        <p:spPr/>
        <p:txBody>
          <a:bodyPr/>
          <a:lstStyle/>
          <a:p>
            <a:r>
              <a:rPr lang="pl-PL" dirty="0"/>
              <a:t>Oczywiście na trasach międzynarodowych kierowca musi posiadać jeszcze szereg innych dokumentów tj.:</a:t>
            </a:r>
          </a:p>
          <a:p>
            <a:r>
              <a:rPr lang="pl-PL" dirty="0"/>
              <a:t>licencję na międzynarodowy transport drogowy,</a:t>
            </a:r>
          </a:p>
          <a:p>
            <a:r>
              <a:rPr lang="pl-PL" dirty="0"/>
              <a:t>zezwolenie na międzynarodowy przewóz rzeczy,</a:t>
            </a:r>
          </a:p>
          <a:p>
            <a:r>
              <a:rPr lang="pl-PL" dirty="0">
                <a:hlinkClick r:id="rId2"/>
              </a:rPr>
              <a:t>CMR</a:t>
            </a:r>
            <a:r>
              <a:rPr lang="pl-PL" dirty="0"/>
              <a:t>,</a:t>
            </a:r>
          </a:p>
          <a:p>
            <a:r>
              <a:rPr lang="pl-PL" dirty="0"/>
              <a:t>świadectwo kierowcy (dla kierowcy niebędącego obywatelem państwa członkowskiego Unii Europejskiej),</a:t>
            </a:r>
          </a:p>
          <a:p>
            <a:r>
              <a:rPr lang="pl-PL" dirty="0"/>
              <a:t>karnet TIR,</a:t>
            </a:r>
          </a:p>
          <a:p>
            <a:r>
              <a:rPr lang="pl-PL" dirty="0"/>
              <a:t>karnet ATA, (międzynarodowy dokument celny, który umożliwia i usprawnia odprawę celną towarów, wywożonych tymczasowo, np. w celach akwizycyjnych czy wystawienniczych.)</a:t>
            </a:r>
          </a:p>
          <a:p>
            <a:pPr marL="0" indent="0">
              <a:buNone/>
            </a:pPr>
            <a:endParaRPr lang="pl-PL" dirty="0"/>
          </a:p>
        </p:txBody>
      </p:sp>
    </p:spTree>
    <p:extLst>
      <p:ext uri="{BB962C8B-B14F-4D97-AF65-F5344CB8AC3E}">
        <p14:creationId xmlns:p14="http://schemas.microsoft.com/office/powerpoint/2010/main" val="4142045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Wśród podstawowych regulacji prawnych spedycji w Polsce wyróżnić należy: </a:t>
            </a:r>
          </a:p>
        </p:txBody>
      </p:sp>
      <p:sp>
        <p:nvSpPr>
          <p:cNvPr id="3" name="Symbol zastępczy zawartości 2"/>
          <p:cNvSpPr>
            <a:spLocks noGrp="1"/>
          </p:cNvSpPr>
          <p:nvPr>
            <p:ph idx="1"/>
          </p:nvPr>
        </p:nvSpPr>
        <p:spPr/>
        <p:txBody>
          <a:bodyPr>
            <a:normAutofit fontScale="77500" lnSpcReduction="20000"/>
          </a:bodyPr>
          <a:lstStyle/>
          <a:p>
            <a:r>
              <a:rPr lang="pl-PL" dirty="0"/>
              <a:t>umowy nazwane w Kodeksie cywilnym, takie jak </a:t>
            </a:r>
            <a:r>
              <a:rPr lang="pl-PL" dirty="0">
                <a:hlinkClick r:id="rId2" tooltip="Umowa spedycji"/>
              </a:rPr>
              <a:t>umowa spedycji</a:t>
            </a:r>
            <a:r>
              <a:rPr lang="pl-PL" dirty="0"/>
              <a:t>, </a:t>
            </a:r>
            <a:r>
              <a:rPr lang="pl-PL" dirty="0">
                <a:hlinkClick r:id="rId3" tooltip="Umowa przewozu"/>
              </a:rPr>
              <a:t>umowa przewozu</a:t>
            </a:r>
            <a:r>
              <a:rPr lang="pl-PL" dirty="0"/>
              <a:t> czy </a:t>
            </a:r>
            <a:r>
              <a:rPr lang="pl-PL" dirty="0">
                <a:hlinkClick r:id="rId4" tooltip="Umowa składu"/>
              </a:rPr>
              <a:t>umowa składu</a:t>
            </a:r>
            <a:r>
              <a:rPr lang="pl-PL" dirty="0"/>
              <a:t>, podstawową rolę odgrywa jednak w tym przypadku </a:t>
            </a:r>
            <a:r>
              <a:rPr lang="pl-PL" dirty="0">
                <a:hlinkClick r:id="rId5" tooltip="Umowa"/>
              </a:rPr>
              <a:t>umowa</a:t>
            </a:r>
            <a:r>
              <a:rPr lang="pl-PL" dirty="0"/>
              <a:t> spedycji, w której określona została rola spedycji w realizacji przepływu ładunku oraz główne prawa i obowiązki zleceniodawcy i spedytora,</a:t>
            </a:r>
          </a:p>
          <a:p>
            <a:r>
              <a:rPr lang="pl-PL" dirty="0"/>
              <a:t>przepisy szczegółowe, dotyczące postępowania ze szczególnymi rodzajami ładunku (np. Rozporządzenia Ministra Transportu Budownictwa i Gospodarki Morskiej, Ministra Infrastruktury i Rozwoju, Ministra Spraw Wewnętrznych),</a:t>
            </a:r>
          </a:p>
          <a:p>
            <a:r>
              <a:rPr lang="pl-PL" dirty="0"/>
              <a:t>umowy międzynarodowe dotyczące ogólnych zasad przewozów (np. COTIF w transporcie kolejowym, uchwały IATA w transporcie lotniczym, zawartość i forma międzynarodowego listu przewozowego CMR, TIR dotycząca wymagań celnych w transporcie drogowym, Reguły Hasko-</a:t>
            </a:r>
            <a:r>
              <a:rPr lang="pl-PL" dirty="0" err="1"/>
              <a:t>Visbijskie</a:t>
            </a:r>
            <a:r>
              <a:rPr lang="pl-PL" dirty="0"/>
              <a:t> i Reguły Hamburskie w transporcie wodnym),</a:t>
            </a:r>
          </a:p>
          <a:p>
            <a:r>
              <a:rPr lang="pl-PL" dirty="0"/>
              <a:t>umowy międzynarodowe, dotyczące postępowania ze szczególnymi rodzajami ładunków (np. ADR – przewóz drogowy materiałów niebezpiecznych, ADN – przewóz wodny materiałów niebezpiecznych),</a:t>
            </a:r>
          </a:p>
          <a:p>
            <a:r>
              <a:rPr lang="pl-PL" dirty="0"/>
              <a:t>Oświadczenia Rządowe, dotyczące dostosowań do umów międzynarodowych,</a:t>
            </a:r>
          </a:p>
          <a:p>
            <a:r>
              <a:rPr lang="pl-PL" dirty="0"/>
              <a:t>Ogólne Polskie Warunki Spedycji (OPWS) przygotowane w oparciu o przepisy Kodeksu cywilnego, z wykorzystaniem dobrych praktyk w działalności spedycyjnej opublikowane przez Polską Izbę Spedycji i Logistyki).</a:t>
            </a:r>
          </a:p>
          <a:p>
            <a:pPr marL="0" indent="0">
              <a:buNone/>
            </a:pPr>
            <a:endParaRPr lang="pl-PL" dirty="0"/>
          </a:p>
        </p:txBody>
      </p:sp>
    </p:spTree>
    <p:extLst>
      <p:ext uri="{BB962C8B-B14F-4D97-AF65-F5344CB8AC3E}">
        <p14:creationId xmlns:p14="http://schemas.microsoft.com/office/powerpoint/2010/main" val="2764912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Umowa spedycji </a:t>
            </a:r>
          </a:p>
        </p:txBody>
      </p:sp>
      <p:sp>
        <p:nvSpPr>
          <p:cNvPr id="3" name="Symbol zastępczy zawartości 2"/>
          <p:cNvSpPr>
            <a:spLocks noGrp="1"/>
          </p:cNvSpPr>
          <p:nvPr>
            <p:ph idx="1"/>
          </p:nvPr>
        </p:nvSpPr>
        <p:spPr>
          <a:xfrm>
            <a:off x="1069848" y="2121408"/>
            <a:ext cx="4155295" cy="4050792"/>
          </a:xfrm>
        </p:spPr>
        <p:txBody>
          <a:bodyPr/>
          <a:lstStyle/>
          <a:p>
            <a:endParaRPr lang="pl-PL" dirty="0"/>
          </a:p>
          <a:p>
            <a:pPr marL="0" indent="0">
              <a:buNone/>
            </a:pPr>
            <a:r>
              <a:rPr lang="pl-PL" b="1" dirty="0"/>
              <a:t>Umowa spedycji</a:t>
            </a:r>
            <a:r>
              <a:rPr lang="pl-PL" dirty="0"/>
              <a:t> – </a:t>
            </a:r>
            <a:r>
              <a:rPr lang="pl-PL" b="1" dirty="0"/>
              <a:t>umowa</a:t>
            </a:r>
            <a:r>
              <a:rPr lang="pl-PL" dirty="0"/>
              <a:t> polegająca na tym, że jedna z jej stron – spedytor zobowiązuje się do wykonania różnego rodzaju usług związanych z przewozem w ramach działalności własnego przedsiębiorstwa, np. do wysłania lub odbioru przesyłki, druga strona – do zapłaty w zamian za to wynagrodzenia.</a:t>
            </a:r>
          </a:p>
          <a:p>
            <a:pPr marL="0" indent="0">
              <a:buNone/>
            </a:pPr>
            <a:endParaRPr lang="pl-PL" dirty="0"/>
          </a:p>
        </p:txBody>
      </p:sp>
      <p:pic>
        <p:nvPicPr>
          <p:cNvPr id="5" name="Obraz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2036" y="0"/>
            <a:ext cx="4846212" cy="6858000"/>
          </a:xfrm>
          <a:prstGeom prst="rect">
            <a:avLst/>
          </a:prstGeom>
        </p:spPr>
      </p:pic>
    </p:spTree>
    <p:extLst>
      <p:ext uri="{BB962C8B-B14F-4D97-AF65-F5344CB8AC3E}">
        <p14:creationId xmlns:p14="http://schemas.microsoft.com/office/powerpoint/2010/main" val="33770233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rewniana czcionk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107815975675C449C42A0EE11FD248B" ma:contentTypeVersion="12" ma:contentTypeDescription="Utwórz nowy dokument." ma:contentTypeScope="" ma:versionID="0ab2d93002349177235f34c66f8ecb07">
  <xsd:schema xmlns:xsd="http://www.w3.org/2001/XMLSchema" xmlns:xs="http://www.w3.org/2001/XMLSchema" xmlns:p="http://schemas.microsoft.com/office/2006/metadata/properties" xmlns:ns2="df984116-5ef9-4733-9cbe-e394a728f60f" xmlns:ns3="dd8b6603-3bcc-4c36-8f70-a8636a707561" targetNamespace="http://schemas.microsoft.com/office/2006/metadata/properties" ma:root="true" ma:fieldsID="5d8ea0feb933f8cc8a6feb82106f13ef" ns2:_="" ns3:_="">
    <xsd:import namespace="df984116-5ef9-4733-9cbe-e394a728f60f"/>
    <xsd:import namespace="dd8b6603-3bcc-4c36-8f70-a8636a70756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84116-5ef9-4733-9cbe-e394a728f6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8b6603-3bcc-4c36-8f70-a8636a707561" elementFormDefault="qualified">
    <xsd:import namespace="http://schemas.microsoft.com/office/2006/documentManagement/types"/>
    <xsd:import namespace="http://schemas.microsoft.com/office/infopath/2007/PartnerControls"/>
    <xsd:element name="SharedWithUsers" ma:index="18"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0960B6-C777-4E03-A70D-C50B112CE80A}">
  <ds:schemaRefs>
    <ds:schemaRef ds:uri="http://schemas.microsoft.com/sharepoint/v3/contenttype/forms"/>
  </ds:schemaRefs>
</ds:datastoreItem>
</file>

<file path=customXml/itemProps2.xml><?xml version="1.0" encoding="utf-8"?>
<ds:datastoreItem xmlns:ds="http://schemas.openxmlformats.org/officeDocument/2006/customXml" ds:itemID="{8B7B9FDE-069D-4C9C-8A44-EAECD262056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60006CB-C165-4550-BC06-1B9C3FCCEC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84116-5ef9-4733-9cbe-e394a728f60f"/>
    <ds:schemaRef ds:uri="dd8b6603-3bcc-4c36-8f70-a8636a7075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TM03090434[[fn=Drewniana czcionka]]</Template>
  <TotalTime>101</TotalTime>
  <Words>1542</Words>
  <Application>Microsoft Office PowerPoint</Application>
  <PresentationFormat>Широкоэкранный</PresentationFormat>
  <Paragraphs>93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Drewniana czcionka</vt:lpstr>
      <vt:lpstr>Dokumentacja transportowo spedycyjna</vt:lpstr>
      <vt:lpstr>Co musi posiadać przy sobie kierowca? </vt:lpstr>
      <vt:lpstr>Dokumenty dotyczące kierowcy osobiście. </vt:lpstr>
      <vt:lpstr>Dokumenty związane z pojazdem. </vt:lpstr>
      <vt:lpstr>Dokumenty zaświadczające o dostępie przedsiębiorstwa do rynku przewozowego. </vt:lpstr>
      <vt:lpstr>Dokumenty dotyczące  Ładunku</vt:lpstr>
      <vt:lpstr>Dokumenty na trasach międzynarodowych</vt:lpstr>
      <vt:lpstr>Wśród podstawowych regulacji prawnych spedycji w Polsce wyróżnić należy: </vt:lpstr>
      <vt:lpstr>Umowa spedycji </vt:lpstr>
      <vt:lpstr>Umowa przewozu </vt:lpstr>
      <vt:lpstr>Różnica umowy spedycji a przewozu</vt:lpstr>
      <vt:lpstr>Umowa składu</vt:lpstr>
      <vt:lpstr>Najważniejsze akty prawne</vt:lpstr>
      <vt:lpstr>Ogólne polskie warunki spedycji</vt:lpstr>
      <vt:lpstr>Międzynarodowe Akty Prawne </vt:lpstr>
      <vt:lpstr>Umowy międzynarodowe </vt:lpstr>
      <vt:lpstr>Polskie akty prawne</vt:lpstr>
      <vt:lpstr>Rozporządzenia</vt:lpstr>
      <vt:lpstr>Literatura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Dokumentacja transportowo spedycyjna</dc:title>
  <dc:creator>Nauczyciel</dc:creator>
  <cp:lastModifiedBy>Nauczyciel</cp:lastModifiedBy>
  <cp:revision>6</cp:revision>
  <dcterms:created xsi:type="dcterms:W3CDTF">2020-09-22T06:42:32Z</dcterms:created>
  <dcterms:modified xsi:type="dcterms:W3CDTF">2021-11-29T14:19:52Z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0x0101001107815975675C449C42A0EE11FD248B</vt:lpwstr>
  </property>
</Properties>
</file>