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1c1bf79185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1c1bf79185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1c1bf79185_0_25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1c1bf79185_0_25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1c1bf79185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1c1bf79185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1c1bf79185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1c1bf79185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c1bf79185_0_4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1c1bf79185_0_4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1c1bf79185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1c1bf79185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1c1bf79185_0_1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1c1bf79185_0_1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1c1bf79185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1c1bf79185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1c1bf79185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1c1bf7918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1c1bf79185_0_2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1c1bf79185_0_2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пеціальний макет 1">
  <p:cSld name="AUTOLAYOUT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632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" name="Google Shape;52;p13"/>
          <p:cNvGrpSpPr/>
          <p:nvPr/>
        </p:nvGrpSpPr>
        <p:grpSpPr>
          <a:xfrm>
            <a:off x="421564" y="4512638"/>
            <a:ext cx="4305910" cy="150575"/>
            <a:chOff x="0" y="3797750"/>
            <a:chExt cx="9144000" cy="150575"/>
          </a:xfrm>
        </p:grpSpPr>
        <p:cxnSp>
          <p:nvCxnSpPr>
            <p:cNvPr id="53" name="Google Shape;53;p13"/>
            <p:cNvCxnSpPr/>
            <p:nvPr/>
          </p:nvCxnSpPr>
          <p:spPr>
            <a:xfrm>
              <a:off x="0" y="3797750"/>
              <a:ext cx="9144000" cy="0"/>
            </a:xfrm>
            <a:prstGeom prst="straightConnector1">
              <a:avLst/>
            </a:prstGeom>
            <a:noFill/>
            <a:ln cap="flat" cmpd="sng" w="19050">
              <a:solidFill>
                <a:srgbClr val="90A4AE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" name="Google Shape;54;p13"/>
            <p:cNvCxnSpPr/>
            <p:nvPr/>
          </p:nvCxnSpPr>
          <p:spPr>
            <a:xfrm>
              <a:off x="0" y="3948325"/>
              <a:ext cx="9144000" cy="0"/>
            </a:xfrm>
            <a:prstGeom prst="straightConnector1">
              <a:avLst/>
            </a:prstGeom>
            <a:noFill/>
            <a:ln cap="flat" cmpd="sng" w="19050">
              <a:solidFill>
                <a:srgbClr val="90A4AE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" name="Google Shape;55;p13"/>
            <p:cNvCxnSpPr/>
            <p:nvPr/>
          </p:nvCxnSpPr>
          <p:spPr>
            <a:xfrm>
              <a:off x="0" y="3873038"/>
              <a:ext cx="9144000" cy="0"/>
            </a:xfrm>
            <a:prstGeom prst="straightConnector1">
              <a:avLst/>
            </a:prstGeom>
            <a:noFill/>
            <a:ln cap="flat" cmpd="sng" w="19050">
              <a:solidFill>
                <a:srgbClr val="90A4AE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4535400" cy="1763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пеціальний макет">
  <p:cSld name="AUTOLAYOUT_2">
    <p:bg>
      <p:bgPr>
        <a:solidFill>
          <a:srgbClr val="FFFFF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 txBox="1"/>
          <p:nvPr>
            <p:ph type="title"/>
          </p:nvPr>
        </p:nvSpPr>
        <p:spPr>
          <a:xfrm>
            <a:off x="351600" y="2736850"/>
            <a:ext cx="3997500" cy="1389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 b="0" l="25214" r="25219" t="0"/>
          <a:stretch/>
        </p:blipFill>
        <p:spPr>
          <a:xfrm>
            <a:off x="5389800" y="487"/>
            <a:ext cx="3994851" cy="514302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4535400" cy="17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/>
              <a:t>Структура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/>
              <a:t>та текст для односторінкового сайту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/>
        </p:nvSpPr>
        <p:spPr>
          <a:xfrm>
            <a:off x="2413975" y="3085338"/>
            <a:ext cx="44352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Забронювати дзвінок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Або написати нам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4"/>
          <p:cNvSpPr txBox="1"/>
          <p:nvPr/>
        </p:nvSpPr>
        <p:spPr>
          <a:xfrm>
            <a:off x="0" y="0"/>
            <a:ext cx="501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800">
                <a:solidFill>
                  <a:schemeClr val="dk1"/>
                </a:solidFill>
              </a:rPr>
              <a:t>Переваги та заклик до дії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8" name="Google Shape;138;p24"/>
          <p:cNvSpPr txBox="1"/>
          <p:nvPr/>
        </p:nvSpPr>
        <p:spPr>
          <a:xfrm>
            <a:off x="129075" y="1181600"/>
            <a:ext cx="2077200" cy="1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</a:rPr>
              <a:t>Ми знаємо, де можна використовувати no-code,а де потрібна класична веб-розробка.</a:t>
            </a:r>
            <a:endParaRPr/>
          </a:p>
        </p:txBody>
      </p:sp>
      <p:sp>
        <p:nvSpPr>
          <p:cNvPr id="139" name="Google Shape;139;p24"/>
          <p:cNvSpPr txBox="1"/>
          <p:nvPr/>
        </p:nvSpPr>
        <p:spPr>
          <a:xfrm>
            <a:off x="2581675" y="1181600"/>
            <a:ext cx="25143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З</a:t>
            </a:r>
            <a:r>
              <a:rPr lang="uk"/>
              <a:t>абезпечуємо індивідуальний підхід до кожного клієнта і гарантуємо якість виконання робіт</a:t>
            </a:r>
            <a:endParaRPr/>
          </a:p>
        </p:txBody>
      </p:sp>
      <p:sp>
        <p:nvSpPr>
          <p:cNvPr id="140" name="Google Shape;140;p24"/>
          <p:cNvSpPr txBox="1"/>
          <p:nvPr/>
        </p:nvSpPr>
        <p:spPr>
          <a:xfrm>
            <a:off x="4915100" y="1181600"/>
            <a:ext cx="19341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</a:t>
            </a:r>
            <a:r>
              <a:rPr lang="uk"/>
              <a:t>ропонуємо розробку сайту з урахуванням особливостей Вашого бізнесу</a:t>
            </a:r>
            <a:endParaRPr/>
          </a:p>
        </p:txBody>
      </p:sp>
      <p:sp>
        <p:nvSpPr>
          <p:cNvPr id="141" name="Google Shape;141;p24"/>
          <p:cNvSpPr txBox="1"/>
          <p:nvPr/>
        </p:nvSpPr>
        <p:spPr>
          <a:xfrm>
            <a:off x="6781875" y="1246250"/>
            <a:ext cx="17991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Ми з</a:t>
            </a:r>
            <a:r>
              <a:rPr lang="uk"/>
              <a:t>авжди відкриті до співпраці і готові допомогти Вам у подальшому розвитку сайту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5"/>
          <p:cNvPicPr preferRelativeResize="0"/>
          <p:nvPr/>
        </p:nvPicPr>
        <p:blipFill rotWithShape="1">
          <a:blip r:embed="rId3">
            <a:alphaModFix/>
          </a:blip>
          <a:srcRect b="5932" l="0" r="0" t="5923"/>
          <a:stretch/>
        </p:blipFill>
        <p:spPr>
          <a:xfrm>
            <a:off x="1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5"/>
          <p:cNvSpPr/>
          <p:nvPr/>
        </p:nvSpPr>
        <p:spPr>
          <a:xfrm>
            <a:off x="0" y="2574400"/>
            <a:ext cx="4568400" cy="1714500"/>
          </a:xfrm>
          <a:prstGeom prst="rect">
            <a:avLst/>
          </a:prstGeom>
          <a:solidFill>
            <a:srgbClr val="FFFFFF">
              <a:alpha val="854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5"/>
          <p:cNvSpPr txBox="1"/>
          <p:nvPr>
            <p:ph type="title"/>
          </p:nvPr>
        </p:nvSpPr>
        <p:spPr>
          <a:xfrm>
            <a:off x="351600" y="2736850"/>
            <a:ext cx="3997500" cy="147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/>
              <a:t>Частина з контактами та посиланнями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2324625" y="2111888"/>
            <a:ext cx="44352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/>
              <a:t>Отримайте сайт своєї мрії вже сьогодні: 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/>
              <a:t>Доступна та швидка розробка сайту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6"/>
          <p:cNvSpPr txBox="1"/>
          <p:nvPr/>
        </p:nvSpPr>
        <p:spPr>
          <a:xfrm>
            <a:off x="0" y="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800"/>
              <a:t>Заголовок</a:t>
            </a:r>
            <a:endParaRPr b="1" i="1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2354400" y="1520338"/>
            <a:ext cx="4435200" cy="1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/>
              <a:t>No-Code розробники - сервіс, який дозволяє створювати веб-сайти, мобільні цифрові додатки та інші продукти швидко та економічно без необхідності програмування.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7"/>
          <p:cNvSpPr txBox="1"/>
          <p:nvPr/>
        </p:nvSpPr>
        <p:spPr>
          <a:xfrm>
            <a:off x="0" y="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800">
                <a:solidFill>
                  <a:schemeClr val="dk1"/>
                </a:solidFill>
              </a:rPr>
              <a:t>Підзаголовок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0" y="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800">
                <a:solidFill>
                  <a:schemeClr val="dk1"/>
                </a:solidFill>
              </a:rPr>
              <a:t>Заклик до дії</a:t>
            </a:r>
            <a:endParaRPr/>
          </a:p>
        </p:txBody>
      </p:sp>
      <p:sp>
        <p:nvSpPr>
          <p:cNvPr id="85" name="Google Shape;85;p18"/>
          <p:cNvSpPr txBox="1"/>
          <p:nvPr/>
        </p:nvSpPr>
        <p:spPr>
          <a:xfrm>
            <a:off x="2709100" y="2171550"/>
            <a:ext cx="418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Створіть свій новий сайт вже сьогодні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7750" y="2936288"/>
            <a:ext cx="2914650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/>
          <p:cNvSpPr txBox="1"/>
          <p:nvPr/>
        </p:nvSpPr>
        <p:spPr>
          <a:xfrm>
            <a:off x="2686925" y="880150"/>
            <a:ext cx="36363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Розробники </a:t>
            </a:r>
            <a:r>
              <a:rPr lang="uk">
                <a:solidFill>
                  <a:schemeClr val="dk1"/>
                </a:solidFill>
              </a:rPr>
              <a:t>No-Code працюють на платформі </a:t>
            </a:r>
            <a:r>
              <a:rPr lang="uk" sz="13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bubble.io.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Bubble.io - це інструмент для швидкої розробки веб-додатків без програмування. Bubble.io дозволяє створювати веб-додатки від ідеї до запуску без необхідності в написаному коді та доступній ціні.</a:t>
            </a:r>
            <a:endParaRPr/>
          </a:p>
        </p:txBody>
      </p:sp>
      <p:sp>
        <p:nvSpPr>
          <p:cNvPr id="92" name="Google Shape;92;p19"/>
          <p:cNvSpPr txBox="1"/>
          <p:nvPr/>
        </p:nvSpPr>
        <p:spPr>
          <a:xfrm>
            <a:off x="0" y="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800">
                <a:solidFill>
                  <a:schemeClr val="dk1"/>
                </a:solidFill>
              </a:rPr>
              <a:t>Про сервіс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9175" y="0"/>
            <a:ext cx="1024826" cy="11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0"/>
          <p:cNvSpPr txBox="1"/>
          <p:nvPr/>
        </p:nvSpPr>
        <p:spPr>
          <a:xfrm>
            <a:off x="0" y="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800">
                <a:solidFill>
                  <a:schemeClr val="dk1"/>
                </a:solidFill>
              </a:rPr>
              <a:t>Переваги</a:t>
            </a:r>
            <a:endParaRPr/>
          </a:p>
        </p:txBody>
      </p:sp>
      <p:sp>
        <p:nvSpPr>
          <p:cNvPr id="99" name="Google Shape;99;p20"/>
          <p:cNvSpPr txBox="1"/>
          <p:nvPr/>
        </p:nvSpPr>
        <p:spPr>
          <a:xfrm>
            <a:off x="1164175" y="386300"/>
            <a:ext cx="2613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/>
              <a:t>Швидка розробка веб-додатків:</a:t>
            </a:r>
            <a:r>
              <a:rPr lang="uk" sz="1200"/>
              <a:t> Bubble.io дозволяє створювати веб-додатки швидко й ефективно без необхідності в написаному коді. Це збільшується швидкість та дозволяє швидше запустити продукт на ринок.</a:t>
            </a:r>
            <a:endParaRPr sz="1200"/>
          </a:p>
        </p:txBody>
      </p:sp>
      <p:sp>
        <p:nvSpPr>
          <p:cNvPr id="100" name="Google Shape;100;p20"/>
          <p:cNvSpPr txBox="1"/>
          <p:nvPr/>
        </p:nvSpPr>
        <p:spPr>
          <a:xfrm>
            <a:off x="4448175" y="386300"/>
            <a:ext cx="3000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/>
              <a:t>Готові інтеграції: 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/>
              <a:t>Bubble.io пропонує вбудовану підтримку для багатьох популярних сервісів, таких як Stripe, Google Maps, Zapier та ін. Це дозволяє розробникам швидко та легко інтегрувати свої додатки з іншими платформами.</a:t>
            </a:r>
            <a:endParaRPr sz="1200"/>
          </a:p>
        </p:txBody>
      </p:sp>
      <p:sp>
        <p:nvSpPr>
          <p:cNvPr id="101" name="Google Shape;101;p20"/>
          <p:cNvSpPr txBox="1"/>
          <p:nvPr/>
        </p:nvSpPr>
        <p:spPr>
          <a:xfrm>
            <a:off x="1164175" y="2075275"/>
            <a:ext cx="3000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/>
              <a:t>Підтримка різноманітних функцій: </a:t>
            </a:r>
            <a:r>
              <a:rPr lang="uk" sz="1200"/>
              <a:t>Bubble.io дозволяє створювати веб-додатки з різними функціями, від найпростіших блогів до складних онлайн-магазинів та CRM систем. Крім того, ви можете додавати свої функції, щоб забезпечити своїм користувачам унікальний досвід.</a:t>
            </a:r>
            <a:endParaRPr sz="1200"/>
          </a:p>
        </p:txBody>
      </p:sp>
      <p:sp>
        <p:nvSpPr>
          <p:cNvPr id="102" name="Google Shape;102;p20"/>
          <p:cNvSpPr txBox="1"/>
          <p:nvPr/>
        </p:nvSpPr>
        <p:spPr>
          <a:xfrm>
            <a:off x="4448175" y="2075275"/>
            <a:ext cx="3000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/>
              <a:t>Гнучкість та масштабованість:</a:t>
            </a:r>
            <a:r>
              <a:rPr lang="uk" sz="1200"/>
              <a:t>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/>
              <a:t>Завдяки вбудованому масштабуванню та гнучкості, Bubble.io дозволяє розробникам легко масштабувати свої додатки залежно від потреб. Це дозволяє компаніям рости, не звертаючи уваги на технічні складнощі та витрати.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/>
        </p:nvSpPr>
        <p:spPr>
          <a:xfrm>
            <a:off x="2354400" y="2012963"/>
            <a:ext cx="4435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Займаючись класичною веб-розробкою, можемо стверджувати: no-code дешевше в 3 рази, і швидше в 2 рази!</a:t>
            </a:r>
            <a:endParaRPr/>
          </a:p>
        </p:txBody>
      </p:sp>
      <p:sp>
        <p:nvSpPr>
          <p:cNvPr id="108" name="Google Shape;108;p21"/>
          <p:cNvSpPr txBox="1"/>
          <p:nvPr/>
        </p:nvSpPr>
        <p:spPr>
          <a:xfrm>
            <a:off x="0" y="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800">
                <a:solidFill>
                  <a:schemeClr val="dk1"/>
                </a:solidFill>
              </a:rPr>
              <a:t>Глобальна перевага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/>
        </p:nvSpPr>
        <p:spPr>
          <a:xfrm>
            <a:off x="2753850" y="790900"/>
            <a:ext cx="3636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Портфоліо</a:t>
            </a:r>
            <a:endParaRPr/>
          </a:p>
        </p:txBody>
      </p:sp>
      <p:sp>
        <p:nvSpPr>
          <p:cNvPr id="114" name="Google Shape;114;p22"/>
          <p:cNvSpPr txBox="1"/>
          <p:nvPr/>
        </p:nvSpPr>
        <p:spPr>
          <a:xfrm>
            <a:off x="1892150" y="2513275"/>
            <a:ext cx="1177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1700"/>
              </a:spcAft>
              <a:buNone/>
            </a:pPr>
            <a:r>
              <a:rPr b="1" lang="uk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Описание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22"/>
          <p:cNvSpPr txBox="1"/>
          <p:nvPr/>
        </p:nvSpPr>
        <p:spPr>
          <a:xfrm>
            <a:off x="4242950" y="2597375"/>
            <a:ext cx="1177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1700"/>
              </a:spcAft>
              <a:buNone/>
            </a:pPr>
            <a:r>
              <a:rPr b="1" lang="uk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Описание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22"/>
          <p:cNvSpPr txBox="1"/>
          <p:nvPr/>
        </p:nvSpPr>
        <p:spPr>
          <a:xfrm>
            <a:off x="6298925" y="2513275"/>
            <a:ext cx="1177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1700"/>
              </a:spcAft>
              <a:buNone/>
            </a:pPr>
            <a:r>
              <a:rPr b="1" lang="uk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Описание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7" name="Google Shape;117;p22"/>
          <p:cNvPicPr preferRelativeResize="0"/>
          <p:nvPr/>
        </p:nvPicPr>
        <p:blipFill rotWithShape="1">
          <a:blip r:embed="rId3">
            <a:alphaModFix/>
          </a:blip>
          <a:srcRect b="0" l="14523" r="20292" t="0"/>
          <a:stretch/>
        </p:blipFill>
        <p:spPr>
          <a:xfrm>
            <a:off x="804750" y="1341400"/>
            <a:ext cx="2264601" cy="168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2"/>
          <p:cNvPicPr preferRelativeResize="0"/>
          <p:nvPr/>
        </p:nvPicPr>
        <p:blipFill rotWithShape="1">
          <a:blip r:embed="rId4">
            <a:alphaModFix/>
          </a:blip>
          <a:srcRect b="1037" l="0" r="0" t="1037"/>
          <a:stretch/>
        </p:blipFill>
        <p:spPr>
          <a:xfrm>
            <a:off x="3478150" y="1341400"/>
            <a:ext cx="2264600" cy="168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2"/>
          <p:cNvPicPr preferRelativeResize="0"/>
          <p:nvPr/>
        </p:nvPicPr>
        <p:blipFill rotWithShape="1">
          <a:blip r:embed="rId5">
            <a:alphaModFix/>
          </a:blip>
          <a:srcRect b="20597" l="0" r="0" t="0"/>
          <a:stretch/>
        </p:blipFill>
        <p:spPr>
          <a:xfrm>
            <a:off x="6074650" y="1341400"/>
            <a:ext cx="2264599" cy="168404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2"/>
          <p:cNvSpPr txBox="1"/>
          <p:nvPr/>
        </p:nvSpPr>
        <p:spPr>
          <a:xfrm>
            <a:off x="804750" y="3025450"/>
            <a:ext cx="2264700" cy="17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BitBrand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BitBrand допомагає брендам безпечно запускати свої найважливіші та найвпливовіші речі в цифрову сферу.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uk" sz="1100">
                <a:solidFill>
                  <a:schemeClr val="accent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https://bitbrand.com/page/about</a:t>
            </a:r>
            <a:endParaRPr i="1" sz="1100">
              <a:solidFill>
                <a:schemeClr val="accent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22"/>
          <p:cNvSpPr txBox="1"/>
          <p:nvPr/>
        </p:nvSpPr>
        <p:spPr>
          <a:xfrm>
            <a:off x="3478100" y="3025450"/>
            <a:ext cx="22647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VERVE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1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Verve Group — це багатоканальна рекламна платформа пропонуєі рішення, які з’єднують рекламодавців і видавців із людьми в режимі реального часу.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uk" sz="1100">
                <a:solidFill>
                  <a:schemeClr val="accent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https://verve.com/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22;p22"/>
          <p:cNvSpPr txBox="1"/>
          <p:nvPr/>
        </p:nvSpPr>
        <p:spPr>
          <a:xfrm>
            <a:off x="6074650" y="3025450"/>
            <a:ext cx="22647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Kreante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1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Kreante допомагає підприємцям і компаніям у всьому світі створювати цифрові рішення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uk" sz="1100">
                <a:solidFill>
                  <a:schemeClr val="accent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https://www.kreante.co/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p22"/>
          <p:cNvSpPr txBox="1"/>
          <p:nvPr/>
        </p:nvSpPr>
        <p:spPr>
          <a:xfrm>
            <a:off x="0" y="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800">
                <a:solidFill>
                  <a:schemeClr val="dk1"/>
                </a:solidFill>
              </a:rPr>
              <a:t>Портфоліо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/>
        </p:nvSpPr>
        <p:spPr>
          <a:xfrm>
            <a:off x="0" y="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800">
                <a:solidFill>
                  <a:schemeClr val="dk1"/>
                </a:solidFill>
              </a:rPr>
              <a:t>Відгуки</a:t>
            </a:r>
            <a:endParaRPr/>
          </a:p>
        </p:txBody>
      </p:sp>
      <p:sp>
        <p:nvSpPr>
          <p:cNvPr id="129" name="Google Shape;129;p23"/>
          <p:cNvSpPr txBox="1"/>
          <p:nvPr/>
        </p:nvSpPr>
        <p:spPr>
          <a:xfrm>
            <a:off x="3072000" y="1143000"/>
            <a:ext cx="30000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"NO-CODE підхід зробив створення веб-сайту набагато простішим для мене. Я не мав досвіду у програмуванні, але з цим сервісом я зміг створити веб-сайт за кілька годин. Це дійсно простий і потужний інструмент."</a:t>
            </a:r>
            <a:endParaRPr/>
          </a:p>
        </p:txBody>
      </p:sp>
      <p:sp>
        <p:nvSpPr>
          <p:cNvPr id="130" name="Google Shape;130;p23"/>
          <p:cNvSpPr txBox="1"/>
          <p:nvPr/>
        </p:nvSpPr>
        <p:spPr>
          <a:xfrm>
            <a:off x="72000" y="1183125"/>
            <a:ext cx="30000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"Я давно шукав інструмент для створення веб-сайту без знання програмування і NO-CODE дійсно став для мене відкриттям. Цей сервіс дозволяє створювати веб-сайти за допомогою простого інтерфейсу, без складного кодування. Я був дуже задоволений результатом."</a:t>
            </a:r>
            <a:endParaRPr/>
          </a:p>
        </p:txBody>
      </p:sp>
      <p:sp>
        <p:nvSpPr>
          <p:cNvPr id="131" name="Google Shape;131;p23"/>
          <p:cNvSpPr txBox="1"/>
          <p:nvPr/>
        </p:nvSpPr>
        <p:spPr>
          <a:xfrm>
            <a:off x="6226350" y="1143000"/>
            <a:ext cx="30000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"Я знаю деякі основи програмування, але я хотів знайти простіший спосіб створення веб-сайту, і NO-CODE був саме тим, що мені потрібно. Ця послуга дозволила мені швидко створити веб-сайт без необхідності кодування. Я був задоволений результат і рекомендував би NO-CODE іншим користувачам."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