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56" r:id="rId2"/>
    <p:sldId id="257" r:id="rId3"/>
    <p:sldId id="258" r:id="rId4"/>
    <p:sldId id="259" r:id="rId5"/>
    <p:sldId id="260" r:id="rId6"/>
    <p:sldId id="261" r:id="rId7"/>
    <p:sldId id="263" r:id="rId8"/>
    <p:sldId id="26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3/10/2021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3/10/2021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7" name="Date Placeholder 6"/>
          <p:cNvSpPr>
            <a:spLocks noGrp="1"/>
          </p:cNvSpPr>
          <p:nvPr>
            <p:ph type="dt" sz="half" idx="10"/>
          </p:nvPr>
        </p:nvSpPr>
        <p:spPr/>
        <p:txBody>
          <a:bodyPr/>
          <a:lstStyle/>
          <a:p>
            <a:fld id="{1160EA64-D806-43AC-9DF2-F8C432F32B4C}" type="datetimeFigureOut">
              <a:rPr lang="en-US" dirty="0"/>
              <a:t>3/10/2021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3/10/2021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583436" y="3143250"/>
            <a:ext cx="4270248" cy="2596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4F7D4976-E339-4826-83B7-FBD03F55ECF8}" type="datetimeFigureOut">
              <a:rPr lang="en-US" dirty="0"/>
              <a:t>3/10/2021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3/10/2021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3/10/2021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9" name="Date Placeholder 8"/>
          <p:cNvSpPr>
            <a:spLocks noGrp="1"/>
          </p:cNvSpPr>
          <p:nvPr>
            <p:ph type="dt" sz="half" idx="10"/>
          </p:nvPr>
        </p:nvSpPr>
        <p:spPr/>
        <p:txBody>
          <a:bodyPr/>
          <a:lstStyle/>
          <a:p>
            <a:fld id="{D1BE4249-C0D0-4B06-8692-E8BB871AF643}" type="datetimeFigureOut">
              <a:rPr lang="en-US" dirty="0"/>
              <a:t>3/10/2021</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3/10/2021</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3/10/2021</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00200" y="1499639"/>
            <a:ext cx="8991600" cy="1645920"/>
          </a:xfrm>
        </p:spPr>
        <p:txBody>
          <a:bodyPr>
            <a:normAutofit/>
          </a:bodyPr>
          <a:lstStyle/>
          <a:p>
            <a:r>
              <a:rPr lang="uk-UA" sz="4400" dirty="0" err="1" smtClean="0"/>
              <a:t>Аутекологічне</a:t>
            </a:r>
            <a:r>
              <a:rPr lang="uk-UA" sz="4400" dirty="0" smtClean="0"/>
              <a:t> </a:t>
            </a:r>
            <a:r>
              <a:rPr lang="uk-UA" sz="4400" dirty="0"/>
              <a:t>дослідження </a:t>
            </a:r>
            <a:r>
              <a:rPr lang="uk-UA" sz="4400" dirty="0" smtClean="0"/>
              <a:t>виду</a:t>
            </a:r>
            <a:endParaRPr lang="uk-UA" sz="4400" dirty="0"/>
          </a:p>
        </p:txBody>
      </p:sp>
      <p:sp>
        <p:nvSpPr>
          <p:cNvPr id="3" name="Подзаголовок 2"/>
          <p:cNvSpPr>
            <a:spLocks noGrp="1"/>
          </p:cNvSpPr>
          <p:nvPr>
            <p:ph type="subTitle" idx="1"/>
          </p:nvPr>
        </p:nvSpPr>
        <p:spPr>
          <a:xfrm>
            <a:off x="2695194" y="3944203"/>
            <a:ext cx="6801612" cy="1648235"/>
          </a:xfrm>
        </p:spPr>
        <p:txBody>
          <a:bodyPr>
            <a:normAutofit lnSpcReduction="10000"/>
          </a:bodyPr>
          <a:lstStyle/>
          <a:p>
            <a:r>
              <a:rPr lang="ru-RU" dirty="0"/>
              <a:t> </a:t>
            </a:r>
            <a:r>
              <a:rPr lang="ru-RU" dirty="0" err="1"/>
              <a:t>Підготувала</a:t>
            </a:r>
            <a:r>
              <a:rPr lang="ru-RU" dirty="0"/>
              <a:t>: студентка 1 курсу</a:t>
            </a:r>
          </a:p>
          <a:p>
            <a:r>
              <a:rPr lang="ru-RU" dirty="0" err="1"/>
              <a:t>Спеціальності</a:t>
            </a:r>
            <a:r>
              <a:rPr lang="ru-RU" dirty="0"/>
              <a:t> «</a:t>
            </a:r>
            <a:r>
              <a:rPr lang="ru-RU" dirty="0" err="1"/>
              <a:t>Фармація</a:t>
            </a:r>
            <a:r>
              <a:rPr lang="ru-RU" dirty="0"/>
              <a:t>» </a:t>
            </a:r>
            <a:endParaRPr lang="ru-RU" dirty="0" smtClean="0"/>
          </a:p>
          <a:p>
            <a:r>
              <a:rPr lang="ru-RU" dirty="0" err="1" smtClean="0"/>
              <a:t>Дубій</a:t>
            </a:r>
            <a:r>
              <a:rPr lang="ru-RU" dirty="0" smtClean="0"/>
              <a:t> Анна</a:t>
            </a:r>
            <a:endParaRPr lang="ru-RU" dirty="0"/>
          </a:p>
          <a:p>
            <a:r>
              <a:rPr lang="ru-RU" dirty="0" err="1" smtClean="0"/>
              <a:t>Викладач</a:t>
            </a:r>
            <a:r>
              <a:rPr lang="ru-RU" dirty="0"/>
              <a:t>: </a:t>
            </a:r>
            <a:r>
              <a:rPr lang="ru-RU" dirty="0" err="1"/>
              <a:t>Михалик</a:t>
            </a:r>
            <a:r>
              <a:rPr lang="ru-RU" dirty="0"/>
              <a:t> І.П</a:t>
            </a:r>
            <a:endParaRPr lang="uk-UA" dirty="0"/>
          </a:p>
        </p:txBody>
      </p:sp>
    </p:spTree>
    <p:extLst>
      <p:ext uri="{BB962C8B-B14F-4D97-AF65-F5344CB8AC3E}">
        <p14:creationId xmlns:p14="http://schemas.microsoft.com/office/powerpoint/2010/main" val="1687556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31136" y="937396"/>
            <a:ext cx="7729728" cy="1188720"/>
          </a:xfrm>
        </p:spPr>
        <p:txBody>
          <a:bodyPr/>
          <a:lstStyle/>
          <a:p>
            <a:r>
              <a:rPr lang="uk-UA" dirty="0" smtClean="0"/>
              <a:t>Лисиця звичайна</a:t>
            </a:r>
            <a:endParaRPr lang="uk-UA" dirty="0"/>
          </a:p>
        </p:txBody>
      </p:sp>
      <p:pic>
        <p:nvPicPr>
          <p:cNvPr id="9" name="Объект 8"/>
          <p:cNvPicPr>
            <a:picLocks noGrp="1" noChangeAspect="1"/>
          </p:cNvPicPr>
          <p:nvPr>
            <p:ph idx="1"/>
          </p:nvPr>
        </p:nvPicPr>
        <p:blipFill>
          <a:blip r:embed="rId2"/>
          <a:stretch>
            <a:fillRect/>
          </a:stretch>
        </p:blipFill>
        <p:spPr>
          <a:xfrm>
            <a:off x="896702" y="2771965"/>
            <a:ext cx="4903597" cy="3410471"/>
          </a:xfrm>
          <a:prstGeom prst="rect">
            <a:avLst/>
          </a:prstGeom>
        </p:spPr>
      </p:pic>
      <p:sp>
        <p:nvSpPr>
          <p:cNvPr id="8" name="AutoShape 2" descr="Лисиця – як виглядає, де живе, що їсть, відео, фото"/>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10" name="Рисунок 9"/>
          <p:cNvPicPr>
            <a:picLocks noChangeAspect="1"/>
          </p:cNvPicPr>
          <p:nvPr/>
        </p:nvPicPr>
        <p:blipFill>
          <a:blip r:embed="rId3"/>
          <a:stretch>
            <a:fillRect/>
          </a:stretch>
        </p:blipFill>
        <p:spPr>
          <a:xfrm>
            <a:off x="6564573" y="2771965"/>
            <a:ext cx="4940489" cy="3410471"/>
          </a:xfrm>
          <a:prstGeom prst="rect">
            <a:avLst/>
          </a:prstGeom>
        </p:spPr>
      </p:pic>
    </p:spTree>
    <p:extLst>
      <p:ext uri="{BB962C8B-B14F-4D97-AF65-F5344CB8AC3E}">
        <p14:creationId xmlns:p14="http://schemas.microsoft.com/office/powerpoint/2010/main" val="714969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87918" y="364190"/>
            <a:ext cx="7729728" cy="1188720"/>
          </a:xfrm>
        </p:spPr>
        <p:txBody>
          <a:bodyPr/>
          <a:lstStyle/>
          <a:p>
            <a:r>
              <a:rPr lang="uk-UA" dirty="0"/>
              <a:t>Систематичне положення виду</a:t>
            </a:r>
          </a:p>
        </p:txBody>
      </p:sp>
      <p:sp>
        <p:nvSpPr>
          <p:cNvPr id="3" name="Объект 2"/>
          <p:cNvSpPr>
            <a:spLocks noGrp="1"/>
          </p:cNvSpPr>
          <p:nvPr>
            <p:ph idx="1"/>
          </p:nvPr>
        </p:nvSpPr>
        <p:spPr>
          <a:xfrm>
            <a:off x="211540" y="1828800"/>
            <a:ext cx="11682484" cy="4926841"/>
          </a:xfrm>
        </p:spPr>
        <p:txBody>
          <a:bodyPr>
            <a:normAutofit fontScale="70000" lnSpcReduction="20000"/>
          </a:bodyPr>
          <a:lstStyle/>
          <a:p>
            <a:r>
              <a:rPr lang="uk-UA" sz="2600" dirty="0"/>
              <a:t>Лисиця звичайна, або руда, лис рудий (</a:t>
            </a:r>
            <a:r>
              <a:rPr lang="en-US" sz="2600" dirty="0" err="1"/>
              <a:t>Vulpes</a:t>
            </a:r>
            <a:r>
              <a:rPr lang="en-US" sz="2600" dirty="0"/>
              <a:t> </a:t>
            </a:r>
            <a:r>
              <a:rPr lang="en-US" sz="2600" dirty="0" err="1"/>
              <a:t>vulpes</a:t>
            </a:r>
            <a:r>
              <a:rPr lang="en-US" sz="2600" dirty="0"/>
              <a:t>, syn. </a:t>
            </a:r>
            <a:r>
              <a:rPr lang="en-US" sz="2600" dirty="0" err="1"/>
              <a:t>Vulpes</a:t>
            </a:r>
            <a:r>
              <a:rPr lang="en-US" sz="2600" dirty="0"/>
              <a:t> </a:t>
            </a:r>
            <a:r>
              <a:rPr lang="en-US" sz="2600" dirty="0" err="1"/>
              <a:t>fulva</a:t>
            </a:r>
            <a:r>
              <a:rPr lang="en-US" sz="2600" dirty="0"/>
              <a:t>)  — </a:t>
            </a:r>
            <a:r>
              <a:rPr lang="uk-UA" sz="2600" dirty="0"/>
              <a:t>найбільш розповсюджений та широко відомий вид роду Лисиця (</a:t>
            </a:r>
            <a:r>
              <a:rPr lang="en-US" sz="2600" dirty="0" err="1"/>
              <a:t>Vulpes</a:t>
            </a:r>
            <a:r>
              <a:rPr lang="en-US" sz="2600" dirty="0"/>
              <a:t>) </a:t>
            </a:r>
            <a:r>
              <a:rPr lang="uk-UA" sz="2600" dirty="0"/>
              <a:t>родини Псові (</a:t>
            </a:r>
            <a:r>
              <a:rPr lang="en-US" sz="2600" dirty="0" err="1"/>
              <a:t>Canidae</a:t>
            </a:r>
            <a:r>
              <a:rPr lang="en-US" sz="2600" dirty="0" smtClean="0"/>
              <a:t>).</a:t>
            </a:r>
            <a:endParaRPr lang="uk-UA" sz="2600" dirty="0" smtClean="0"/>
          </a:p>
          <a:p>
            <a:r>
              <a:rPr lang="uk-UA" sz="2600" dirty="0"/>
              <a:t>Лисиця, хоч і належить до типових хижаків, має дуже різноманітний харч. Серед їжі, яку вона вживає, виявлено понад 400 видів самих лише тварин, не враховуючи кількох десятків видів рослин. Усюди основу її харчування становлять дрібні гризуни, головним чином полівки. Можна сказати, що від їхнього достатку та досяжності значною мірою залежить стан популяції цього хижака. Більші ссавці, зокрема зайці, відіграють у харчуванні значно меншу роль, хоча в деяких випадках лисиці їх цілеспрямовано ловлять, особливо зайченят, а під час заячого мору можуть поїдати трупи. Іноді великі лисиці можуть нападати на телят </a:t>
            </a:r>
            <a:r>
              <a:rPr lang="uk-UA" sz="2600" dirty="0" err="1"/>
              <a:t>сарни</a:t>
            </a:r>
            <a:r>
              <a:rPr lang="uk-UA" sz="2600" dirty="0"/>
              <a:t>. Птахи в харчуванні лисиці не відіграють такої ролі, як гризуни, хоча цей хижак ніколи не втратить шанс піймати птаха, який опинився на землі (починаючи від найменших і до найбільших, наприклад, </a:t>
            </a:r>
            <a:r>
              <a:rPr lang="uk-UA" sz="2600" dirty="0" err="1"/>
              <a:t>гусей</a:t>
            </a:r>
            <a:r>
              <a:rPr lang="uk-UA" sz="2600" dirty="0"/>
              <a:t> та глушців), а також спустошити кладку яєць або нельотних пташенят. Також лисиця може красти свійських птахів, але, згідно зі спостереженнями зоологів, робить це набагато рідше, ніж заведено вважати.</a:t>
            </a:r>
          </a:p>
          <a:p>
            <a:r>
              <a:rPr lang="uk-UA" sz="2600" dirty="0" smtClean="0"/>
              <a:t>У </a:t>
            </a:r>
            <a:r>
              <a:rPr lang="uk-UA" sz="2600" dirty="0"/>
              <a:t>пустелях та напівпустелях лисиці часто добувають плазунів. У Канаді та північно-східній Євразії лисиці, що живуть уздовж великих річок, сезонно харчуються майже на 100 % лососем, що загинув після нересту. Майже повсюди влітку лисиці з'їдають безліч жуків та інших комах. Окрім того, вони не гидують харчуватися всіляким падлом, особливо в голодні часи</a:t>
            </a:r>
            <a:r>
              <a:rPr lang="uk-UA" sz="2600" dirty="0" smtClean="0"/>
              <a:t>.</a:t>
            </a:r>
            <a:endParaRPr lang="uk-UA" sz="2600" dirty="0"/>
          </a:p>
          <a:p>
            <a:r>
              <a:rPr lang="uk-UA" sz="2600" dirty="0"/>
              <a:t>До раціону лисиці звичайної (рудої) входять і рослини, насамперед — плоди, фрукти, ягоди, рідше вегетативні частини рослин. Вони входять до складу харчування лисиць майже всюди, але найбільше на півдні ареалу; втім, ніде вони не відіграють основної ролі в харчуванні виду.</a:t>
            </a:r>
          </a:p>
          <a:p>
            <a:endParaRPr lang="uk-UA" sz="2400" dirty="0"/>
          </a:p>
          <a:p>
            <a:endParaRPr lang="uk-UA" sz="2400" dirty="0"/>
          </a:p>
        </p:txBody>
      </p:sp>
    </p:spTree>
    <p:extLst>
      <p:ext uri="{BB962C8B-B14F-4D97-AF65-F5344CB8AC3E}">
        <p14:creationId xmlns:p14="http://schemas.microsoft.com/office/powerpoint/2010/main" val="3586179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31136" y="637146"/>
            <a:ext cx="7729728" cy="1188720"/>
          </a:xfrm>
        </p:spPr>
        <p:txBody>
          <a:bodyPr/>
          <a:lstStyle/>
          <a:p>
            <a:r>
              <a:rPr lang="uk-UA" dirty="0" smtClean="0"/>
              <a:t>Місце існування</a:t>
            </a:r>
            <a:endParaRPr lang="uk-UA" dirty="0"/>
          </a:p>
        </p:txBody>
      </p:sp>
      <p:sp>
        <p:nvSpPr>
          <p:cNvPr id="3" name="Объект 2"/>
          <p:cNvSpPr>
            <a:spLocks noGrp="1"/>
          </p:cNvSpPr>
          <p:nvPr>
            <p:ph idx="1"/>
          </p:nvPr>
        </p:nvSpPr>
        <p:spPr>
          <a:xfrm>
            <a:off x="443279" y="2010247"/>
            <a:ext cx="11402977" cy="4608917"/>
          </a:xfrm>
        </p:spPr>
        <p:txBody>
          <a:bodyPr>
            <a:normAutofit fontScale="92500" lnSpcReduction="20000"/>
          </a:bodyPr>
          <a:lstStyle/>
          <a:p>
            <a:r>
              <a:rPr lang="uk-UA" sz="2800" dirty="0"/>
              <a:t>Лисиця звичайна розповсюджена вельми широко: в Європі на всій території, Північній Африці (Єгипет та Алжир, Марокко, Північний Туніс), більшій частині Азії (аж до Північної Індії, Південного Китаю та Індокитаю), в Північній Америці від арктичної зони до північного узбережжя Мексиканської затоки. В Австралії лисиця була акліматизована і розповсюдилася на всьому континенті, за винятком деяких північних районів із вологим субекваторіальним кліматом. Лисиця трапляється від рівня моря до 4500 метрів. В Україні лисиця руда зустрічається по всій території.</a:t>
            </a:r>
          </a:p>
          <a:p>
            <a:endParaRPr lang="uk-UA" sz="2800" dirty="0"/>
          </a:p>
          <a:p>
            <a:r>
              <a:rPr lang="uk-UA" sz="2800" dirty="0"/>
              <a:t>Раніше вважалось, що в Америці живе окремий вид лисиць, але останнім часом його розглядають як підвид рудої лисиці.</a:t>
            </a:r>
          </a:p>
          <a:p>
            <a:endParaRPr lang="uk-UA" dirty="0"/>
          </a:p>
        </p:txBody>
      </p:sp>
    </p:spTree>
    <p:extLst>
      <p:ext uri="{BB962C8B-B14F-4D97-AF65-F5344CB8AC3E}">
        <p14:creationId xmlns:p14="http://schemas.microsoft.com/office/powerpoint/2010/main" val="283197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31136" y="623497"/>
            <a:ext cx="7729728" cy="1188720"/>
          </a:xfrm>
        </p:spPr>
        <p:txBody>
          <a:bodyPr/>
          <a:lstStyle/>
          <a:p>
            <a:r>
              <a:rPr lang="uk-UA" dirty="0"/>
              <a:t>Морфологія</a:t>
            </a:r>
          </a:p>
        </p:txBody>
      </p:sp>
      <p:sp>
        <p:nvSpPr>
          <p:cNvPr id="3" name="Объект 2"/>
          <p:cNvSpPr>
            <a:spLocks noGrp="1"/>
          </p:cNvSpPr>
          <p:nvPr>
            <p:ph idx="1"/>
          </p:nvPr>
        </p:nvSpPr>
        <p:spPr>
          <a:xfrm>
            <a:off x="614149" y="2265528"/>
            <a:ext cx="11054687" cy="4312693"/>
          </a:xfrm>
        </p:spPr>
        <p:txBody>
          <a:bodyPr>
            <a:normAutofit lnSpcReduction="10000"/>
          </a:bodyPr>
          <a:lstStyle/>
          <a:p>
            <a:r>
              <a:rPr lang="uk-UA" sz="2800" dirty="0"/>
              <a:t>Лисиця звичайна, або руда, лис рудий (</a:t>
            </a:r>
            <a:r>
              <a:rPr lang="en-US" sz="2800" dirty="0" err="1"/>
              <a:t>Vulpes</a:t>
            </a:r>
            <a:r>
              <a:rPr lang="en-US" sz="2800" dirty="0"/>
              <a:t> </a:t>
            </a:r>
            <a:r>
              <a:rPr lang="en-US" sz="2800" dirty="0" err="1"/>
              <a:t>vulpes</a:t>
            </a:r>
            <a:r>
              <a:rPr lang="en-US" sz="2800" dirty="0"/>
              <a:t>, syn. </a:t>
            </a:r>
            <a:r>
              <a:rPr lang="en-US" sz="2800" dirty="0" err="1"/>
              <a:t>Vulpes</a:t>
            </a:r>
            <a:r>
              <a:rPr lang="en-US" sz="2800" dirty="0"/>
              <a:t> </a:t>
            </a:r>
            <a:r>
              <a:rPr lang="en-US" sz="2800" dirty="0" err="1"/>
              <a:t>fulva</a:t>
            </a:r>
            <a:r>
              <a:rPr lang="en-US" sz="2800" dirty="0"/>
              <a:t>)  — </a:t>
            </a:r>
            <a:r>
              <a:rPr lang="uk-UA" sz="2800" dirty="0"/>
              <a:t>найбільш розповсюджений та широко відомий вид роду Лисиця (</a:t>
            </a:r>
            <a:r>
              <a:rPr lang="en-US" sz="2800" dirty="0" err="1"/>
              <a:t>Vulpes</a:t>
            </a:r>
            <a:r>
              <a:rPr lang="en-US" sz="2800" dirty="0"/>
              <a:t>) </a:t>
            </a:r>
            <a:r>
              <a:rPr lang="uk-UA" sz="2800" dirty="0"/>
              <a:t>родини Псові (</a:t>
            </a:r>
            <a:r>
              <a:rPr lang="en-US" sz="2800" dirty="0" err="1"/>
              <a:t>Canidae</a:t>
            </a:r>
            <a:r>
              <a:rPr lang="en-US" sz="2800" dirty="0"/>
              <a:t>). </a:t>
            </a:r>
            <a:r>
              <a:rPr lang="uk-UA" sz="2800" dirty="0"/>
              <a:t>Вона також є найбільшим видом роду: довжина тіла 60–90 см, хвоста — 40–60 см, маса 6–11 кг. У більшості випадків забарвлення спини яскраво-руде, часто з неясним темним візерунком, черево біле, іноді чорне. Забарвлення у тварин з південних районів ареалу тьмяніше. Поряд з </a:t>
            </a:r>
            <a:r>
              <a:rPr lang="uk-UA" sz="2800" dirty="0" err="1"/>
              <a:t>типово</a:t>
            </a:r>
            <a:r>
              <a:rPr lang="uk-UA" sz="2800" dirty="0"/>
              <a:t> забарвленими «вогнівками» трапляються особини з темнішим хутром: </a:t>
            </a:r>
            <a:r>
              <a:rPr lang="uk-UA" sz="2800" dirty="0" err="1"/>
              <a:t>сиводушки</a:t>
            </a:r>
            <a:r>
              <a:rPr lang="uk-UA" sz="2800" dirty="0"/>
              <a:t>, </a:t>
            </a:r>
            <a:r>
              <a:rPr lang="uk-UA" sz="2800" dirty="0" err="1"/>
              <a:t>хрестовки</a:t>
            </a:r>
            <a:r>
              <a:rPr lang="uk-UA" sz="2800" dirty="0"/>
              <a:t>, чорно-бурі. Зрідка в природі зустрічаються альбіноси.</a:t>
            </a:r>
          </a:p>
          <a:p>
            <a:endParaRPr lang="uk-UA" dirty="0"/>
          </a:p>
        </p:txBody>
      </p:sp>
    </p:spTree>
    <p:extLst>
      <p:ext uri="{BB962C8B-B14F-4D97-AF65-F5344CB8AC3E}">
        <p14:creationId xmlns:p14="http://schemas.microsoft.com/office/powerpoint/2010/main" val="757106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62981" y="555259"/>
            <a:ext cx="7729728" cy="1188720"/>
          </a:xfrm>
        </p:spPr>
        <p:txBody>
          <a:bodyPr>
            <a:normAutofit/>
          </a:bodyPr>
          <a:lstStyle/>
          <a:p>
            <a:r>
              <a:rPr lang="uk-UA" sz="3200" dirty="0"/>
              <a:t>Розмноження</a:t>
            </a:r>
          </a:p>
        </p:txBody>
      </p:sp>
      <p:sp>
        <p:nvSpPr>
          <p:cNvPr id="3" name="Объект 2"/>
          <p:cNvSpPr>
            <a:spLocks noGrp="1"/>
          </p:cNvSpPr>
          <p:nvPr>
            <p:ph idx="1"/>
          </p:nvPr>
        </p:nvSpPr>
        <p:spPr>
          <a:xfrm>
            <a:off x="232012" y="2010247"/>
            <a:ext cx="11791666" cy="4554326"/>
          </a:xfrm>
        </p:spPr>
        <p:txBody>
          <a:bodyPr>
            <a:noAutofit/>
          </a:bodyPr>
          <a:lstStyle/>
          <a:p>
            <a:r>
              <a:rPr lang="uk-UA" sz="2000" dirty="0"/>
              <a:t>Подібно до вовка, лисиця належить до моногамних тварин, що розмножуються тільки один раз на рік. Тічка (на території України) в неї починається з грудня до лютого, і продовжується у кожної самиці лише кілька днів. Час гону та його ефективність залежать від погоди та вгодованості звірів. Бувають роки, коли до 60 % самиць лишаються без потомства.</a:t>
            </a:r>
          </a:p>
          <a:p>
            <a:endParaRPr lang="uk-UA" sz="2000" dirty="0"/>
          </a:p>
          <a:p>
            <a:r>
              <a:rPr lang="uk-UA" sz="2000" dirty="0"/>
              <a:t>Вагітність у лисиць продовжується 49–58 діб. У виводку налічується від 4–6 до 12–13 цуценят, вкритих темно-бурою шерстю. У двотижневому віці вони починають бачити, чути, в них прорізуються перші зуби. Півтора місяця мати годує лисенят молоком, окрім того, батьки поступово привчають їх до звичайної їжі, а також до полювання. Загалом, з часу гону до остаточного виходу лисенят з </a:t>
            </a:r>
            <a:r>
              <a:rPr lang="uk-UA" sz="2000" dirty="0" err="1"/>
              <a:t>нори</a:t>
            </a:r>
            <a:r>
              <a:rPr lang="uk-UA" sz="2000" dirty="0"/>
              <a:t> проходить близько 6-ти місяців. В їхньому вихованні беруть участь обоє батьків. Цуценята, що підростають рано починають відлучатися від «дому» і часто зустрічаються далеко від нього, коли ще доволі малі. До осені вони повністю виростають і здатні жити самостійно. Деякі самиці вже з наступного року починають розмножуватися; хай там як, а лисиці досягають статевої зрілості у дворічному віці. У неволі лисиці живуть 20–25 років, тоді як у природі лише кілька років.</a:t>
            </a:r>
          </a:p>
        </p:txBody>
      </p:sp>
    </p:spTree>
    <p:extLst>
      <p:ext uri="{BB962C8B-B14F-4D97-AF65-F5344CB8AC3E}">
        <p14:creationId xmlns:p14="http://schemas.microsoft.com/office/powerpoint/2010/main" val="2246792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31136" y="377838"/>
            <a:ext cx="7729728" cy="1188720"/>
          </a:xfrm>
        </p:spPr>
        <p:txBody>
          <a:bodyPr/>
          <a:lstStyle/>
          <a:p>
            <a:r>
              <a:rPr lang="uk-UA" dirty="0"/>
              <a:t>Життєвий цикл</a:t>
            </a:r>
          </a:p>
        </p:txBody>
      </p:sp>
      <p:sp>
        <p:nvSpPr>
          <p:cNvPr id="3" name="Объект 2"/>
          <p:cNvSpPr>
            <a:spLocks noGrp="1"/>
          </p:cNvSpPr>
          <p:nvPr>
            <p:ph idx="1"/>
          </p:nvPr>
        </p:nvSpPr>
        <p:spPr>
          <a:xfrm>
            <a:off x="204716" y="1775164"/>
            <a:ext cx="11782567" cy="5093549"/>
          </a:xfrm>
        </p:spPr>
        <p:txBody>
          <a:bodyPr>
            <a:normAutofit/>
          </a:bodyPr>
          <a:lstStyle/>
          <a:p>
            <a:r>
              <a:rPr lang="uk-UA" dirty="0"/>
              <a:t>Індивідуальна ділянка, яку посідає пара або сім'я лисиць, має забезпечувати їх не тільки достатньою кількістю їжі, але й придатними для облаштування </a:t>
            </a:r>
            <a:r>
              <a:rPr lang="uk-UA" dirty="0" err="1"/>
              <a:t>нір</a:t>
            </a:r>
            <a:r>
              <a:rPr lang="uk-UA" dirty="0"/>
              <a:t> місцями. Лисиці риють їх самі, або (що трапляється часто) займають </a:t>
            </a:r>
            <a:r>
              <a:rPr lang="uk-UA" dirty="0" err="1"/>
              <a:t>нори</a:t>
            </a:r>
            <a:r>
              <a:rPr lang="uk-UA" dirty="0"/>
              <a:t> борсуків, бабаків, песців та інших </a:t>
            </a:r>
            <a:r>
              <a:rPr lang="uk-UA" dirty="0" err="1"/>
              <a:t>рийних</a:t>
            </a:r>
            <a:r>
              <a:rPr lang="uk-UA" dirty="0"/>
              <a:t> тварин, пристосовуючи їх до своїх потреб</a:t>
            </a:r>
            <a:r>
              <a:rPr lang="uk-UA" dirty="0" smtClean="0"/>
              <a:t>.</a:t>
            </a:r>
            <a:endParaRPr lang="uk-UA" dirty="0"/>
          </a:p>
          <a:p>
            <a:r>
              <a:rPr lang="uk-UA" dirty="0"/>
              <a:t>Найчастіше лисиці поселяються на схилах ярів та пагорбів, вибираючи ділянки з добре дренованим піщаним ґрунтом, захищені від підтоплення дощовими, ґрунтовими та талими водами. Навіть якщо нора викопана самостійно, не кажучи вже про борсучі, песцеві й інші, вона звичайно має кілька вхідних отворів, що ведуть через більш або менш довгі ходи до гніздової камери. Інколи лисиці використовують природні сховища — печери, розколення скель, дупла товстих дерев, що впали. У більшості випадків (але не завжди) житло буває добре вкрите густими </a:t>
            </a:r>
            <a:r>
              <a:rPr lang="uk-UA" dirty="0" err="1"/>
              <a:t>заростями</a:t>
            </a:r>
            <a:r>
              <a:rPr lang="uk-UA" dirty="0"/>
              <a:t>. Але його викривають довгі стежки, а поблизу — великі викиди ґрунту біля входів, численні залишки їжі, екскременти та інше. Нерідко на «містечках» лис розвиваються пишні бур'яни</a:t>
            </a:r>
            <a:r>
              <a:rPr lang="uk-UA" dirty="0" smtClean="0"/>
              <a:t>.</a:t>
            </a:r>
            <a:endParaRPr lang="uk-UA" dirty="0"/>
          </a:p>
          <a:p>
            <a:r>
              <a:rPr lang="uk-UA" dirty="0"/>
              <a:t>Як правило, лисиці використовують постійні сховища лише в період виховання молодих, а протягом решти року, зокрема взимку, відпочивають у відкритих лігвах в снігу або траві. Але, рятуючись від переслідування, лисиці у будь-яку пору року можуть переховуватись у першій-ліпшій норі, яка трапиться в місцях їхнього життя</a:t>
            </a:r>
            <a:r>
              <a:rPr lang="uk-UA" dirty="0" smtClean="0"/>
              <a:t>.</a:t>
            </a:r>
            <a:endParaRPr lang="uk-UA" dirty="0"/>
          </a:p>
          <a:p>
            <a:r>
              <a:rPr lang="uk-UA" dirty="0"/>
              <a:t>Ворогами для лисиці є яструбові (</a:t>
            </a:r>
            <a:r>
              <a:rPr lang="en-US" dirty="0" err="1"/>
              <a:t>Accipitridae</a:t>
            </a:r>
            <a:r>
              <a:rPr lang="en-US" dirty="0"/>
              <a:t>), </a:t>
            </a:r>
            <a:r>
              <a:rPr lang="uk-UA" dirty="0"/>
              <a:t>койоти (</a:t>
            </a:r>
            <a:r>
              <a:rPr lang="en-US" dirty="0" err="1"/>
              <a:t>Canis</a:t>
            </a:r>
            <a:r>
              <a:rPr lang="en-US" dirty="0"/>
              <a:t> </a:t>
            </a:r>
            <a:r>
              <a:rPr lang="en-US" dirty="0" err="1"/>
              <a:t>latrans</a:t>
            </a:r>
            <a:r>
              <a:rPr lang="en-US" dirty="0"/>
              <a:t>), </a:t>
            </a:r>
            <a:r>
              <a:rPr lang="uk-UA" dirty="0"/>
              <a:t>вовки (</a:t>
            </a:r>
            <a:r>
              <a:rPr lang="en-US" dirty="0" err="1"/>
              <a:t>Canis</a:t>
            </a:r>
            <a:r>
              <a:rPr lang="en-US" dirty="0"/>
              <a:t> lupus), </a:t>
            </a:r>
            <a:r>
              <a:rPr lang="uk-UA" dirty="0"/>
              <a:t>ведмедеві (</a:t>
            </a:r>
            <a:r>
              <a:rPr lang="en-US" dirty="0" err="1"/>
              <a:t>Ursidae</a:t>
            </a:r>
            <a:r>
              <a:rPr lang="en-US" dirty="0"/>
              <a:t>), </a:t>
            </a:r>
            <a:r>
              <a:rPr lang="uk-UA" dirty="0"/>
              <a:t>пуми (</a:t>
            </a:r>
            <a:r>
              <a:rPr lang="en-US" dirty="0"/>
              <a:t>Puma </a:t>
            </a:r>
            <a:r>
              <a:rPr lang="en-US" dirty="0" err="1"/>
              <a:t>concolor</a:t>
            </a:r>
            <a:r>
              <a:rPr lang="en-US" dirty="0"/>
              <a:t>), </a:t>
            </a:r>
            <a:r>
              <a:rPr lang="uk-UA" dirty="0"/>
              <a:t>люди (</a:t>
            </a:r>
            <a:r>
              <a:rPr lang="en-US" dirty="0"/>
              <a:t>Homo sapiens).</a:t>
            </a:r>
            <a:endParaRPr lang="uk-UA" dirty="0"/>
          </a:p>
        </p:txBody>
      </p:sp>
    </p:spTree>
    <p:extLst>
      <p:ext uri="{BB962C8B-B14F-4D97-AF65-F5344CB8AC3E}">
        <p14:creationId xmlns:p14="http://schemas.microsoft.com/office/powerpoint/2010/main" val="2112208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76627" y="391486"/>
            <a:ext cx="7729728" cy="1188720"/>
          </a:xfrm>
        </p:spPr>
        <p:txBody>
          <a:bodyPr>
            <a:normAutofit/>
          </a:bodyPr>
          <a:lstStyle/>
          <a:p>
            <a:r>
              <a:rPr lang="uk-UA" sz="3600" dirty="0"/>
              <a:t>Екологія</a:t>
            </a:r>
          </a:p>
        </p:txBody>
      </p:sp>
      <p:sp>
        <p:nvSpPr>
          <p:cNvPr id="3" name="Объект 2"/>
          <p:cNvSpPr>
            <a:spLocks noGrp="1"/>
          </p:cNvSpPr>
          <p:nvPr>
            <p:ph idx="1"/>
          </p:nvPr>
        </p:nvSpPr>
        <p:spPr>
          <a:xfrm>
            <a:off x="272954" y="1740091"/>
            <a:ext cx="11737075" cy="4940488"/>
          </a:xfrm>
        </p:spPr>
        <p:txBody>
          <a:bodyPr>
            <a:noAutofit/>
          </a:bodyPr>
          <a:lstStyle/>
          <a:p>
            <a:r>
              <a:rPr lang="uk-UA" sz="1400" dirty="0"/>
              <a:t>Забарвлення та розміри лисиць відрізняються великою географічною мінливістю; всього нараховують 40–50 підвидів, не беручи до уваги дрібніших форм. Загалом, при просуванні на північ лисиці стають більшими та яскравішими, на південь — дрібнішими та більш тьмяно забарвленими. У північних районах та в горах також частіше зустрічаються чорно-бурі та інші </a:t>
            </a:r>
            <a:r>
              <a:rPr lang="uk-UA" sz="1400" dirty="0" err="1"/>
              <a:t>меланістичні</a:t>
            </a:r>
            <a:r>
              <a:rPr lang="uk-UA" sz="1400" dirty="0"/>
              <a:t> форми забарвлення лисиць</a:t>
            </a:r>
            <a:r>
              <a:rPr lang="uk-UA" sz="1400" dirty="0" smtClean="0"/>
              <a:t>.</a:t>
            </a:r>
            <a:endParaRPr lang="uk-UA" sz="1400" dirty="0"/>
          </a:p>
          <a:p>
            <a:r>
              <a:rPr lang="uk-UA" sz="1400" dirty="0"/>
              <a:t>Описане різноманіття забарвлення та величини лисиці пов'язане з широтою її ареалу та великим різноманіттям умов існування в окремих його частинах. Достатньо сказати, що лисиці заселяють, хоч і з різною щільністю, всі </a:t>
            </a:r>
            <a:r>
              <a:rPr lang="uk-UA" sz="1400" dirty="0" err="1"/>
              <a:t>ландшафтно</a:t>
            </a:r>
            <a:r>
              <a:rPr lang="uk-UA" sz="1400" dirty="0"/>
              <a:t>-географічні зони, починаючи з тундри та субарктичних лісів аж до степу та пустель, включаючи гірські масиви в усіх кліматичних зонах. При цьому лисиця водиться не тільки в дикій природі, але й в культурних ландшафтах, а також на околицях міст, в тому числі великих (таких як Київ та Варшава; в Лондоні лисиці є вельми звичайними на околицях, а іноді з'являються і в центральній частині міста). Більш того, часом в урбанізованій місцевості лисиця знаходить особливо сприятливе для себе середовище</a:t>
            </a:r>
            <a:r>
              <a:rPr lang="uk-UA" sz="1400" dirty="0" smtClean="0"/>
              <a:t>.</a:t>
            </a:r>
            <a:endParaRPr lang="uk-UA" sz="1400" dirty="0"/>
          </a:p>
          <a:p>
            <a:r>
              <a:rPr lang="uk-UA" sz="1400" dirty="0"/>
              <a:t>У всіх </a:t>
            </a:r>
            <a:r>
              <a:rPr lang="uk-UA" sz="1400" dirty="0" smtClean="0"/>
              <a:t>частинах </a:t>
            </a:r>
            <a:r>
              <a:rPr lang="uk-UA" sz="1400" dirty="0"/>
              <a:t>свого ареалу лисиця віддає перевагу відкритій місцевості, а також районам, де наявні окремі гаї, переліски, а також пагорби та яри, особливо якщо взимку сніговий покрив в них є не занадто глибоким та пухким. Тому з усіх кліматичних зон найбільше лисиць живе в степовій та лісостеповій, а не в лісовій</a:t>
            </a:r>
            <a:r>
              <a:rPr lang="uk-UA" sz="1400" dirty="0" smtClean="0"/>
              <a:t>.</a:t>
            </a:r>
            <a:endParaRPr lang="uk-UA" sz="1400" dirty="0"/>
          </a:p>
          <a:p>
            <a:r>
              <a:rPr lang="uk-UA" sz="1400" dirty="0"/>
              <a:t>Лисиця є звіром достатньо осілим. У більшості районів їй невластиві постійні переселення. Вони відомі лише в тундрі, пустелях та горах. Наприклад, одна з помічених в </a:t>
            </a:r>
            <a:r>
              <a:rPr lang="uk-UA" sz="1400" dirty="0" err="1"/>
              <a:t>Малоземельській</a:t>
            </a:r>
            <a:r>
              <a:rPr lang="uk-UA" sz="1400" dirty="0"/>
              <a:t> тундрі (Архангельська область Росії) лисиця була потім вбита за 600 кілометрів на південний захід. Молоді звірі, що розселяються з батьківського лігва, звичайно трапляються на відстані від 2–5 до 15–30 км від нього; рекорд на території України — піймання лисиці за 120 км від місця кільцювання</a:t>
            </a:r>
            <a:r>
              <a:rPr lang="uk-UA" sz="1400" dirty="0" smtClean="0"/>
              <a:t>.</a:t>
            </a:r>
            <a:endParaRPr lang="uk-UA" sz="1400" dirty="0"/>
          </a:p>
          <a:p>
            <a:r>
              <a:rPr lang="uk-UA" sz="1400" dirty="0"/>
              <a:t>Чисельність лисиць помітно коливається за роками. На її стан впливають такі чинники, як кількість гризунів, погодні умови, наявність в популяції інфекційних захворювань. У голодні роки не тільки падає плодючість самиць та виживає менша кількість цуценят, але й виникають умови, сприятливі для поширення епізоотій, які інколи охоплюють великі території. Характерні для лисиць епізоотії — сказ, чума хижаків, </a:t>
            </a:r>
            <a:r>
              <a:rPr lang="uk-UA" sz="1400" dirty="0" err="1"/>
              <a:t>зуднева</a:t>
            </a:r>
            <a:r>
              <a:rPr lang="uk-UA" sz="1400" dirty="0"/>
              <a:t> короста.</a:t>
            </a:r>
          </a:p>
        </p:txBody>
      </p:sp>
    </p:spTree>
    <p:extLst>
      <p:ext uri="{BB962C8B-B14F-4D97-AF65-F5344CB8AC3E}">
        <p14:creationId xmlns:p14="http://schemas.microsoft.com/office/powerpoint/2010/main" val="4279422565"/>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xmlns=""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TM10001115[[fn=Посылка]]</Template>
  <TotalTime>28</TotalTime>
  <Words>1458</Words>
  <Application>Microsoft Office PowerPoint</Application>
  <PresentationFormat>Произвольный</PresentationFormat>
  <Paragraphs>32</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Parcel</vt:lpstr>
      <vt:lpstr>Аутекологічне дослідження виду</vt:lpstr>
      <vt:lpstr>Лисиця звичайна</vt:lpstr>
      <vt:lpstr>Систематичне положення виду</vt:lpstr>
      <vt:lpstr>Місце існування</vt:lpstr>
      <vt:lpstr>Морфологія</vt:lpstr>
      <vt:lpstr>Розмноження</vt:lpstr>
      <vt:lpstr>Життєвий цикл</vt:lpstr>
      <vt:lpstr>Екологія</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Аутекологічне дослідження виду</dc:title>
  <dc:creator>aniadubij@gmail.com</dc:creator>
  <cp:lastModifiedBy>super</cp:lastModifiedBy>
  <cp:revision>4</cp:revision>
  <dcterms:created xsi:type="dcterms:W3CDTF">2020-04-01T15:48:54Z</dcterms:created>
  <dcterms:modified xsi:type="dcterms:W3CDTF">2021-03-10T16:25:29Z</dcterms:modified>
</cp:coreProperties>
</file>