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1" d="100"/>
          <a:sy n="71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810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159073" y="16633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62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43069" y="863084"/>
            <a:ext cx="7657862" cy="34180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729"/>
              </a:lnSpc>
              <a:buNone/>
            </a:pPr>
            <a:r>
              <a:rPr lang="en-US" sz="5383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Енергетична промисловість: від минулого до сьогодення</a:t>
            </a:r>
            <a:endParaRPr lang="en-US" sz="5383" dirty="0"/>
          </a:p>
        </p:txBody>
      </p:sp>
      <p:sp>
        <p:nvSpPr>
          <p:cNvPr id="6" name="Text 2"/>
          <p:cNvSpPr/>
          <p:nvPr/>
        </p:nvSpPr>
        <p:spPr>
          <a:xfrm>
            <a:off x="743069" y="4578310"/>
            <a:ext cx="7657862" cy="22186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97"/>
              </a:lnSpc>
              <a:buNone/>
            </a:pPr>
            <a:r>
              <a:rPr lang="en-US" sz="156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Енергетична промисловість пройшла довгий шлях від початку комерційного виробництва джерел енергії до сучасних інтегрованих енергетичних систем. Цей розвиток був ознаменований важливими віхами, такими як поява міського газопостачання та електрифікації, а також тенденціями до концентрації та монополізації в галузі. Сьогодні енергетична система України є одним з найбільших енергооб'єднань Європи, що пройшло шлях синхронізації з європейською мережею.</a:t>
            </a:r>
            <a:endParaRPr lang="en-US" sz="1560" dirty="0"/>
          </a:p>
        </p:txBody>
      </p:sp>
      <p:sp>
        <p:nvSpPr>
          <p:cNvPr id="7" name="Shape 3"/>
          <p:cNvSpPr/>
          <p:nvPr/>
        </p:nvSpPr>
        <p:spPr>
          <a:xfrm>
            <a:off x="743069" y="7034689"/>
            <a:ext cx="316944" cy="316944"/>
          </a:xfrm>
          <a:prstGeom prst="roundRect">
            <a:avLst>
              <a:gd name="adj" fmla="val 28847637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1159073" y="7019806"/>
            <a:ext cx="2458283" cy="34671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1"/>
              </a:lnSpc>
              <a:buNone/>
            </a:pP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3172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33172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33172"/>
          </a:xfrm>
          <a:prstGeom prst="rect">
            <a:avLst/>
          </a:prstGeom>
          <a:solidFill>
            <a:srgbClr val="EEEFF5">
              <a:alpha val="85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2745938" y="502563"/>
            <a:ext cx="7376993" cy="5711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4497"/>
              </a:lnSpc>
              <a:buNone/>
            </a:pPr>
            <a:r>
              <a:rPr lang="en-US" sz="3598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Історія електрифікації України</a:t>
            </a:r>
            <a:endParaRPr lang="en-US" sz="3598" dirty="0"/>
          </a:p>
        </p:txBody>
      </p:sp>
      <p:sp>
        <p:nvSpPr>
          <p:cNvPr id="7" name="Shape 3"/>
          <p:cNvSpPr/>
          <p:nvPr/>
        </p:nvSpPr>
        <p:spPr>
          <a:xfrm>
            <a:off x="7274004" y="1347788"/>
            <a:ext cx="82153" cy="6382822"/>
          </a:xfrm>
          <a:prstGeom prst="roundRect">
            <a:avLst>
              <a:gd name="adj" fmla="val 133484"/>
            </a:avLst>
          </a:prstGeom>
          <a:solidFill>
            <a:srgbClr val="EEEFF5"/>
          </a:solidFill>
          <a:ln/>
        </p:spPr>
      </p:sp>
      <p:sp>
        <p:nvSpPr>
          <p:cNvPr id="8" name="Shape 4"/>
          <p:cNvSpPr/>
          <p:nvPr/>
        </p:nvSpPr>
        <p:spPr>
          <a:xfrm>
            <a:off x="6469916" y="1654969"/>
            <a:ext cx="639604" cy="82153"/>
          </a:xfrm>
          <a:prstGeom prst="roundRect">
            <a:avLst>
              <a:gd name="adj" fmla="val 133484"/>
            </a:avLst>
          </a:prstGeom>
          <a:solidFill>
            <a:srgbClr val="EEEFF5"/>
          </a:solidFill>
          <a:ln/>
        </p:spPr>
      </p:sp>
      <p:sp>
        <p:nvSpPr>
          <p:cNvPr id="9" name="Shape 5"/>
          <p:cNvSpPr/>
          <p:nvPr/>
        </p:nvSpPr>
        <p:spPr>
          <a:xfrm>
            <a:off x="7109520" y="1490543"/>
            <a:ext cx="411123" cy="411123"/>
          </a:xfrm>
          <a:prstGeom prst="roundRect">
            <a:avLst>
              <a:gd name="adj" fmla="val 26674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7266563" y="1524714"/>
            <a:ext cx="97036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98"/>
              </a:lnSpc>
              <a:buNone/>
            </a:pPr>
            <a:r>
              <a:rPr lang="en-US" sz="215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159" dirty="0"/>
          </a:p>
        </p:txBody>
      </p:sp>
      <p:sp>
        <p:nvSpPr>
          <p:cNvPr id="11" name="Text 7"/>
          <p:cNvSpPr/>
          <p:nvPr/>
        </p:nvSpPr>
        <p:spPr>
          <a:xfrm>
            <a:off x="4025384" y="1530548"/>
            <a:ext cx="2284571" cy="285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249"/>
              </a:lnSpc>
              <a:buNone/>
            </a:pPr>
            <a:r>
              <a:rPr lang="en-US" sz="179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План ГОЕЛРО</a:t>
            </a:r>
            <a:endParaRPr lang="en-US" sz="1799" dirty="0"/>
          </a:p>
        </p:txBody>
      </p:sp>
      <p:sp>
        <p:nvSpPr>
          <p:cNvPr id="12" name="Text 8"/>
          <p:cNvSpPr/>
          <p:nvPr/>
        </p:nvSpPr>
        <p:spPr>
          <a:xfrm>
            <a:off x="2745938" y="1925717"/>
            <a:ext cx="3564017" cy="2339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303"/>
              </a:lnSpc>
              <a:buNone/>
            </a:pPr>
            <a:r>
              <a:rPr lang="en-US" sz="1439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 початку 1920-х років було розроблено план ГОЕЛРО, який передбачав введення в Україні близько третини нових енергетичних потужностей країни. Цей план став основою для масштабної електрифікації України в наступні десятиліття.</a:t>
            </a:r>
            <a:endParaRPr lang="en-US" sz="1439" dirty="0"/>
          </a:p>
        </p:txBody>
      </p:sp>
      <p:sp>
        <p:nvSpPr>
          <p:cNvPr id="13" name="Shape 9"/>
          <p:cNvSpPr/>
          <p:nvPr/>
        </p:nvSpPr>
        <p:spPr>
          <a:xfrm>
            <a:off x="7520642" y="2568773"/>
            <a:ext cx="639604" cy="82153"/>
          </a:xfrm>
          <a:prstGeom prst="roundRect">
            <a:avLst>
              <a:gd name="adj" fmla="val 133484"/>
            </a:avLst>
          </a:prstGeom>
          <a:solidFill>
            <a:srgbClr val="EEEFF5"/>
          </a:solidFill>
          <a:ln/>
        </p:spPr>
      </p:sp>
      <p:sp>
        <p:nvSpPr>
          <p:cNvPr id="14" name="Shape 10"/>
          <p:cNvSpPr/>
          <p:nvPr/>
        </p:nvSpPr>
        <p:spPr>
          <a:xfrm>
            <a:off x="7109520" y="2404348"/>
            <a:ext cx="411123" cy="411123"/>
          </a:xfrm>
          <a:prstGeom prst="roundRect">
            <a:avLst>
              <a:gd name="adj" fmla="val 26674"/>
            </a:avLst>
          </a:prstGeom>
          <a:solidFill>
            <a:srgbClr val="EEEFF5"/>
          </a:solidFill>
          <a:ln/>
        </p:spPr>
      </p:sp>
      <p:sp>
        <p:nvSpPr>
          <p:cNvPr id="15" name="Text 11"/>
          <p:cNvSpPr/>
          <p:nvPr/>
        </p:nvSpPr>
        <p:spPr>
          <a:xfrm>
            <a:off x="7238226" y="2438519"/>
            <a:ext cx="153591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98"/>
              </a:lnSpc>
              <a:buNone/>
            </a:pPr>
            <a:r>
              <a:rPr lang="en-US" sz="215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159" dirty="0"/>
          </a:p>
        </p:txBody>
      </p:sp>
      <p:sp>
        <p:nvSpPr>
          <p:cNvPr id="16" name="Text 12"/>
          <p:cNvSpPr/>
          <p:nvPr/>
        </p:nvSpPr>
        <p:spPr>
          <a:xfrm>
            <a:off x="8320207" y="2444353"/>
            <a:ext cx="3564136" cy="57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249"/>
              </a:lnSpc>
              <a:buNone/>
            </a:pPr>
            <a:r>
              <a:rPr lang="en-US" sz="179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Перший Всеукраїнський енергетичний з'їзд</a:t>
            </a:r>
            <a:endParaRPr lang="en-US" sz="1799" dirty="0"/>
          </a:p>
        </p:txBody>
      </p:sp>
      <p:sp>
        <p:nvSpPr>
          <p:cNvPr id="17" name="Text 13"/>
          <p:cNvSpPr/>
          <p:nvPr/>
        </p:nvSpPr>
        <p:spPr>
          <a:xfrm>
            <a:off x="8320207" y="3125033"/>
            <a:ext cx="3564136" cy="20469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303"/>
              </a:lnSpc>
              <a:buNone/>
            </a:pPr>
            <a:r>
              <a:rPr lang="en-US" sz="1439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 квітні 1928 року відбувся Перший Всеукраїнський енергетичний з'їзд, на якому було обговорено та підтверджено доцільність реалізації плану ГОЕЛРО, зокрема будівництва Дніпровської ГЕС та промислових електростанцій на Донбасі.</a:t>
            </a:r>
            <a:endParaRPr lang="en-US" sz="1439" dirty="0"/>
          </a:p>
        </p:txBody>
      </p:sp>
      <p:sp>
        <p:nvSpPr>
          <p:cNvPr id="18" name="Shape 14"/>
          <p:cNvSpPr/>
          <p:nvPr/>
        </p:nvSpPr>
        <p:spPr>
          <a:xfrm>
            <a:off x="6469916" y="4937760"/>
            <a:ext cx="639604" cy="82153"/>
          </a:xfrm>
          <a:prstGeom prst="roundRect">
            <a:avLst>
              <a:gd name="adj" fmla="val 133484"/>
            </a:avLst>
          </a:prstGeom>
          <a:solidFill>
            <a:srgbClr val="EEEFF5"/>
          </a:solidFill>
          <a:ln/>
        </p:spPr>
      </p:sp>
      <p:sp>
        <p:nvSpPr>
          <p:cNvPr id="19" name="Shape 15"/>
          <p:cNvSpPr/>
          <p:nvPr/>
        </p:nvSpPr>
        <p:spPr>
          <a:xfrm>
            <a:off x="7109520" y="4773335"/>
            <a:ext cx="411123" cy="411123"/>
          </a:xfrm>
          <a:prstGeom prst="roundRect">
            <a:avLst>
              <a:gd name="adj" fmla="val 26674"/>
            </a:avLst>
          </a:prstGeom>
          <a:solidFill>
            <a:srgbClr val="EEEFF5"/>
          </a:solidFill>
          <a:ln/>
        </p:spPr>
      </p:sp>
      <p:sp>
        <p:nvSpPr>
          <p:cNvPr id="20" name="Text 16"/>
          <p:cNvSpPr/>
          <p:nvPr/>
        </p:nvSpPr>
        <p:spPr>
          <a:xfrm>
            <a:off x="7240965" y="4807506"/>
            <a:ext cx="148114" cy="34266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698"/>
              </a:lnSpc>
              <a:buNone/>
            </a:pPr>
            <a:r>
              <a:rPr lang="en-US" sz="215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159" dirty="0"/>
          </a:p>
        </p:txBody>
      </p:sp>
      <p:sp>
        <p:nvSpPr>
          <p:cNvPr id="21" name="Text 17"/>
          <p:cNvSpPr/>
          <p:nvPr/>
        </p:nvSpPr>
        <p:spPr>
          <a:xfrm>
            <a:off x="3729157" y="4813340"/>
            <a:ext cx="2580799" cy="28551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249"/>
              </a:lnSpc>
              <a:buNone/>
            </a:pPr>
            <a:r>
              <a:rPr lang="en-US" sz="1799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Розвиток енергетики</a:t>
            </a:r>
            <a:endParaRPr lang="en-US" sz="1799" dirty="0"/>
          </a:p>
        </p:txBody>
      </p:sp>
      <p:sp>
        <p:nvSpPr>
          <p:cNvPr id="22" name="Text 18"/>
          <p:cNvSpPr/>
          <p:nvPr/>
        </p:nvSpPr>
        <p:spPr>
          <a:xfrm>
            <a:off x="2745938" y="5208508"/>
            <a:ext cx="3564017" cy="23393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303"/>
              </a:lnSpc>
              <a:buNone/>
            </a:pPr>
            <a:r>
              <a:rPr lang="en-US" sz="1439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 кінця 1940 року потужність електростанцій України становила 2630 МВт, а виробництво електроенергії досягло 12,41 млрд кВт/год. Основою енергетики стали державні районні електростанції, які виробляли понад 85% електроенергії.</a:t>
            </a:r>
            <a:endParaRPr lang="en-US" sz="1439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629722"/>
            <a:ext cx="11109960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Сучасна енергетична система України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760220" y="2573893"/>
            <a:ext cx="33416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Об'єднана енергосистема</a:t>
            </a:r>
            <a:endParaRPr lang="en-US" sz="2187" dirty="0"/>
          </a:p>
        </p:txBody>
      </p:sp>
      <p:sp>
        <p:nvSpPr>
          <p:cNvPr id="6" name="Text 3"/>
          <p:cNvSpPr/>
          <p:nvPr/>
        </p:nvSpPr>
        <p:spPr>
          <a:xfrm>
            <a:off x="1760220" y="3490436"/>
            <a:ext cx="3341608" cy="390941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Об'єднана енергосистема України є одним з найбільших енергооб'єднань Європи, що охоплює сім регіональних електроенергетичних систем, взаємопов'язаних системоутворюючими та магістральними лініями електропередачі.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651421" y="2573893"/>
            <a:ext cx="33416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Синхронізація з Європою</a:t>
            </a:r>
            <a:endParaRPr lang="en-US" sz="2187" dirty="0"/>
          </a:p>
        </p:txBody>
      </p:sp>
      <p:sp>
        <p:nvSpPr>
          <p:cNvPr id="8" name="Text 5"/>
          <p:cNvSpPr/>
          <p:nvPr/>
        </p:nvSpPr>
        <p:spPr>
          <a:xfrm>
            <a:off x="5651421" y="3490436"/>
            <a:ext cx="3341608" cy="355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 березня 2022 року енергосистема України була остаточно синхронізована з енергомережею континентальної Європи, відокремившись від енергосистем Росії та Білорусі. Це важлива подія, що забезпечує енергетичну безпеку України.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9542621" y="2573893"/>
            <a:ext cx="334160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Перспективи розвитку</a:t>
            </a:r>
            <a:endParaRPr lang="en-US" sz="2187" dirty="0"/>
          </a:p>
        </p:txBody>
      </p:sp>
      <p:sp>
        <p:nvSpPr>
          <p:cNvPr id="10" name="Text 7"/>
          <p:cNvSpPr/>
          <p:nvPr/>
        </p:nvSpPr>
        <p:spPr>
          <a:xfrm>
            <a:off x="9542621" y="3490436"/>
            <a:ext cx="3341608" cy="390941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Подальший розвиток енергетики України передбачає збільшення частки відновлюваних джерел енергії, модернізацію існуючих потужностей та розбудову інтегрованої енергетичної інфраструктури, що відповідає європейським стандартам.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0433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2038707" y="580311"/>
            <a:ext cx="8356163" cy="65960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193"/>
              </a:lnSpc>
              <a:buNone/>
            </a:pPr>
            <a:r>
              <a:rPr lang="en-US" sz="4155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Відновлювані джерела енергії</a:t>
            </a:r>
            <a:endParaRPr lang="en-US" sz="4155" dirty="0"/>
          </a:p>
        </p:txBody>
      </p:sp>
      <p:sp>
        <p:nvSpPr>
          <p:cNvPr id="5" name="Shape 2"/>
          <p:cNvSpPr/>
          <p:nvPr/>
        </p:nvSpPr>
        <p:spPr>
          <a:xfrm>
            <a:off x="2038707" y="1826895"/>
            <a:ext cx="474821" cy="474821"/>
          </a:xfrm>
          <a:prstGeom prst="roundRect">
            <a:avLst>
              <a:gd name="adj" fmla="val 26670"/>
            </a:avLst>
          </a:prstGeom>
          <a:solidFill>
            <a:srgbClr val="EEEFF5"/>
          </a:solidFill>
          <a:ln/>
        </p:spPr>
      </p:sp>
      <p:sp>
        <p:nvSpPr>
          <p:cNvPr id="6" name="Text 3"/>
          <p:cNvSpPr/>
          <p:nvPr/>
        </p:nvSpPr>
        <p:spPr>
          <a:xfrm>
            <a:off x="2220039" y="1866424"/>
            <a:ext cx="112038" cy="39564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6"/>
              </a:lnSpc>
              <a:buNone/>
            </a:pPr>
            <a:r>
              <a:rPr lang="en-US" sz="2493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endParaRPr lang="en-US" sz="2493" dirty="0"/>
          </a:p>
        </p:txBody>
      </p:sp>
      <p:sp>
        <p:nvSpPr>
          <p:cNvPr id="7" name="Text 4"/>
          <p:cNvSpPr/>
          <p:nvPr/>
        </p:nvSpPr>
        <p:spPr>
          <a:xfrm>
            <a:off x="2724507" y="1899404"/>
            <a:ext cx="2638187" cy="32980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97"/>
              </a:lnSpc>
              <a:buNone/>
            </a:pPr>
            <a:r>
              <a:rPr lang="en-US" sz="207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Сонячна енергія</a:t>
            </a:r>
            <a:endParaRPr lang="en-US" sz="2077" dirty="0"/>
          </a:p>
        </p:txBody>
      </p:sp>
      <p:sp>
        <p:nvSpPr>
          <p:cNvPr id="8" name="Text 5"/>
          <p:cNvSpPr/>
          <p:nvPr/>
        </p:nvSpPr>
        <p:spPr>
          <a:xfrm>
            <a:off x="2724507" y="2355771"/>
            <a:ext cx="4485203" cy="236362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59"/>
              </a:lnSpc>
              <a:buNone/>
            </a:pPr>
            <a:r>
              <a:rPr lang="en-US" sz="1662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Сонячні панелі перетворюють сонячне світло на електричну енергію, забезпечуючи екологічно чисте та доступне джерело енергії. Сонячні електростанції можуть бути встановлені як на дахах будинків, так і на великих відкритих площах.</a:t>
            </a:r>
            <a:endParaRPr lang="en-US" sz="1662" dirty="0"/>
          </a:p>
        </p:txBody>
      </p:sp>
      <p:sp>
        <p:nvSpPr>
          <p:cNvPr id="9" name="Shape 6"/>
          <p:cNvSpPr/>
          <p:nvPr/>
        </p:nvSpPr>
        <p:spPr>
          <a:xfrm>
            <a:off x="7420689" y="1826895"/>
            <a:ext cx="474821" cy="474821"/>
          </a:xfrm>
          <a:prstGeom prst="roundRect">
            <a:avLst>
              <a:gd name="adj" fmla="val 26670"/>
            </a:avLst>
          </a:prstGeom>
          <a:solidFill>
            <a:srgbClr val="EEEFF5"/>
          </a:solidFill>
          <a:ln/>
        </p:spPr>
      </p:sp>
      <p:sp>
        <p:nvSpPr>
          <p:cNvPr id="10" name="Text 7"/>
          <p:cNvSpPr/>
          <p:nvPr/>
        </p:nvSpPr>
        <p:spPr>
          <a:xfrm>
            <a:off x="7569398" y="1866424"/>
            <a:ext cx="177284" cy="39564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6"/>
              </a:lnSpc>
              <a:buNone/>
            </a:pPr>
            <a:r>
              <a:rPr lang="en-US" sz="2493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endParaRPr lang="en-US" sz="2493" dirty="0"/>
          </a:p>
        </p:txBody>
      </p:sp>
      <p:sp>
        <p:nvSpPr>
          <p:cNvPr id="11" name="Text 8"/>
          <p:cNvSpPr/>
          <p:nvPr/>
        </p:nvSpPr>
        <p:spPr>
          <a:xfrm>
            <a:off x="8106489" y="1899404"/>
            <a:ext cx="2638187" cy="32980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97"/>
              </a:lnSpc>
              <a:buNone/>
            </a:pPr>
            <a:r>
              <a:rPr lang="en-US" sz="207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Вітрова енергія</a:t>
            </a:r>
            <a:endParaRPr lang="en-US" sz="2077" dirty="0"/>
          </a:p>
        </p:txBody>
      </p:sp>
      <p:sp>
        <p:nvSpPr>
          <p:cNvPr id="12" name="Text 9"/>
          <p:cNvSpPr/>
          <p:nvPr/>
        </p:nvSpPr>
        <p:spPr>
          <a:xfrm>
            <a:off x="8106489" y="2355771"/>
            <a:ext cx="4485203" cy="2025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59"/>
              </a:lnSpc>
              <a:buNone/>
            </a:pPr>
            <a:r>
              <a:rPr lang="en-US" sz="1662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Вітрові турбіни використовують силу вітру для обертання лопатей, які генерують електрику. Вітрові електростанції можуть бути встановлені як на суші, так і на морі, забезпечуючи ще один екологічно чистий варіант.</a:t>
            </a:r>
            <a:endParaRPr lang="en-US" sz="1662" dirty="0"/>
          </a:p>
        </p:txBody>
      </p:sp>
      <p:sp>
        <p:nvSpPr>
          <p:cNvPr id="13" name="Shape 10"/>
          <p:cNvSpPr/>
          <p:nvPr/>
        </p:nvSpPr>
        <p:spPr>
          <a:xfrm>
            <a:off x="2038707" y="5095280"/>
            <a:ext cx="474821" cy="474821"/>
          </a:xfrm>
          <a:prstGeom prst="roundRect">
            <a:avLst>
              <a:gd name="adj" fmla="val 26670"/>
            </a:avLst>
          </a:prstGeom>
          <a:solidFill>
            <a:srgbClr val="EEEFF5"/>
          </a:solidFill>
          <a:ln/>
        </p:spPr>
      </p:sp>
      <p:sp>
        <p:nvSpPr>
          <p:cNvPr id="14" name="Text 11"/>
          <p:cNvSpPr/>
          <p:nvPr/>
        </p:nvSpPr>
        <p:spPr>
          <a:xfrm>
            <a:off x="2190631" y="5134808"/>
            <a:ext cx="170974" cy="39564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6"/>
              </a:lnSpc>
              <a:buNone/>
            </a:pPr>
            <a:r>
              <a:rPr lang="en-US" sz="2493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endParaRPr lang="en-US" sz="2493" dirty="0"/>
          </a:p>
        </p:txBody>
      </p:sp>
      <p:sp>
        <p:nvSpPr>
          <p:cNvPr id="15" name="Text 12"/>
          <p:cNvSpPr/>
          <p:nvPr/>
        </p:nvSpPr>
        <p:spPr>
          <a:xfrm>
            <a:off x="2724507" y="5167789"/>
            <a:ext cx="2638187" cy="32980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97"/>
              </a:lnSpc>
              <a:buNone/>
            </a:pPr>
            <a:r>
              <a:rPr lang="en-US" sz="207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Гідроенергія</a:t>
            </a:r>
            <a:endParaRPr lang="en-US" sz="2077" dirty="0"/>
          </a:p>
        </p:txBody>
      </p:sp>
      <p:sp>
        <p:nvSpPr>
          <p:cNvPr id="16" name="Text 13"/>
          <p:cNvSpPr/>
          <p:nvPr/>
        </p:nvSpPr>
        <p:spPr>
          <a:xfrm>
            <a:off x="2724507" y="5624155"/>
            <a:ext cx="4485203" cy="16883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59"/>
              </a:lnSpc>
              <a:buNone/>
            </a:pPr>
            <a:r>
              <a:rPr lang="en-US" sz="1662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Гідроелектростанції використовують енергію падаючої або проточної води для виробництва електроенергії. Це один з найстаріших і найбільш стабільних видів відновлюваної енергії.</a:t>
            </a:r>
            <a:endParaRPr lang="en-US" sz="1662" dirty="0"/>
          </a:p>
        </p:txBody>
      </p:sp>
      <p:sp>
        <p:nvSpPr>
          <p:cNvPr id="17" name="Shape 14"/>
          <p:cNvSpPr/>
          <p:nvPr/>
        </p:nvSpPr>
        <p:spPr>
          <a:xfrm>
            <a:off x="7420689" y="5095280"/>
            <a:ext cx="474821" cy="474821"/>
          </a:xfrm>
          <a:prstGeom prst="roundRect">
            <a:avLst>
              <a:gd name="adj" fmla="val 26670"/>
            </a:avLst>
          </a:prstGeom>
          <a:solidFill>
            <a:srgbClr val="EEEFF5"/>
          </a:solidFill>
          <a:ln/>
        </p:spPr>
      </p:sp>
      <p:sp>
        <p:nvSpPr>
          <p:cNvPr id="18" name="Text 15"/>
          <p:cNvSpPr/>
          <p:nvPr/>
        </p:nvSpPr>
        <p:spPr>
          <a:xfrm>
            <a:off x="7562255" y="5134808"/>
            <a:ext cx="191572" cy="39564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6"/>
              </a:lnSpc>
              <a:buNone/>
            </a:pPr>
            <a:r>
              <a:rPr lang="en-US" sz="2493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</a:t>
            </a:r>
            <a:endParaRPr lang="en-US" sz="2493" dirty="0"/>
          </a:p>
        </p:txBody>
      </p:sp>
      <p:sp>
        <p:nvSpPr>
          <p:cNvPr id="19" name="Text 16"/>
          <p:cNvSpPr/>
          <p:nvPr/>
        </p:nvSpPr>
        <p:spPr>
          <a:xfrm>
            <a:off x="8106489" y="5167789"/>
            <a:ext cx="2638187" cy="32980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97"/>
              </a:lnSpc>
              <a:buNone/>
            </a:pPr>
            <a:r>
              <a:rPr lang="en-US" sz="207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Інші види</a:t>
            </a:r>
            <a:endParaRPr lang="en-US" sz="2077" dirty="0"/>
          </a:p>
        </p:txBody>
      </p:sp>
      <p:sp>
        <p:nvSpPr>
          <p:cNvPr id="20" name="Text 17"/>
          <p:cNvSpPr/>
          <p:nvPr/>
        </p:nvSpPr>
        <p:spPr>
          <a:xfrm>
            <a:off x="8106489" y="5624155"/>
            <a:ext cx="4485203" cy="20259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59"/>
              </a:lnSpc>
              <a:buNone/>
            </a:pPr>
            <a:r>
              <a:rPr lang="en-US" sz="1662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Крім сонячної, вітрової та гідроенергії, альтернативні джерела включають також геотермальну енергію та біоенергію, які також відіграють важливу роль у забезпеченні сталого енергетичного майбутнього.</a:t>
            </a:r>
            <a:endParaRPr lang="en-US" sz="1662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673179"/>
            <a:ext cx="5929313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Сонячна енергетика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220" y="1811893"/>
            <a:ext cx="3481149" cy="215145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60220" y="4241006"/>
            <a:ext cx="3481149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Фотогальванічні елементи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1760220" y="5068610"/>
            <a:ext cx="3481149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Сонячні панелі перетворюють сонячне світло на електричну енергію за допомогою фотогальванічних елементів, що є основою сонячної енергетики.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625" y="1811893"/>
            <a:ext cx="3481149" cy="215145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74625" y="4241006"/>
            <a:ext cx="3481149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Масштабність застосування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5574625" y="5068610"/>
            <a:ext cx="3481149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Сонячні електростанції можуть бути встановлені як на дахах будинків, так і на великих відкритих площах, забезпечуючи широке застосування сонячної енергії.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9031" y="1811893"/>
            <a:ext cx="3481149" cy="215145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89031" y="4241006"/>
            <a:ext cx="2828568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Екологічна чистота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9389031" y="4721423"/>
            <a:ext cx="3481149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Сонячна енергія є одним з найбільш екологічно чистих джерел енергії, оскільки вона не створює шкідливих викидів під час експлуатації.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60220" y="1498878"/>
            <a:ext cx="5697141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Вітрова енергетика</a:t>
            </a:r>
            <a:endParaRPr lang="en-US" sz="4374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0220" y="2637592"/>
            <a:ext cx="555427" cy="55542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60220" y="3415189"/>
            <a:ext cx="2527459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Наземні вітрові електростанції</a:t>
            </a:r>
            <a:endParaRPr lang="en-US" sz="2187" dirty="0"/>
          </a:p>
        </p:txBody>
      </p:sp>
      <p:sp>
        <p:nvSpPr>
          <p:cNvPr id="7" name="Text 3"/>
          <p:cNvSpPr/>
          <p:nvPr/>
        </p:nvSpPr>
        <p:spPr>
          <a:xfrm>
            <a:off x="1760220" y="4242792"/>
            <a:ext cx="2527459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Вітрові турбіни, встановлені на суші, використовують силу вітру для обертання лопатей та генерування електроенергії.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935" y="2637592"/>
            <a:ext cx="555427" cy="55542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620935" y="3415189"/>
            <a:ext cx="252757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Морські вітрові електростанції</a:t>
            </a:r>
            <a:endParaRPr lang="en-US" sz="2187" dirty="0"/>
          </a:p>
        </p:txBody>
      </p:sp>
      <p:sp>
        <p:nvSpPr>
          <p:cNvPr id="10" name="Text 5"/>
          <p:cNvSpPr/>
          <p:nvPr/>
        </p:nvSpPr>
        <p:spPr>
          <a:xfrm>
            <a:off x="4620935" y="4242792"/>
            <a:ext cx="2527578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Офшорні вітрові електростанції, розташовані в морі, також є ефективним джерелом вітрової енергії.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768" y="2637592"/>
            <a:ext cx="555427" cy="55542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81768" y="3415189"/>
            <a:ext cx="252757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Ефективність вітрової енергії</a:t>
            </a:r>
            <a:endParaRPr lang="en-US" sz="2187" dirty="0"/>
          </a:p>
        </p:txBody>
      </p:sp>
      <p:sp>
        <p:nvSpPr>
          <p:cNvPr id="13" name="Text 7"/>
          <p:cNvSpPr/>
          <p:nvPr/>
        </p:nvSpPr>
        <p:spPr>
          <a:xfrm>
            <a:off x="7481768" y="4242792"/>
            <a:ext cx="252757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Вітрова енергія є екологічно чистим джерелом, яке не створює викидів CO2 під час експлуатації.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2602" y="2637592"/>
            <a:ext cx="555427" cy="555427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342602" y="3415189"/>
            <a:ext cx="252757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Інтеграція в енергосистему</a:t>
            </a:r>
            <a:endParaRPr lang="en-US" sz="2187" dirty="0"/>
          </a:p>
        </p:txBody>
      </p:sp>
      <p:sp>
        <p:nvSpPr>
          <p:cNvPr id="16" name="Text 9"/>
          <p:cNvSpPr/>
          <p:nvPr/>
        </p:nvSpPr>
        <p:spPr>
          <a:xfrm>
            <a:off x="10342602" y="4242792"/>
            <a:ext cx="2527578" cy="248781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Вітрові електростанції можуть бути ефективно інтегровані в загальну енергетичну систему.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042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721281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Гідроенергетика</a:t>
            </a:r>
            <a:endParaRPr lang="en-US" sz="4374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99" y="1748909"/>
            <a:ext cx="1110972" cy="1990963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2277428" y="1971080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Принцип роботи</a:t>
            </a:r>
            <a:endParaRPr lang="en-US" sz="2187" dirty="0"/>
          </a:p>
        </p:txBody>
      </p:sp>
      <p:sp>
        <p:nvSpPr>
          <p:cNvPr id="8" name="Text 3"/>
          <p:cNvSpPr/>
          <p:nvPr/>
        </p:nvSpPr>
        <p:spPr>
          <a:xfrm>
            <a:off x="2277428" y="2451497"/>
            <a:ext cx="786217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Гідроелектростанції використовують енергію падаючої або проточної води для обертання турбін та генерування електроенергії.</a:t>
            </a:r>
            <a:endParaRPr lang="en-US" sz="17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99" y="3739872"/>
            <a:ext cx="1110972" cy="177748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2277428" y="3962043"/>
            <a:ext cx="2933819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Екологічні переваги</a:t>
            </a:r>
            <a:endParaRPr lang="en-US" sz="2187" dirty="0"/>
          </a:p>
        </p:txBody>
      </p:sp>
      <p:sp>
        <p:nvSpPr>
          <p:cNvPr id="11" name="Text 5"/>
          <p:cNvSpPr/>
          <p:nvPr/>
        </p:nvSpPr>
        <p:spPr>
          <a:xfrm>
            <a:off x="2277428" y="4442460"/>
            <a:ext cx="7862173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Гідроенергія є одним з найстаріших і найбільш стабільних видів відновлюваної енергії, яка не створює шкідливих викидів.</a:t>
            </a:r>
            <a:endParaRPr lang="en-US" sz="17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199" y="5517356"/>
            <a:ext cx="1110972" cy="1990963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2277428" y="5739527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Масштабність</a:t>
            </a:r>
            <a:endParaRPr lang="en-US" sz="2187" dirty="0"/>
          </a:p>
        </p:txBody>
      </p:sp>
      <p:sp>
        <p:nvSpPr>
          <p:cNvPr id="14" name="Text 7"/>
          <p:cNvSpPr/>
          <p:nvPr/>
        </p:nvSpPr>
        <p:spPr>
          <a:xfrm>
            <a:off x="2277428" y="6219944"/>
            <a:ext cx="7862173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Великі гідроелектростанції можуть мати значний вплив на екосистеми, тому також розвиваються малі та мікро-гідроелектростанції.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EEFF5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042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8429" y="1046678"/>
            <a:ext cx="8994696" cy="6403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043"/>
              </a:lnSpc>
              <a:buNone/>
            </a:pPr>
            <a:r>
              <a:rPr lang="en-US" sz="4034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Інші види альтернативної енергії</a:t>
            </a:r>
            <a:endParaRPr lang="en-US" sz="4034" dirty="0"/>
          </a:p>
        </p:txBody>
      </p:sp>
      <p:sp>
        <p:nvSpPr>
          <p:cNvPr id="6" name="Shape 2"/>
          <p:cNvSpPr/>
          <p:nvPr/>
        </p:nvSpPr>
        <p:spPr>
          <a:xfrm>
            <a:off x="768429" y="1994297"/>
            <a:ext cx="4615577" cy="3147417"/>
          </a:xfrm>
          <a:prstGeom prst="roundRect">
            <a:avLst>
              <a:gd name="adj" fmla="val 3907"/>
            </a:avLst>
          </a:prstGeom>
          <a:solidFill>
            <a:srgbClr val="EEEFF5"/>
          </a:solidFill>
          <a:ln/>
        </p:spPr>
      </p:sp>
      <p:sp>
        <p:nvSpPr>
          <p:cNvPr id="7" name="Text 3"/>
          <p:cNvSpPr/>
          <p:nvPr/>
        </p:nvSpPr>
        <p:spPr>
          <a:xfrm>
            <a:off x="973336" y="2199203"/>
            <a:ext cx="2964061" cy="32027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21"/>
              </a:lnSpc>
              <a:buNone/>
            </a:pPr>
            <a:r>
              <a:rPr lang="en-US" sz="201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Геотермальна енергія</a:t>
            </a:r>
            <a:endParaRPr lang="en-US" sz="2017" dirty="0"/>
          </a:p>
        </p:txBody>
      </p:sp>
      <p:sp>
        <p:nvSpPr>
          <p:cNvPr id="8" name="Text 4"/>
          <p:cNvSpPr/>
          <p:nvPr/>
        </p:nvSpPr>
        <p:spPr>
          <a:xfrm>
            <a:off x="973336" y="2642354"/>
            <a:ext cx="4205764" cy="1638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82"/>
              </a:lnSpc>
              <a:buNone/>
            </a:pPr>
            <a:r>
              <a:rPr lang="en-US" sz="161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Геотермальні електростанції використовують тепло з глибоких шарів землі для виробництва електроенергії та тепла, забезпечуючи надійне та постійне джерело енергії.</a:t>
            </a:r>
            <a:endParaRPr lang="en-US" sz="1614" dirty="0"/>
          </a:p>
        </p:txBody>
      </p:sp>
      <p:sp>
        <p:nvSpPr>
          <p:cNvPr id="9" name="Shape 5"/>
          <p:cNvSpPr/>
          <p:nvPr/>
        </p:nvSpPr>
        <p:spPr>
          <a:xfrm>
            <a:off x="5588913" y="1994297"/>
            <a:ext cx="4615577" cy="3147417"/>
          </a:xfrm>
          <a:prstGeom prst="roundRect">
            <a:avLst>
              <a:gd name="adj" fmla="val 3907"/>
            </a:avLst>
          </a:prstGeom>
          <a:solidFill>
            <a:srgbClr val="EEEFF5"/>
          </a:solidFill>
          <a:ln/>
        </p:spPr>
      </p:sp>
      <p:sp>
        <p:nvSpPr>
          <p:cNvPr id="10" name="Text 6"/>
          <p:cNvSpPr/>
          <p:nvPr/>
        </p:nvSpPr>
        <p:spPr>
          <a:xfrm>
            <a:off x="5793819" y="2199203"/>
            <a:ext cx="2561630" cy="32027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21"/>
              </a:lnSpc>
              <a:buNone/>
            </a:pPr>
            <a:r>
              <a:rPr lang="en-US" sz="201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Біоенергія</a:t>
            </a:r>
            <a:endParaRPr lang="en-US" sz="2017" dirty="0"/>
          </a:p>
        </p:txBody>
      </p:sp>
      <p:sp>
        <p:nvSpPr>
          <p:cNvPr id="11" name="Text 7"/>
          <p:cNvSpPr/>
          <p:nvPr/>
        </p:nvSpPr>
        <p:spPr>
          <a:xfrm>
            <a:off x="5793819" y="2642354"/>
            <a:ext cx="4205764" cy="22944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82"/>
              </a:lnSpc>
              <a:buNone/>
            </a:pPr>
            <a:r>
              <a:rPr lang="en-US" sz="161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Біоенергія отримується з біомаси - органічних матеріалів, таких як рослинні відходи, деревина, сільськогосподарські залишки та побутові відходи. Вона може бути використана для виробництва тепла, електроенергії або біопалива.</a:t>
            </a:r>
            <a:endParaRPr lang="en-US" sz="1614" dirty="0"/>
          </a:p>
        </p:txBody>
      </p:sp>
      <p:sp>
        <p:nvSpPr>
          <p:cNvPr id="12" name="Shape 8"/>
          <p:cNvSpPr/>
          <p:nvPr/>
        </p:nvSpPr>
        <p:spPr>
          <a:xfrm>
            <a:off x="768429" y="5346621"/>
            <a:ext cx="9435941" cy="1836301"/>
          </a:xfrm>
          <a:prstGeom prst="roundRect">
            <a:avLst>
              <a:gd name="adj" fmla="val 6696"/>
            </a:avLst>
          </a:prstGeom>
          <a:solidFill>
            <a:srgbClr val="EEEFF5"/>
          </a:solidFill>
          <a:ln/>
        </p:spPr>
      </p:sp>
      <p:sp>
        <p:nvSpPr>
          <p:cNvPr id="13" name="Text 9"/>
          <p:cNvSpPr/>
          <p:nvPr/>
        </p:nvSpPr>
        <p:spPr>
          <a:xfrm>
            <a:off x="973336" y="5551527"/>
            <a:ext cx="2854047" cy="32027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21"/>
              </a:lnSpc>
              <a:buNone/>
            </a:pPr>
            <a:r>
              <a:rPr lang="en-US" sz="2017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Енергетична безпека</a:t>
            </a:r>
            <a:endParaRPr lang="en-US" sz="2017" dirty="0"/>
          </a:p>
        </p:txBody>
      </p:sp>
      <p:sp>
        <p:nvSpPr>
          <p:cNvPr id="14" name="Text 10"/>
          <p:cNvSpPr/>
          <p:nvPr/>
        </p:nvSpPr>
        <p:spPr>
          <a:xfrm>
            <a:off x="973336" y="5994678"/>
            <a:ext cx="9026128" cy="9833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582"/>
              </a:lnSpc>
              <a:buNone/>
            </a:pPr>
            <a:r>
              <a:rPr lang="en-US" sz="1614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Розвиток альтернативних джерел енергії, таких як сонячна, вітрова, гідро-, геотермальна та біоенергія, відіграє ключову роль у забезпеченні енергетичної безпеки та сталого розвитку.</a:t>
            </a:r>
            <a:endParaRPr lang="en-US" sz="1614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1743"/>
          </a:xfrm>
          <a:prstGeom prst="rect">
            <a:avLst/>
          </a:prstGeom>
          <a:solidFill>
            <a:srgbClr val="EEEFF5"/>
          </a:solidFill>
          <a:ln/>
        </p:spPr>
      </p:sp>
      <p:sp>
        <p:nvSpPr>
          <p:cNvPr id="4" name="Text 1"/>
          <p:cNvSpPr/>
          <p:nvPr/>
        </p:nvSpPr>
        <p:spPr>
          <a:xfrm>
            <a:off x="1795939" y="607100"/>
            <a:ext cx="8808720" cy="68996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32"/>
              </a:lnSpc>
              <a:buNone/>
            </a:pPr>
            <a:r>
              <a:rPr lang="en-US" sz="4346" b="1" dirty="0">
                <a:solidFill>
                  <a:srgbClr val="396AF1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Майбутнє енергетики України</a:t>
            </a:r>
            <a:endParaRPr lang="en-US" sz="4346" dirty="0"/>
          </a:p>
        </p:txBody>
      </p:sp>
      <p:sp>
        <p:nvSpPr>
          <p:cNvPr id="5" name="Text 2"/>
          <p:cNvSpPr/>
          <p:nvPr/>
        </p:nvSpPr>
        <p:spPr>
          <a:xfrm>
            <a:off x="2017038" y="1878568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Ключові напрямки</a:t>
            </a:r>
            <a:endParaRPr lang="en-US" sz="1738" dirty="0"/>
          </a:p>
        </p:txBody>
      </p:sp>
      <p:sp>
        <p:nvSpPr>
          <p:cNvPr id="6" name="Text 3"/>
          <p:cNvSpPr/>
          <p:nvPr/>
        </p:nvSpPr>
        <p:spPr>
          <a:xfrm>
            <a:off x="4780359" y="1878568"/>
            <a:ext cx="2310408" cy="706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Сонячна енергетика</a:t>
            </a:r>
            <a:endParaRPr lang="en-US" sz="1738" dirty="0"/>
          </a:p>
        </p:txBody>
      </p:sp>
      <p:sp>
        <p:nvSpPr>
          <p:cNvPr id="7" name="Text 4"/>
          <p:cNvSpPr/>
          <p:nvPr/>
        </p:nvSpPr>
        <p:spPr>
          <a:xfrm>
            <a:off x="7539871" y="1878568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Вітрова енергетика</a:t>
            </a:r>
            <a:endParaRPr lang="en-US" sz="1738" dirty="0"/>
          </a:p>
        </p:txBody>
      </p:sp>
      <p:sp>
        <p:nvSpPr>
          <p:cNvPr id="8" name="Text 5"/>
          <p:cNvSpPr/>
          <p:nvPr/>
        </p:nvSpPr>
        <p:spPr>
          <a:xfrm>
            <a:off x="10299383" y="1878568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Гідроенергетика</a:t>
            </a:r>
            <a:endParaRPr lang="en-US" sz="1738" dirty="0"/>
          </a:p>
        </p:txBody>
      </p:sp>
      <p:sp>
        <p:nvSpPr>
          <p:cNvPr id="9" name="Shape 6"/>
          <p:cNvSpPr/>
          <p:nvPr/>
        </p:nvSpPr>
        <p:spPr>
          <a:xfrm>
            <a:off x="1795939" y="2724864"/>
            <a:ext cx="11038403" cy="633174"/>
          </a:xfrm>
          <a:prstGeom prst="rect">
            <a:avLst/>
          </a:prstGeom>
          <a:solidFill>
            <a:srgbClr val="4B54FF">
              <a:alpha val="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2017038" y="2864882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Потенціал</a:t>
            </a:r>
            <a:endParaRPr lang="en-US" sz="1738" dirty="0"/>
          </a:p>
        </p:txBody>
      </p:sp>
      <p:sp>
        <p:nvSpPr>
          <p:cNvPr id="11" name="Text 8"/>
          <p:cNvSpPr/>
          <p:nvPr/>
        </p:nvSpPr>
        <p:spPr>
          <a:xfrm>
            <a:off x="4780359" y="2864882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Високий</a:t>
            </a:r>
            <a:endParaRPr lang="en-US" sz="1738" dirty="0"/>
          </a:p>
        </p:txBody>
      </p:sp>
      <p:sp>
        <p:nvSpPr>
          <p:cNvPr id="12" name="Text 9"/>
          <p:cNvSpPr/>
          <p:nvPr/>
        </p:nvSpPr>
        <p:spPr>
          <a:xfrm>
            <a:off x="7539871" y="2864882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Високий</a:t>
            </a:r>
            <a:endParaRPr lang="en-US" sz="1738" dirty="0"/>
          </a:p>
        </p:txBody>
      </p:sp>
      <p:sp>
        <p:nvSpPr>
          <p:cNvPr id="13" name="Text 10"/>
          <p:cNvSpPr/>
          <p:nvPr/>
        </p:nvSpPr>
        <p:spPr>
          <a:xfrm>
            <a:off x="10299383" y="2864882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Значний</a:t>
            </a:r>
            <a:endParaRPr lang="en-US" sz="1738" dirty="0"/>
          </a:p>
        </p:txBody>
      </p:sp>
      <p:sp>
        <p:nvSpPr>
          <p:cNvPr id="14" name="Text 11"/>
          <p:cNvSpPr/>
          <p:nvPr/>
        </p:nvSpPr>
        <p:spPr>
          <a:xfrm>
            <a:off x="2017038" y="3498056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Екологічність</a:t>
            </a:r>
            <a:endParaRPr lang="en-US" sz="1738" dirty="0"/>
          </a:p>
        </p:txBody>
      </p:sp>
      <p:sp>
        <p:nvSpPr>
          <p:cNvPr id="15" name="Text 12"/>
          <p:cNvSpPr/>
          <p:nvPr/>
        </p:nvSpPr>
        <p:spPr>
          <a:xfrm>
            <a:off x="4780359" y="3498056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Дуже висока</a:t>
            </a:r>
            <a:endParaRPr lang="en-US" sz="1738" dirty="0"/>
          </a:p>
        </p:txBody>
      </p:sp>
      <p:sp>
        <p:nvSpPr>
          <p:cNvPr id="16" name="Text 13"/>
          <p:cNvSpPr/>
          <p:nvPr/>
        </p:nvSpPr>
        <p:spPr>
          <a:xfrm>
            <a:off x="7539871" y="3498056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Дуже висока</a:t>
            </a:r>
            <a:endParaRPr lang="en-US" sz="1738" dirty="0"/>
          </a:p>
        </p:txBody>
      </p:sp>
      <p:sp>
        <p:nvSpPr>
          <p:cNvPr id="17" name="Text 14"/>
          <p:cNvSpPr/>
          <p:nvPr/>
        </p:nvSpPr>
        <p:spPr>
          <a:xfrm>
            <a:off x="10299383" y="3498056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Висока</a:t>
            </a:r>
            <a:endParaRPr lang="en-US" sz="1738" dirty="0"/>
          </a:p>
        </p:txBody>
      </p:sp>
      <p:sp>
        <p:nvSpPr>
          <p:cNvPr id="18" name="Shape 15"/>
          <p:cNvSpPr/>
          <p:nvPr/>
        </p:nvSpPr>
        <p:spPr>
          <a:xfrm>
            <a:off x="1795939" y="3991213"/>
            <a:ext cx="11038403" cy="986314"/>
          </a:xfrm>
          <a:prstGeom prst="rect">
            <a:avLst/>
          </a:prstGeom>
          <a:solidFill>
            <a:srgbClr val="4B54FF">
              <a:alpha val="5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2017038" y="4131231"/>
            <a:ext cx="2314218" cy="706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Інтеграція в систему</a:t>
            </a:r>
            <a:endParaRPr lang="en-US" sz="1738" dirty="0"/>
          </a:p>
        </p:txBody>
      </p:sp>
      <p:sp>
        <p:nvSpPr>
          <p:cNvPr id="20" name="Text 17"/>
          <p:cNvSpPr/>
          <p:nvPr/>
        </p:nvSpPr>
        <p:spPr>
          <a:xfrm>
            <a:off x="4780359" y="4131231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Добра</a:t>
            </a:r>
            <a:endParaRPr lang="en-US" sz="1738" dirty="0"/>
          </a:p>
        </p:txBody>
      </p:sp>
      <p:sp>
        <p:nvSpPr>
          <p:cNvPr id="21" name="Text 18"/>
          <p:cNvSpPr/>
          <p:nvPr/>
        </p:nvSpPr>
        <p:spPr>
          <a:xfrm>
            <a:off x="7539871" y="4131231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Добра</a:t>
            </a:r>
            <a:endParaRPr lang="en-US" sz="1738" dirty="0"/>
          </a:p>
        </p:txBody>
      </p:sp>
      <p:sp>
        <p:nvSpPr>
          <p:cNvPr id="22" name="Text 19"/>
          <p:cNvSpPr/>
          <p:nvPr/>
        </p:nvSpPr>
        <p:spPr>
          <a:xfrm>
            <a:off x="10299383" y="4131231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Добра</a:t>
            </a:r>
            <a:endParaRPr lang="en-US" sz="1738" dirty="0"/>
          </a:p>
        </p:txBody>
      </p:sp>
      <p:sp>
        <p:nvSpPr>
          <p:cNvPr id="23" name="Text 20"/>
          <p:cNvSpPr/>
          <p:nvPr/>
        </p:nvSpPr>
        <p:spPr>
          <a:xfrm>
            <a:off x="2017038" y="5117544"/>
            <a:ext cx="2314218" cy="706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Перспективи розвитку</a:t>
            </a:r>
            <a:endParaRPr lang="en-US" sz="1738" dirty="0"/>
          </a:p>
        </p:txBody>
      </p:sp>
      <p:sp>
        <p:nvSpPr>
          <p:cNvPr id="24" name="Text 21"/>
          <p:cNvSpPr/>
          <p:nvPr/>
        </p:nvSpPr>
        <p:spPr>
          <a:xfrm>
            <a:off x="4780359" y="5117544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Значне зростання</a:t>
            </a:r>
            <a:endParaRPr lang="en-US" sz="1738" dirty="0"/>
          </a:p>
        </p:txBody>
      </p:sp>
      <p:sp>
        <p:nvSpPr>
          <p:cNvPr id="25" name="Text 22"/>
          <p:cNvSpPr/>
          <p:nvPr/>
        </p:nvSpPr>
        <p:spPr>
          <a:xfrm>
            <a:off x="7539871" y="5117544"/>
            <a:ext cx="231040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Значне зростання</a:t>
            </a:r>
            <a:endParaRPr lang="en-US" sz="1738" dirty="0"/>
          </a:p>
        </p:txBody>
      </p:sp>
      <p:sp>
        <p:nvSpPr>
          <p:cNvPr id="26" name="Text 23"/>
          <p:cNvSpPr/>
          <p:nvPr/>
        </p:nvSpPr>
        <p:spPr>
          <a:xfrm>
            <a:off x="10299383" y="5117544"/>
            <a:ext cx="2314218" cy="35313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Помірне зростання</a:t>
            </a:r>
            <a:endParaRPr lang="en-US" sz="1738" dirty="0"/>
          </a:p>
        </p:txBody>
      </p:sp>
      <p:sp>
        <p:nvSpPr>
          <p:cNvPr id="27" name="Text 24"/>
          <p:cNvSpPr/>
          <p:nvPr/>
        </p:nvSpPr>
        <p:spPr>
          <a:xfrm>
            <a:off x="1795939" y="6212086"/>
            <a:ext cx="11038403" cy="14125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81"/>
              </a:lnSpc>
              <a:buNone/>
            </a:pPr>
            <a:r>
              <a:rPr lang="en-US" sz="1738" dirty="0">
                <a:solidFill>
                  <a:srgbClr val="27252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Майбутнє енергетики України полягає у збільшенні частки відновлюваних джерел енергії, модернізації існуючих потужностей та розбудові інтегрованої енергетичної інфраструктури, що відповідає європейським стандартам. Це забезпечить енергетичну безпеку країни та сприятиме сталому розвитку.</a:t>
            </a:r>
            <a:endParaRPr lang="en-US" sz="1738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770</Words>
  <Application>Microsoft Office PowerPoint</Application>
  <PresentationFormat>Произвольный</PresentationFormat>
  <Paragraphs>93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Barlow</vt:lpstr>
      <vt:lpstr>Calibri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Настя</cp:lastModifiedBy>
  <cp:revision>2</cp:revision>
  <dcterms:created xsi:type="dcterms:W3CDTF">2024-05-23T07:25:37Z</dcterms:created>
  <dcterms:modified xsi:type="dcterms:W3CDTF">2024-05-23T07:29:04Z</dcterms:modified>
</cp:coreProperties>
</file>