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7" r:id="rId5"/>
    <p:sldId id="258" r:id="rId6"/>
    <p:sldId id="259" r:id="rId7"/>
    <p:sldId id="266" r:id="rId8"/>
    <p:sldId id="260" r:id="rId9"/>
    <p:sldId id="261"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extBox 1"/>
          <p:cNvSpPr txBox="1"/>
          <p:nvPr/>
        </p:nvSpPr>
        <p:spPr>
          <a:xfrm>
            <a:off x="2355259" y="836712"/>
            <a:ext cx="6840760" cy="923330"/>
          </a:xfrm>
          <a:prstGeom prst="rect">
            <a:avLst/>
          </a:prstGeom>
          <a:noFill/>
        </p:spPr>
        <p:txBody>
          <a:bodyPr wrap="square" rtlCol="0">
            <a:spAutoFit/>
          </a:bodyPr>
          <a:lstStyle/>
          <a:p>
            <a:r>
              <a:rPr lang="en-US" sz="5400" dirty="0">
                <a:ln w="38100">
                  <a:solidFill>
                    <a:schemeClr val="bg1"/>
                  </a:solidFill>
                </a:ln>
                <a:solidFill>
                  <a:srgbClr val="663300"/>
                </a:solidFill>
                <a:latin typeface="Aharoni" panose="02010803020104030203" pitchFamily="2" charset="-79"/>
                <a:cs typeface="Aharoni" panose="02010803020104030203" pitchFamily="2" charset="-79"/>
              </a:rPr>
              <a:t>SOIL</a:t>
            </a:r>
            <a:r>
              <a:rPr lang="en-US" sz="5400" dirty="0">
                <a:latin typeface="Aharoni" panose="02010803020104030203" pitchFamily="2" charset="-79"/>
                <a:cs typeface="Aharoni" panose="02010803020104030203" pitchFamily="2" charset="-79"/>
              </a:rPr>
              <a:t> </a:t>
            </a:r>
            <a:r>
              <a:rPr lang="en-US" sz="5400" dirty="0">
                <a:ln w="38100">
                  <a:solidFill>
                    <a:schemeClr val="bg1"/>
                  </a:solidFill>
                </a:ln>
                <a:solidFill>
                  <a:srgbClr val="003300"/>
                </a:solidFill>
                <a:latin typeface="Aharoni" panose="02010803020104030203" pitchFamily="2" charset="-79"/>
                <a:cs typeface="Aharoni" panose="02010803020104030203" pitchFamily="2" charset="-79"/>
              </a:rPr>
              <a:t>DEGRADATION</a:t>
            </a:r>
            <a:r>
              <a:rPr lang="en-US" sz="5400" dirty="0">
                <a:latin typeface="Aharoni" panose="02010803020104030203" pitchFamily="2" charset="-79"/>
                <a:cs typeface="Aharoni" panose="02010803020104030203" pitchFamily="2" charset="-79"/>
              </a:rPr>
              <a:t> </a:t>
            </a:r>
            <a:endParaRPr lang="ru-RU" sz="5400" dirty="0">
              <a:cs typeface="Aharoni" panose="02010803020104030203" pitchFamily="2" charset="-79"/>
            </a:endParaRPr>
          </a:p>
        </p:txBody>
      </p:sp>
    </p:spTree>
    <p:extLst>
      <p:ext uri="{BB962C8B-B14F-4D97-AF65-F5344CB8AC3E}">
        <p14:creationId xmlns:p14="http://schemas.microsoft.com/office/powerpoint/2010/main" val="275024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1002" y="2708920"/>
            <a:ext cx="9144000" cy="1569660"/>
          </a:xfrm>
          <a:prstGeom prst="rect">
            <a:avLst/>
          </a:prstGeom>
          <a:solidFill>
            <a:schemeClr val="bg1">
              <a:lumMod val="85000"/>
            </a:schemeClr>
          </a:solidFill>
        </p:spPr>
        <p:txBody>
          <a:bodyPr wrap="square" rtlCol="0">
            <a:spAutoFit/>
          </a:bodyPr>
          <a:lstStyle>
            <a:defPPr>
              <a:defRPr lang="ru-RU"/>
            </a:defPPr>
            <a:lvl1pPr indent="457200" algn="just">
              <a:defRPr sz="2400" b="1">
                <a:latin typeface="Adobe Devanagari" pitchFamily="18" charset="0"/>
                <a:cs typeface="Adobe Devanagari" pitchFamily="18" charset="0"/>
              </a:defRPr>
            </a:lvl1pPr>
          </a:lstStyle>
          <a:p>
            <a:r>
              <a:rPr lang="en-US" dirty="0"/>
              <a:t>Thus, the policy of soil regeneration should become a mandatory document for every farm, a clear algorithm for the implementation of which the company "Organic Ukraine" promised to offer soon</a:t>
            </a:r>
            <a:r>
              <a:rPr lang="en-US" dirty="0"/>
              <a:t>. Because feeding the world while preserving the planet are two key tasks of modern </a:t>
            </a:r>
            <a:r>
              <a:rPr lang="en-US" dirty="0" smtClean="0"/>
              <a:t>agriculture.</a:t>
            </a:r>
            <a:endParaRPr lang="ru-RU" dirty="0"/>
          </a:p>
        </p:txBody>
      </p:sp>
    </p:spTree>
    <p:extLst>
      <p:ext uri="{BB962C8B-B14F-4D97-AF65-F5344CB8AC3E}">
        <p14:creationId xmlns:p14="http://schemas.microsoft.com/office/powerpoint/2010/main" val="3844749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25961" y="836712"/>
            <a:ext cx="7848872" cy="2554545"/>
          </a:xfrm>
          <a:prstGeom prst="rect">
            <a:avLst/>
          </a:prstGeom>
          <a:solidFill>
            <a:schemeClr val="bg1"/>
          </a:solidFill>
        </p:spPr>
        <p:txBody>
          <a:bodyPr wrap="square" rtlCol="0">
            <a:spAutoFit/>
          </a:bodyPr>
          <a:lstStyle/>
          <a:p>
            <a:pPr algn="ctr"/>
            <a:r>
              <a:rPr lang="en-US" sz="8000" b="1" dirty="0" smtClean="0">
                <a:solidFill>
                  <a:srgbClr val="003300"/>
                </a:solidFill>
                <a:latin typeface="Footlight MT Light" panose="0204060206030A020304" pitchFamily="18" charset="0"/>
              </a:rPr>
              <a:t>Thanks for your attention!</a:t>
            </a:r>
            <a:endParaRPr lang="ru-RU" sz="8000" b="1" dirty="0">
              <a:solidFill>
                <a:srgbClr val="003300"/>
              </a:solidFill>
            </a:endParaRPr>
          </a:p>
        </p:txBody>
      </p:sp>
    </p:spTree>
    <p:extLst>
      <p:ext uri="{BB962C8B-B14F-4D97-AF65-F5344CB8AC3E}">
        <p14:creationId xmlns:p14="http://schemas.microsoft.com/office/powerpoint/2010/main" val="3016331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7020272" cy="2677656"/>
          </a:xfrm>
          <a:prstGeom prst="rect">
            <a:avLst/>
          </a:prstGeom>
          <a:noFill/>
        </p:spPr>
        <p:txBody>
          <a:bodyPr wrap="square" rtlCol="0">
            <a:spAutoFit/>
          </a:bodyPr>
          <a:lstStyle/>
          <a:p>
            <a:pPr indent="457200" algn="just"/>
            <a:r>
              <a:rPr lang="en-US" sz="2400" b="1" dirty="0">
                <a:latin typeface="Adobe Devanagari" pitchFamily="18" charset="0"/>
                <a:cs typeface="Adobe Devanagari" pitchFamily="18" charset="0"/>
              </a:rPr>
              <a:t>According to the State Statistics Service, the structure of Ukraine's soil cover is 24 million hectares, and in addition, Ukraine has 8% of the world's </a:t>
            </a:r>
            <a:r>
              <a:rPr lang="en-US" sz="2400" b="1" dirty="0" err="1">
                <a:latin typeface="Adobe Devanagari" pitchFamily="18" charset="0"/>
                <a:cs typeface="Adobe Devanagari" pitchFamily="18" charset="0"/>
              </a:rPr>
              <a:t>chernozem</a:t>
            </a:r>
            <a:r>
              <a:rPr lang="en-US" sz="2400" b="1" dirty="0">
                <a:latin typeface="Adobe Devanagari" pitchFamily="18" charset="0"/>
                <a:cs typeface="Adobe Devanagari" pitchFamily="18" charset="0"/>
              </a:rPr>
              <a:t> reserves and, unfortunately, a high level of plowing. "25% of the earth's surface is degraded soil. And this share is growing. If this trend continues, by 2050 the share of degraded soils will be 90</a:t>
            </a:r>
            <a:r>
              <a:rPr lang="en-US" sz="2400" b="1" dirty="0" smtClean="0">
                <a:latin typeface="Adobe Devanagari" pitchFamily="18" charset="0"/>
                <a:cs typeface="Adobe Devanagari" pitchFamily="18" charset="0"/>
              </a:rPr>
              <a:t>%</a:t>
            </a:r>
            <a:r>
              <a:rPr lang="ru-RU" sz="2400" b="1" dirty="0" smtClean="0">
                <a:latin typeface="Adobe Devanagari" pitchFamily="18" charset="0"/>
                <a:cs typeface="Adobe Devanagari" pitchFamily="18" charset="0"/>
              </a:rPr>
              <a:t>.</a:t>
            </a:r>
            <a:endParaRPr lang="en-US" sz="2400" b="1" dirty="0">
              <a:latin typeface="Adobe Devanagari" pitchFamily="18" charset="0"/>
              <a:cs typeface="Adobe Devanagari" pitchFamily="18" charset="0"/>
            </a:endParaRPr>
          </a:p>
        </p:txBody>
      </p:sp>
    </p:spTree>
    <p:extLst>
      <p:ext uri="{BB962C8B-B14F-4D97-AF65-F5344CB8AC3E}">
        <p14:creationId xmlns:p14="http://schemas.microsoft.com/office/powerpoint/2010/main" val="1943550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59832" y="1196752"/>
            <a:ext cx="6084168" cy="2308324"/>
          </a:xfrm>
          <a:prstGeom prst="rect">
            <a:avLst/>
          </a:prstGeom>
          <a:noFill/>
        </p:spPr>
        <p:txBody>
          <a:bodyPr wrap="square" rtlCol="0">
            <a:spAutoFit/>
          </a:bodyPr>
          <a:lstStyle/>
          <a:p>
            <a:pPr indent="457200" algn="just"/>
            <a:r>
              <a:rPr lang="en-US" sz="2400" b="1" dirty="0" smtClean="0">
                <a:solidFill>
                  <a:srgbClr val="663300"/>
                </a:solidFill>
                <a:latin typeface="Aharoni" panose="02010803020104030203" pitchFamily="2" charset="-79"/>
                <a:cs typeface="Aharoni" panose="02010803020104030203" pitchFamily="2" charset="-79"/>
              </a:rPr>
              <a:t>SOIL </a:t>
            </a:r>
            <a:r>
              <a:rPr lang="en-US" sz="2400" b="1" dirty="0">
                <a:solidFill>
                  <a:srgbClr val="663300"/>
                </a:solidFill>
                <a:latin typeface="Aharoni" panose="02010803020104030203" pitchFamily="2" charset="-79"/>
                <a:cs typeface="Aharoni" panose="02010803020104030203" pitchFamily="2" charset="-79"/>
              </a:rPr>
              <a:t>DEGRADATION </a:t>
            </a:r>
            <a:r>
              <a:rPr lang="en-US" sz="2400" b="1" dirty="0">
                <a:latin typeface="Adobe Devanagari" pitchFamily="18" charset="0"/>
                <a:cs typeface="Adobe Devanagari" pitchFamily="18" charset="0"/>
              </a:rPr>
              <a:t>- deterioration of soil properties due to changes in soil conditions due to human economic activities or natural processes stimulated by these activities, accompanied by loss of soil productive and environmental functions.</a:t>
            </a:r>
          </a:p>
        </p:txBody>
      </p:sp>
      <p:pic>
        <p:nvPicPr>
          <p:cNvPr id="1026" name="Picture 2" descr="Листья Завод Акварель - Бесплатное изображение на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608" y="3135744"/>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4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0" y="1700808"/>
            <a:ext cx="9144000" cy="1938992"/>
          </a:xfrm>
          <a:prstGeom prst="rect">
            <a:avLst/>
          </a:prstGeom>
          <a:solidFill>
            <a:schemeClr val="bg1">
              <a:lumMod val="85000"/>
            </a:schemeClr>
          </a:solidFill>
        </p:spPr>
        <p:txBody>
          <a:bodyPr wrap="square" rtlCol="0">
            <a:spAutoFit/>
          </a:bodyPr>
          <a:lstStyle>
            <a:defPPr>
              <a:defRPr lang="ru-RU"/>
            </a:defPPr>
            <a:lvl1pPr indent="457200" algn="just">
              <a:defRPr sz="2400" b="1">
                <a:latin typeface="Adobe Devanagari" pitchFamily="18" charset="0"/>
                <a:cs typeface="Adobe Devanagari" pitchFamily="18" charset="0"/>
              </a:defRPr>
            </a:lvl1pPr>
          </a:lstStyle>
          <a:p>
            <a:r>
              <a:rPr lang="en-US" dirty="0"/>
              <a:t>According to the survey, the greatest soil degradation is observed by farmers in </a:t>
            </a:r>
            <a:r>
              <a:rPr lang="en-US" dirty="0" err="1"/>
              <a:t>Kharkiv</a:t>
            </a:r>
            <a:r>
              <a:rPr lang="en-US" dirty="0"/>
              <a:t>, Sumy, Donetsk, Luhansk, Chernihiv, </a:t>
            </a:r>
            <a:r>
              <a:rPr lang="en-US" dirty="0" err="1"/>
              <a:t>Kirovohrad</a:t>
            </a:r>
            <a:r>
              <a:rPr lang="en-US" dirty="0"/>
              <a:t> and </a:t>
            </a:r>
            <a:r>
              <a:rPr lang="en-US" dirty="0" err="1"/>
              <a:t>Mykolayiv</a:t>
            </a:r>
            <a:r>
              <a:rPr lang="en-US" dirty="0"/>
              <a:t> regions. About 50% of respondents observe a decrease in soil fertility in Chernivtsi, </a:t>
            </a:r>
            <a:r>
              <a:rPr lang="en-US" dirty="0" err="1"/>
              <a:t>Zakarpattia</a:t>
            </a:r>
            <a:r>
              <a:rPr lang="en-US" dirty="0"/>
              <a:t>, Cherkasy, Poltava, </a:t>
            </a:r>
            <a:r>
              <a:rPr lang="en-US" dirty="0" err="1"/>
              <a:t>Ternopil</a:t>
            </a:r>
            <a:r>
              <a:rPr lang="en-US" dirty="0"/>
              <a:t>, Rivne, Odessa and Kherson regions </a:t>
            </a:r>
            <a:r>
              <a:rPr lang="en-US" dirty="0" smtClean="0"/>
              <a:t>«</a:t>
            </a:r>
            <a:r>
              <a:rPr lang="ru-RU" dirty="0" smtClean="0"/>
              <a:t>.</a:t>
            </a:r>
            <a:endParaRPr lang="en-US" dirty="0"/>
          </a:p>
        </p:txBody>
      </p:sp>
    </p:spTree>
    <p:extLst>
      <p:ext uri="{BB962C8B-B14F-4D97-AF65-F5344CB8AC3E}">
        <p14:creationId xmlns:p14="http://schemas.microsoft.com/office/powerpoint/2010/main" val="49609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90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512" y="404664"/>
            <a:ext cx="8784976" cy="2308324"/>
          </a:xfrm>
          <a:prstGeom prst="rect">
            <a:avLst/>
          </a:prstGeom>
          <a:noFill/>
        </p:spPr>
        <p:txBody>
          <a:bodyPr wrap="square" rtlCol="0">
            <a:spAutoFit/>
          </a:bodyPr>
          <a:lstStyle>
            <a:defPPr>
              <a:defRPr lang="ru-RU"/>
            </a:defPPr>
            <a:lvl1pPr indent="457200" algn="just">
              <a:defRPr sz="2400" b="1">
                <a:latin typeface="Adobe Devanagari" pitchFamily="18" charset="0"/>
                <a:cs typeface="Adobe Devanagari" pitchFamily="18" charset="0"/>
              </a:defRPr>
            </a:lvl1pPr>
          </a:lstStyle>
          <a:p>
            <a:r>
              <a:rPr lang="en-US" dirty="0"/>
              <a:t>The company started researching soil remediation issues due to the problem of emissions in the oil and gas industry. The use of microbiological preparations on soils contaminated by oil and reservoir spills allowed to revive them in 1-3 years. In total, in the last 15 years, BTU-CENTER has developed about 67 drugs for the agro-industrial sector, 50 of which are organically certified</a:t>
            </a:r>
            <a:r>
              <a:rPr lang="en-US" dirty="0"/>
              <a:t>.</a:t>
            </a:r>
            <a:endParaRPr lang="en-US" dirty="0"/>
          </a:p>
        </p:txBody>
      </p:sp>
      <p:pic>
        <p:nvPicPr>
          <p:cNvPr id="2050" name="Picture 2" descr="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218" y="4101101"/>
            <a:ext cx="7269782" cy="275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59832" y="1196752"/>
            <a:ext cx="5904656" cy="3046988"/>
          </a:xfrm>
          <a:prstGeom prst="rect">
            <a:avLst/>
          </a:prstGeom>
          <a:noFill/>
        </p:spPr>
        <p:txBody>
          <a:bodyPr wrap="square" rtlCol="0">
            <a:spAutoFit/>
          </a:bodyPr>
          <a:lstStyle>
            <a:defPPr>
              <a:defRPr lang="ru-RU"/>
            </a:defPPr>
            <a:lvl1pPr indent="457200" algn="just">
              <a:defRPr sz="2400" b="1">
                <a:latin typeface="Adobe Devanagari" pitchFamily="18" charset="0"/>
                <a:cs typeface="Adobe Devanagari" pitchFamily="18" charset="0"/>
              </a:defRPr>
            </a:lvl1pPr>
          </a:lstStyle>
          <a:p>
            <a:r>
              <a:rPr lang="en-US" dirty="0">
                <a:solidFill>
                  <a:srgbClr val="663300"/>
                </a:solidFill>
                <a:latin typeface="Aharoni" panose="02010803020104030203" pitchFamily="2" charset="-79"/>
                <a:cs typeface="Aharoni" panose="02010803020104030203" pitchFamily="2" charset="-79"/>
              </a:rPr>
              <a:t>In order to maintain soil fertility and prevent degradation in BTU-CENTER recommend</a:t>
            </a:r>
            <a:r>
              <a:rPr lang="en-US" dirty="0">
                <a:solidFill>
                  <a:srgbClr val="663300"/>
                </a:solidFill>
                <a:latin typeface="Aharoni" panose="02010803020104030203" pitchFamily="2" charset="-79"/>
                <a:cs typeface="Aharoni" panose="02010803020104030203" pitchFamily="2" charset="-79"/>
              </a:rPr>
              <a:t>:</a:t>
            </a:r>
            <a:endParaRPr lang="ru-RU" dirty="0">
              <a:solidFill>
                <a:srgbClr val="663300"/>
              </a:solidFill>
              <a:cs typeface="Aharoni" panose="02010803020104030203" pitchFamily="2" charset="-79"/>
            </a:endParaRPr>
          </a:p>
          <a:p>
            <a:endParaRPr lang="en-US" dirty="0"/>
          </a:p>
          <a:p>
            <a:pPr marL="457200" indent="-457200">
              <a:buFont typeface="+mj-lt"/>
              <a:buAutoNum type="alphaLcParenR"/>
            </a:pPr>
            <a:r>
              <a:rPr lang="en-US" dirty="0"/>
              <a:t>to promote the rational use of soil properties;</a:t>
            </a:r>
          </a:p>
          <a:p>
            <a:pPr marL="457200" indent="-457200">
              <a:buFont typeface="+mj-lt"/>
              <a:buAutoNum type="alphaLcParenR"/>
            </a:pPr>
            <a:r>
              <a:rPr lang="en-US" dirty="0"/>
              <a:t>implement resource-saving tillage systems as No-till;</a:t>
            </a:r>
          </a:p>
          <a:p>
            <a:pPr marL="457200" indent="-457200">
              <a:buFont typeface="+mj-lt"/>
              <a:buAutoNum type="alphaLcParenR"/>
            </a:pPr>
            <a:r>
              <a:rPr lang="en-US" dirty="0"/>
              <a:t>reduce the pesticide load on the soil.</a:t>
            </a:r>
          </a:p>
        </p:txBody>
      </p:sp>
    </p:spTree>
    <p:extLst>
      <p:ext uri="{BB962C8B-B14F-4D97-AF65-F5344CB8AC3E}">
        <p14:creationId xmlns:p14="http://schemas.microsoft.com/office/powerpoint/2010/main" val="47508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6675" y="14469"/>
            <a:ext cx="8784976" cy="2862322"/>
          </a:xfrm>
          <a:prstGeom prst="rect">
            <a:avLst/>
          </a:prstGeom>
          <a:noFill/>
        </p:spPr>
        <p:txBody>
          <a:bodyPr wrap="square" rtlCol="0">
            <a:spAutoFit/>
          </a:bodyPr>
          <a:lstStyle>
            <a:defPPr>
              <a:defRPr lang="ru-RU"/>
            </a:defPPr>
            <a:lvl1pPr indent="457200" algn="just">
              <a:defRPr sz="2400" b="1">
                <a:latin typeface="Adobe Devanagari" pitchFamily="18" charset="0"/>
                <a:cs typeface="Adobe Devanagari" pitchFamily="18" charset="0"/>
              </a:defRPr>
            </a:lvl1pPr>
          </a:lstStyle>
          <a:p>
            <a:r>
              <a:rPr lang="en-US" dirty="0"/>
              <a:t>Among farms from the central and western parts of Ukraine, a decrease in soil fertility was noted by 50 to 80% of farmers. </a:t>
            </a:r>
            <a:r>
              <a:rPr lang="en-US" dirty="0"/>
              <a:t>According to the agrarians, the following technological processes have been identified that promote the improvement of the soil</a:t>
            </a:r>
            <a:r>
              <a:rPr lang="en-US" dirty="0" smtClean="0"/>
              <a:t>:</a:t>
            </a:r>
            <a:endParaRPr lang="ru-RU" dirty="0" smtClean="0"/>
          </a:p>
          <a:p>
            <a:endParaRPr lang="en-US" sz="1200" dirty="0"/>
          </a:p>
          <a:p>
            <a:pPr marL="342900" indent="-342900">
              <a:buFont typeface="Arial" panose="020B0604020202020204" pitchFamily="34" charset="0"/>
              <a:buChar char="•"/>
            </a:pPr>
            <a:r>
              <a:rPr lang="en-US" dirty="0"/>
              <a:t>crop rotation - 36%;</a:t>
            </a:r>
          </a:p>
          <a:p>
            <a:pPr marL="342900" indent="-342900">
              <a:buFont typeface="Arial" panose="020B0604020202020204" pitchFamily="34" charset="0"/>
              <a:buChar char="•"/>
            </a:pPr>
            <a:r>
              <a:rPr lang="en-US" dirty="0"/>
              <a:t>application of microbial drugs - 27%;</a:t>
            </a:r>
          </a:p>
          <a:p>
            <a:pPr marL="342900" indent="-342900">
              <a:buFont typeface="Arial" panose="020B0604020202020204" pitchFamily="34" charset="0"/>
              <a:buChar char="•"/>
            </a:pPr>
            <a:r>
              <a:rPr lang="en-US" dirty="0"/>
              <a:t>tillage technology - 26%.</a:t>
            </a:r>
          </a:p>
        </p:txBody>
      </p:sp>
      <p:pic>
        <p:nvPicPr>
          <p:cNvPr id="4098" name="Picture 2" descr="Як пришвидшити оздоровлення ґрунту та запобігти його деград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50962"/>
            <a:ext cx="9144000" cy="380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572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87824" y="803694"/>
            <a:ext cx="6048672" cy="3970318"/>
          </a:xfrm>
          <a:prstGeom prst="rect">
            <a:avLst/>
          </a:prstGeom>
          <a:noFill/>
        </p:spPr>
        <p:txBody>
          <a:bodyPr wrap="square" rtlCol="0">
            <a:spAutoFit/>
          </a:bodyPr>
          <a:lstStyle>
            <a:defPPr>
              <a:defRPr lang="ru-RU"/>
            </a:defPPr>
            <a:lvl1pPr indent="457200" algn="just">
              <a:defRPr sz="2400" b="1">
                <a:latin typeface="Adobe Devanagari" pitchFamily="18" charset="0"/>
                <a:cs typeface="Adobe Devanagari" pitchFamily="18" charset="0"/>
              </a:defRPr>
            </a:lvl1pPr>
          </a:lstStyle>
          <a:p>
            <a:r>
              <a:rPr lang="en-US" dirty="0">
                <a:solidFill>
                  <a:srgbClr val="663300"/>
                </a:solidFill>
                <a:latin typeface="Aharoni" panose="02010803020104030203" pitchFamily="2" charset="-79"/>
                <a:cs typeface="Aharoni" panose="02010803020104030203" pitchFamily="2" charset="-79"/>
              </a:rPr>
              <a:t>Causes of soil degradation</a:t>
            </a:r>
            <a:r>
              <a:rPr lang="en-US" dirty="0" smtClean="0">
                <a:solidFill>
                  <a:srgbClr val="663300"/>
                </a:solidFill>
                <a:latin typeface="Aharoni" panose="02010803020104030203" pitchFamily="2" charset="-79"/>
                <a:cs typeface="Aharoni" panose="02010803020104030203" pitchFamily="2" charset="-79"/>
              </a:rPr>
              <a:t>:</a:t>
            </a:r>
            <a:endParaRPr lang="ru-RU" dirty="0" smtClean="0">
              <a:solidFill>
                <a:srgbClr val="663300"/>
              </a:solidFill>
              <a:cs typeface="Aharoni" panose="02010803020104030203" pitchFamily="2" charset="-79"/>
            </a:endParaRPr>
          </a:p>
          <a:p>
            <a:endParaRPr lang="ru-RU" sz="1200" dirty="0" smtClean="0"/>
          </a:p>
          <a:p>
            <a:pPr marL="342900" indent="-342900">
              <a:buFont typeface="Wingdings" panose="05000000000000000000" pitchFamily="2" charset="2"/>
              <a:buChar char="ü"/>
            </a:pPr>
            <a:r>
              <a:rPr lang="en-US" dirty="0" smtClean="0"/>
              <a:t>water erosion of soils</a:t>
            </a:r>
            <a:r>
              <a:rPr lang="ru-RU" dirty="0" smtClean="0"/>
              <a:t>;</a:t>
            </a:r>
          </a:p>
          <a:p>
            <a:pPr marL="342900" indent="-342900">
              <a:buFont typeface="Wingdings" panose="05000000000000000000" pitchFamily="2" charset="2"/>
              <a:buChar char="ü"/>
            </a:pPr>
            <a:r>
              <a:rPr lang="en-US" dirty="0" smtClean="0"/>
              <a:t>burning straw and stubble in the field</a:t>
            </a:r>
            <a:r>
              <a:rPr lang="ru-RU" dirty="0" smtClean="0"/>
              <a:t>;</a:t>
            </a:r>
          </a:p>
          <a:p>
            <a:pPr marL="342900" indent="-342900">
              <a:buFont typeface="Wingdings" panose="05000000000000000000" pitchFamily="2" charset="2"/>
              <a:buChar char="ü"/>
            </a:pPr>
            <a:r>
              <a:rPr lang="en-US" dirty="0" smtClean="0"/>
              <a:t>deep plowing with rotation of the layer</a:t>
            </a:r>
            <a:r>
              <a:rPr lang="ru-RU" dirty="0" smtClean="0"/>
              <a:t>;</a:t>
            </a:r>
          </a:p>
          <a:p>
            <a:pPr marL="342900" indent="-342900">
              <a:buFont typeface="Wingdings" panose="05000000000000000000" pitchFamily="2" charset="2"/>
              <a:buChar char="ü"/>
            </a:pPr>
            <a:r>
              <a:rPr lang="en-US" dirty="0" smtClean="0"/>
              <a:t>prolonged irrigation</a:t>
            </a:r>
            <a:r>
              <a:rPr lang="ru-RU" dirty="0" smtClean="0"/>
              <a:t>;</a:t>
            </a:r>
          </a:p>
          <a:p>
            <a:pPr marL="342900" indent="-342900">
              <a:buFont typeface="Wingdings" panose="05000000000000000000" pitchFamily="2" charset="2"/>
              <a:buChar char="ü"/>
            </a:pPr>
            <a:r>
              <a:rPr lang="en-US" dirty="0" smtClean="0"/>
              <a:t>soil compaction</a:t>
            </a:r>
            <a:r>
              <a:rPr lang="ru-RU" dirty="0" smtClean="0"/>
              <a:t>;</a:t>
            </a:r>
          </a:p>
          <a:p>
            <a:pPr marL="342900" indent="-342900">
              <a:buFont typeface="Wingdings" panose="05000000000000000000" pitchFamily="2" charset="2"/>
              <a:buChar char="ü"/>
            </a:pPr>
            <a:r>
              <a:rPr lang="en-US" dirty="0" smtClean="0"/>
              <a:t>nitrogen fertilizers (except potassium, sodium and calcium nitrate)</a:t>
            </a:r>
            <a:r>
              <a:rPr lang="ru-RU" dirty="0" smtClean="0"/>
              <a:t>;</a:t>
            </a:r>
          </a:p>
          <a:p>
            <a:pPr marL="342900" indent="-342900">
              <a:buFont typeface="Wingdings" panose="05000000000000000000" pitchFamily="2" charset="2"/>
              <a:buChar char="ü"/>
            </a:pPr>
            <a:r>
              <a:rPr lang="en-US" dirty="0" smtClean="0"/>
              <a:t>reducing the number of trees</a:t>
            </a:r>
            <a:r>
              <a:rPr lang="ru-RU" dirty="0" smtClean="0"/>
              <a:t>;</a:t>
            </a:r>
          </a:p>
          <a:p>
            <a:pPr marL="342900" indent="-342900">
              <a:buFont typeface="Wingdings" panose="05000000000000000000" pitchFamily="2" charset="2"/>
              <a:buChar char="ü"/>
            </a:pPr>
            <a:r>
              <a:rPr lang="en-US" dirty="0" smtClean="0"/>
              <a:t>man-made contaminated lands</a:t>
            </a:r>
            <a:r>
              <a:rPr lang="ru-RU" dirty="0" smtClean="0"/>
              <a:t>.</a:t>
            </a:r>
            <a:endParaRPr lang="ru-RU" dirty="0"/>
          </a:p>
        </p:txBody>
      </p:sp>
    </p:spTree>
    <p:extLst>
      <p:ext uri="{BB962C8B-B14F-4D97-AF65-F5344CB8AC3E}">
        <p14:creationId xmlns:p14="http://schemas.microsoft.com/office/powerpoint/2010/main" val="1300596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450</Words>
  <Application>Microsoft Office PowerPoint</Application>
  <PresentationFormat>Экран (4:3)</PresentationFormat>
  <Paragraphs>27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DELL</cp:lastModifiedBy>
  <cp:revision>31</cp:revision>
  <dcterms:created xsi:type="dcterms:W3CDTF">2022-05-14T10:44:06Z</dcterms:created>
  <dcterms:modified xsi:type="dcterms:W3CDTF">2022-05-15T17:54:44Z</dcterms:modified>
</cp:coreProperties>
</file>