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69" r:id="rId6"/>
    <p:sldId id="267" r:id="rId7"/>
    <p:sldId id="268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59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6F5E5D"/>
    <a:srgbClr val="DB3935"/>
    <a:srgbClr val="B23838"/>
    <a:srgbClr val="DFB54C"/>
    <a:srgbClr val="D27C43"/>
    <a:srgbClr val="4E6743"/>
    <a:srgbClr val="DAF1FF"/>
    <a:srgbClr val="E0B54D"/>
    <a:srgbClr val="E2B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091" autoAdjust="0"/>
    <p:restoredTop sz="94660"/>
  </p:normalViewPr>
  <p:slideViewPr>
    <p:cSldViewPr snapToGrid="0">
      <p:cViewPr varScale="1">
        <p:scale>
          <a:sx n="50" d="100"/>
          <a:sy n="50" d="100"/>
        </p:scale>
        <p:origin x="882" y="54"/>
      </p:cViewPr>
      <p:guideLst>
        <p:guide orient="horz" pos="2160"/>
        <p:guide pos="359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University\6th\Conference\CONF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5389650165939067E-2"/>
          <c:y val="2.4776646770372807E-2"/>
          <c:w val="0.93328983999395287"/>
          <c:h val="0.844755827763844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Лист1!$T$35</c:f>
              <c:strCache>
                <c:ptCount val="1"/>
                <c:pt idx="0">
                  <c:v>2013 рік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0"/>
              <c:layout>
                <c:manualLayout>
                  <c:x val="-3.0431669759156601E-4"/>
                  <c:y val="9.259312936552393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1.8453322418103687E-3"/>
                  <c:y val="2.469584902488353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1.9499801044268836E-3"/>
                  <c:y val="4.6578269826787633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7.1328125779964694E-4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3.1412186359464317E-4"/>
                  <c:y val="2.8079933970488171E-5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1.541015544218802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Лист1!$S$36:$S$41</c:f>
              <c:strCache>
                <c:ptCount val="6"/>
                <c:pt idx="0">
                  <c:v>США</c:v>
                </c:pt>
                <c:pt idx="1">
                  <c:v>Японія</c:v>
                </c:pt>
                <c:pt idx="2">
                  <c:v>КНР</c:v>
                </c:pt>
                <c:pt idx="3">
                  <c:v>Німеччина</c:v>
                </c:pt>
                <c:pt idx="4">
                  <c:v>Південна Корея</c:v>
                </c:pt>
                <c:pt idx="5">
                  <c:v>Україна</c:v>
                </c:pt>
              </c:strCache>
            </c:strRef>
          </c:cat>
          <c:val>
            <c:numRef>
              <c:f>Лист1!$T$36:$T$41</c:f>
              <c:numCache>
                <c:formatCode>General</c:formatCode>
                <c:ptCount val="6"/>
                <c:pt idx="0">
                  <c:v>57441</c:v>
                </c:pt>
                <c:pt idx="1">
                  <c:v>43771</c:v>
                </c:pt>
                <c:pt idx="2">
                  <c:v>21514</c:v>
                </c:pt>
                <c:pt idx="3">
                  <c:v>17913</c:v>
                </c:pt>
                <c:pt idx="4">
                  <c:v>12381</c:v>
                </c:pt>
                <c:pt idx="5" formatCode="#,##0">
                  <c:v>152</c:v>
                </c:pt>
              </c:numCache>
            </c:numRef>
          </c:val>
        </c:ser>
        <c:ser>
          <c:idx val="1"/>
          <c:order val="1"/>
          <c:tx>
            <c:strRef>
              <c:f>Лист1!$U$35</c:f>
              <c:strCache>
                <c:ptCount val="1"/>
                <c:pt idx="0">
                  <c:v>2014 рік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dLbl>
              <c:idx val="1"/>
              <c:layout>
                <c:manualLayout>
                  <c:x val="2.5684186656131343E-3"/>
                  <c:y val="2.441504968517865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7.2308642380280704E-4"/>
                  <c:y val="6.9866498935860239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1.9499801044268008E-3"/>
                  <c:y val="-8.4359601291702185E-17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2.568418665613176E-3"/>
                  <c:y val="9.2873928705228814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Лист1!$S$36:$S$41</c:f>
              <c:strCache>
                <c:ptCount val="6"/>
                <c:pt idx="0">
                  <c:v>США</c:v>
                </c:pt>
                <c:pt idx="1">
                  <c:v>Японія</c:v>
                </c:pt>
                <c:pt idx="2">
                  <c:v>КНР</c:v>
                </c:pt>
                <c:pt idx="3">
                  <c:v>Німеччина</c:v>
                </c:pt>
                <c:pt idx="4">
                  <c:v>Південна Корея</c:v>
                </c:pt>
                <c:pt idx="5">
                  <c:v>Україна</c:v>
                </c:pt>
              </c:strCache>
            </c:strRef>
          </c:cat>
          <c:val>
            <c:numRef>
              <c:f>Лист1!$U$36:$U$41</c:f>
              <c:numCache>
                <c:formatCode>General</c:formatCode>
                <c:ptCount val="6"/>
                <c:pt idx="0">
                  <c:v>61492</c:v>
                </c:pt>
                <c:pt idx="1">
                  <c:v>42459</c:v>
                </c:pt>
                <c:pt idx="2">
                  <c:v>25539</c:v>
                </c:pt>
                <c:pt idx="3">
                  <c:v>18008</c:v>
                </c:pt>
                <c:pt idx="4">
                  <c:v>13151</c:v>
                </c:pt>
                <c:pt idx="5">
                  <c:v>136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353932912"/>
        <c:axId val="353932128"/>
      </c:barChart>
      <c:catAx>
        <c:axId val="3539329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3932128"/>
        <c:crosses val="autoZero"/>
        <c:auto val="1"/>
        <c:lblAlgn val="ctr"/>
        <c:lblOffset val="100"/>
        <c:noMultiLvlLbl val="0"/>
      </c:catAx>
      <c:valAx>
        <c:axId val="3539321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5393291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27755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73986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7524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4913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6481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10869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38167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122828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908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79944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621779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CE0D3B-57E7-4708-907D-A668EAA5E624}" type="datetimeFigureOut">
              <a:rPr lang="uk-UA" smtClean="0"/>
              <a:t>14.03.2019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A89EA1-A178-44AC-8D02-8B25B8A03A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94610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2224585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uk-UA" sz="4800" b="1" dirty="0">
                <a:latin typeface="+mn-lt"/>
                <a:cs typeface="Arial" panose="020B0604020202020204" pitchFamily="34" charset="0"/>
              </a:rPr>
              <a:t>ОРГАНІЗАЦІЯ ОБЛІКУ ІНТЕЛЕКТУАЛЬНОГО КАПІТАЛУ: ВИКЛИКИ ЕКОНОМІКИ СТАЛОГО </a:t>
            </a:r>
            <a:r>
              <a:rPr lang="uk-UA" sz="4800" b="1" dirty="0" smtClean="0">
                <a:latin typeface="+mn-lt"/>
                <a:cs typeface="Arial" panose="020B0604020202020204" pitchFamily="34" charset="0"/>
              </a:rPr>
              <a:t>РОЗВИТКУ</a:t>
            </a:r>
            <a:endParaRPr lang="ru-RU" sz="4800" dirty="0">
              <a:latin typeface="+mn-lt"/>
              <a:cs typeface="Arial" panose="020B0604020202020204" pitchFamily="34" charset="0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260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593123" y="774670"/>
            <a:ext cx="5288693" cy="1243599"/>
          </a:xfrm>
          <a:prstGeom prst="rect">
            <a:avLst/>
          </a:prstGeom>
          <a:solidFill>
            <a:schemeClr val="tx1">
              <a:alpha val="79000"/>
            </a:schemeClr>
          </a:solidFill>
          <a:ln w="6350" cap="flat" cmpd="sng" algn="ctr">
            <a:solidFill>
              <a:srgbClr val="A27A7C"/>
            </a:solidFill>
            <a:prstDash val="solid"/>
            <a:miter lim="800000"/>
          </a:ln>
          <a:effectLst>
            <a:softEdge rad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800" b="1">
                <a:solidFill>
                  <a:srgbClr val="E2BBB8"/>
                </a:solidFill>
                <a:effectLst>
                  <a:glow rad="63500">
                    <a:schemeClr val="tx1">
                      <a:lumMod val="75000"/>
                      <a:lumOff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uk-UA" sz="4200" u="sng" dirty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Інтелектуальний</a:t>
            </a:r>
            <a:r>
              <a:rPr lang="uk-UA" sz="4200" dirty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4200" u="sng" dirty="0" smtClean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капітал</a:t>
            </a:r>
            <a:endParaRPr lang="uk-UA" sz="4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5997146" y="774670"/>
            <a:ext cx="5560541" cy="5486087"/>
          </a:xfrm>
          <a:prstGeom prst="rect">
            <a:avLst/>
          </a:prstGeom>
          <a:solidFill>
            <a:schemeClr val="tx1">
              <a:alpha val="79000"/>
            </a:schemeClr>
          </a:solidFill>
          <a:ln w="6350" cap="flat" cmpd="sng" algn="ctr">
            <a:solidFill>
              <a:srgbClr val="A27A7C"/>
            </a:solidFill>
            <a:prstDash val="solid"/>
            <a:miter lim="800000"/>
          </a:ln>
          <a:effectLst>
            <a:softEdge rad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ctr" anchorCtr="1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800" b="1">
                <a:solidFill>
                  <a:srgbClr val="E2BBB8"/>
                </a:solidFill>
                <a:effectLst>
                  <a:glow rad="63500">
                    <a:schemeClr val="tx1">
                      <a:lumMod val="75000"/>
                      <a:lumOff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pPr algn="l"/>
            <a:r>
              <a:rPr lang="uk-UA" sz="4000" dirty="0" smtClean="0">
                <a:solidFill>
                  <a:schemeClr val="bg1"/>
                </a:solidFill>
                <a:latin typeface="+mn-lt"/>
              </a:rPr>
              <a:t>Група </a:t>
            </a:r>
            <a:r>
              <a:rPr lang="uk-UA" sz="4000" dirty="0">
                <a:solidFill>
                  <a:schemeClr val="bg1"/>
                </a:solidFill>
                <a:latin typeface="+mn-lt"/>
              </a:rPr>
              <a:t>активів </a:t>
            </a:r>
            <a:r>
              <a:rPr lang="uk-UA" sz="4000" dirty="0" smtClean="0">
                <a:solidFill>
                  <a:schemeClr val="bg1"/>
                </a:solidFill>
                <a:latin typeface="+mn-lt"/>
              </a:rPr>
              <a:t>певних знань, які </a:t>
            </a:r>
            <a:r>
              <a:rPr lang="uk-UA" sz="4000" dirty="0">
                <a:solidFill>
                  <a:schemeClr val="bg1"/>
                </a:solidFill>
                <a:latin typeface="+mn-lt"/>
              </a:rPr>
              <a:t>належать організації й істотно сприяють </a:t>
            </a:r>
            <a:r>
              <a:rPr lang="uk-UA" sz="4000" dirty="0" smtClean="0">
                <a:solidFill>
                  <a:schemeClr val="bg1"/>
                </a:solidFill>
                <a:latin typeface="+mn-lt"/>
              </a:rPr>
              <a:t>поліпшенню </a:t>
            </a:r>
            <a:r>
              <a:rPr lang="uk-UA" sz="4000" dirty="0">
                <a:solidFill>
                  <a:schemeClr val="bg1"/>
                </a:solidFill>
                <a:latin typeface="+mn-lt"/>
              </a:rPr>
              <a:t>її конкурентної </a:t>
            </a:r>
            <a:r>
              <a:rPr lang="uk-UA" sz="4000" dirty="0" smtClean="0">
                <a:solidFill>
                  <a:schemeClr val="bg1"/>
                </a:solidFill>
                <a:latin typeface="+mn-lt"/>
              </a:rPr>
              <a:t>позиції на ринку, </a:t>
            </a:r>
            <a:r>
              <a:rPr lang="uk-UA" sz="4000" dirty="0">
                <a:solidFill>
                  <a:schemeClr val="bg1"/>
                </a:solidFill>
                <a:latin typeface="+mn-lt"/>
              </a:rPr>
              <a:t>шляхом збільшення цінності для </a:t>
            </a:r>
            <a:r>
              <a:rPr lang="uk-UA" sz="4000" dirty="0" smtClean="0">
                <a:solidFill>
                  <a:schemeClr val="bg1"/>
                </a:solidFill>
                <a:latin typeface="+mn-lt"/>
              </a:rPr>
              <a:t>ключових </a:t>
            </a:r>
            <a:r>
              <a:rPr lang="uk-UA" sz="4000" dirty="0" err="1" smtClean="0">
                <a:solidFill>
                  <a:schemeClr val="bg1"/>
                </a:solidFill>
                <a:latin typeface="+mn-lt"/>
              </a:rPr>
              <a:t>стейкхолдерів</a:t>
            </a:r>
            <a:r>
              <a:rPr lang="uk-UA" sz="4000" dirty="0" smtClean="0">
                <a:solidFill>
                  <a:schemeClr val="bg1"/>
                </a:solidFill>
                <a:latin typeface="+mn-lt"/>
              </a:rPr>
              <a:t>.</a:t>
            </a:r>
            <a:endParaRPr lang="uk-UA" sz="40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122" y="2100134"/>
            <a:ext cx="5288694" cy="4160623"/>
          </a:xfrm>
          <a:prstGeom prst="rect">
            <a:avLst/>
          </a:prstGeom>
          <a:solidFill>
            <a:srgbClr val="6A302C">
              <a:alpha val="78824"/>
            </a:srgbClr>
          </a:solidFill>
          <a:ln w="6350" cap="flat" cmpd="sng" algn="ctr">
            <a:solidFill>
              <a:srgbClr val="A27A7C"/>
            </a:solidFill>
            <a:prstDash val="solid"/>
            <a:miter lim="800000"/>
          </a:ln>
          <a:effectLst>
            <a:softEdge rad="0"/>
          </a:effectLst>
        </p:spPr>
      </p:pic>
    </p:spTree>
    <p:extLst>
      <p:ext uri="{BB962C8B-B14F-4D97-AF65-F5344CB8AC3E}">
        <p14:creationId xmlns:p14="http://schemas.microsoft.com/office/powerpoint/2010/main" val="418016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839788" y="205475"/>
            <a:ext cx="10515600" cy="1167902"/>
          </a:xfrm>
          <a:solidFill>
            <a:schemeClr val="tx1">
              <a:alpha val="80000"/>
            </a:schemeClr>
          </a:solidFill>
          <a:ln cmpd="tri">
            <a:solidFill>
              <a:schemeClr val="bg1"/>
            </a:solidFill>
          </a:ln>
          <a:effectLst>
            <a:softEdge rad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ІНТЕЛЕКТУАЛЬНИЙ </a:t>
            </a:r>
            <a:r>
              <a:rPr lang="ru-RU" sz="4800" b="1" dirty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КАПІТАЛ</a:t>
            </a:r>
            <a:endParaRPr lang="uk-UA" sz="4800" b="1" dirty="0">
              <a:solidFill>
                <a:schemeClr val="bg1"/>
              </a:solidFill>
              <a:effectLst>
                <a:glow rad="63500">
                  <a:schemeClr val="bg2">
                    <a:lumMod val="25000"/>
                    <a:alpha val="76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839788" y="1604821"/>
            <a:ext cx="3377370" cy="823912"/>
          </a:xfrm>
          <a:ln cmpd="thickThin">
            <a:solidFill>
              <a:schemeClr val="bg1"/>
            </a:solidFill>
            <a:prstDash val="solid"/>
          </a:ln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+mj-lt"/>
              </a:rPr>
              <a:t>Клієнтський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421875" y="1625008"/>
            <a:ext cx="3623479" cy="803725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pPr algn="ctr"/>
            <a:r>
              <a:rPr lang="uk-UA" sz="3600" dirty="0" smtClean="0">
                <a:solidFill>
                  <a:schemeClr val="bg1"/>
                </a:solidFill>
                <a:latin typeface="+mj-lt"/>
              </a:rPr>
              <a:t>Людський</a:t>
            </a:r>
            <a:endParaRPr lang="ru-RU" sz="3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8250071" y="1645195"/>
            <a:ext cx="3105317" cy="803726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Структурний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33" name="Стрелка вниз 32"/>
          <p:cNvSpPr/>
          <p:nvPr/>
        </p:nvSpPr>
        <p:spPr>
          <a:xfrm>
            <a:off x="2412467" y="1373377"/>
            <a:ext cx="207903" cy="23144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Стрелка вниз 33"/>
          <p:cNvSpPr/>
          <p:nvPr/>
        </p:nvSpPr>
        <p:spPr>
          <a:xfrm>
            <a:off x="6146723" y="1393564"/>
            <a:ext cx="207903" cy="23144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низ 34"/>
          <p:cNvSpPr/>
          <p:nvPr/>
        </p:nvSpPr>
        <p:spPr>
          <a:xfrm>
            <a:off x="9698777" y="1393564"/>
            <a:ext cx="207903" cy="231444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568" y="2731780"/>
            <a:ext cx="3356589" cy="335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ÐÐ¾Ð²âÑÐ·Ð°Ð½Ðµ Ð·Ð¾Ð±ÑÐ°Ð¶ÐµÐ½Ð½Ñ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1875" y="2731779"/>
            <a:ext cx="3643952" cy="3356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Прямоугольник 36"/>
          <p:cNvSpPr/>
          <p:nvPr/>
        </p:nvSpPr>
        <p:spPr>
          <a:xfrm>
            <a:off x="8250069" y="2731778"/>
            <a:ext cx="3105318" cy="335658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32" name="Picture 8" descr="Ð ÐµÐ·ÑÐ»ÑÑÐ°Ñ Ð¿Ð¾ÑÑÐºÑ Ð·Ð¾Ð±ÑÐ°Ð¶ÐµÐ½Ñ Ð·Ð° Ð·Ð°Ð¿Ð¸ÑÐ¾Ð¼ &quot;samsung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3978" y="3267071"/>
            <a:ext cx="2857500" cy="2286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4220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486712" y="120329"/>
            <a:ext cx="11218576" cy="903127"/>
          </a:xfrm>
          <a:prstGeom prst="rect">
            <a:avLst/>
          </a:prstGeom>
          <a:solidFill>
            <a:schemeClr val="tx1">
              <a:alpha val="79000"/>
            </a:schemeClr>
          </a:solidFill>
          <a:ln w="6350" cap="flat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800" b="1">
                <a:solidFill>
                  <a:srgbClr val="E2BBB8"/>
                </a:solidFill>
                <a:effectLst>
                  <a:glow rad="63500">
                    <a:schemeClr val="tx1">
                      <a:lumMod val="75000"/>
                      <a:lumOff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ru-RU" sz="3200" dirty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Динаміка </a:t>
            </a:r>
            <a:r>
              <a:rPr lang="ru-RU" sz="3200" dirty="0" err="1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міжнародних</a:t>
            </a:r>
            <a:r>
              <a:rPr lang="ru-RU" sz="3200" dirty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 err="1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патентних</a:t>
            </a:r>
            <a:r>
              <a:rPr lang="ru-RU" sz="3200" dirty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заявок за 2013 - 2014 </a:t>
            </a:r>
            <a:r>
              <a:rPr lang="ru-RU" sz="3200" dirty="0" smtClean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роки</a:t>
            </a:r>
            <a:r>
              <a:rPr lang="en-US" sz="3200" dirty="0" smtClean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200" dirty="0" err="1" smtClean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одини</a:t>
            </a:r>
            <a:r>
              <a:rPr lang="uk-UA" sz="3200" dirty="0" err="1" smtClean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ць</a:t>
            </a:r>
            <a:endParaRPr lang="uk-UA" sz="2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Диаграмма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93831585"/>
              </p:ext>
            </p:extLst>
          </p:nvPr>
        </p:nvGraphicFramePr>
        <p:xfrm>
          <a:off x="486712" y="1132513"/>
          <a:ext cx="11218576" cy="57254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029788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839788" y="228648"/>
            <a:ext cx="10515600" cy="1325563"/>
          </a:xfrm>
        </p:spPr>
        <p:txBody>
          <a:bodyPr>
            <a:normAutofit/>
          </a:bodyPr>
          <a:lstStyle/>
          <a:p>
            <a:r>
              <a:rPr 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Переваги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та </a:t>
            </a:r>
            <a:r>
              <a:rPr 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недоліки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впровадження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обліку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інтелектуального</a:t>
            </a:r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капіталу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k-UA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uk-UA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стартап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839787" y="1678106"/>
            <a:ext cx="5157787" cy="823912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>
                <a:solidFill>
                  <a:srgbClr val="00B050"/>
                </a:solidFill>
              </a:rPr>
              <a:t>Переваги</a:t>
            </a:r>
            <a:endParaRPr lang="ru-RU" sz="4000" dirty="0">
              <a:solidFill>
                <a:srgbClr val="00B050"/>
              </a:solidFill>
            </a:endParaRPr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839787" y="2632027"/>
            <a:ext cx="5157787" cy="3684588"/>
          </a:xfrm>
        </p:spPr>
        <p:txBody>
          <a:bodyPr>
            <a:noAutofit/>
          </a:bodyPr>
          <a:lstStyle/>
          <a:p>
            <a:r>
              <a:rPr lang="ru-RU" dirty="0" err="1">
                <a:solidFill>
                  <a:schemeClr val="bg1"/>
                </a:solidFill>
              </a:rPr>
              <a:t>М</a:t>
            </a:r>
            <a:r>
              <a:rPr lang="ru-RU" dirty="0" err="1" smtClean="0">
                <a:solidFill>
                  <a:schemeClr val="bg1"/>
                </a:solidFill>
              </a:rPr>
              <a:t>ожливість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об’єктивно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оцінювати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вартість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компанії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>
                <a:solidFill>
                  <a:schemeClr val="bg1"/>
                </a:solidFill>
              </a:rPr>
              <a:t>Можливість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здійснювати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>
                <a:solidFill>
                  <a:schemeClr val="bg1"/>
                </a:solidFill>
              </a:rPr>
              <a:t>контроль </a:t>
            </a:r>
            <a:r>
              <a:rPr lang="ru-RU" dirty="0" err="1" smtClean="0">
                <a:solidFill>
                  <a:schemeClr val="bg1"/>
                </a:solidFill>
              </a:rPr>
              <a:t>даних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>
                <a:solidFill>
                  <a:schemeClr val="bg1"/>
                </a:solidFill>
              </a:rPr>
              <a:t>Можливість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перевіряти</a:t>
            </a:r>
            <a:r>
              <a:rPr lang="ru-RU" dirty="0" smtClean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ефективність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здійснення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інвестицій</a:t>
            </a:r>
            <a:r>
              <a:rPr lang="ru-RU" dirty="0">
                <a:solidFill>
                  <a:schemeClr val="bg1"/>
                </a:solidFill>
              </a:rPr>
              <a:t> в </a:t>
            </a:r>
            <a:r>
              <a:rPr lang="ru-RU" dirty="0" err="1">
                <a:solidFill>
                  <a:schemeClr val="bg1"/>
                </a:solidFill>
              </a:rPr>
              <a:t>людські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ресурси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6172200" y="1677537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uk-UA" sz="4000" dirty="0" smtClean="0">
                <a:solidFill>
                  <a:srgbClr val="C00000"/>
                </a:solidFill>
              </a:rPr>
              <a:t>Недоліки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15" name="Объект 14"/>
          <p:cNvSpPr>
            <a:spLocks noGrp="1"/>
          </p:cNvSpPr>
          <p:nvPr>
            <p:ph sz="quarter" idx="4"/>
          </p:nvPr>
        </p:nvSpPr>
        <p:spPr>
          <a:xfrm>
            <a:off x="6172200" y="2625914"/>
            <a:ext cx="5183188" cy="3684588"/>
          </a:xfrm>
        </p:spPr>
        <p:txBody>
          <a:bodyPr>
            <a:normAutofit lnSpcReduction="10000"/>
          </a:bodyPr>
          <a:lstStyle/>
          <a:p>
            <a:r>
              <a:rPr lang="ru-RU" dirty="0">
                <a:solidFill>
                  <a:schemeClr val="bg1"/>
                </a:solidFill>
              </a:rPr>
              <a:t>Даний вид </a:t>
            </a:r>
            <a:r>
              <a:rPr lang="ru-RU" dirty="0" err="1">
                <a:solidFill>
                  <a:schemeClr val="bg1"/>
                </a:solidFill>
              </a:rPr>
              <a:t>обліку</a:t>
            </a:r>
            <a:r>
              <a:rPr lang="ru-RU" dirty="0">
                <a:solidFill>
                  <a:schemeClr val="bg1"/>
                </a:solidFill>
              </a:rPr>
              <a:t> до </a:t>
            </a:r>
            <a:r>
              <a:rPr lang="ru-RU" dirty="0" err="1">
                <a:solidFill>
                  <a:schemeClr val="bg1"/>
                </a:solidFill>
              </a:rPr>
              <a:t>кінця</a:t>
            </a:r>
            <a:r>
              <a:rPr lang="ru-RU" dirty="0">
                <a:solidFill>
                  <a:schemeClr val="bg1"/>
                </a:solidFill>
              </a:rPr>
              <a:t> не </a:t>
            </a:r>
            <a:r>
              <a:rPr lang="ru-RU" dirty="0" err="1">
                <a:solidFill>
                  <a:schemeClr val="bg1"/>
                </a:solidFill>
              </a:rPr>
              <a:t>врегульований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чинним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законодавством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України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>
                <a:solidFill>
                  <a:schemeClr val="bg1"/>
                </a:solidFill>
              </a:rPr>
              <a:t>Відсутня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чітка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методологія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даного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 smtClean="0">
                <a:solidFill>
                  <a:schemeClr val="bg1"/>
                </a:solidFill>
              </a:rPr>
              <a:t>обліку</a:t>
            </a:r>
            <a:endParaRPr lang="ru-RU" dirty="0" smtClean="0">
              <a:solidFill>
                <a:schemeClr val="bg1"/>
              </a:solidFill>
            </a:endParaRPr>
          </a:p>
          <a:p>
            <a:r>
              <a:rPr lang="ru-RU" dirty="0" err="1">
                <a:solidFill>
                  <a:schemeClr val="bg1"/>
                </a:solidFill>
              </a:rPr>
              <a:t>Оцінка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інтелектуального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капіталу</a:t>
            </a:r>
            <a:r>
              <a:rPr lang="ru-RU" dirty="0">
                <a:solidFill>
                  <a:schemeClr val="bg1"/>
                </a:solidFill>
              </a:rPr>
              <a:t> є </a:t>
            </a:r>
            <a:r>
              <a:rPr lang="ru-RU" dirty="0" err="1">
                <a:solidFill>
                  <a:schemeClr val="bg1"/>
                </a:solidFill>
              </a:rPr>
              <a:t>суб’єктивною</a:t>
            </a:r>
            <a:r>
              <a:rPr lang="ru-RU" dirty="0">
                <a:solidFill>
                  <a:schemeClr val="bg1"/>
                </a:solidFill>
              </a:rPr>
              <a:t>, і </a:t>
            </a:r>
            <a:r>
              <a:rPr lang="ru-RU" dirty="0" err="1">
                <a:solidFill>
                  <a:schemeClr val="bg1"/>
                </a:solidFill>
              </a:rPr>
              <a:t>громісткою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роботою</a:t>
            </a:r>
            <a:r>
              <a:rPr lang="ru-RU" dirty="0">
                <a:solidFill>
                  <a:schemeClr val="bg1"/>
                </a:solidFill>
              </a:rPr>
              <a:t>, </a:t>
            </a:r>
            <a:r>
              <a:rPr lang="ru-RU" dirty="0" err="1">
                <a:solidFill>
                  <a:schemeClr val="bg1"/>
                </a:solidFill>
              </a:rPr>
              <a:t>що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потребуватиме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значних</a:t>
            </a:r>
            <a:r>
              <a:rPr lang="ru-RU" dirty="0">
                <a:solidFill>
                  <a:schemeClr val="bg1"/>
                </a:solidFill>
              </a:rPr>
              <a:t> </a:t>
            </a:r>
            <a:r>
              <a:rPr lang="ru-RU" dirty="0" err="1">
                <a:solidFill>
                  <a:schemeClr val="bg1"/>
                </a:solidFill>
              </a:rPr>
              <a:t>витрат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28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4552" y="0"/>
            <a:ext cx="10515600" cy="1064525"/>
          </a:xfrm>
        </p:spPr>
        <p:txBody>
          <a:bodyPr>
            <a:noAutofit/>
          </a:bodyPr>
          <a:lstStyle/>
          <a:p>
            <a:pPr algn="ctr"/>
            <a:r>
              <a:rPr lang="ru-RU" sz="3200" b="1" dirty="0" err="1">
                <a:solidFill>
                  <a:schemeClr val="bg1"/>
                </a:solidFill>
                <a:latin typeface="+mn-lt"/>
              </a:rPr>
              <a:t>Інформація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 про </a:t>
            </a:r>
            <a:r>
              <a:rPr lang="ru-RU" sz="3200" b="1" dirty="0" err="1">
                <a:solidFill>
                  <a:schemeClr val="bg1"/>
                </a:solidFill>
                <a:latin typeface="+mn-lt"/>
              </a:rPr>
              <a:t>людський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+mn-lt"/>
              </a:rPr>
              <a:t>капітал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 в </a:t>
            </a:r>
            <a:r>
              <a:rPr lang="ru-RU" sz="3200" b="1" dirty="0" err="1">
                <a:solidFill>
                  <a:schemeClr val="bg1"/>
                </a:solidFill>
                <a:latin typeface="+mn-lt"/>
              </a:rPr>
              <a:t>звітах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 про </a:t>
            </a:r>
            <a:r>
              <a:rPr lang="ru-RU" sz="3200" b="1" dirty="0" err="1">
                <a:solidFill>
                  <a:schemeClr val="bg1"/>
                </a:solidFill>
                <a:latin typeface="+mn-lt"/>
              </a:rPr>
              <a:t>інтелектуальний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+mn-lt"/>
              </a:rPr>
              <a:t>капітал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+mn-lt"/>
              </a:rPr>
              <a:t>зарубіжних</a:t>
            </a:r>
            <a:r>
              <a:rPr lang="ru-RU" sz="32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200" b="1" dirty="0" err="1">
                <a:solidFill>
                  <a:schemeClr val="bg1"/>
                </a:solidFill>
                <a:latin typeface="+mn-lt"/>
              </a:rPr>
              <a:t>компаній</a:t>
            </a:r>
            <a:endParaRPr lang="ru-RU" sz="3200" b="1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6233" y="1177121"/>
            <a:ext cx="9212237" cy="568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719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2666" y="245659"/>
            <a:ext cx="10515600" cy="982639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Результати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обліку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людських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ресурсів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в </a:t>
            </a: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компанії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 “ABB </a:t>
            </a:r>
            <a:r>
              <a:rPr lang="ru-RU" sz="3600" b="1" dirty="0" err="1">
                <a:solidFill>
                  <a:schemeClr val="bg1"/>
                </a:solidFill>
                <a:latin typeface="+mn-lt"/>
              </a:rPr>
              <a:t>Sverige</a:t>
            </a:r>
            <a:r>
              <a:rPr lang="ru-RU" sz="3600" b="1" dirty="0">
                <a:solidFill>
                  <a:schemeClr val="bg1"/>
                </a:solidFill>
                <a:latin typeface="+mn-lt"/>
              </a:rPr>
              <a:t>”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98" r="17040"/>
          <a:stretch/>
        </p:blipFill>
        <p:spPr>
          <a:xfrm>
            <a:off x="1659974" y="1624084"/>
            <a:ext cx="8735307" cy="468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5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 txBox="1">
            <a:spLocks/>
          </p:cNvSpPr>
          <p:nvPr/>
        </p:nvSpPr>
        <p:spPr>
          <a:xfrm>
            <a:off x="2867413" y="2660096"/>
            <a:ext cx="6457173" cy="942913"/>
          </a:xfrm>
          <a:prstGeom prst="rect">
            <a:avLst/>
          </a:prstGeom>
          <a:solidFill>
            <a:schemeClr val="tx1">
              <a:alpha val="78824"/>
            </a:schemeClr>
          </a:solidFill>
          <a:ln w="6350" cap="flat" cmpd="sng" algn="ctr">
            <a:noFill/>
            <a:prstDash val="solid"/>
            <a:miter lim="800000"/>
          </a:ln>
          <a:effectLst>
            <a:softEdge rad="0"/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 anchor="t" anchorCtr="0">
            <a:noAutofit/>
          </a:bodyPr>
          <a:lstStyle>
            <a:defPPr>
              <a:defRPr lang="ru-RU"/>
            </a:defPPr>
            <a:lvl1pPr indent="0" algn="ctr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2800" b="1">
                <a:solidFill>
                  <a:srgbClr val="E2BBB8"/>
                </a:solidFill>
                <a:effectLst>
                  <a:glow rad="63500">
                    <a:schemeClr val="tx1">
                      <a:lumMod val="75000"/>
                      <a:lumOff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/>
            </a:lvl2pPr>
            <a:lvl3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</a:lvl3pPr>
            <a:lvl4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4pPr>
            <a:lvl5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5pPr>
            <a:lvl6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6pPr>
            <a:lvl7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7pPr>
            <a:lvl8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8pPr>
            <a:lvl9pPr indent="0" algn="ctr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/>
            </a:lvl9pPr>
          </a:lstStyle>
          <a:p>
            <a:r>
              <a:rPr lang="uk-UA" sz="6000" dirty="0" smtClean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Дякую за увагу</a:t>
            </a:r>
            <a:r>
              <a:rPr lang="en-US" sz="6000" dirty="0" smtClean="0">
                <a:solidFill>
                  <a:schemeClr val="bg1"/>
                </a:solidFill>
                <a:effectLst>
                  <a:glow rad="63500">
                    <a:schemeClr val="bg2">
                      <a:lumMod val="25000"/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!</a:t>
            </a:r>
            <a:endParaRPr lang="uk-UA" sz="4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8698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979</TotalTime>
  <Words>135</Words>
  <Application>Microsoft Office PowerPoint</Application>
  <PresentationFormat>Широкоэкранный</PresentationFormat>
  <Paragraphs>20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ОРГАНІЗАЦІЯ ОБЛІКУ ІНТЕЛЕКТУАЛЬНОГО КАПІТАЛУ: ВИКЛИКИ ЕКОНОМІКИ СТАЛОГО РОЗВИТКУ</vt:lpstr>
      <vt:lpstr>Презентация PowerPoint</vt:lpstr>
      <vt:lpstr>ІНТЕЛЕКТУАЛЬНИЙ КАПІТАЛ</vt:lpstr>
      <vt:lpstr>Презентация PowerPoint</vt:lpstr>
      <vt:lpstr>Переваги та недоліки впровадження обліку інтелектуального капіталу у стартап</vt:lpstr>
      <vt:lpstr>Інформація про людський капітал в звітах про інтелектуальний капітал зарубіжних компаній</vt:lpstr>
      <vt:lpstr>Результати обліку людських ресурсів в компанії “ABB Sverige”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Igor</dc:creator>
  <cp:lastModifiedBy>PlusOneMove</cp:lastModifiedBy>
  <cp:revision>90</cp:revision>
  <dcterms:created xsi:type="dcterms:W3CDTF">2015-03-22T10:28:32Z</dcterms:created>
  <dcterms:modified xsi:type="dcterms:W3CDTF">2019-03-14T20:29:54Z</dcterms:modified>
</cp:coreProperties>
</file>