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5" r:id="rId4"/>
    <p:sldId id="266" r:id="rId5"/>
    <p:sldId id="263" r:id="rId6"/>
    <p:sldId id="264" r:id="rId7"/>
    <p:sldId id="261" r:id="rId8"/>
    <p:sldId id="26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8" d="100"/>
          <a:sy n="98" d="100"/>
        </p:scale>
        <p:origin x="11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9D848C7-CDD9-4C36-9D7F-5AF305294526}" type="datetimeFigureOut">
              <a:rPr lang="ru-RU" smtClean="0"/>
              <a:t>14.06.2023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889B88F-1999-4E0E-83F5-271ACC5C6C2F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2309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848C7-CDD9-4C36-9D7F-5AF305294526}" type="datetimeFigureOut">
              <a:rPr lang="ru-RU" smtClean="0"/>
              <a:t>14.06.2023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9B88F-1999-4E0E-83F5-271ACC5C6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634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848C7-CDD9-4C36-9D7F-5AF305294526}" type="datetimeFigureOut">
              <a:rPr lang="ru-RU" smtClean="0"/>
              <a:t>14.06.2023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9B88F-1999-4E0E-83F5-271ACC5C6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5704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848C7-CDD9-4C36-9D7F-5AF305294526}" type="datetimeFigureOut">
              <a:rPr lang="ru-RU" smtClean="0"/>
              <a:t>14.06.2023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9B88F-1999-4E0E-83F5-271ACC5C6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59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9D848C7-CDD9-4C36-9D7F-5AF305294526}" type="datetimeFigureOut">
              <a:rPr lang="ru-RU" smtClean="0"/>
              <a:t>14.06.2023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889B88F-1999-4E0E-83F5-271ACC5C6C2F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8623743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848C7-CDD9-4C36-9D7F-5AF305294526}" type="datetimeFigureOut">
              <a:rPr lang="ru-RU" smtClean="0"/>
              <a:t>14.06.2023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9B88F-1999-4E0E-83F5-271ACC5C6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929765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848C7-CDD9-4C36-9D7F-5AF305294526}" type="datetimeFigureOut">
              <a:rPr lang="ru-RU" smtClean="0"/>
              <a:t>14.06.2023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9B88F-1999-4E0E-83F5-271ACC5C6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981010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848C7-CDD9-4C36-9D7F-5AF305294526}" type="datetimeFigureOut">
              <a:rPr lang="ru-RU" smtClean="0"/>
              <a:t>14.06.2023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9B88F-1999-4E0E-83F5-271ACC5C6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661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848C7-CDD9-4C36-9D7F-5AF305294526}" type="datetimeFigureOut">
              <a:rPr lang="ru-RU" smtClean="0"/>
              <a:t>14.06.2023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9B88F-1999-4E0E-83F5-271ACC5C6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776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A9D848C7-CDD9-4C36-9D7F-5AF305294526}" type="datetimeFigureOut">
              <a:rPr lang="ru-RU" smtClean="0"/>
              <a:t>14.06.2023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889B88F-1999-4E0E-83F5-271ACC5C6C2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521297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A9D848C7-CDD9-4C36-9D7F-5AF305294526}" type="datetimeFigureOut">
              <a:rPr lang="ru-RU" smtClean="0"/>
              <a:t>14.06.2023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889B88F-1999-4E0E-83F5-271ACC5C6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1200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9D848C7-CDD9-4C36-9D7F-5AF305294526}" type="datetimeFigureOut">
              <a:rPr lang="ru-RU" smtClean="0"/>
              <a:t>14.06.2023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889B88F-1999-4E0E-83F5-271ACC5C6C2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52272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400" dirty="0"/>
              <a:t>Пабло </a:t>
            </a:r>
            <a:r>
              <a:rPr lang="ru-RU" sz="4400" dirty="0" err="1"/>
              <a:t>Пікассо</a:t>
            </a:r>
            <a:r>
              <a:rPr lang="ru-RU" sz="4400" dirty="0"/>
              <a:t>: </a:t>
            </a:r>
            <a:r>
              <a:rPr lang="ru-RU" sz="4400" dirty="0" err="1"/>
              <a:t>живопис</a:t>
            </a:r>
            <a:r>
              <a:rPr lang="ru-RU" sz="4400" dirty="0"/>
              <a:t>, </a:t>
            </a:r>
            <a:r>
              <a:rPr lang="ru-RU" sz="4400" dirty="0" err="1"/>
              <a:t>що</a:t>
            </a:r>
            <a:r>
              <a:rPr lang="ru-RU" sz="4400" dirty="0"/>
              <a:t> </a:t>
            </a:r>
            <a:r>
              <a:rPr lang="ru-RU" sz="4400" dirty="0" err="1"/>
              <a:t>шокував</a:t>
            </a:r>
            <a:r>
              <a:rPr lang="ru-RU" sz="4400" dirty="0"/>
              <a:t> </a:t>
            </a:r>
            <a:r>
              <a:rPr lang="ru-RU" sz="4400" dirty="0" err="1"/>
              <a:t>світ</a:t>
            </a:r>
            <a:r>
              <a:rPr lang="ru-RU" sz="4400" dirty="0"/>
              <a:t>. Шлях до </a:t>
            </a:r>
            <a:r>
              <a:rPr lang="ru-RU" sz="4400" dirty="0" err="1" smtClean="0"/>
              <a:t>кубізму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15045" y="5493376"/>
            <a:ext cx="8045373" cy="1831423"/>
          </a:xfrm>
        </p:spPr>
        <p:txBody>
          <a:bodyPr/>
          <a:lstStyle/>
          <a:p>
            <a:r>
              <a:rPr lang="uk-UA" b="0" dirty="0" smtClean="0"/>
              <a:t>Підготували презентацію</a:t>
            </a:r>
            <a:br>
              <a:rPr lang="uk-UA" b="0" dirty="0" smtClean="0"/>
            </a:br>
            <a:r>
              <a:rPr lang="uk-UA" b="0" dirty="0" smtClean="0"/>
              <a:t>Полюс </a:t>
            </a:r>
            <a:r>
              <a:rPr lang="uk-UA" b="0" dirty="0" smtClean="0"/>
              <a:t>Валерія</a:t>
            </a: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1099108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2895" y="130593"/>
            <a:ext cx="6156287" cy="810311"/>
          </a:xfrm>
        </p:spPr>
        <p:txBody>
          <a:bodyPr>
            <a:normAutofit/>
          </a:bodyPr>
          <a:lstStyle/>
          <a:p>
            <a:r>
              <a:rPr lang="uk-UA" sz="4400" dirty="0" smtClean="0"/>
              <a:t>Що таке кубізм?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2895" y="1311964"/>
            <a:ext cx="6341818" cy="55460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err="1">
                <a:solidFill>
                  <a:schemeClr val="tx1"/>
                </a:solidFill>
              </a:rPr>
              <a:t>Кубізм</a:t>
            </a:r>
            <a:r>
              <a:rPr lang="ru-RU" dirty="0">
                <a:solidFill>
                  <a:schemeClr val="tx1"/>
                </a:solidFill>
              </a:rPr>
              <a:t> - </a:t>
            </a:r>
            <a:r>
              <a:rPr lang="ru-RU" dirty="0" err="1">
                <a:solidFill>
                  <a:schemeClr val="tx1"/>
                </a:solidFill>
              </a:rPr>
              <a:t>це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авангардний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європейський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художній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рух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який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виник</a:t>
            </a:r>
            <a:r>
              <a:rPr lang="ru-RU" dirty="0">
                <a:solidFill>
                  <a:schemeClr val="tx1"/>
                </a:solidFill>
              </a:rPr>
              <a:t> у </a:t>
            </a:r>
            <a:r>
              <a:rPr lang="ru-RU" dirty="0" err="1">
                <a:solidFill>
                  <a:schemeClr val="tx1"/>
                </a:solidFill>
              </a:rPr>
              <a:t>Франції</a:t>
            </a:r>
            <a:r>
              <a:rPr lang="ru-RU" dirty="0">
                <a:solidFill>
                  <a:schemeClr val="tx1"/>
                </a:solidFill>
              </a:rPr>
              <a:t> на початку ХХ </a:t>
            </a:r>
            <a:r>
              <a:rPr lang="ru-RU" dirty="0" err="1">
                <a:solidFill>
                  <a:schemeClr val="tx1"/>
                </a:solidFill>
              </a:rPr>
              <a:t>століття</a:t>
            </a:r>
            <a:r>
              <a:rPr lang="ru-RU" dirty="0">
                <a:solidFill>
                  <a:schemeClr val="tx1"/>
                </a:solidFill>
              </a:rPr>
              <a:t> і </a:t>
            </a:r>
            <a:r>
              <a:rPr lang="ru-RU" dirty="0" err="1">
                <a:solidFill>
                  <a:schemeClr val="tx1"/>
                </a:solidFill>
              </a:rPr>
              <a:t>характеризується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використанням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геометричних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фігур</a:t>
            </a:r>
            <a:r>
              <a:rPr lang="ru-RU" dirty="0">
                <a:solidFill>
                  <a:schemeClr val="tx1"/>
                </a:solidFill>
              </a:rPr>
              <a:t> для </a:t>
            </a:r>
            <a:r>
              <a:rPr lang="ru-RU" dirty="0" err="1">
                <a:solidFill>
                  <a:schemeClr val="tx1"/>
                </a:solidFill>
              </a:rPr>
              <a:t>зображення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природи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Взагалі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кубізм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характеризується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репрезентацією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фігур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природи</a:t>
            </a:r>
            <a:r>
              <a:rPr lang="ru-RU" dirty="0">
                <a:solidFill>
                  <a:schemeClr val="tx1"/>
                </a:solidFill>
              </a:rPr>
              <a:t> з </a:t>
            </a:r>
            <a:r>
              <a:rPr lang="ru-RU" dirty="0" err="1">
                <a:solidFill>
                  <a:schemeClr val="tx1"/>
                </a:solidFill>
              </a:rPr>
              <a:t>використанням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геометричних</a:t>
            </a:r>
            <a:r>
              <a:rPr lang="ru-RU" dirty="0">
                <a:solidFill>
                  <a:schemeClr val="tx1"/>
                </a:solidFill>
              </a:rPr>
              <a:t> форм, </a:t>
            </a:r>
            <a:r>
              <a:rPr lang="ru-RU" dirty="0" err="1">
                <a:solidFill>
                  <a:schemeClr val="tx1"/>
                </a:solidFill>
              </a:rPr>
              <a:t>сприяє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фрагментації</a:t>
            </a:r>
            <a:r>
              <a:rPr lang="ru-RU" dirty="0">
                <a:solidFill>
                  <a:schemeClr val="tx1"/>
                </a:solidFill>
              </a:rPr>
              <a:t> та </a:t>
            </a:r>
            <a:r>
              <a:rPr lang="ru-RU" dirty="0" err="1">
                <a:solidFill>
                  <a:schemeClr val="tx1"/>
                </a:solidFill>
              </a:rPr>
              <a:t>декомпозиції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планів</a:t>
            </a:r>
            <a:r>
              <a:rPr lang="ru-RU" dirty="0">
                <a:solidFill>
                  <a:schemeClr val="tx1"/>
                </a:solidFill>
              </a:rPr>
              <a:t> і перспектив. Художник-</a:t>
            </a:r>
            <a:r>
              <a:rPr lang="ru-RU" dirty="0" err="1">
                <a:solidFill>
                  <a:schemeClr val="tx1"/>
                </a:solidFill>
              </a:rPr>
              <a:t>кубіст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більше</a:t>
            </a:r>
            <a:r>
              <a:rPr lang="ru-RU" dirty="0">
                <a:solidFill>
                  <a:schemeClr val="tx1"/>
                </a:solidFill>
              </a:rPr>
              <a:t> не </a:t>
            </a:r>
            <a:r>
              <a:rPr lang="ru-RU" dirty="0" err="1">
                <a:solidFill>
                  <a:schemeClr val="tx1"/>
                </a:solidFill>
              </a:rPr>
              <a:t>прагне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використовувати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реальний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вигляд</a:t>
            </a:r>
            <a:r>
              <a:rPr lang="ru-RU" dirty="0">
                <a:solidFill>
                  <a:schemeClr val="tx1"/>
                </a:solidFill>
              </a:rPr>
              <a:t> речей, як </a:t>
            </a:r>
            <a:r>
              <a:rPr lang="ru-RU" dirty="0" err="1">
                <a:solidFill>
                  <a:schemeClr val="tx1"/>
                </a:solidFill>
              </a:rPr>
              <a:t>це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було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епоху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Відродження</a:t>
            </a:r>
            <a:r>
              <a:rPr lang="ru-RU" dirty="0" smtClean="0">
                <a:solidFill>
                  <a:schemeClr val="tx1"/>
                </a:solidFill>
              </a:rPr>
              <a:t>. </a:t>
            </a:r>
            <a:r>
              <a:rPr lang="ru-RU" dirty="0" err="1" smtClean="0">
                <a:solidFill>
                  <a:schemeClr val="tx1"/>
                </a:solidFill>
              </a:rPr>
              <a:t>Кубістське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мистецтво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вважається</a:t>
            </a:r>
            <a:r>
              <a:rPr lang="ru-RU" dirty="0">
                <a:solidFill>
                  <a:schemeClr val="tx1"/>
                </a:solidFill>
              </a:rPr>
              <a:t> «</a:t>
            </a:r>
            <a:r>
              <a:rPr lang="ru-RU" dirty="0" err="1">
                <a:solidFill>
                  <a:schemeClr val="tx1"/>
                </a:solidFill>
              </a:rPr>
              <a:t>ментальним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мистецтвом</a:t>
            </a:r>
            <a:r>
              <a:rPr lang="ru-RU" dirty="0">
                <a:solidFill>
                  <a:schemeClr val="tx1"/>
                </a:solidFill>
              </a:rPr>
              <a:t>», де </a:t>
            </a:r>
            <a:r>
              <a:rPr lang="ru-RU" dirty="0" err="1">
                <a:solidFill>
                  <a:schemeClr val="tx1"/>
                </a:solidFill>
              </a:rPr>
              <a:t>кожен</a:t>
            </a:r>
            <a:r>
              <a:rPr lang="ru-RU" dirty="0">
                <a:solidFill>
                  <a:schemeClr val="tx1"/>
                </a:solidFill>
              </a:rPr>
              <a:t> аспект </a:t>
            </a:r>
            <a:r>
              <a:rPr lang="ru-RU" dirty="0" err="1">
                <a:solidFill>
                  <a:schemeClr val="tx1"/>
                </a:solidFill>
              </a:rPr>
              <a:t>роботи</a:t>
            </a:r>
            <a:r>
              <a:rPr lang="ru-RU" dirty="0">
                <a:solidFill>
                  <a:schemeClr val="tx1"/>
                </a:solidFill>
              </a:rPr>
              <a:t> повинен </a:t>
            </a:r>
            <a:r>
              <a:rPr lang="ru-RU" dirty="0" err="1">
                <a:solidFill>
                  <a:schemeClr val="tx1"/>
                </a:solidFill>
              </a:rPr>
              <a:t>аналізуватися</a:t>
            </a:r>
            <a:r>
              <a:rPr lang="ru-RU" dirty="0">
                <a:solidFill>
                  <a:schemeClr val="tx1"/>
                </a:solidFill>
              </a:rPr>
              <a:t> і </a:t>
            </a:r>
            <a:r>
              <a:rPr lang="ru-RU" dirty="0" err="1">
                <a:solidFill>
                  <a:schemeClr val="tx1"/>
                </a:solidFill>
              </a:rPr>
              <a:t>вивчатися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окремо</a:t>
            </a:r>
            <a:r>
              <a:rPr lang="ru-RU" dirty="0" smtClean="0">
                <a:solidFill>
                  <a:schemeClr val="tx1"/>
                </a:solidFill>
              </a:rPr>
              <a:t>. </a:t>
            </a:r>
            <a:r>
              <a:rPr lang="ru-RU" u="sng" dirty="0" smtClean="0">
                <a:solidFill>
                  <a:schemeClr val="tx1"/>
                </a:solidFill>
              </a:rPr>
              <a:t>Кубики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u="sng" dirty="0" err="1">
                <a:solidFill>
                  <a:schemeClr val="tx1"/>
                </a:solidFill>
              </a:rPr>
              <a:t>циліндри</a:t>
            </a:r>
            <a:r>
              <a:rPr lang="ru-RU" dirty="0">
                <a:solidFill>
                  <a:schemeClr val="tx1"/>
                </a:solidFill>
              </a:rPr>
              <a:t> і </a:t>
            </a:r>
            <a:r>
              <a:rPr lang="ru-RU" u="sng" dirty="0" err="1">
                <a:solidFill>
                  <a:schemeClr val="tx1"/>
                </a:solidFill>
              </a:rPr>
              <a:t>сфери</a:t>
            </a:r>
            <a:r>
              <a:rPr lang="ru-RU" dirty="0">
                <a:solidFill>
                  <a:schemeClr val="tx1"/>
                </a:solidFill>
              </a:rPr>
              <a:t> є одними з </a:t>
            </a:r>
            <a:r>
              <a:rPr lang="ru-RU" dirty="0" err="1">
                <a:solidFill>
                  <a:schemeClr val="tx1"/>
                </a:solidFill>
              </a:rPr>
              <a:t>звичайних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u="sng" dirty="0">
                <a:solidFill>
                  <a:schemeClr val="tx1"/>
                </a:solidFill>
              </a:rPr>
              <a:t>форм </a:t>
            </a:r>
            <a:r>
              <a:rPr lang="ru-RU" u="sng" dirty="0" err="1">
                <a:solidFill>
                  <a:schemeClr val="tx1"/>
                </a:solidFill>
              </a:rPr>
              <a:t>кубізму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які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відрізняються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від</a:t>
            </a:r>
            <a:r>
              <a:rPr lang="ru-RU" dirty="0">
                <a:solidFill>
                  <a:schemeClr val="tx1"/>
                </a:solidFill>
              </a:rPr>
              <a:t> абстрактного </a:t>
            </a:r>
            <a:r>
              <a:rPr lang="ru-RU" dirty="0" err="1">
                <a:solidFill>
                  <a:schemeClr val="tx1"/>
                </a:solidFill>
              </a:rPr>
              <a:t>мистецтва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конкретним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використанням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всіх</a:t>
            </a:r>
            <a:r>
              <a:rPr lang="ru-RU" dirty="0">
                <a:solidFill>
                  <a:schemeClr val="tx1"/>
                </a:solidFill>
              </a:rPr>
              <a:t> форм.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5287" y="725142"/>
            <a:ext cx="4044605" cy="5839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980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26043" y="104089"/>
            <a:ext cx="5665957" cy="757302"/>
          </a:xfrm>
        </p:spPr>
        <p:txBody>
          <a:bodyPr>
            <a:normAutofit/>
          </a:bodyPr>
          <a:lstStyle/>
          <a:p>
            <a:r>
              <a:rPr lang="ru-RU" sz="4400" dirty="0"/>
              <a:t>П</a:t>
            </a:r>
            <a:r>
              <a:rPr lang="de-DE" sz="4400" dirty="0"/>
              <a:t>a</a:t>
            </a:r>
            <a:r>
              <a:rPr lang="ru-RU" sz="4400" dirty="0" err="1"/>
              <a:t>бл</a:t>
            </a:r>
            <a:r>
              <a:rPr lang="de-DE" sz="4400" dirty="0"/>
              <a:t>o </a:t>
            </a:r>
            <a:r>
              <a:rPr lang="ru-RU" sz="4400" dirty="0" err="1"/>
              <a:t>Пікассо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86635" y="1020417"/>
            <a:ext cx="7176704" cy="58375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Про П</a:t>
            </a:r>
            <a:r>
              <a:rPr lang="de-DE" dirty="0">
                <a:solidFill>
                  <a:schemeClr val="tx1"/>
                </a:solidFill>
              </a:rPr>
              <a:t>a</a:t>
            </a:r>
            <a:r>
              <a:rPr lang="ru-RU" dirty="0" err="1">
                <a:solidFill>
                  <a:schemeClr val="tx1"/>
                </a:solidFill>
              </a:rPr>
              <a:t>бл</a:t>
            </a:r>
            <a:r>
              <a:rPr lang="de-DE" dirty="0">
                <a:solidFill>
                  <a:schemeClr val="tx1"/>
                </a:solidFill>
              </a:rPr>
              <a:t>o </a:t>
            </a:r>
            <a:r>
              <a:rPr lang="ru-RU" dirty="0" err="1">
                <a:solidFill>
                  <a:schemeClr val="tx1"/>
                </a:solidFill>
              </a:rPr>
              <a:t>Пікассо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чули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всі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Він</a:t>
            </a:r>
            <a:r>
              <a:rPr lang="ru-RU" dirty="0">
                <a:solidFill>
                  <a:schemeClr val="tx1"/>
                </a:solidFill>
              </a:rPr>
              <a:t> не </a:t>
            </a:r>
            <a:r>
              <a:rPr lang="ru-RU" dirty="0" err="1">
                <a:solidFill>
                  <a:schemeClr val="tx1"/>
                </a:solidFill>
              </a:rPr>
              <a:t>тільки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відомий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іспанський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de-DE" dirty="0" err="1" smtClean="0">
                <a:solidFill>
                  <a:schemeClr val="tx1"/>
                </a:solidFill>
              </a:rPr>
              <a:t>xy</a:t>
            </a:r>
            <a:r>
              <a:rPr lang="ru-RU" dirty="0" err="1">
                <a:solidFill>
                  <a:schemeClr val="tx1"/>
                </a:solidFill>
              </a:rPr>
              <a:t>дожник</a:t>
            </a:r>
            <a:r>
              <a:rPr lang="ru-RU" dirty="0">
                <a:solidFill>
                  <a:schemeClr val="tx1"/>
                </a:solidFill>
              </a:rPr>
              <a:t>, але і </a:t>
            </a:r>
            <a:r>
              <a:rPr lang="ru-RU" dirty="0" err="1">
                <a:solidFill>
                  <a:schemeClr val="tx1"/>
                </a:solidFill>
              </a:rPr>
              <a:t>скульпто</a:t>
            </a:r>
            <a:r>
              <a:rPr lang="de-DE" dirty="0">
                <a:solidFill>
                  <a:schemeClr val="tx1"/>
                </a:solidFill>
              </a:rPr>
              <a:t>p, </a:t>
            </a:r>
            <a:r>
              <a:rPr lang="ru-RU" dirty="0" err="1">
                <a:solidFill>
                  <a:schemeClr val="tx1"/>
                </a:solidFill>
              </a:rPr>
              <a:t>графік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кераміст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театральний</a:t>
            </a:r>
            <a:r>
              <a:rPr lang="ru-RU" dirty="0">
                <a:solidFill>
                  <a:schemeClr val="tx1"/>
                </a:solidFill>
              </a:rPr>
              <a:t> художник, поет і драматург, один з </a:t>
            </a:r>
            <a:r>
              <a:rPr lang="ru-RU" dirty="0" err="1">
                <a:solidFill>
                  <a:schemeClr val="tx1"/>
                </a:solidFill>
              </a:rPr>
              <a:t>основоположників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кубізму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найвідоміший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митець</a:t>
            </a:r>
            <a:r>
              <a:rPr lang="ru-RU" dirty="0">
                <a:solidFill>
                  <a:schemeClr val="tx1"/>
                </a:solidFill>
              </a:rPr>
              <a:t> 20 </a:t>
            </a:r>
            <a:r>
              <a:rPr lang="ru-RU" dirty="0" err="1">
                <a:solidFill>
                  <a:schemeClr val="tx1"/>
                </a:solidFill>
              </a:rPr>
              <a:t>століття</a:t>
            </a:r>
            <a:r>
              <a:rPr lang="ru-RU" dirty="0">
                <a:solidFill>
                  <a:schemeClr val="tx1"/>
                </a:solidFill>
              </a:rPr>
              <a:t>. За </a:t>
            </a:r>
            <a:r>
              <a:rPr lang="ru-RU" dirty="0" err="1">
                <a:solidFill>
                  <a:schemeClr val="tx1"/>
                </a:solidFill>
              </a:rPr>
              <a:t>оцінкою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мистецтвознавців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його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роботи</a:t>
            </a:r>
            <a:r>
              <a:rPr lang="ru-RU" dirty="0">
                <a:solidFill>
                  <a:schemeClr val="tx1"/>
                </a:solidFill>
              </a:rPr>
              <a:t> є </a:t>
            </a:r>
            <a:r>
              <a:rPr lang="ru-RU" dirty="0" err="1">
                <a:solidFill>
                  <a:schemeClr val="tx1"/>
                </a:solidFill>
              </a:rPr>
              <a:t>найдорожчими</a:t>
            </a:r>
            <a:r>
              <a:rPr lang="ru-RU" dirty="0">
                <a:solidFill>
                  <a:schemeClr val="tx1"/>
                </a:solidFill>
              </a:rPr>
              <a:t> у </a:t>
            </a:r>
            <a:r>
              <a:rPr lang="ru-RU" dirty="0" err="1" smtClean="0">
                <a:solidFill>
                  <a:schemeClr val="tx1"/>
                </a:solidFill>
              </a:rPr>
              <a:t>світі</a:t>
            </a:r>
            <a:r>
              <a:rPr lang="ru-RU" dirty="0" smtClean="0">
                <a:solidFill>
                  <a:schemeClr val="tx1"/>
                </a:solidFill>
              </a:rPr>
              <a:t>. Пабло </a:t>
            </a:r>
            <a:r>
              <a:rPr lang="ru-RU" dirty="0" err="1">
                <a:solidFill>
                  <a:schemeClr val="tx1"/>
                </a:solidFill>
              </a:rPr>
              <a:t>Пікассо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з’явився</a:t>
            </a:r>
            <a:r>
              <a:rPr lang="ru-RU" dirty="0">
                <a:solidFill>
                  <a:schemeClr val="tx1"/>
                </a:solidFill>
              </a:rPr>
              <a:t> на </a:t>
            </a:r>
            <a:r>
              <a:rPr lang="ru-RU" dirty="0" err="1">
                <a:solidFill>
                  <a:schemeClr val="tx1"/>
                </a:solidFill>
              </a:rPr>
              <a:t>світ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 smtClean="0">
                <a:solidFill>
                  <a:schemeClr val="tx1"/>
                </a:solidFill>
              </a:rPr>
              <a:t>Іспанії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25 </a:t>
            </a:r>
            <a:r>
              <a:rPr lang="ru-RU" dirty="0" err="1">
                <a:solidFill>
                  <a:schemeClr val="tx1"/>
                </a:solidFill>
              </a:rPr>
              <a:t>жовтня</a:t>
            </a:r>
            <a:r>
              <a:rPr lang="ru-RU" dirty="0">
                <a:solidFill>
                  <a:schemeClr val="tx1"/>
                </a:solidFill>
              </a:rPr>
              <a:t> 1881 року. </a:t>
            </a:r>
            <a:r>
              <a:rPr lang="ru-RU" dirty="0" err="1">
                <a:solidFill>
                  <a:schemeClr val="tx1"/>
                </a:solidFill>
              </a:rPr>
              <a:t>Сім’я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Пікассо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була</a:t>
            </a:r>
            <a:r>
              <a:rPr lang="ru-RU" dirty="0">
                <a:solidFill>
                  <a:schemeClr val="tx1"/>
                </a:solidFill>
              </a:rPr>
              <a:t> простою, дарма </a:t>
            </a:r>
            <a:r>
              <a:rPr lang="ru-RU" dirty="0" err="1">
                <a:solidFill>
                  <a:schemeClr val="tx1"/>
                </a:solidFill>
              </a:rPr>
              <a:t>що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мати</a:t>
            </a:r>
            <a:r>
              <a:rPr lang="ru-RU" dirty="0">
                <a:solidFill>
                  <a:schemeClr val="tx1"/>
                </a:solidFill>
              </a:rPr>
              <a:t> належала до </a:t>
            </a:r>
            <a:r>
              <a:rPr lang="ru-RU" dirty="0" err="1">
                <a:solidFill>
                  <a:schemeClr val="tx1"/>
                </a:solidFill>
              </a:rPr>
              <a:t>багатого</a:t>
            </a:r>
            <a:r>
              <a:rPr lang="ru-RU" dirty="0">
                <a:solidFill>
                  <a:schemeClr val="tx1"/>
                </a:solidFill>
              </a:rPr>
              <a:t> роду </a:t>
            </a:r>
            <a:r>
              <a:rPr lang="ru-RU" dirty="0" err="1">
                <a:solidFill>
                  <a:schemeClr val="tx1"/>
                </a:solidFill>
              </a:rPr>
              <a:t>власників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виноградних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плантацій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Займатися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малюванням</a:t>
            </a:r>
            <a:r>
              <a:rPr lang="ru-RU" dirty="0">
                <a:solidFill>
                  <a:schemeClr val="tx1"/>
                </a:solidFill>
              </a:rPr>
              <a:t> хлопчик почав з </a:t>
            </a:r>
            <a:r>
              <a:rPr lang="ru-RU" dirty="0" err="1">
                <a:solidFill>
                  <a:schemeClr val="tx1"/>
                </a:solidFill>
              </a:rPr>
              <a:t>раннього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віку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Перші</a:t>
            </a:r>
            <a:r>
              <a:rPr lang="ru-RU" dirty="0">
                <a:solidFill>
                  <a:schemeClr val="tx1"/>
                </a:solidFill>
              </a:rPr>
              <a:t> уроки </a:t>
            </a:r>
            <a:r>
              <a:rPr lang="ru-RU" dirty="0" err="1">
                <a:solidFill>
                  <a:schemeClr val="tx1"/>
                </a:solidFill>
              </a:rPr>
              <a:t>надав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батько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який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був</a:t>
            </a:r>
            <a:r>
              <a:rPr lang="ru-RU" dirty="0">
                <a:solidFill>
                  <a:schemeClr val="tx1"/>
                </a:solidFill>
              </a:rPr>
              <a:t> учителем </a:t>
            </a:r>
            <a:r>
              <a:rPr lang="ru-RU" dirty="0" err="1">
                <a:solidFill>
                  <a:schemeClr val="tx1"/>
                </a:solidFill>
              </a:rPr>
              <a:t>живопису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Юний</a:t>
            </a:r>
            <a:r>
              <a:rPr lang="ru-RU" dirty="0">
                <a:solidFill>
                  <a:schemeClr val="tx1"/>
                </a:solidFill>
              </a:rPr>
              <a:t> художник </a:t>
            </a:r>
            <a:r>
              <a:rPr lang="ru-RU" dirty="0" err="1">
                <a:solidFill>
                  <a:schemeClr val="tx1"/>
                </a:solidFill>
              </a:rPr>
              <a:t>робив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великі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успіхи</a:t>
            </a:r>
            <a:r>
              <a:rPr lang="ru-RU" dirty="0">
                <a:solidFill>
                  <a:schemeClr val="tx1"/>
                </a:solidFill>
              </a:rPr>
              <a:t> і </a:t>
            </a:r>
            <a:r>
              <a:rPr lang="ru-RU" dirty="0" err="1">
                <a:solidFill>
                  <a:schemeClr val="tx1"/>
                </a:solidFill>
              </a:rPr>
              <a:t>вже</a:t>
            </a:r>
            <a:r>
              <a:rPr lang="ru-RU" dirty="0">
                <a:solidFill>
                  <a:schemeClr val="tx1"/>
                </a:solidFill>
              </a:rPr>
              <a:t> в 9 </a:t>
            </a:r>
            <a:r>
              <a:rPr lang="ru-RU" dirty="0" err="1">
                <a:solidFill>
                  <a:schemeClr val="tx1"/>
                </a:solidFill>
              </a:rPr>
              <a:t>років</a:t>
            </a:r>
            <a:r>
              <a:rPr lang="ru-RU" dirty="0">
                <a:solidFill>
                  <a:schemeClr val="tx1"/>
                </a:solidFill>
              </a:rPr>
              <a:t> написав свою першу картину.   </a:t>
            </a:r>
            <a:r>
              <a:rPr lang="ru-RU" dirty="0" smtClean="0">
                <a:solidFill>
                  <a:schemeClr val="tx1"/>
                </a:solidFill>
              </a:rPr>
              <a:t>У </a:t>
            </a:r>
            <a:r>
              <a:rPr lang="ru-RU" dirty="0">
                <a:solidFill>
                  <a:schemeClr val="tx1"/>
                </a:solidFill>
              </a:rPr>
              <a:t>1895 </a:t>
            </a:r>
            <a:r>
              <a:rPr lang="ru-RU" dirty="0" err="1">
                <a:solidFill>
                  <a:schemeClr val="tx1"/>
                </a:solidFill>
              </a:rPr>
              <a:t>році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Пікассо</a:t>
            </a:r>
            <a:r>
              <a:rPr lang="ru-RU" dirty="0">
                <a:solidFill>
                  <a:schemeClr val="tx1"/>
                </a:solidFill>
              </a:rPr>
              <a:t> став </a:t>
            </a:r>
            <a:r>
              <a:rPr lang="ru-RU" dirty="0" err="1">
                <a:solidFill>
                  <a:schemeClr val="tx1"/>
                </a:solidFill>
              </a:rPr>
              <a:t>вчитися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школі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витончених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мистецтв</a:t>
            </a:r>
            <a:r>
              <a:rPr lang="ru-RU" dirty="0">
                <a:solidFill>
                  <a:schemeClr val="tx1"/>
                </a:solidFill>
              </a:rPr>
              <a:t> Ла-</a:t>
            </a:r>
            <a:r>
              <a:rPr lang="ru-RU" dirty="0" err="1">
                <a:solidFill>
                  <a:schemeClr val="tx1"/>
                </a:solidFill>
              </a:rPr>
              <a:t>Лонха</a:t>
            </a:r>
            <a:r>
              <a:rPr lang="ru-RU" dirty="0">
                <a:solidFill>
                  <a:schemeClr val="tx1"/>
                </a:solidFill>
              </a:rPr>
              <a:t>. Для </a:t>
            </a:r>
            <a:r>
              <a:rPr lang="ru-RU" dirty="0" err="1">
                <a:solidFill>
                  <a:schemeClr val="tx1"/>
                </a:solidFill>
              </a:rPr>
              <a:t>навчання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цій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школі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він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був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ще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малий</a:t>
            </a:r>
            <a:r>
              <a:rPr lang="ru-RU" dirty="0">
                <a:solidFill>
                  <a:schemeClr val="tx1"/>
                </a:solidFill>
              </a:rPr>
              <a:t>, але </a:t>
            </a:r>
            <a:r>
              <a:rPr lang="ru-RU" dirty="0" err="1">
                <a:solidFill>
                  <a:schemeClr val="tx1"/>
                </a:solidFill>
              </a:rPr>
              <a:t>батько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наполіг</a:t>
            </a:r>
            <a:r>
              <a:rPr lang="ru-RU" dirty="0">
                <a:solidFill>
                  <a:schemeClr val="tx1"/>
                </a:solidFill>
              </a:rPr>
              <a:t> на тому, </a:t>
            </a:r>
            <a:r>
              <a:rPr lang="ru-RU" dirty="0" err="1">
                <a:solidFill>
                  <a:schemeClr val="tx1"/>
                </a:solidFill>
              </a:rPr>
              <a:t>щоб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син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спробував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вступити</a:t>
            </a:r>
            <a:r>
              <a:rPr lang="ru-RU" dirty="0">
                <a:solidFill>
                  <a:schemeClr val="tx1"/>
                </a:solidFill>
              </a:rPr>
              <a:t> на </a:t>
            </a:r>
            <a:r>
              <a:rPr lang="ru-RU" dirty="0" err="1">
                <a:solidFill>
                  <a:schemeClr val="tx1"/>
                </a:solidFill>
              </a:rPr>
              <a:t>конкурсній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основі</a:t>
            </a:r>
            <a:r>
              <a:rPr lang="ru-RU" dirty="0">
                <a:solidFill>
                  <a:schemeClr val="tx1"/>
                </a:solidFill>
              </a:rPr>
              <a:t>. Юнак </a:t>
            </a:r>
            <a:r>
              <a:rPr lang="ru-RU" dirty="0" err="1">
                <a:solidFill>
                  <a:schemeClr val="tx1"/>
                </a:solidFill>
              </a:rPr>
              <a:t>чудово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склав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всі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іспити</a:t>
            </a:r>
            <a:r>
              <a:rPr lang="ru-RU" dirty="0">
                <a:solidFill>
                  <a:schemeClr val="tx1"/>
                </a:solidFill>
              </a:rPr>
              <a:t> та почав </a:t>
            </a:r>
            <a:r>
              <a:rPr lang="ru-RU" dirty="0" err="1">
                <a:solidFill>
                  <a:schemeClr val="tx1"/>
                </a:solidFill>
              </a:rPr>
              <a:t>своє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навчання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3113" y="1020417"/>
            <a:ext cx="2358887" cy="29456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3339" y="2357437"/>
            <a:ext cx="2143125" cy="21431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39300" y="3888580"/>
            <a:ext cx="2552700" cy="1790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3339" y="5119755"/>
            <a:ext cx="2667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379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3625" y="130593"/>
            <a:ext cx="10178322" cy="624780"/>
          </a:xfrm>
        </p:spPr>
        <p:txBody>
          <a:bodyPr>
            <a:normAutofit/>
          </a:bodyPr>
          <a:lstStyle/>
          <a:p>
            <a:r>
              <a:rPr lang="uk-UA" sz="3600" dirty="0" smtClean="0"/>
              <a:t>Цікаві факти про </a:t>
            </a:r>
            <a:r>
              <a:rPr lang="uk-UA" sz="3600" dirty="0" err="1" smtClean="0"/>
              <a:t>пабло</a:t>
            </a:r>
            <a:r>
              <a:rPr lang="uk-UA" sz="3600" dirty="0" smtClean="0"/>
              <a:t> </a:t>
            </a:r>
            <a:r>
              <a:rPr lang="uk-UA" sz="3600" dirty="0" err="1" smtClean="0"/>
              <a:t>пікассо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3625" y="1086678"/>
            <a:ext cx="10178322" cy="5771321"/>
          </a:xfrm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chemeClr val="tx1"/>
                </a:solidFill>
              </a:rPr>
              <a:t>ЯК ПІКАССО ПРИДУМАВ </a:t>
            </a:r>
            <a:r>
              <a:rPr lang="ru-RU" sz="1800" b="1" dirty="0" smtClean="0">
                <a:solidFill>
                  <a:schemeClr val="tx1"/>
                </a:solidFill>
              </a:rPr>
              <a:t>КУБІЗМ</a:t>
            </a:r>
          </a:p>
          <a:p>
            <a:pPr marL="0" indent="0">
              <a:buNone/>
            </a:pPr>
            <a:r>
              <a:rPr lang="ru-RU" sz="1800" dirty="0" err="1">
                <a:solidFill>
                  <a:schemeClr val="tx1"/>
                </a:solidFill>
              </a:rPr>
              <a:t>Картини</a:t>
            </a:r>
            <a:r>
              <a:rPr lang="ru-RU" sz="1800" dirty="0">
                <a:solidFill>
                  <a:schemeClr val="tx1"/>
                </a:solidFill>
              </a:rPr>
              <a:t>, </a:t>
            </a:r>
            <a:r>
              <a:rPr lang="ru-RU" sz="1800" dirty="0" err="1">
                <a:solidFill>
                  <a:schemeClr val="tx1"/>
                </a:solidFill>
              </a:rPr>
              <a:t>написані</a:t>
            </a:r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 err="1">
                <a:solidFill>
                  <a:schemeClr val="tx1"/>
                </a:solidFill>
              </a:rPr>
              <a:t>Пікассо</a:t>
            </a:r>
            <a:r>
              <a:rPr lang="ru-RU" sz="1800" dirty="0">
                <a:solidFill>
                  <a:schemeClr val="tx1"/>
                </a:solidFill>
              </a:rPr>
              <a:t>, </a:t>
            </a:r>
            <a:r>
              <a:rPr lang="ru-RU" sz="1800" dirty="0" err="1">
                <a:solidFill>
                  <a:schemeClr val="tx1"/>
                </a:solidFill>
              </a:rPr>
              <a:t>відносяться</a:t>
            </a:r>
            <a:r>
              <a:rPr lang="ru-RU" sz="1800" dirty="0">
                <a:solidFill>
                  <a:schemeClr val="tx1"/>
                </a:solidFill>
              </a:rPr>
              <a:t> до стилю «</a:t>
            </a:r>
            <a:r>
              <a:rPr lang="ru-RU" sz="1800" dirty="0" err="1">
                <a:solidFill>
                  <a:schemeClr val="tx1"/>
                </a:solidFill>
              </a:rPr>
              <a:t>кубізм</a:t>
            </a:r>
            <a:r>
              <a:rPr lang="ru-RU" sz="1800" dirty="0">
                <a:solidFill>
                  <a:schemeClr val="tx1"/>
                </a:solidFill>
              </a:rPr>
              <a:t>», </a:t>
            </a:r>
            <a:r>
              <a:rPr lang="ru-RU" sz="1800" dirty="0" err="1">
                <a:solidFill>
                  <a:schemeClr val="tx1"/>
                </a:solidFill>
              </a:rPr>
              <a:t>який</a:t>
            </a:r>
            <a:r>
              <a:rPr lang="ru-RU" sz="1800" dirty="0">
                <a:solidFill>
                  <a:schemeClr val="tx1"/>
                </a:solidFill>
              </a:rPr>
              <a:t>, до </a:t>
            </a:r>
            <a:r>
              <a:rPr lang="ru-RU" sz="1800" dirty="0" err="1">
                <a:solidFill>
                  <a:schemeClr val="tx1"/>
                </a:solidFill>
              </a:rPr>
              <a:t>речі</a:t>
            </a:r>
            <a:r>
              <a:rPr lang="ru-RU" sz="1800" dirty="0">
                <a:solidFill>
                  <a:schemeClr val="tx1"/>
                </a:solidFill>
              </a:rPr>
              <a:t>, придумав сам художник разом </a:t>
            </a:r>
            <a:r>
              <a:rPr lang="ru-RU" sz="1800" dirty="0" err="1">
                <a:solidFill>
                  <a:schemeClr val="tx1"/>
                </a:solidFill>
              </a:rPr>
              <a:t>зі</a:t>
            </a:r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 err="1">
                <a:solidFill>
                  <a:schemeClr val="tx1"/>
                </a:solidFill>
              </a:rPr>
              <a:t>своїм</a:t>
            </a:r>
            <a:r>
              <a:rPr lang="ru-RU" sz="1800" dirty="0">
                <a:solidFill>
                  <a:schemeClr val="tx1"/>
                </a:solidFill>
              </a:rPr>
              <a:t> другом. </a:t>
            </a:r>
            <a:r>
              <a:rPr lang="ru-RU" sz="1800" dirty="0" err="1">
                <a:solidFill>
                  <a:schemeClr val="tx1"/>
                </a:solidFill>
              </a:rPr>
              <a:t>Насправді</a:t>
            </a:r>
            <a:r>
              <a:rPr lang="ru-RU" sz="1800" dirty="0">
                <a:solidFill>
                  <a:schemeClr val="tx1"/>
                </a:solidFill>
              </a:rPr>
              <a:t>, </a:t>
            </a:r>
            <a:r>
              <a:rPr lang="ru-RU" sz="1800" dirty="0" err="1">
                <a:solidFill>
                  <a:schemeClr val="tx1"/>
                </a:solidFill>
              </a:rPr>
              <a:t>термін</a:t>
            </a:r>
            <a:r>
              <a:rPr lang="ru-RU" sz="1800" dirty="0">
                <a:solidFill>
                  <a:schemeClr val="tx1"/>
                </a:solidFill>
              </a:rPr>
              <a:t> «</a:t>
            </a:r>
            <a:r>
              <a:rPr lang="ru-RU" sz="1800" dirty="0" err="1">
                <a:solidFill>
                  <a:schemeClr val="tx1"/>
                </a:solidFill>
              </a:rPr>
              <a:t>кубізм</a:t>
            </a:r>
            <a:r>
              <a:rPr lang="ru-RU" sz="1800" dirty="0">
                <a:solidFill>
                  <a:schemeClr val="tx1"/>
                </a:solidFill>
              </a:rPr>
              <a:t>» </a:t>
            </a:r>
            <a:r>
              <a:rPr lang="ru-RU" sz="1800" dirty="0" err="1">
                <a:solidFill>
                  <a:schemeClr val="tx1"/>
                </a:solidFill>
              </a:rPr>
              <a:t>був</a:t>
            </a:r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 err="1">
                <a:solidFill>
                  <a:schemeClr val="tx1"/>
                </a:solidFill>
              </a:rPr>
              <a:t>винайдений</a:t>
            </a:r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 err="1">
                <a:solidFill>
                  <a:schemeClr val="tx1"/>
                </a:solidFill>
              </a:rPr>
              <a:t>французьким</a:t>
            </a:r>
            <a:r>
              <a:rPr lang="ru-RU" sz="1800" dirty="0">
                <a:solidFill>
                  <a:schemeClr val="tx1"/>
                </a:solidFill>
              </a:rPr>
              <a:t> критиком </a:t>
            </a:r>
            <a:r>
              <a:rPr lang="ru-RU" sz="1800" dirty="0" err="1">
                <a:solidFill>
                  <a:schemeClr val="tx1"/>
                </a:solidFill>
              </a:rPr>
              <a:t>Воселем</a:t>
            </a:r>
            <a:r>
              <a:rPr lang="ru-RU" sz="1800" dirty="0">
                <a:solidFill>
                  <a:schemeClr val="tx1"/>
                </a:solidFill>
              </a:rPr>
              <a:t>, </a:t>
            </a:r>
            <a:r>
              <a:rPr lang="ru-RU" sz="1800" dirty="0" err="1">
                <a:solidFill>
                  <a:schemeClr val="tx1"/>
                </a:solidFill>
              </a:rPr>
              <a:t>який</a:t>
            </a:r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 err="1">
                <a:solidFill>
                  <a:schemeClr val="tx1"/>
                </a:solidFill>
              </a:rPr>
              <a:t>зауважив</a:t>
            </a:r>
            <a:r>
              <a:rPr lang="ru-RU" sz="1800" dirty="0">
                <a:solidFill>
                  <a:schemeClr val="tx1"/>
                </a:solidFill>
              </a:rPr>
              <a:t>, </a:t>
            </a:r>
            <a:r>
              <a:rPr lang="ru-RU" sz="1800" dirty="0" err="1">
                <a:solidFill>
                  <a:schemeClr val="tx1"/>
                </a:solidFill>
              </a:rPr>
              <a:t>що</a:t>
            </a:r>
            <a:r>
              <a:rPr lang="ru-RU" sz="1800" dirty="0">
                <a:solidFill>
                  <a:schemeClr val="tx1"/>
                </a:solidFill>
              </a:rPr>
              <a:t> практично </a:t>
            </a:r>
            <a:r>
              <a:rPr lang="ru-RU" sz="1800" dirty="0" err="1">
                <a:solidFill>
                  <a:schemeClr val="tx1"/>
                </a:solidFill>
              </a:rPr>
              <a:t>всі</a:t>
            </a:r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 err="1">
                <a:solidFill>
                  <a:schemeClr val="tx1"/>
                </a:solidFill>
              </a:rPr>
              <a:t>зображення</a:t>
            </a:r>
            <a:r>
              <a:rPr lang="ru-RU" sz="1800" dirty="0">
                <a:solidFill>
                  <a:schemeClr val="tx1"/>
                </a:solidFill>
              </a:rPr>
              <a:t> на полотнах художника </a:t>
            </a:r>
            <a:r>
              <a:rPr lang="ru-RU" sz="1800" dirty="0" err="1">
                <a:solidFill>
                  <a:schemeClr val="tx1"/>
                </a:solidFill>
              </a:rPr>
              <a:t>складаються</a:t>
            </a:r>
            <a:r>
              <a:rPr lang="ru-RU" sz="1800" dirty="0">
                <a:solidFill>
                  <a:schemeClr val="tx1"/>
                </a:solidFill>
              </a:rPr>
              <a:t> з невеликих </a:t>
            </a:r>
            <a:r>
              <a:rPr lang="ru-RU" sz="1800" dirty="0" err="1">
                <a:solidFill>
                  <a:schemeClr val="tx1"/>
                </a:solidFill>
              </a:rPr>
              <a:t>кубів</a:t>
            </a:r>
            <a:r>
              <a:rPr lang="ru-RU" sz="1800" dirty="0">
                <a:solidFill>
                  <a:schemeClr val="tx1"/>
                </a:solidFill>
              </a:rPr>
              <a:t>. </a:t>
            </a:r>
            <a:r>
              <a:rPr lang="ru-RU" sz="1800" dirty="0" err="1">
                <a:solidFill>
                  <a:schemeClr val="tx1"/>
                </a:solidFill>
              </a:rPr>
              <a:t>Однак</a:t>
            </a:r>
            <a:r>
              <a:rPr lang="ru-RU" sz="1800" dirty="0">
                <a:solidFill>
                  <a:schemeClr val="tx1"/>
                </a:solidFill>
              </a:rPr>
              <a:t> без </a:t>
            </a:r>
            <a:r>
              <a:rPr lang="ru-RU" sz="1800" dirty="0" err="1">
                <a:solidFill>
                  <a:schemeClr val="tx1"/>
                </a:solidFill>
              </a:rPr>
              <a:t>Пікассо</a:t>
            </a:r>
            <a:r>
              <a:rPr lang="ru-RU" sz="1800" dirty="0">
                <a:solidFill>
                  <a:schemeClr val="tx1"/>
                </a:solidFill>
              </a:rPr>
              <a:t> не </a:t>
            </a:r>
            <a:r>
              <a:rPr lang="ru-RU" sz="1800" dirty="0" err="1">
                <a:solidFill>
                  <a:schemeClr val="tx1"/>
                </a:solidFill>
              </a:rPr>
              <a:t>було</a:t>
            </a:r>
            <a:r>
              <a:rPr lang="ru-RU" sz="1800" dirty="0">
                <a:solidFill>
                  <a:schemeClr val="tx1"/>
                </a:solidFill>
              </a:rPr>
              <a:t> б </a:t>
            </a:r>
            <a:r>
              <a:rPr lang="ru-RU" sz="1800" dirty="0" err="1">
                <a:solidFill>
                  <a:schemeClr val="tx1"/>
                </a:solidFill>
              </a:rPr>
              <a:t>ніякого</a:t>
            </a:r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 err="1">
                <a:solidFill>
                  <a:schemeClr val="tx1"/>
                </a:solidFill>
              </a:rPr>
              <a:t>кубізму</a:t>
            </a:r>
            <a:r>
              <a:rPr lang="ru-RU" sz="1800" dirty="0">
                <a:solidFill>
                  <a:schemeClr val="tx1"/>
                </a:solidFill>
              </a:rPr>
              <a:t> в </a:t>
            </a:r>
            <a:r>
              <a:rPr lang="ru-RU" sz="1800" dirty="0" err="1">
                <a:solidFill>
                  <a:schemeClr val="tx1"/>
                </a:solidFill>
              </a:rPr>
              <a:t>живописі</a:t>
            </a:r>
            <a:r>
              <a:rPr lang="ru-RU" sz="1800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sz="1800" b="1" dirty="0">
                <a:solidFill>
                  <a:schemeClr val="tx1"/>
                </a:solidFill>
              </a:rPr>
              <a:t>«ПІКАДОР» – ПЕРШИЙ ШЕДЕВР </a:t>
            </a:r>
            <a:r>
              <a:rPr lang="ru-RU" sz="1800" b="1" dirty="0" smtClean="0">
                <a:solidFill>
                  <a:schemeClr val="tx1"/>
                </a:solidFill>
              </a:rPr>
              <a:t>ХУДОЖНИКА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</a:rPr>
              <a:t>Свою першу картину Пабло </a:t>
            </a:r>
            <a:r>
              <a:rPr lang="ru-RU" sz="1800" dirty="0" err="1">
                <a:solidFill>
                  <a:schemeClr val="tx1"/>
                </a:solidFill>
              </a:rPr>
              <a:t>Пікассо</a:t>
            </a:r>
            <a:r>
              <a:rPr lang="ru-RU" sz="1800" dirty="0">
                <a:solidFill>
                  <a:schemeClr val="tx1"/>
                </a:solidFill>
              </a:rPr>
              <a:t> написав у </a:t>
            </a:r>
            <a:r>
              <a:rPr lang="ru-RU" sz="1800" dirty="0" err="1">
                <a:solidFill>
                  <a:schemeClr val="tx1"/>
                </a:solidFill>
              </a:rPr>
              <a:t>віці</a:t>
            </a:r>
            <a:r>
              <a:rPr lang="ru-RU" sz="1800" dirty="0">
                <a:solidFill>
                  <a:schemeClr val="tx1"/>
                </a:solidFill>
              </a:rPr>
              <a:t> 9 </a:t>
            </a:r>
            <a:r>
              <a:rPr lang="ru-RU" sz="1800" dirty="0" err="1">
                <a:solidFill>
                  <a:schemeClr val="tx1"/>
                </a:solidFill>
              </a:rPr>
              <a:t>років</a:t>
            </a:r>
            <a:r>
              <a:rPr lang="ru-RU" sz="1800" dirty="0">
                <a:solidFill>
                  <a:schemeClr val="tx1"/>
                </a:solidFill>
              </a:rPr>
              <a:t>. </a:t>
            </a:r>
            <a:r>
              <a:rPr lang="ru-RU" sz="1800" dirty="0" err="1">
                <a:solidFill>
                  <a:schemeClr val="tx1"/>
                </a:solidFill>
              </a:rPr>
              <a:t>Це</a:t>
            </a:r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 err="1">
                <a:solidFill>
                  <a:schemeClr val="tx1"/>
                </a:solidFill>
              </a:rPr>
              <a:t>було</a:t>
            </a:r>
            <a:r>
              <a:rPr lang="ru-RU" sz="1800" dirty="0">
                <a:solidFill>
                  <a:schemeClr val="tx1"/>
                </a:solidFill>
              </a:rPr>
              <a:t> полотно, </a:t>
            </a:r>
            <a:r>
              <a:rPr lang="ru-RU" sz="1800" dirty="0" err="1">
                <a:solidFill>
                  <a:schemeClr val="tx1"/>
                </a:solidFill>
              </a:rPr>
              <a:t>що</a:t>
            </a:r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 err="1">
                <a:solidFill>
                  <a:schemeClr val="tx1"/>
                </a:solidFill>
              </a:rPr>
              <a:t>зафіксувало</a:t>
            </a:r>
            <a:r>
              <a:rPr lang="ru-RU" sz="1800" dirty="0">
                <a:solidFill>
                  <a:schemeClr val="tx1"/>
                </a:solidFill>
              </a:rPr>
              <a:t> вершника, верхи на </a:t>
            </a:r>
            <a:r>
              <a:rPr lang="ru-RU" sz="1800" dirty="0" err="1">
                <a:solidFill>
                  <a:schemeClr val="tx1"/>
                </a:solidFill>
              </a:rPr>
              <a:t>коні</a:t>
            </a:r>
            <a:r>
              <a:rPr lang="ru-RU" sz="1800" dirty="0">
                <a:solidFill>
                  <a:schemeClr val="tx1"/>
                </a:solidFill>
              </a:rPr>
              <a:t>. Першим «</a:t>
            </a:r>
            <a:r>
              <a:rPr lang="ru-RU" sz="1800" dirty="0" err="1">
                <a:solidFill>
                  <a:schemeClr val="tx1"/>
                </a:solidFill>
              </a:rPr>
              <a:t>справжнім</a:t>
            </a:r>
            <a:r>
              <a:rPr lang="ru-RU" sz="1800" dirty="0">
                <a:solidFill>
                  <a:schemeClr val="tx1"/>
                </a:solidFill>
              </a:rPr>
              <a:t>» </a:t>
            </a:r>
            <a:r>
              <a:rPr lang="ru-RU" sz="1800" dirty="0" err="1">
                <a:solidFill>
                  <a:schemeClr val="tx1"/>
                </a:solidFill>
              </a:rPr>
              <a:t>або</a:t>
            </a:r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 err="1">
                <a:solidFill>
                  <a:schemeClr val="tx1"/>
                </a:solidFill>
              </a:rPr>
              <a:t>академічним</a:t>
            </a:r>
            <a:r>
              <a:rPr lang="ru-RU" sz="1800" dirty="0">
                <a:solidFill>
                  <a:schemeClr val="tx1"/>
                </a:solidFill>
              </a:rPr>
              <a:t> полотном художника стало «Перше </a:t>
            </a:r>
            <a:r>
              <a:rPr lang="ru-RU" sz="1800" dirty="0" err="1">
                <a:solidFill>
                  <a:schemeClr val="tx1"/>
                </a:solidFill>
              </a:rPr>
              <a:t>причастя</a:t>
            </a:r>
            <a:r>
              <a:rPr lang="ru-RU" sz="1800" dirty="0">
                <a:solidFill>
                  <a:schemeClr val="tx1"/>
                </a:solidFill>
              </a:rPr>
              <a:t>», картина, </a:t>
            </a:r>
            <a:r>
              <a:rPr lang="ru-RU" sz="1800" dirty="0" err="1">
                <a:solidFill>
                  <a:schemeClr val="tx1"/>
                </a:solidFill>
              </a:rPr>
              <a:t>настільки</a:t>
            </a:r>
            <a:r>
              <a:rPr lang="ru-RU" sz="1800" dirty="0">
                <a:solidFill>
                  <a:schemeClr val="tx1"/>
                </a:solidFill>
              </a:rPr>
              <a:t> не схожа на </a:t>
            </a:r>
            <a:r>
              <a:rPr lang="ru-RU" sz="1800" dirty="0" err="1">
                <a:solidFill>
                  <a:schemeClr val="tx1"/>
                </a:solidFill>
              </a:rPr>
              <a:t>всім</a:t>
            </a:r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 err="1">
                <a:solidFill>
                  <a:schemeClr val="tx1"/>
                </a:solidFill>
              </a:rPr>
              <a:t>відомий</a:t>
            </a:r>
            <a:r>
              <a:rPr lang="ru-RU" sz="1800" dirty="0">
                <a:solidFill>
                  <a:schemeClr val="tx1"/>
                </a:solidFill>
              </a:rPr>
              <a:t> «</a:t>
            </a:r>
            <a:r>
              <a:rPr lang="ru-RU" sz="1800" dirty="0" err="1">
                <a:solidFill>
                  <a:schemeClr val="tx1"/>
                </a:solidFill>
              </a:rPr>
              <a:t>кубічний</a:t>
            </a:r>
            <a:r>
              <a:rPr lang="ru-RU" sz="1800" dirty="0">
                <a:solidFill>
                  <a:schemeClr val="tx1"/>
                </a:solidFill>
              </a:rPr>
              <a:t>» стиль, вона </a:t>
            </a:r>
            <a:r>
              <a:rPr lang="ru-RU" sz="1800" dirty="0" err="1">
                <a:solidFill>
                  <a:schemeClr val="tx1"/>
                </a:solidFill>
              </a:rPr>
              <a:t>зображувала</a:t>
            </a:r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 err="1">
                <a:solidFill>
                  <a:schemeClr val="tx1"/>
                </a:solidFill>
              </a:rPr>
              <a:t>його</a:t>
            </a:r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 err="1">
                <a:solidFill>
                  <a:schemeClr val="tx1"/>
                </a:solidFill>
              </a:rPr>
              <a:t>рідних</a:t>
            </a:r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 err="1">
                <a:solidFill>
                  <a:schemeClr val="tx1"/>
                </a:solidFill>
              </a:rPr>
              <a:t>під</a:t>
            </a:r>
            <a:r>
              <a:rPr lang="ru-RU" sz="1800" dirty="0">
                <a:solidFill>
                  <a:schemeClr val="tx1"/>
                </a:solidFill>
              </a:rPr>
              <a:t> час </a:t>
            </a:r>
            <a:r>
              <a:rPr lang="ru-RU" sz="1800" dirty="0" err="1">
                <a:solidFill>
                  <a:schemeClr val="tx1"/>
                </a:solidFill>
              </a:rPr>
              <a:t>церковної</a:t>
            </a:r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 err="1">
                <a:solidFill>
                  <a:schemeClr val="tx1"/>
                </a:solidFill>
              </a:rPr>
              <a:t>церемонії</a:t>
            </a:r>
            <a:r>
              <a:rPr lang="ru-RU" sz="1800" dirty="0" smtClean="0">
                <a:solidFill>
                  <a:schemeClr val="tx1"/>
                </a:solidFill>
              </a:rPr>
              <a:t>.</a:t>
            </a:r>
          </a:p>
          <a:p>
            <a:r>
              <a:rPr lang="uk-UA" sz="1800" b="1" dirty="0" smtClean="0">
                <a:solidFill>
                  <a:schemeClr val="tx1"/>
                </a:solidFill>
              </a:rPr>
              <a:t>ІМ’Я З 23 СЛІВ</a:t>
            </a:r>
          </a:p>
          <a:p>
            <a:pPr marL="0" indent="0">
              <a:buNone/>
            </a:pPr>
            <a:r>
              <a:rPr lang="ru-RU" sz="1800" dirty="0" err="1">
                <a:solidFill>
                  <a:schemeClr val="tx1"/>
                </a:solidFill>
              </a:rPr>
              <a:t>Його</a:t>
            </a:r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 err="1">
                <a:solidFill>
                  <a:schemeClr val="tx1"/>
                </a:solidFill>
              </a:rPr>
              <a:t>ім’я</a:t>
            </a:r>
            <a:r>
              <a:rPr lang="ru-RU" sz="1800" dirty="0">
                <a:solidFill>
                  <a:schemeClr val="tx1"/>
                </a:solidFill>
              </a:rPr>
              <a:t>, </a:t>
            </a:r>
            <a:r>
              <a:rPr lang="ru-RU" sz="1800" dirty="0" err="1">
                <a:solidFill>
                  <a:schemeClr val="tx1"/>
                </a:solidFill>
              </a:rPr>
              <a:t>дане</a:t>
            </a:r>
            <a:r>
              <a:rPr lang="ru-RU" sz="1800" dirty="0">
                <a:solidFill>
                  <a:schemeClr val="tx1"/>
                </a:solidFill>
              </a:rPr>
              <a:t> при </a:t>
            </a:r>
            <a:r>
              <a:rPr lang="ru-RU" sz="1800" dirty="0" err="1">
                <a:solidFill>
                  <a:schemeClr val="tx1"/>
                </a:solidFill>
              </a:rPr>
              <a:t>хрещенні</a:t>
            </a:r>
            <a:r>
              <a:rPr lang="ru-RU" sz="1800" dirty="0">
                <a:solidFill>
                  <a:schemeClr val="tx1"/>
                </a:solidFill>
              </a:rPr>
              <a:t>, </a:t>
            </a:r>
            <a:r>
              <a:rPr lang="ru-RU" sz="1800" dirty="0" err="1">
                <a:solidFill>
                  <a:schemeClr val="tx1"/>
                </a:solidFill>
              </a:rPr>
              <a:t>складається</a:t>
            </a:r>
            <a:r>
              <a:rPr lang="ru-RU" sz="1800" dirty="0">
                <a:solidFill>
                  <a:schemeClr val="tx1"/>
                </a:solidFill>
              </a:rPr>
              <a:t> з 23 </a:t>
            </a:r>
            <a:r>
              <a:rPr lang="ru-RU" sz="1800" dirty="0" err="1">
                <a:solidFill>
                  <a:schemeClr val="tx1"/>
                </a:solidFill>
              </a:rPr>
              <a:t>слів</a:t>
            </a:r>
            <a:r>
              <a:rPr lang="ru-RU" sz="1800" dirty="0">
                <a:solidFill>
                  <a:schemeClr val="tx1"/>
                </a:solidFill>
              </a:rPr>
              <a:t> – </a:t>
            </a:r>
            <a:r>
              <a:rPr lang="ru-RU" sz="1800" u="sng" dirty="0">
                <a:solidFill>
                  <a:schemeClr val="tx1"/>
                </a:solidFill>
              </a:rPr>
              <a:t>Пабло </a:t>
            </a:r>
            <a:r>
              <a:rPr lang="ru-RU" sz="1800" u="sng" dirty="0" err="1">
                <a:solidFill>
                  <a:schemeClr val="tx1"/>
                </a:solidFill>
              </a:rPr>
              <a:t>Дієго</a:t>
            </a:r>
            <a:r>
              <a:rPr lang="ru-RU" sz="1800" u="sng" dirty="0">
                <a:solidFill>
                  <a:schemeClr val="tx1"/>
                </a:solidFill>
              </a:rPr>
              <a:t> Хосе </a:t>
            </a:r>
            <a:r>
              <a:rPr lang="ru-RU" sz="1800" u="sng" dirty="0" err="1">
                <a:solidFill>
                  <a:schemeClr val="tx1"/>
                </a:solidFill>
              </a:rPr>
              <a:t>Франсіско</a:t>
            </a:r>
            <a:r>
              <a:rPr lang="ru-RU" sz="1800" u="sng" dirty="0">
                <a:solidFill>
                  <a:schemeClr val="tx1"/>
                </a:solidFill>
              </a:rPr>
              <a:t> де </a:t>
            </a:r>
            <a:r>
              <a:rPr lang="ru-RU" sz="1800" u="sng" dirty="0" err="1">
                <a:solidFill>
                  <a:schemeClr val="tx1"/>
                </a:solidFill>
              </a:rPr>
              <a:t>Паула</a:t>
            </a:r>
            <a:r>
              <a:rPr lang="ru-RU" sz="1800" u="sng" dirty="0">
                <a:solidFill>
                  <a:schemeClr val="tx1"/>
                </a:solidFill>
              </a:rPr>
              <a:t> Хуан </a:t>
            </a:r>
            <a:r>
              <a:rPr lang="ru-RU" sz="1800" u="sng" dirty="0" err="1">
                <a:solidFill>
                  <a:schemeClr val="tx1"/>
                </a:solidFill>
              </a:rPr>
              <a:t>Непомусено</a:t>
            </a:r>
            <a:r>
              <a:rPr lang="ru-RU" sz="1800" u="sng" dirty="0">
                <a:solidFill>
                  <a:schemeClr val="tx1"/>
                </a:solidFill>
              </a:rPr>
              <a:t> </a:t>
            </a:r>
            <a:r>
              <a:rPr lang="ru-RU" sz="1800" u="sng" dirty="0" err="1">
                <a:solidFill>
                  <a:schemeClr val="tx1"/>
                </a:solidFill>
              </a:rPr>
              <a:t>Марія</a:t>
            </a:r>
            <a:r>
              <a:rPr lang="ru-RU" sz="1800" u="sng" dirty="0">
                <a:solidFill>
                  <a:schemeClr val="tx1"/>
                </a:solidFill>
              </a:rPr>
              <a:t> де </a:t>
            </a:r>
            <a:r>
              <a:rPr lang="ru-RU" sz="1800" u="sng" dirty="0" err="1">
                <a:solidFill>
                  <a:schemeClr val="tx1"/>
                </a:solidFill>
              </a:rPr>
              <a:t>лос</a:t>
            </a:r>
            <a:r>
              <a:rPr lang="ru-RU" sz="1800" u="sng" dirty="0">
                <a:solidFill>
                  <a:schemeClr val="tx1"/>
                </a:solidFill>
              </a:rPr>
              <a:t> </a:t>
            </a:r>
            <a:r>
              <a:rPr lang="ru-RU" sz="1800" u="sng" dirty="0" err="1">
                <a:solidFill>
                  <a:schemeClr val="tx1"/>
                </a:solidFill>
              </a:rPr>
              <a:t>Ремедіос</a:t>
            </a:r>
            <a:r>
              <a:rPr lang="ru-RU" sz="1800" u="sng" dirty="0">
                <a:solidFill>
                  <a:schemeClr val="tx1"/>
                </a:solidFill>
              </a:rPr>
              <a:t> </a:t>
            </a:r>
            <a:r>
              <a:rPr lang="ru-RU" sz="1800" u="sng" dirty="0" err="1">
                <a:solidFill>
                  <a:schemeClr val="tx1"/>
                </a:solidFill>
              </a:rPr>
              <a:t>Сіпріано</a:t>
            </a:r>
            <a:r>
              <a:rPr lang="ru-RU" sz="1800" u="sng" dirty="0">
                <a:solidFill>
                  <a:schemeClr val="tx1"/>
                </a:solidFill>
              </a:rPr>
              <a:t> де ла </a:t>
            </a:r>
            <a:r>
              <a:rPr lang="ru-RU" sz="1800" u="sng" dirty="0" err="1">
                <a:solidFill>
                  <a:schemeClr val="tx1"/>
                </a:solidFill>
              </a:rPr>
              <a:t>Сантісіма</a:t>
            </a:r>
            <a:r>
              <a:rPr lang="ru-RU" sz="1800" u="sng" dirty="0">
                <a:solidFill>
                  <a:schemeClr val="tx1"/>
                </a:solidFill>
              </a:rPr>
              <a:t> </a:t>
            </a:r>
            <a:r>
              <a:rPr lang="ru-RU" sz="1800" u="sng" dirty="0" err="1">
                <a:solidFill>
                  <a:schemeClr val="tx1"/>
                </a:solidFill>
              </a:rPr>
              <a:t>Тринідад</a:t>
            </a:r>
            <a:r>
              <a:rPr lang="ru-RU" sz="1800" u="sng" dirty="0">
                <a:solidFill>
                  <a:schemeClr val="tx1"/>
                </a:solidFill>
              </a:rPr>
              <a:t> </a:t>
            </a:r>
            <a:r>
              <a:rPr lang="ru-RU" sz="1800" u="sng" dirty="0" err="1">
                <a:solidFill>
                  <a:schemeClr val="tx1"/>
                </a:solidFill>
              </a:rPr>
              <a:t>Мартир</a:t>
            </a:r>
            <a:r>
              <a:rPr lang="ru-RU" sz="1800" u="sng" dirty="0">
                <a:solidFill>
                  <a:schemeClr val="tx1"/>
                </a:solidFill>
              </a:rPr>
              <a:t> </a:t>
            </a:r>
            <a:r>
              <a:rPr lang="ru-RU" sz="1800" u="sng" dirty="0" err="1">
                <a:solidFill>
                  <a:schemeClr val="tx1"/>
                </a:solidFill>
              </a:rPr>
              <a:t>Патрісіо</a:t>
            </a:r>
            <a:r>
              <a:rPr lang="ru-RU" sz="1800" u="sng" dirty="0">
                <a:solidFill>
                  <a:schemeClr val="tx1"/>
                </a:solidFill>
              </a:rPr>
              <a:t> </a:t>
            </a:r>
            <a:r>
              <a:rPr lang="ru-RU" sz="1800" u="sng" dirty="0" err="1">
                <a:solidFill>
                  <a:schemeClr val="tx1"/>
                </a:solidFill>
              </a:rPr>
              <a:t>Руїс</a:t>
            </a:r>
            <a:r>
              <a:rPr lang="ru-RU" sz="1800" u="sng" dirty="0">
                <a:solidFill>
                  <a:schemeClr val="tx1"/>
                </a:solidFill>
              </a:rPr>
              <a:t> </a:t>
            </a:r>
            <a:r>
              <a:rPr lang="ru-RU" sz="1800" u="sng" dirty="0" err="1">
                <a:solidFill>
                  <a:schemeClr val="tx1"/>
                </a:solidFill>
              </a:rPr>
              <a:t>Кліто</a:t>
            </a:r>
            <a:r>
              <a:rPr lang="ru-RU" sz="1800" u="sng" dirty="0">
                <a:solidFill>
                  <a:schemeClr val="tx1"/>
                </a:solidFill>
              </a:rPr>
              <a:t> </a:t>
            </a:r>
            <a:r>
              <a:rPr lang="ru-RU" sz="1800" u="sng" dirty="0" err="1" smtClean="0">
                <a:solidFill>
                  <a:schemeClr val="tx1"/>
                </a:solidFill>
              </a:rPr>
              <a:t>Пікассо</a:t>
            </a:r>
            <a:r>
              <a:rPr lang="ru-RU" sz="1800" dirty="0" smtClean="0">
                <a:solidFill>
                  <a:schemeClr val="tx1"/>
                </a:solidFill>
              </a:rPr>
              <a:t>. (</a:t>
            </a:r>
            <a:r>
              <a:rPr lang="ru-RU" sz="1800" dirty="0" err="1" smtClean="0">
                <a:solidFill>
                  <a:schemeClr val="tx1"/>
                </a:solidFill>
              </a:rPr>
              <a:t>ісп</a:t>
            </a:r>
            <a:r>
              <a:rPr lang="ru-RU" sz="1800" dirty="0">
                <a:solidFill>
                  <a:schemeClr val="tx1"/>
                </a:solidFill>
              </a:rPr>
              <a:t>. </a:t>
            </a:r>
            <a:r>
              <a:rPr lang="de-DE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Pablo Diego José Francisco de Paula Juan Nepomuceno María de los Remedios Cipriano de la </a:t>
            </a:r>
            <a:r>
              <a:rPr lang="de-DE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Santísima</a:t>
            </a:r>
            <a:r>
              <a:rPr lang="de-DE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Trinidad </a:t>
            </a:r>
            <a:r>
              <a:rPr lang="de-DE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Clito</a:t>
            </a:r>
            <a:r>
              <a:rPr lang="de-DE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Ruiz y Picasso</a:t>
            </a:r>
            <a:r>
              <a:rPr lang="de-DE" sz="1800" dirty="0" smtClean="0">
                <a:solidFill>
                  <a:schemeClr val="tx1"/>
                </a:solidFill>
              </a:rPr>
              <a:t>.</a:t>
            </a:r>
            <a:r>
              <a:rPr lang="uk-UA" sz="1800" dirty="0" smtClean="0">
                <a:solidFill>
                  <a:schemeClr val="tx1"/>
                </a:solidFill>
              </a:rPr>
              <a:t>)</a:t>
            </a:r>
            <a:endParaRPr lang="ru-RU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21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50043" y="3053662"/>
            <a:ext cx="3240809" cy="717545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tx1"/>
                </a:solidFill>
              </a:rPr>
              <a:t>«ПІКАДОР»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6925" y="516835"/>
            <a:ext cx="4302034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836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4686" y="104090"/>
            <a:ext cx="5891244" cy="359737"/>
          </a:xfrm>
        </p:spPr>
        <p:txBody>
          <a:bodyPr>
            <a:normAutofit fontScale="90000"/>
          </a:bodyPr>
          <a:lstStyle/>
          <a:p>
            <a:r>
              <a:rPr lang="uk-UA" sz="4000" dirty="0" smtClean="0"/>
              <a:t>КУБІЗМ У ПІКАССО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50297" y="1444486"/>
            <a:ext cx="7341703" cy="58905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</a:rPr>
              <a:t>Проблема </a:t>
            </a:r>
            <a:r>
              <a:rPr lang="ru-RU" sz="2400" dirty="0" err="1">
                <a:solidFill>
                  <a:schemeClr val="tx1"/>
                </a:solidFill>
              </a:rPr>
              <a:t>унікальності</a:t>
            </a:r>
            <a:r>
              <a:rPr lang="ru-RU" sz="2400" dirty="0">
                <a:solidFill>
                  <a:schemeClr val="tx1"/>
                </a:solidFill>
              </a:rPr>
              <a:t> і </a:t>
            </a:r>
            <a:r>
              <a:rPr lang="ru-RU" sz="2400" dirty="0" err="1">
                <a:solidFill>
                  <a:schemeClr val="tx1"/>
                </a:solidFill>
              </a:rPr>
              <a:t>точності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зображення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залишалася</a:t>
            </a:r>
            <a:r>
              <a:rPr lang="ru-RU" sz="2400" dirty="0">
                <a:solidFill>
                  <a:schemeClr val="tx1"/>
                </a:solidFill>
              </a:rPr>
              <a:t> на </a:t>
            </a:r>
            <a:r>
              <a:rPr lang="ru-RU" sz="2400" dirty="0" err="1">
                <a:solidFill>
                  <a:schemeClr val="tx1"/>
                </a:solidFill>
              </a:rPr>
              <a:t>першому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місці</a:t>
            </a:r>
            <a:r>
              <a:rPr lang="ru-RU" sz="2400" dirty="0">
                <a:solidFill>
                  <a:schemeClr val="tx1"/>
                </a:solidFill>
              </a:rPr>
              <a:t> в </a:t>
            </a:r>
            <a:r>
              <a:rPr lang="ru-RU" sz="2400" dirty="0" err="1">
                <a:solidFill>
                  <a:schemeClr val="tx1"/>
                </a:solidFill>
              </a:rPr>
              <a:t>європейському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образотворчому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мистецтві</a:t>
            </a:r>
            <a:r>
              <a:rPr lang="ru-RU" sz="2400" dirty="0">
                <a:solidFill>
                  <a:schemeClr val="tx1"/>
                </a:solidFill>
              </a:rPr>
              <a:t> аж до того моменту, коли в </a:t>
            </a:r>
            <a:r>
              <a:rPr lang="ru-RU" sz="2400" dirty="0" err="1">
                <a:solidFill>
                  <a:schemeClr val="tx1"/>
                </a:solidFill>
              </a:rPr>
              <a:t>нього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увірвався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кубізм</a:t>
            </a:r>
            <a:r>
              <a:rPr lang="ru-RU" sz="2400" dirty="0">
                <a:solidFill>
                  <a:schemeClr val="tx1"/>
                </a:solidFill>
              </a:rPr>
              <a:t>. Стимулом до </a:t>
            </a:r>
            <a:r>
              <a:rPr lang="ru-RU" sz="2400" dirty="0" err="1">
                <a:solidFill>
                  <a:schemeClr val="tx1"/>
                </a:solidFill>
              </a:rPr>
              <a:t>його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розвитку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багато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хто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вважає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питання</a:t>
            </a:r>
            <a:r>
              <a:rPr lang="ru-RU" sz="2400" dirty="0">
                <a:solidFill>
                  <a:schemeClr val="tx1"/>
                </a:solidFill>
              </a:rPr>
              <a:t>, </a:t>
            </a:r>
            <a:r>
              <a:rPr lang="ru-RU" sz="2400" dirty="0" err="1">
                <a:solidFill>
                  <a:schemeClr val="tx1"/>
                </a:solidFill>
              </a:rPr>
              <a:t>що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виникло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серед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художників</a:t>
            </a:r>
            <a:r>
              <a:rPr lang="ru-RU" sz="2400" dirty="0">
                <a:solidFill>
                  <a:schemeClr val="tx1"/>
                </a:solidFill>
              </a:rPr>
              <a:t>: "</a:t>
            </a:r>
            <a:r>
              <a:rPr lang="ru-RU" sz="2400" dirty="0" err="1">
                <a:solidFill>
                  <a:schemeClr val="tx1"/>
                </a:solidFill>
              </a:rPr>
              <a:t>Навіщо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</a:rPr>
              <a:t>малювати</a:t>
            </a:r>
            <a:r>
              <a:rPr lang="ru-RU" sz="2400" dirty="0" smtClean="0">
                <a:solidFill>
                  <a:schemeClr val="tx1"/>
                </a:solidFill>
              </a:rPr>
              <a:t>?" </a:t>
            </a:r>
            <a:r>
              <a:rPr lang="ru-RU" sz="2400" dirty="0">
                <a:solidFill>
                  <a:schemeClr val="tx1"/>
                </a:solidFill>
              </a:rPr>
              <a:t>У 1906 </a:t>
            </a:r>
            <a:r>
              <a:rPr lang="ru-RU" sz="2400" dirty="0" err="1">
                <a:solidFill>
                  <a:schemeClr val="tx1"/>
                </a:solidFill>
              </a:rPr>
              <a:t>році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роботи</a:t>
            </a:r>
            <a:r>
              <a:rPr lang="ru-RU" sz="2400" dirty="0">
                <a:solidFill>
                  <a:schemeClr val="tx1"/>
                </a:solidFill>
              </a:rPr>
              <a:t> Пабло </a:t>
            </a:r>
            <a:r>
              <a:rPr lang="ru-RU" sz="2400" dirty="0" err="1">
                <a:solidFill>
                  <a:schemeClr val="tx1"/>
                </a:solidFill>
              </a:rPr>
              <a:t>Пікассо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були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під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сильним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впливом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грецької</a:t>
            </a:r>
            <a:r>
              <a:rPr lang="ru-RU" sz="2400" dirty="0">
                <a:solidFill>
                  <a:schemeClr val="tx1"/>
                </a:solidFill>
              </a:rPr>
              <a:t>, </a:t>
            </a:r>
            <a:r>
              <a:rPr lang="ru-RU" sz="2400" dirty="0" err="1">
                <a:solidFill>
                  <a:schemeClr val="tx1"/>
                </a:solidFill>
              </a:rPr>
              <a:t>піренейського</a:t>
            </a:r>
            <a:r>
              <a:rPr lang="ru-RU" sz="2400" dirty="0">
                <a:solidFill>
                  <a:schemeClr val="tx1"/>
                </a:solidFill>
              </a:rPr>
              <a:t> і </a:t>
            </a:r>
            <a:r>
              <a:rPr lang="ru-RU" sz="2400" dirty="0" err="1">
                <a:solidFill>
                  <a:schemeClr val="tx1"/>
                </a:solidFill>
              </a:rPr>
              <a:t>африканського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мистецтва</a:t>
            </a:r>
            <a:r>
              <a:rPr lang="ru-RU" sz="2400" dirty="0">
                <a:solidFill>
                  <a:schemeClr val="tx1"/>
                </a:solidFill>
              </a:rPr>
              <a:t>, </a:t>
            </a:r>
            <a:r>
              <a:rPr lang="ru-RU" sz="2400" dirty="0" err="1">
                <a:solidFill>
                  <a:schemeClr val="tx1"/>
                </a:solidFill>
              </a:rPr>
              <a:t>почався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його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Період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Кубізму</a:t>
            </a:r>
            <a:r>
              <a:rPr lang="ru-RU" sz="2400" dirty="0">
                <a:solidFill>
                  <a:schemeClr val="tx1"/>
                </a:solidFill>
              </a:rPr>
              <a:t>. </a:t>
            </a:r>
            <a:r>
              <a:rPr lang="ru-RU" sz="2400" dirty="0" err="1">
                <a:solidFill>
                  <a:schemeClr val="tx1"/>
                </a:solidFill>
              </a:rPr>
              <a:t>Це</a:t>
            </a:r>
            <a:r>
              <a:rPr lang="ru-RU" sz="2400" dirty="0">
                <a:solidFill>
                  <a:schemeClr val="tx1"/>
                </a:solidFill>
              </a:rPr>
              <a:t> видно в </a:t>
            </a:r>
            <a:r>
              <a:rPr lang="ru-RU" sz="2400" dirty="0" err="1">
                <a:solidFill>
                  <a:schemeClr val="tx1"/>
                </a:solidFill>
              </a:rPr>
              <a:t>його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полотні</a:t>
            </a:r>
            <a:r>
              <a:rPr lang="ru-RU" sz="2400" dirty="0">
                <a:solidFill>
                  <a:schemeClr val="tx1"/>
                </a:solidFill>
              </a:rPr>
              <a:t> “</a:t>
            </a:r>
            <a:r>
              <a:rPr lang="de-DE" sz="2400" dirty="0">
                <a:solidFill>
                  <a:schemeClr val="tx1"/>
                </a:solidFill>
              </a:rPr>
              <a:t>Les </a:t>
            </a:r>
            <a:r>
              <a:rPr lang="de-DE" sz="2400" dirty="0" err="1">
                <a:solidFill>
                  <a:schemeClr val="tx1"/>
                </a:solidFill>
              </a:rPr>
              <a:t>Demoiselles</a:t>
            </a:r>
            <a:r>
              <a:rPr lang="de-DE" sz="2400" dirty="0">
                <a:solidFill>
                  <a:schemeClr val="tx1"/>
                </a:solidFill>
              </a:rPr>
              <a:t> </a:t>
            </a:r>
            <a:r>
              <a:rPr lang="de-DE" sz="2400" dirty="0" err="1">
                <a:solidFill>
                  <a:schemeClr val="tx1"/>
                </a:solidFill>
              </a:rPr>
              <a:t>dAvignon</a:t>
            </a:r>
            <a:r>
              <a:rPr lang="de-DE" sz="2400" dirty="0">
                <a:solidFill>
                  <a:schemeClr val="tx1"/>
                </a:solidFill>
              </a:rPr>
              <a:t>”, </a:t>
            </a:r>
            <a:r>
              <a:rPr lang="ru-RU" sz="2400" dirty="0" err="1">
                <a:solidFill>
                  <a:schemeClr val="tx1"/>
                </a:solidFill>
              </a:rPr>
              <a:t>який</a:t>
            </a:r>
            <a:r>
              <a:rPr lang="ru-RU" sz="2400" dirty="0">
                <a:solidFill>
                  <a:schemeClr val="tx1"/>
                </a:solidFill>
              </a:rPr>
              <a:t> зараз </a:t>
            </a:r>
            <a:r>
              <a:rPr lang="ru-RU" sz="2400" dirty="0" err="1">
                <a:solidFill>
                  <a:schemeClr val="tx1"/>
                </a:solidFill>
              </a:rPr>
              <a:t>експонується</a:t>
            </a:r>
            <a:r>
              <a:rPr lang="ru-RU" sz="2400" dirty="0">
                <a:solidFill>
                  <a:schemeClr val="tx1"/>
                </a:solidFill>
              </a:rPr>
              <a:t> в </a:t>
            </a:r>
            <a:r>
              <a:rPr lang="ru-RU" sz="2400" dirty="0" err="1">
                <a:solidFill>
                  <a:schemeClr val="tx1"/>
                </a:solidFill>
              </a:rPr>
              <a:t>Музеї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Сучасного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Мистецтва</a:t>
            </a:r>
            <a:r>
              <a:rPr lang="ru-RU" sz="2400" dirty="0">
                <a:solidFill>
                  <a:schemeClr val="tx1"/>
                </a:solidFill>
              </a:rPr>
              <a:t> в </a:t>
            </a:r>
            <a:r>
              <a:rPr lang="ru-RU" sz="2400" dirty="0" smtClean="0">
                <a:solidFill>
                  <a:schemeClr val="tx1"/>
                </a:solidFill>
              </a:rPr>
              <a:t>Нью-Йорку. 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32243"/>
            <a:ext cx="2531165" cy="23257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14718"/>
            <a:ext cx="4645072" cy="271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954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33278" y="143846"/>
            <a:ext cx="5758722" cy="611528"/>
          </a:xfrm>
        </p:spPr>
        <p:txBody>
          <a:bodyPr>
            <a:normAutofit fontScale="90000"/>
          </a:bodyPr>
          <a:lstStyle/>
          <a:p>
            <a:r>
              <a:rPr lang="uk-UA" sz="4000" dirty="0"/>
              <a:t>КУБІЗМ У ПІКАССО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64930" y="2054087"/>
            <a:ext cx="10370479" cy="58640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Картина </a:t>
            </a:r>
            <a:r>
              <a:rPr lang="ru-RU" dirty="0" err="1">
                <a:solidFill>
                  <a:schemeClr val="tx1"/>
                </a:solidFill>
              </a:rPr>
              <a:t>містить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перекручені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фігури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тіл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які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ніби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складаються</a:t>
            </a:r>
            <a:r>
              <a:rPr lang="ru-RU" dirty="0">
                <a:solidFill>
                  <a:schemeClr val="tx1"/>
                </a:solidFill>
              </a:rPr>
              <a:t> з </a:t>
            </a:r>
            <a:r>
              <a:rPr lang="ru-RU" dirty="0" err="1">
                <a:solidFill>
                  <a:schemeClr val="tx1"/>
                </a:solidFill>
              </a:rPr>
              <a:t>частин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відмінні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від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природної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форми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тіла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що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типово</a:t>
            </a:r>
            <a:r>
              <a:rPr lang="ru-RU" dirty="0">
                <a:solidFill>
                  <a:schemeClr val="tx1"/>
                </a:solidFill>
              </a:rPr>
              <a:t> для </a:t>
            </a:r>
            <a:r>
              <a:rPr lang="ru-RU" dirty="0" err="1">
                <a:solidFill>
                  <a:schemeClr val="tx1"/>
                </a:solidFill>
              </a:rPr>
              <a:t>Кубізму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Пікассо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намалював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безліч</a:t>
            </a:r>
            <a:r>
              <a:rPr lang="ru-RU" dirty="0">
                <a:solidFill>
                  <a:schemeClr val="tx1"/>
                </a:solidFill>
              </a:rPr>
              <a:t> картин, </a:t>
            </a:r>
            <a:r>
              <a:rPr lang="ru-RU" dirty="0" err="1">
                <a:solidFill>
                  <a:schemeClr val="tx1"/>
                </a:solidFill>
              </a:rPr>
              <a:t>включаючи</a:t>
            </a:r>
            <a:r>
              <a:rPr lang="ru-RU" dirty="0">
                <a:solidFill>
                  <a:schemeClr val="tx1"/>
                </a:solidFill>
              </a:rPr>
              <a:t> “Портрет </a:t>
            </a:r>
            <a:r>
              <a:rPr lang="ru-RU" dirty="0" err="1">
                <a:solidFill>
                  <a:schemeClr val="tx1"/>
                </a:solidFill>
              </a:rPr>
              <a:t>Даніела-Генрі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Кавейлера</a:t>
            </a:r>
            <a:r>
              <a:rPr lang="ru-RU" dirty="0">
                <a:solidFill>
                  <a:schemeClr val="tx1"/>
                </a:solidFill>
              </a:rPr>
              <a:t>”, </a:t>
            </a:r>
            <a:r>
              <a:rPr lang="ru-RU" dirty="0" err="1">
                <a:solidFill>
                  <a:schemeClr val="tx1"/>
                </a:solidFill>
              </a:rPr>
              <a:t>який</a:t>
            </a:r>
            <a:r>
              <a:rPr lang="ru-RU" dirty="0">
                <a:solidFill>
                  <a:schemeClr val="tx1"/>
                </a:solidFill>
              </a:rPr>
              <a:t> зараз на </a:t>
            </a:r>
            <a:r>
              <a:rPr lang="ru-RU" dirty="0" err="1">
                <a:solidFill>
                  <a:schemeClr val="tx1"/>
                </a:solidFill>
              </a:rPr>
              <a:t>виставці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Інституті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мистецтв</a:t>
            </a:r>
            <a:r>
              <a:rPr lang="ru-RU" dirty="0">
                <a:solidFill>
                  <a:schemeClr val="tx1"/>
                </a:solidFill>
              </a:rPr>
              <a:t> у </a:t>
            </a:r>
            <a:r>
              <a:rPr lang="ru-RU" dirty="0" smtClean="0">
                <a:solidFill>
                  <a:schemeClr val="tx1"/>
                </a:solidFill>
              </a:rPr>
              <a:t>Чикаго. </a:t>
            </a:r>
            <a:r>
              <a:rPr lang="ru-RU" dirty="0" err="1" smtClean="0">
                <a:solidFill>
                  <a:schemeClr val="tx1"/>
                </a:solidFill>
              </a:rPr>
              <a:t>Кубізм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Пікассо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прийняв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інший</a:t>
            </a:r>
            <a:r>
              <a:rPr lang="ru-RU" dirty="0">
                <a:solidFill>
                  <a:schemeClr val="tx1"/>
                </a:solidFill>
              </a:rPr>
              <a:t> образ, коли </a:t>
            </a:r>
            <a:r>
              <a:rPr lang="ru-RU" dirty="0" err="1">
                <a:solidFill>
                  <a:schemeClr val="tx1"/>
                </a:solidFill>
              </a:rPr>
              <a:t>він</a:t>
            </a:r>
            <a:r>
              <a:rPr lang="ru-RU" dirty="0">
                <a:solidFill>
                  <a:schemeClr val="tx1"/>
                </a:solidFill>
              </a:rPr>
              <a:t> почав </a:t>
            </a:r>
            <a:r>
              <a:rPr lang="ru-RU" dirty="0" err="1">
                <a:solidFill>
                  <a:schemeClr val="tx1"/>
                </a:solidFill>
              </a:rPr>
              <a:t>працювати</a:t>
            </a:r>
            <a:r>
              <a:rPr lang="ru-RU" dirty="0">
                <a:solidFill>
                  <a:schemeClr val="tx1"/>
                </a:solidFill>
              </a:rPr>
              <a:t> з </a:t>
            </a:r>
            <a:r>
              <a:rPr lang="ru-RU" dirty="0" err="1">
                <a:solidFill>
                  <a:schemeClr val="tx1"/>
                </a:solidFill>
              </a:rPr>
              <a:t>колажами</a:t>
            </a:r>
            <a:r>
              <a:rPr lang="ru-RU" dirty="0">
                <a:solidFill>
                  <a:schemeClr val="tx1"/>
                </a:solidFill>
              </a:rPr>
              <a:t> з </a:t>
            </a:r>
            <a:r>
              <a:rPr lang="ru-RU" dirty="0" err="1">
                <a:solidFill>
                  <a:schemeClr val="tx1"/>
                </a:solidFill>
              </a:rPr>
              <a:t>папером</a:t>
            </a:r>
            <a:r>
              <a:rPr lang="ru-RU" dirty="0">
                <a:solidFill>
                  <a:schemeClr val="tx1"/>
                </a:solidFill>
              </a:rPr>
              <a:t> і </a:t>
            </a:r>
            <a:r>
              <a:rPr lang="ru-RU" dirty="0" err="1">
                <a:solidFill>
                  <a:schemeClr val="tx1"/>
                </a:solidFill>
              </a:rPr>
              <a:t>одягом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Його</a:t>
            </a:r>
            <a:r>
              <a:rPr lang="ru-RU" dirty="0">
                <a:solidFill>
                  <a:schemeClr val="tx1"/>
                </a:solidFill>
              </a:rPr>
              <a:t> перший </a:t>
            </a:r>
            <a:r>
              <a:rPr lang="ru-RU" dirty="0" err="1">
                <a:solidFill>
                  <a:schemeClr val="tx1"/>
                </a:solidFill>
              </a:rPr>
              <a:t>колаж</a:t>
            </a:r>
            <a:r>
              <a:rPr lang="ru-RU" dirty="0">
                <a:solidFill>
                  <a:schemeClr val="tx1"/>
                </a:solidFill>
              </a:rPr>
              <a:t> “</a:t>
            </a:r>
            <a:r>
              <a:rPr lang="de-DE" dirty="0">
                <a:solidFill>
                  <a:schemeClr val="tx1"/>
                </a:solidFill>
              </a:rPr>
              <a:t>Still Life </a:t>
            </a:r>
            <a:r>
              <a:rPr lang="de-DE" dirty="0" err="1">
                <a:solidFill>
                  <a:schemeClr val="tx1"/>
                </a:solidFill>
              </a:rPr>
              <a:t>with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Chair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Caning</a:t>
            </a:r>
            <a:r>
              <a:rPr lang="de-DE" dirty="0">
                <a:solidFill>
                  <a:schemeClr val="tx1"/>
                </a:solidFill>
              </a:rPr>
              <a:t>” </a:t>
            </a:r>
            <a:r>
              <a:rPr lang="ru-RU" dirty="0" err="1">
                <a:solidFill>
                  <a:schemeClr val="tx1"/>
                </a:solidFill>
              </a:rPr>
              <a:t>перебуває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Музеї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Пікассо</a:t>
            </a:r>
            <a:r>
              <a:rPr lang="ru-RU" dirty="0">
                <a:solidFill>
                  <a:schemeClr val="tx1"/>
                </a:solidFill>
              </a:rPr>
              <a:t>, в </a:t>
            </a:r>
            <a:r>
              <a:rPr lang="ru-RU" dirty="0" err="1" smtClean="0">
                <a:solidFill>
                  <a:schemeClr val="tx1"/>
                </a:solidFill>
              </a:rPr>
              <a:t>Парижі</a:t>
            </a:r>
            <a:r>
              <a:rPr lang="ru-RU" dirty="0" smtClean="0">
                <a:solidFill>
                  <a:schemeClr val="tx1"/>
                </a:solidFill>
              </a:rPr>
              <a:t>. Так </a:t>
            </a:r>
            <a:r>
              <a:rPr lang="ru-RU" dirty="0">
                <a:solidFill>
                  <a:schemeClr val="tx1"/>
                </a:solidFill>
              </a:rPr>
              <a:t>само </a:t>
            </a:r>
            <a:r>
              <a:rPr lang="ru-RU" dirty="0" err="1">
                <a:solidFill>
                  <a:schemeClr val="tx1"/>
                </a:solidFill>
              </a:rPr>
              <a:t>він</a:t>
            </a:r>
            <a:r>
              <a:rPr lang="ru-RU" dirty="0">
                <a:solidFill>
                  <a:schemeClr val="tx1"/>
                </a:solidFill>
              </a:rPr>
              <a:t> справив ряд </a:t>
            </a:r>
            <a:r>
              <a:rPr lang="ru-RU" dirty="0" err="1">
                <a:solidFill>
                  <a:schemeClr val="tx1"/>
                </a:solidFill>
              </a:rPr>
              <a:t>малюнків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олівцем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включаючи</a:t>
            </a:r>
            <a:r>
              <a:rPr lang="ru-RU" dirty="0">
                <a:solidFill>
                  <a:schemeClr val="tx1"/>
                </a:solidFill>
              </a:rPr>
              <a:t> “Портрет </a:t>
            </a:r>
            <a:r>
              <a:rPr lang="ru-RU" dirty="0" err="1">
                <a:solidFill>
                  <a:schemeClr val="tx1"/>
                </a:solidFill>
              </a:rPr>
              <a:t>Амбруаза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Воллара</a:t>
            </a:r>
            <a:r>
              <a:rPr lang="ru-RU" dirty="0">
                <a:solidFill>
                  <a:schemeClr val="tx1"/>
                </a:solidFill>
              </a:rPr>
              <a:t>”, </a:t>
            </a:r>
            <a:r>
              <a:rPr lang="ru-RU" dirty="0" err="1">
                <a:solidFill>
                  <a:schemeClr val="tx1"/>
                </a:solidFill>
              </a:rPr>
              <a:t>який</a:t>
            </a:r>
            <a:r>
              <a:rPr lang="ru-RU" dirty="0">
                <a:solidFill>
                  <a:schemeClr val="tx1"/>
                </a:solidFill>
              </a:rPr>
              <a:t> зараз </a:t>
            </a:r>
            <a:r>
              <a:rPr lang="ru-RU" dirty="0" err="1">
                <a:solidFill>
                  <a:schemeClr val="tx1"/>
                </a:solidFill>
              </a:rPr>
              <a:t>знаходитися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музеї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Метрополітен</a:t>
            </a:r>
            <a:r>
              <a:rPr lang="ru-RU" dirty="0">
                <a:solidFill>
                  <a:schemeClr val="tx1"/>
                </a:solidFill>
              </a:rPr>
              <a:t> в Нью-Йорку.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011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0694" y="5681185"/>
            <a:ext cx="2670965" cy="865390"/>
          </a:xfrm>
        </p:spPr>
        <p:txBody>
          <a:bodyPr>
            <a:noAutofit/>
          </a:bodyPr>
          <a:lstStyle/>
          <a:p>
            <a:r>
              <a:rPr lang="ru-RU" sz="1800" dirty="0">
                <a:solidFill>
                  <a:schemeClr val="tx1"/>
                </a:solidFill>
              </a:rPr>
              <a:t>Портрет </a:t>
            </a:r>
            <a:r>
              <a:rPr lang="ru-RU" sz="1800" dirty="0" err="1">
                <a:solidFill>
                  <a:schemeClr val="tx1"/>
                </a:solidFill>
              </a:rPr>
              <a:t>Даніела-Генрі</a:t>
            </a:r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 err="1">
                <a:solidFill>
                  <a:schemeClr val="tx1"/>
                </a:solidFill>
              </a:rPr>
              <a:t>Кавейлера</a:t>
            </a: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930" y="0"/>
            <a:ext cx="3232495" cy="547107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41110" y="4925811"/>
            <a:ext cx="3154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Still Life with Chair Caning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9480" y="1625046"/>
            <a:ext cx="3557278" cy="274817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718817" y="4741145"/>
            <a:ext cx="3392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Портрет </a:t>
            </a:r>
            <a:r>
              <a:rPr lang="ru-RU" dirty="0" err="1" smtClean="0"/>
              <a:t>Амбруаза</a:t>
            </a:r>
            <a:r>
              <a:rPr lang="ru-RU" dirty="0" smtClean="0"/>
              <a:t> </a:t>
            </a:r>
            <a:r>
              <a:rPr lang="ru-RU" dirty="0" err="1" smtClean="0"/>
              <a:t>Воллара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8817" y="154263"/>
            <a:ext cx="2994034" cy="436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331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8" grpId="0"/>
    </p:bldLst>
  </p:timing>
</p:sld>
</file>

<file path=ppt/theme/theme1.xml><?xml version="1.0" encoding="utf-8"?>
<a:theme xmlns:a="http://schemas.openxmlformats.org/drawingml/2006/main" name="Badge">
  <a:themeElements>
    <a:clrScheme name="Другая 1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AD17A"/>
      </a:accent1>
      <a:accent2>
        <a:srgbClr val="D36F68"/>
      </a:accent2>
      <a:accent3>
        <a:srgbClr val="2A1A00"/>
      </a:accent3>
      <a:accent4>
        <a:srgbClr val="7D4A70"/>
      </a:accent4>
      <a:accent5>
        <a:srgbClr val="FFA515"/>
      </a:accent5>
      <a:accent6>
        <a:srgbClr val="B4E0E2"/>
      </a:accent6>
      <a:hlink>
        <a:srgbClr val="668558"/>
      </a:hlink>
      <a:folHlink>
        <a:srgbClr val="348587"/>
      </a:folHlink>
    </a:clrScheme>
    <a:fontScheme name="Другая 1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</TotalTime>
  <Words>690</Words>
  <Application>Microsoft Office PowerPoint</Application>
  <PresentationFormat>Широкоэкранный</PresentationFormat>
  <Paragraphs>21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Comic Sans MS</vt:lpstr>
      <vt:lpstr>Gill Sans MT</vt:lpstr>
      <vt:lpstr>Badge</vt:lpstr>
      <vt:lpstr>Пабло Пікассо: живопис, що шокував світ. Шлях до кубізму</vt:lpstr>
      <vt:lpstr>Що таке кубізм?</vt:lpstr>
      <vt:lpstr>Пaблo Пікассо</vt:lpstr>
      <vt:lpstr>Цікаві факти про пабло пікассо</vt:lpstr>
      <vt:lpstr>«ПІКАДОР»</vt:lpstr>
      <vt:lpstr>КУБІЗМ У ПІКАССО</vt:lpstr>
      <vt:lpstr>КУБІЗМ У ПІКАССО</vt:lpstr>
      <vt:lpstr>Портрет Даніела-Генрі Кавейлера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Пабло Пікассо: живопис, що шокував світ. Шлях до кубізму</dc:title>
  <dc:creator>Alex Polyus</dc:creator>
  <cp:lastModifiedBy>LerochkA</cp:lastModifiedBy>
  <cp:revision>12</cp:revision>
  <dcterms:created xsi:type="dcterms:W3CDTF">2022-10-12T17:41:10Z</dcterms:created>
  <dcterms:modified xsi:type="dcterms:W3CDTF">2023-06-14T18:37:49Z</dcterms:modified>
</cp:coreProperties>
</file>