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9" r:id="rId2"/>
    <p:sldId id="257" r:id="rId3"/>
    <p:sldId id="259" r:id="rId4"/>
    <p:sldId id="270" r:id="rId5"/>
    <p:sldId id="260" r:id="rId6"/>
    <p:sldId id="272" r:id="rId7"/>
    <p:sldId id="273" r:id="rId8"/>
    <p:sldId id="261" r:id="rId9"/>
    <p:sldId id="262" r:id="rId10"/>
    <p:sldId id="271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BCBFA-B086-4EB3-A50B-D985F24CA483}"/>
              </a:ext>
            </a:extLst>
          </p:cNvPr>
          <p:cNvSpPr txBox="1"/>
          <p:nvPr/>
        </p:nvSpPr>
        <p:spPr>
          <a:xfrm>
            <a:off x="1848184" y="950320"/>
            <a:ext cx="6292235" cy="3077766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СТАНДАРТ МЕДИЧНОЇ ДОПОМОГИ </a:t>
            </a:r>
          </a:p>
          <a:p>
            <a:pPr algn="ctr"/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5400" b="1" dirty="0">
                <a:solidFill>
                  <a:schemeClr val="bg1"/>
                </a:solidFill>
              </a:rPr>
              <a:t>    ПЕРЕДЧАСНИЙ </a:t>
            </a:r>
          </a:p>
          <a:p>
            <a:pPr algn="ctr"/>
            <a:r>
              <a:rPr lang="uk-UA" sz="5400" b="1" dirty="0">
                <a:solidFill>
                  <a:schemeClr val="bg1"/>
                </a:solidFill>
              </a:rPr>
              <a:t>РОЗРИВ ПЛІДНИХ </a:t>
            </a:r>
          </a:p>
          <a:p>
            <a:pPr algn="ctr"/>
            <a:r>
              <a:rPr lang="uk-UA" sz="5400" b="1" dirty="0">
                <a:solidFill>
                  <a:schemeClr val="bg1"/>
                </a:solidFill>
              </a:rPr>
              <a:t>   ОБОЛОНОК   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793823F-1B3D-4C28-B59A-C2E9125F92D8}"/>
              </a:ext>
            </a:extLst>
          </p:cNvPr>
          <p:cNvSpPr/>
          <p:nvPr/>
        </p:nvSpPr>
        <p:spPr>
          <a:xfrm>
            <a:off x="817143" y="4346025"/>
            <a:ext cx="8354318" cy="1754326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Обґрунтування та положення СМД побудовані на доказах та засновані</a:t>
            </a:r>
            <a:r>
              <a:rPr lang="uk-UA" b="1" i="1" spc="5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рекомендаціях Клінічної настанови</a:t>
            </a:r>
            <a:r>
              <a:rPr lang="uk-UA" b="1" i="1" spc="5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Middle-East OBGYN Graduate Education (MOGGE) Foundation Practice Guidelines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Prelabor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rupture of membranes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Practice guideline No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01-O-19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2020 ( Практичні рекомендації для акушерства та гінекології Близького Сходу: </a:t>
            </a:r>
            <a:r>
              <a:rPr lang="uk-UA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Допологовий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розрив плідних оболонок: Практична інструкція № 01-О-19, 2020)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56765" y="567623"/>
            <a:ext cx="7634092" cy="5012870"/>
            <a:chOff x="2569484" y="2615293"/>
            <a:chExt cx="7041241" cy="4566244"/>
          </a:xfrm>
        </p:grpSpPr>
        <p:pic>
          <p:nvPicPr>
            <p:cNvPr id="3" name="Picture 3" descr="C:\Users\Post2\Pictures\Screenshots\Знімок екрана (44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688" y="4438650"/>
              <a:ext cx="7031037" cy="2742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C:\Users\Post2\Pictures\Screenshots\Знімок екрана (50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9484" y="2615293"/>
              <a:ext cx="7031037" cy="201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Прямокутник 1">
            <a:extLst>
              <a:ext uri="{FF2B5EF4-FFF2-40B4-BE49-F238E27FC236}">
                <a16:creationId xmlns:a16="http://schemas.microsoft.com/office/drawing/2014/main" id="{7312A3F5-5A85-48C9-B2D6-2F3E7A4A0528}"/>
              </a:ext>
            </a:extLst>
          </p:cNvPr>
          <p:cNvSpPr/>
          <p:nvPr/>
        </p:nvSpPr>
        <p:spPr>
          <a:xfrm>
            <a:off x="8378847" y="638167"/>
            <a:ext cx="256946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Bef>
                <a:spcPts val="25"/>
              </a:spcBef>
              <a:spcAft>
                <a:spcPts val="0"/>
              </a:spcAft>
            </a:pPr>
            <a:br>
              <a:rPr lang="uk-UA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b="1" i="1" dirty="0" err="1">
                <a:solidFill>
                  <a:schemeClr val="bg1"/>
                </a:solidFill>
              </a:rPr>
              <a:t>Продовження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Додатка</a:t>
            </a:r>
            <a:r>
              <a:rPr lang="ru-RU" sz="1400" b="1" i="1" dirty="0">
                <a:solidFill>
                  <a:schemeClr val="bg1"/>
                </a:solidFill>
              </a:rPr>
              <a:t> 2</a:t>
            </a:r>
            <a:endParaRPr lang="ru-RU" sz="1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6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44FB14B-24B2-432D-9970-4002AB6DB83A}"/>
              </a:ext>
            </a:extLst>
          </p:cNvPr>
          <p:cNvSpPr/>
          <p:nvPr/>
        </p:nvSpPr>
        <p:spPr>
          <a:xfrm>
            <a:off x="7105385" y="477792"/>
            <a:ext cx="3336736" cy="181588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685800" marR="518795" indent="359410">
              <a:spcAft>
                <a:spcPts val="0"/>
              </a:spcAft>
            </a:pPr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3 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r>
              <a:rPr lang="ru-RU" sz="1400" b="1" i="1" dirty="0">
                <a:solidFill>
                  <a:schemeClr val="bg1"/>
                </a:solidFill>
              </a:rPr>
              <a:t> 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5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І, 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6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ІІ)</a:t>
            </a:r>
            <a:endParaRPr lang="ru-RU" sz="1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C:\Users\Post2\Pictures\Screenshots\Знімок екрана (45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515" y="57150"/>
            <a:ext cx="6060490" cy="677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855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4939CEB-4D43-423B-ABE5-E70BE9FC57C6}"/>
              </a:ext>
            </a:extLst>
          </p:cNvPr>
          <p:cNvSpPr/>
          <p:nvPr/>
        </p:nvSpPr>
        <p:spPr>
          <a:xfrm>
            <a:off x="7178104" y="205195"/>
            <a:ext cx="2342302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4 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r>
              <a:rPr lang="ru-RU" sz="1400" b="1" i="1" dirty="0">
                <a:solidFill>
                  <a:schemeClr val="bg1"/>
                </a:solidFill>
              </a:rPr>
              <a:t> 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1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ІІІ) </a:t>
            </a:r>
            <a:endParaRPr lang="ru-RU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C:\Users\Post2\Pictures\Screenshots\Знімок екрана (4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042" y="205195"/>
            <a:ext cx="5053693" cy="65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43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1">
            <a:extLst>
              <a:ext uri="{FF2B5EF4-FFF2-40B4-BE49-F238E27FC236}">
                <a16:creationId xmlns:a16="http://schemas.microsoft.com/office/drawing/2014/main" id="{B2707FC2-1F4A-4199-8E2D-A19AC845F905}"/>
              </a:ext>
            </a:extLst>
          </p:cNvPr>
          <p:cNvSpPr/>
          <p:nvPr/>
        </p:nvSpPr>
        <p:spPr>
          <a:xfrm>
            <a:off x="8274565" y="320256"/>
            <a:ext cx="3302391" cy="160043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1045210">
              <a:spcAft>
                <a:spcPts val="0"/>
              </a:spcAft>
            </a:pPr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5 </a:t>
            </a:r>
          </a:p>
          <a:p>
            <a:pPr marL="1045210">
              <a:spcAft>
                <a:spcPts val="0"/>
              </a:spcAft>
            </a:pPr>
            <a:r>
              <a:rPr lang="ru-RU" sz="1400" b="1" i="1" dirty="0">
                <a:solidFill>
                  <a:schemeClr val="bg1"/>
                </a:solidFill>
              </a:rPr>
              <a:t>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endParaRPr lang="ru-RU" sz="1400" b="1" i="1" dirty="0">
              <a:solidFill>
                <a:schemeClr val="bg1"/>
              </a:solidFill>
            </a:endParaRPr>
          </a:p>
          <a:p>
            <a:pPr marL="1045210">
              <a:spcAft>
                <a:spcPts val="0"/>
              </a:spcAft>
            </a:pPr>
            <a:r>
              <a:rPr lang="ru-RU" sz="1400" b="1" i="1" dirty="0">
                <a:solidFill>
                  <a:schemeClr val="bg1"/>
                </a:solidFill>
              </a:rPr>
              <a:t>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1 пункту </a:t>
            </a:r>
          </a:p>
          <a:p>
            <a:pPr marL="1045210">
              <a:spcAft>
                <a:spcPts val="0"/>
              </a:spcAft>
            </a:pPr>
            <a:r>
              <a:rPr lang="ru-RU" sz="1400" b="1" i="1" dirty="0">
                <a:solidFill>
                  <a:schemeClr val="bg1"/>
                </a:solidFill>
              </a:rPr>
              <a:t>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ІІІ)</a:t>
            </a:r>
            <a:endParaRPr lang="ru-RU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C:\Users\Post2\Pictures\Screenshots\Знімок екрана (48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24" y="294720"/>
            <a:ext cx="8889975" cy="576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711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2707FC2-1F4A-4199-8E2D-A19AC845F905}"/>
              </a:ext>
            </a:extLst>
          </p:cNvPr>
          <p:cNvSpPr/>
          <p:nvPr/>
        </p:nvSpPr>
        <p:spPr>
          <a:xfrm>
            <a:off x="8160266" y="164091"/>
            <a:ext cx="2959492" cy="116955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6 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r>
              <a:rPr lang="ru-RU" sz="1400" b="1" i="1" dirty="0">
                <a:solidFill>
                  <a:schemeClr val="bg1"/>
                </a:solidFill>
              </a:rPr>
              <a:t> 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8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ІІІ) </a:t>
            </a:r>
            <a:endParaRPr lang="ru-RU" sz="1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C:\Users\Post2\Pictures\Screenshots\Знімок екрана (49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543" y="164091"/>
            <a:ext cx="6610350" cy="669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402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7F2101C4-B0DE-480E-883E-7E0DA72B5A22}"/>
              </a:ext>
            </a:extLst>
          </p:cNvPr>
          <p:cNvSpPr/>
          <p:nvPr/>
        </p:nvSpPr>
        <p:spPr>
          <a:xfrm>
            <a:off x="1057013" y="1786855"/>
            <a:ext cx="8095376" cy="244958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E3EE6D-DFDA-4CDB-BBD4-E5C66A376E52}"/>
              </a:ext>
            </a:extLst>
          </p:cNvPr>
          <p:cNvSpPr txBox="1"/>
          <p:nvPr/>
        </p:nvSpPr>
        <p:spPr>
          <a:xfrm>
            <a:off x="1959322" y="2505670"/>
            <a:ext cx="6253635" cy="923330"/>
          </a:xfrm>
          <a:prstGeom prst="rect">
            <a:avLst/>
          </a:prstGeom>
          <a:solidFill>
            <a:srgbClr val="FF9900"/>
          </a:solidFill>
        </p:spPr>
        <p:txBody>
          <a:bodyPr wrap="none" rtlCol="0">
            <a:spAutoFit/>
          </a:bodyPr>
          <a:lstStyle/>
          <a:p>
            <a:r>
              <a:rPr lang="uk-UA" sz="5400" b="1" dirty="0">
                <a:solidFill>
                  <a:schemeClr val="bg1"/>
                </a:solidFill>
              </a:rPr>
              <a:t>ДЯКУЮ ЗА УВАГУ!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3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F8BA76E-8C5B-496D-BA6E-C7BF19485E64}"/>
              </a:ext>
            </a:extLst>
          </p:cNvPr>
          <p:cNvSpPr/>
          <p:nvPr/>
        </p:nvSpPr>
        <p:spPr>
          <a:xfrm>
            <a:off x="462539" y="964352"/>
            <a:ext cx="9033308" cy="535531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Допологовий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(ДРПО)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відбувається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початку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пологової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і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класифікується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терміну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якому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стався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терміновий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передчасний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ранній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Терміновий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допологовий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(ТДРПО):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спонтанний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моменту початку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пологової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на 37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тижні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пізніше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Передчасний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допологовий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(ПДРПО):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спонтанний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початку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пологової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терміні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з 22-х до 37-ми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Ранній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плідних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(РРПО)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спонтанний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розрив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оболонок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який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відбувся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до моменту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настання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гестаційного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віку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життєздатності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Клінічно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межа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життєздатності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повні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22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тижні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визначається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як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термін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при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якому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плід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має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50%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шансів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виживання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після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народження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Латентний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період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визначається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як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часовий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інтервал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між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ДРПО і початком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спонтанної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пологової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83E2E75-FD9D-424B-9838-AB94895148A3}"/>
              </a:ext>
            </a:extLst>
          </p:cNvPr>
          <p:cNvSpPr/>
          <p:nvPr/>
        </p:nvSpPr>
        <p:spPr>
          <a:xfrm>
            <a:off x="462539" y="251783"/>
            <a:ext cx="9033307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ОРГАНІЗАЦІЯ НАДАННЯ МЕДИЧНОЇ ДОПОМОГИ ПРИ ПЕРЕДЧАСНОМУ РОЗРИВІ ПЛІДНИХ ОБОЛОНОК</a:t>
            </a:r>
          </a:p>
        </p:txBody>
      </p:sp>
    </p:spTree>
    <p:extLst>
      <p:ext uri="{BB962C8B-B14F-4D97-AF65-F5344CB8AC3E}">
        <p14:creationId xmlns:p14="http://schemas.microsoft.com/office/powerpoint/2010/main" val="399815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7E6A699-A252-4FA8-ADBD-FDFB37D9C970}"/>
              </a:ext>
            </a:extLst>
          </p:cNvPr>
          <p:cNvSpPr/>
          <p:nvPr/>
        </p:nvSpPr>
        <p:spPr>
          <a:xfrm>
            <a:off x="513127" y="753349"/>
            <a:ext cx="9292180" cy="6001643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 err="1">
                <a:solidFill>
                  <a:schemeClr val="bg1"/>
                </a:solidFill>
              </a:rPr>
              <a:t>Діагностика</a:t>
            </a:r>
            <a:r>
              <a:rPr lang="ru-RU" sz="1600" b="1" dirty="0">
                <a:solidFill>
                  <a:schemeClr val="bg1"/>
                </a:solidFill>
              </a:rPr>
              <a:t> ДРПО </a:t>
            </a:r>
            <a:r>
              <a:rPr lang="ru-RU" sz="1600" b="1" dirty="0" err="1">
                <a:solidFill>
                  <a:schemeClr val="bg1"/>
                </a:solidFill>
              </a:rPr>
              <a:t>включає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оцінку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клінічних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ознак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збір</a:t>
            </a:r>
            <a:r>
              <a:rPr lang="ru-RU" sz="1600" b="1" dirty="0">
                <a:solidFill>
                  <a:schemeClr val="bg1"/>
                </a:solidFill>
              </a:rPr>
              <a:t> анамнезу, </a:t>
            </a:r>
            <a:r>
              <a:rPr lang="ru-RU" sz="1600" b="1" dirty="0" err="1">
                <a:solidFill>
                  <a:schemeClr val="bg1"/>
                </a:solidFill>
              </a:rPr>
              <a:t>аналіз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даних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загального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фізикального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акушерського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обстеження</a:t>
            </a:r>
            <a:r>
              <a:rPr lang="ru-RU" sz="1600" b="1" dirty="0">
                <a:solidFill>
                  <a:schemeClr val="bg1"/>
                </a:solidFill>
              </a:rPr>
              <a:t>, УЗД плода та </a:t>
            </a:r>
            <a:r>
              <a:rPr lang="ru-RU" sz="1600" b="1" dirty="0" err="1">
                <a:solidFill>
                  <a:schemeClr val="bg1"/>
                </a:solidFill>
              </a:rPr>
              <a:t>лабораторних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досліджень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відповідно</a:t>
            </a:r>
            <a:r>
              <a:rPr lang="ru-RU" sz="1600" b="1" dirty="0">
                <a:solidFill>
                  <a:schemeClr val="bg1"/>
                </a:solidFill>
              </a:rPr>
              <a:t> до </a:t>
            </a:r>
            <a:r>
              <a:rPr lang="ru-RU" sz="1600" b="1" dirty="0" err="1">
                <a:solidFill>
                  <a:schemeClr val="bg1"/>
                </a:solidFill>
              </a:rPr>
              <a:t>додатку</a:t>
            </a:r>
            <a:r>
              <a:rPr lang="ru-RU" sz="1600" b="1" dirty="0">
                <a:solidFill>
                  <a:schemeClr val="bg1"/>
                </a:solidFill>
              </a:rPr>
              <a:t> 2 до </a:t>
            </a:r>
            <a:r>
              <a:rPr lang="ru-RU" sz="1600" b="1" dirty="0" err="1">
                <a:solidFill>
                  <a:schemeClr val="bg1"/>
                </a:solidFill>
              </a:rPr>
              <a:t>цього</a:t>
            </a:r>
            <a:r>
              <a:rPr lang="ru-RU" sz="1600" b="1" dirty="0">
                <a:solidFill>
                  <a:schemeClr val="bg1"/>
                </a:solidFill>
              </a:rPr>
              <a:t> Стандарту. 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 err="1">
                <a:solidFill>
                  <a:schemeClr val="bg1"/>
                </a:solidFill>
              </a:rPr>
              <a:t>Скринінг</a:t>
            </a:r>
            <a:r>
              <a:rPr lang="ru-RU" sz="1600" b="1" dirty="0">
                <a:solidFill>
                  <a:schemeClr val="bg1"/>
                </a:solidFill>
              </a:rPr>
              <a:t> на ВІЛ проводиться </a:t>
            </a:r>
            <a:r>
              <a:rPr lang="ru-RU" sz="1600" b="1" dirty="0" err="1">
                <a:solidFill>
                  <a:schemeClr val="bg1"/>
                </a:solidFill>
              </a:rPr>
              <a:t>згідно</a:t>
            </a:r>
            <a:r>
              <a:rPr lang="ru-RU" sz="1600" b="1" dirty="0">
                <a:solidFill>
                  <a:schemeClr val="bg1"/>
                </a:solidFill>
              </a:rPr>
              <a:t> з </a:t>
            </a:r>
            <a:r>
              <a:rPr lang="ru-RU" sz="1600" b="1" dirty="0" err="1">
                <a:solidFill>
                  <a:schemeClr val="bg1"/>
                </a:solidFill>
              </a:rPr>
              <a:t>галузевими</a:t>
            </a:r>
            <a:r>
              <a:rPr lang="ru-RU" sz="1600" b="1" dirty="0">
                <a:solidFill>
                  <a:schemeClr val="bg1"/>
                </a:solidFill>
              </a:rPr>
              <a:t> стандартами у </a:t>
            </a:r>
            <a:r>
              <a:rPr lang="ru-RU" sz="1600" b="1" dirty="0" err="1">
                <a:solidFill>
                  <a:schemeClr val="bg1"/>
                </a:solidFill>
              </a:rPr>
              <a:t>сфері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охорони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здоров’я</a:t>
            </a:r>
            <a:r>
              <a:rPr lang="ru-RU" sz="1600" b="1" dirty="0">
                <a:solidFill>
                  <a:schemeClr val="bg1"/>
                </a:solidFill>
              </a:rPr>
              <a:t>. 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 err="1">
                <a:solidFill>
                  <a:schemeClr val="bg1"/>
                </a:solidFill>
              </a:rPr>
              <a:t>Бактеріологічне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дослідження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матеріалу</a:t>
            </a:r>
            <a:r>
              <a:rPr lang="ru-RU" sz="1600" b="1" dirty="0">
                <a:solidFill>
                  <a:schemeClr val="bg1"/>
                </a:solidFill>
              </a:rPr>
              <a:t> з </a:t>
            </a:r>
            <a:r>
              <a:rPr lang="ru-RU" sz="1600" b="1" dirty="0" err="1">
                <a:solidFill>
                  <a:schemeClr val="bg1"/>
                </a:solidFill>
              </a:rPr>
              <a:t>піхви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прямої</a:t>
            </a:r>
            <a:r>
              <a:rPr lang="ru-RU" sz="1600" b="1" dirty="0">
                <a:solidFill>
                  <a:schemeClr val="bg1"/>
                </a:solidFill>
              </a:rPr>
              <a:t> кишки на СГВ </a:t>
            </a:r>
            <a:r>
              <a:rPr lang="ru-RU" sz="1600" b="1" dirty="0" err="1">
                <a:solidFill>
                  <a:schemeClr val="bg1"/>
                </a:solidFill>
              </a:rPr>
              <a:t>здійснюється</a:t>
            </a:r>
            <a:r>
              <a:rPr lang="ru-RU" sz="1600" b="1" dirty="0">
                <a:solidFill>
                  <a:schemeClr val="bg1"/>
                </a:solidFill>
              </a:rPr>
              <a:t> при ПДРПО у </a:t>
            </a:r>
            <a:r>
              <a:rPr lang="ru-RU" sz="1600" b="1" dirty="0" err="1">
                <a:solidFill>
                  <a:schemeClr val="bg1"/>
                </a:solidFill>
              </a:rPr>
              <a:t>терміні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вагітності</a:t>
            </a:r>
            <a:r>
              <a:rPr lang="ru-RU" sz="1600" b="1" dirty="0">
                <a:solidFill>
                  <a:schemeClr val="bg1"/>
                </a:solidFill>
              </a:rPr>
              <a:t> до 34 </a:t>
            </a:r>
            <a:r>
              <a:rPr lang="ru-RU" sz="1600" b="1" dirty="0" err="1">
                <a:solidFill>
                  <a:schemeClr val="bg1"/>
                </a:solidFill>
              </a:rPr>
              <a:t>тижнів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або</a:t>
            </a:r>
            <a:r>
              <a:rPr lang="ru-RU" sz="1600" b="1" dirty="0">
                <a:solidFill>
                  <a:schemeClr val="bg1"/>
                </a:solidFill>
              </a:rPr>
              <a:t> в </a:t>
            </a:r>
            <a:r>
              <a:rPr lang="ru-RU" sz="1600" b="1" dirty="0" err="1">
                <a:solidFill>
                  <a:schemeClr val="bg1"/>
                </a:solidFill>
              </a:rPr>
              <a:t>терміні</a:t>
            </a:r>
            <a:r>
              <a:rPr lang="ru-RU" sz="1600" b="1" dirty="0">
                <a:solidFill>
                  <a:schemeClr val="bg1"/>
                </a:solidFill>
              </a:rPr>
              <a:t> 36+0–37+6 </a:t>
            </a:r>
            <a:r>
              <a:rPr lang="ru-RU" sz="1600" b="1" dirty="0" err="1">
                <a:solidFill>
                  <a:schemeClr val="bg1"/>
                </a:solidFill>
              </a:rPr>
              <a:t>тижнів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вагітності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всім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жінкам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незалежно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від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запланованого</a:t>
            </a:r>
            <a:r>
              <a:rPr lang="ru-RU" sz="1600" b="1" dirty="0">
                <a:solidFill>
                  <a:schemeClr val="bg1"/>
                </a:solidFill>
              </a:rPr>
              <a:t> способу </a:t>
            </a:r>
            <a:r>
              <a:rPr lang="ru-RU" sz="1600" b="1" dirty="0" err="1">
                <a:solidFill>
                  <a:schemeClr val="bg1"/>
                </a:solidFill>
              </a:rPr>
              <a:t>розродження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крім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випадків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наявності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бактеріурії</a:t>
            </a:r>
            <a:r>
              <a:rPr lang="ru-RU" sz="1600" b="1" dirty="0">
                <a:solidFill>
                  <a:schemeClr val="bg1"/>
                </a:solidFill>
              </a:rPr>
              <a:t> СГ</a:t>
            </a:r>
            <a:r>
              <a:rPr lang="en-US" sz="1600" b="1" dirty="0">
                <a:solidFill>
                  <a:schemeClr val="bg1"/>
                </a:solidFill>
              </a:rPr>
              <a:t>B (Streptococcus </a:t>
            </a:r>
            <a:r>
              <a:rPr lang="en-US" sz="1600" b="1" dirty="0" err="1">
                <a:solidFill>
                  <a:schemeClr val="bg1"/>
                </a:solidFill>
              </a:rPr>
              <a:t>agalactiae</a:t>
            </a:r>
            <a:r>
              <a:rPr lang="en-US" sz="1600" b="1" dirty="0">
                <a:solidFill>
                  <a:schemeClr val="bg1"/>
                </a:solidFill>
              </a:rPr>
              <a:t>) </a:t>
            </a:r>
            <a:r>
              <a:rPr lang="ru-RU" sz="1600" b="1" dirty="0" err="1">
                <a:solidFill>
                  <a:schemeClr val="bg1"/>
                </a:solidFill>
              </a:rPr>
              <a:t>під</a:t>
            </a:r>
            <a:r>
              <a:rPr lang="ru-RU" sz="1600" b="1" dirty="0">
                <a:solidFill>
                  <a:schemeClr val="bg1"/>
                </a:solidFill>
              </a:rPr>
              <a:t> час </a:t>
            </a:r>
            <a:r>
              <a:rPr lang="ru-RU" sz="1600" b="1" dirty="0" err="1">
                <a:solidFill>
                  <a:schemeClr val="bg1"/>
                </a:solidFill>
              </a:rPr>
              <a:t>даної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вагітності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або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народження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інфікованого</a:t>
            </a:r>
            <a:r>
              <a:rPr lang="ru-RU" sz="1600" b="1" dirty="0">
                <a:solidFill>
                  <a:schemeClr val="bg1"/>
                </a:solidFill>
              </a:rPr>
              <a:t> СГ</a:t>
            </a:r>
            <a:r>
              <a:rPr lang="en-US" sz="1600" b="1" dirty="0">
                <a:solidFill>
                  <a:schemeClr val="bg1"/>
                </a:solidFill>
              </a:rPr>
              <a:t>B </a:t>
            </a:r>
            <a:r>
              <a:rPr lang="ru-RU" sz="1600" b="1" dirty="0" err="1">
                <a:solidFill>
                  <a:schemeClr val="bg1"/>
                </a:solidFill>
              </a:rPr>
              <a:t>новонародженого</a:t>
            </a:r>
            <a:r>
              <a:rPr lang="ru-RU" sz="1600" b="1" dirty="0">
                <a:solidFill>
                  <a:schemeClr val="bg1"/>
                </a:solidFill>
              </a:rPr>
              <a:t> в </a:t>
            </a:r>
            <a:r>
              <a:rPr lang="ru-RU" sz="1600" b="1" dirty="0" err="1">
                <a:solidFill>
                  <a:schemeClr val="bg1"/>
                </a:solidFill>
              </a:rPr>
              <a:t>анамнезі</a:t>
            </a:r>
            <a:r>
              <a:rPr lang="ru-RU" sz="1600" b="1" dirty="0">
                <a:solidFill>
                  <a:schemeClr val="bg1"/>
                </a:solidFill>
              </a:rPr>
              <a:t>. 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 err="1">
                <a:solidFill>
                  <a:schemeClr val="bg1"/>
                </a:solidFill>
              </a:rPr>
              <a:t>Жінкам</a:t>
            </a:r>
            <a:r>
              <a:rPr lang="ru-RU" sz="1600" b="1" dirty="0">
                <a:solidFill>
                  <a:schemeClr val="bg1"/>
                </a:solidFill>
              </a:rPr>
              <a:t> з </a:t>
            </a:r>
            <a:r>
              <a:rPr lang="ru-RU" sz="1600" b="1" dirty="0" err="1">
                <a:solidFill>
                  <a:schemeClr val="bg1"/>
                </a:solidFill>
              </a:rPr>
              <a:t>ризиком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інфікування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генітальним</a:t>
            </a:r>
            <a:r>
              <a:rPr lang="ru-RU" sz="1600" b="1" dirty="0">
                <a:solidFill>
                  <a:schemeClr val="bg1"/>
                </a:solidFill>
              </a:rPr>
              <a:t> герпесом </a:t>
            </a:r>
            <a:r>
              <a:rPr lang="ru-RU" sz="1600" b="1" dirty="0" err="1">
                <a:solidFill>
                  <a:schemeClr val="bg1"/>
                </a:solidFill>
              </a:rPr>
              <a:t>або</a:t>
            </a:r>
            <a:r>
              <a:rPr lang="ru-RU" sz="1600" b="1" dirty="0">
                <a:solidFill>
                  <a:schemeClr val="bg1"/>
                </a:solidFill>
              </a:rPr>
              <a:t> з </a:t>
            </a:r>
            <a:r>
              <a:rPr lang="ru-RU" sz="1600" b="1" dirty="0" err="1">
                <a:solidFill>
                  <a:schemeClr val="bg1"/>
                </a:solidFill>
              </a:rPr>
              <a:t>генітальним</a:t>
            </a:r>
            <a:r>
              <a:rPr lang="ru-RU" sz="1600" b="1" dirty="0">
                <a:solidFill>
                  <a:schemeClr val="bg1"/>
                </a:solidFill>
              </a:rPr>
              <a:t> герпесом в </a:t>
            </a:r>
            <a:r>
              <a:rPr lang="ru-RU" sz="1600" b="1" dirty="0" err="1">
                <a:solidFill>
                  <a:schemeClr val="bg1"/>
                </a:solidFill>
              </a:rPr>
              <a:t>анамнезі</a:t>
            </a:r>
            <a:r>
              <a:rPr lang="ru-RU" sz="1600" b="1" dirty="0">
                <a:solidFill>
                  <a:schemeClr val="bg1"/>
                </a:solidFill>
              </a:rPr>
              <a:t> проводиться </a:t>
            </a:r>
            <a:r>
              <a:rPr lang="ru-RU" sz="1600" b="1" dirty="0" err="1">
                <a:solidFill>
                  <a:schemeClr val="bg1"/>
                </a:solidFill>
              </a:rPr>
              <a:t>огляд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зовнішніх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статевих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органів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огляд</a:t>
            </a:r>
            <a:r>
              <a:rPr lang="ru-RU" sz="1600" b="1" dirty="0">
                <a:solidFill>
                  <a:schemeClr val="bg1"/>
                </a:solidFill>
              </a:rPr>
              <a:t> в </a:t>
            </a:r>
            <a:r>
              <a:rPr lang="ru-RU" sz="1600" b="1" dirty="0" err="1">
                <a:solidFill>
                  <a:schemeClr val="bg1"/>
                </a:solidFill>
              </a:rPr>
              <a:t>дзеркалах</a:t>
            </a:r>
            <a:r>
              <a:rPr lang="ru-RU" sz="1600" b="1" dirty="0">
                <a:solidFill>
                  <a:schemeClr val="bg1"/>
                </a:solidFill>
              </a:rPr>
              <a:t> для </a:t>
            </a:r>
            <a:r>
              <a:rPr lang="ru-RU" sz="1600" b="1" dirty="0" err="1">
                <a:solidFill>
                  <a:schemeClr val="bg1"/>
                </a:solidFill>
              </a:rPr>
              <a:t>виключення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активних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уражень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під</a:t>
            </a:r>
            <a:r>
              <a:rPr lang="ru-RU" sz="1600" b="1" dirty="0">
                <a:solidFill>
                  <a:schemeClr val="bg1"/>
                </a:solidFill>
              </a:rPr>
              <a:t> час </a:t>
            </a:r>
            <a:r>
              <a:rPr lang="ru-RU" sz="1600" b="1" dirty="0" err="1">
                <a:solidFill>
                  <a:schemeClr val="bg1"/>
                </a:solidFill>
              </a:rPr>
              <a:t>госпіталізації</a:t>
            </a:r>
            <a:r>
              <a:rPr lang="ru-RU" sz="1600" b="1" dirty="0">
                <a:solidFill>
                  <a:schemeClr val="bg1"/>
                </a:solidFill>
              </a:rPr>
              <a:t> і на початку </a:t>
            </a:r>
            <a:r>
              <a:rPr lang="ru-RU" sz="1600" b="1" dirty="0" err="1">
                <a:solidFill>
                  <a:schemeClr val="bg1"/>
                </a:solidFill>
              </a:rPr>
              <a:t>пологів</a:t>
            </a:r>
            <a:r>
              <a:rPr lang="ru-RU" sz="1600" b="1" dirty="0">
                <a:solidFill>
                  <a:schemeClr val="bg1"/>
                </a:solidFill>
              </a:rPr>
              <a:t>. 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 err="1">
                <a:solidFill>
                  <a:schemeClr val="bg1"/>
                </a:solidFill>
              </a:rPr>
              <a:t>Ультразвукова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діагностика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олігогідрамніону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здійснюється</a:t>
            </a:r>
            <a:r>
              <a:rPr lang="ru-RU" sz="1600" b="1" dirty="0">
                <a:solidFill>
                  <a:schemeClr val="bg1"/>
                </a:solidFill>
              </a:rPr>
              <a:t> шляхом </a:t>
            </a:r>
            <a:r>
              <a:rPr lang="ru-RU" sz="1600" b="1" dirty="0" err="1">
                <a:solidFill>
                  <a:schemeClr val="bg1"/>
                </a:solidFill>
              </a:rPr>
              <a:t>оцінки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максимальної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вертикальної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кишені</a:t>
            </a:r>
            <a:r>
              <a:rPr lang="ru-RU" sz="1600" b="1" dirty="0">
                <a:solidFill>
                  <a:schemeClr val="bg1"/>
                </a:solidFill>
              </a:rPr>
              <a:t> АР.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>
                <a:solidFill>
                  <a:schemeClr val="bg1"/>
                </a:solidFill>
              </a:rPr>
              <a:t>Для </a:t>
            </a:r>
            <a:r>
              <a:rPr lang="ru-RU" sz="1600" b="1" dirty="0" err="1">
                <a:solidFill>
                  <a:schemeClr val="bg1"/>
                </a:solidFill>
              </a:rPr>
              <a:t>діагностики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хоріоамніоніту</a:t>
            </a:r>
            <a:r>
              <a:rPr lang="ru-RU" sz="1600" b="1" dirty="0">
                <a:solidFill>
                  <a:schemeClr val="bg1"/>
                </a:solidFill>
              </a:rPr>
              <a:t> у </a:t>
            </a:r>
            <a:r>
              <a:rPr lang="ru-RU" sz="1600" b="1" dirty="0" err="1">
                <a:solidFill>
                  <a:schemeClr val="bg1"/>
                </a:solidFill>
              </a:rPr>
              <a:t>жінок</a:t>
            </a:r>
            <a:r>
              <a:rPr lang="ru-RU" sz="1600" b="1" dirty="0">
                <a:solidFill>
                  <a:schemeClr val="bg1"/>
                </a:solidFill>
              </a:rPr>
              <a:t> з ДРПО </a:t>
            </a:r>
            <a:r>
              <a:rPr lang="ru-RU" sz="1600" b="1" dirty="0" err="1">
                <a:solidFill>
                  <a:schemeClr val="bg1"/>
                </a:solidFill>
              </a:rPr>
              <a:t>використовується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поєднання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клінічної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оцінки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лабораторних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ознак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згідно</a:t>
            </a:r>
            <a:r>
              <a:rPr lang="ru-RU" sz="1600" b="1" dirty="0">
                <a:solidFill>
                  <a:schemeClr val="bg1"/>
                </a:solidFill>
              </a:rPr>
              <a:t> з </a:t>
            </a:r>
            <a:r>
              <a:rPr lang="ru-RU" sz="1600" b="1" dirty="0" err="1">
                <a:solidFill>
                  <a:schemeClr val="bg1"/>
                </a:solidFill>
              </a:rPr>
              <a:t>додатком</a:t>
            </a:r>
            <a:r>
              <a:rPr lang="ru-RU" sz="1600" b="1" dirty="0">
                <a:solidFill>
                  <a:schemeClr val="bg1"/>
                </a:solidFill>
              </a:rPr>
              <a:t> 3 до </a:t>
            </a:r>
            <a:r>
              <a:rPr lang="ru-RU" sz="1600" b="1" dirty="0" err="1">
                <a:solidFill>
                  <a:schemeClr val="bg1"/>
                </a:solidFill>
              </a:rPr>
              <a:t>цього</a:t>
            </a:r>
            <a:r>
              <a:rPr lang="ru-RU" sz="1600" b="1" dirty="0">
                <a:solidFill>
                  <a:schemeClr val="bg1"/>
                </a:solidFill>
              </a:rPr>
              <a:t> Стандарту. </a:t>
            </a:r>
          </a:p>
          <a:p>
            <a:pPr marL="342900" marR="51943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1584960" algn="l"/>
              </a:tabLst>
            </a:pPr>
            <a:r>
              <a:rPr lang="ru-RU" sz="1600" b="1" dirty="0">
                <a:solidFill>
                  <a:schemeClr val="bg1"/>
                </a:solidFill>
              </a:rPr>
              <a:t>У </a:t>
            </a:r>
            <a:r>
              <a:rPr lang="ru-RU" sz="1600" b="1" dirty="0" err="1">
                <a:solidFill>
                  <a:schemeClr val="bg1"/>
                </a:solidFill>
              </a:rPr>
              <a:t>випадках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передчасних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пологів</a:t>
            </a:r>
            <a:r>
              <a:rPr lang="ru-RU" sz="1600" b="1" dirty="0">
                <a:solidFill>
                  <a:schemeClr val="bg1"/>
                </a:solidFill>
              </a:rPr>
              <a:t>, оперативного </a:t>
            </a:r>
            <a:r>
              <a:rPr lang="ru-RU" sz="1600" b="1" dirty="0" err="1">
                <a:solidFill>
                  <a:schemeClr val="bg1"/>
                </a:solidFill>
              </a:rPr>
              <a:t>розродження</a:t>
            </a:r>
            <a:r>
              <a:rPr lang="ru-RU" sz="1600" b="1" dirty="0">
                <a:solidFill>
                  <a:schemeClr val="bg1"/>
                </a:solidFill>
              </a:rPr>
              <a:t> шляхом </a:t>
            </a:r>
            <a:r>
              <a:rPr lang="ru-RU" sz="1600" b="1" dirty="0" err="1">
                <a:solidFill>
                  <a:schemeClr val="bg1"/>
                </a:solidFill>
              </a:rPr>
              <a:t>кесаревого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розтину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хоріоамніоніту</a:t>
            </a:r>
            <a:r>
              <a:rPr lang="ru-RU" sz="1600" b="1" dirty="0">
                <a:solidFill>
                  <a:schemeClr val="bg1"/>
                </a:solidFill>
              </a:rPr>
              <a:t> та </a:t>
            </a:r>
            <a:r>
              <a:rPr lang="ru-RU" sz="1600" b="1" dirty="0" err="1">
                <a:solidFill>
                  <a:schemeClr val="bg1"/>
                </a:solidFill>
              </a:rPr>
              <a:t>перинатальної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смертності</a:t>
            </a:r>
            <a:r>
              <a:rPr lang="ru-RU" sz="1600" b="1" dirty="0">
                <a:solidFill>
                  <a:schemeClr val="bg1"/>
                </a:solidFill>
              </a:rPr>
              <a:t> при ДРПО проводиться патолого-</a:t>
            </a:r>
            <a:r>
              <a:rPr lang="ru-RU" sz="1600" b="1" dirty="0" err="1">
                <a:solidFill>
                  <a:schemeClr val="bg1"/>
                </a:solidFill>
              </a:rPr>
              <a:t>анатомічне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дослідження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посліду</a:t>
            </a:r>
            <a:r>
              <a:rPr lang="ru-RU" sz="1600" b="1" dirty="0">
                <a:solidFill>
                  <a:schemeClr val="bg1"/>
                </a:solidFill>
              </a:rPr>
              <a:t>. </a:t>
            </a:r>
          </a:p>
          <a:p>
            <a:pPr marR="519430" lvl="0" algn="just">
              <a:spcAft>
                <a:spcPts val="0"/>
              </a:spcAft>
              <a:buSzPts val="1400"/>
              <a:tabLst>
                <a:tab pos="1584960" algn="l"/>
              </a:tabLst>
            </a:pPr>
            <a:r>
              <a:rPr lang="ru-RU" sz="1600" b="1" dirty="0">
                <a:solidFill>
                  <a:schemeClr val="bg1"/>
                </a:solidFill>
              </a:rPr>
              <a:t>У </a:t>
            </a:r>
            <a:r>
              <a:rPr lang="ru-RU" sz="1600" b="1" dirty="0" err="1">
                <a:solidFill>
                  <a:schemeClr val="bg1"/>
                </a:solidFill>
              </a:rPr>
              <a:t>складних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клінічних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випадках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діагностика</a:t>
            </a:r>
            <a:r>
              <a:rPr lang="ru-RU" sz="1600" b="1" dirty="0">
                <a:solidFill>
                  <a:schemeClr val="bg1"/>
                </a:solidFill>
              </a:rPr>
              <a:t> ДРПО проводиться за </a:t>
            </a:r>
            <a:r>
              <a:rPr lang="ru-RU" sz="1600" b="1" dirty="0" err="1">
                <a:solidFill>
                  <a:schemeClr val="bg1"/>
                </a:solidFill>
              </a:rPr>
              <a:t>допомогою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експрес-тестів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ru-RU" sz="1600" b="1" dirty="0" err="1">
                <a:solidFill>
                  <a:schemeClr val="bg1"/>
                </a:solidFill>
              </a:rPr>
              <a:t>заснованих</a:t>
            </a:r>
            <a:r>
              <a:rPr lang="ru-RU" sz="1600" b="1" dirty="0">
                <a:solidFill>
                  <a:schemeClr val="bg1"/>
                </a:solidFill>
              </a:rPr>
              <a:t> на </a:t>
            </a:r>
            <a:r>
              <a:rPr lang="ru-RU" sz="1600" b="1" dirty="0" err="1">
                <a:solidFill>
                  <a:schemeClr val="bg1"/>
                </a:solidFill>
              </a:rPr>
              <a:t>виявленні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інсуліноподібного</a:t>
            </a:r>
            <a:r>
              <a:rPr lang="ru-RU" sz="1600" b="1" dirty="0">
                <a:solidFill>
                  <a:schemeClr val="bg1"/>
                </a:solidFill>
              </a:rPr>
              <a:t> фактору росту, </a:t>
            </a:r>
            <a:r>
              <a:rPr lang="ru-RU" sz="1600" b="1" dirty="0" err="1">
                <a:solidFill>
                  <a:schemeClr val="bg1"/>
                </a:solidFill>
              </a:rPr>
              <a:t>що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зв'язує</a:t>
            </a:r>
            <a:r>
              <a:rPr lang="ru-RU" sz="1600" b="1" dirty="0">
                <a:solidFill>
                  <a:schemeClr val="bg1"/>
                </a:solidFill>
              </a:rPr>
              <a:t> білок-1. </a:t>
            </a:r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E9D4544-4BF3-4835-813A-569BDE9B473A}"/>
              </a:ext>
            </a:extLst>
          </p:cNvPr>
          <p:cNvSpPr/>
          <p:nvPr/>
        </p:nvSpPr>
        <p:spPr>
          <a:xfrm>
            <a:off x="513127" y="335595"/>
            <a:ext cx="9292180" cy="369332"/>
          </a:xfrm>
          <a:prstGeom prst="rect">
            <a:avLst/>
          </a:prstGeom>
          <a:solidFill>
            <a:srgbClr val="FF9900"/>
          </a:solidFill>
        </p:spPr>
        <p:txBody>
          <a:bodyPr wrap="square">
            <a:spAutoFit/>
          </a:bodyPr>
          <a:lstStyle/>
          <a:p>
            <a:pPr lvl="1" algn="just">
              <a:spcAft>
                <a:spcPts val="0"/>
              </a:spcAft>
              <a:buSzPts val="1400"/>
              <a:tabLst>
                <a:tab pos="1400810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ДІАГНОСТИКА ПРИ ПЕРЕДЧАСНОМУ РОЗРИВІ ПЛІДНИХ ОБОЛОНОК</a:t>
            </a:r>
            <a:endParaRPr lang="ru-RU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694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0D461D1-F035-4EDA-AB06-BB43EDE10B99}"/>
              </a:ext>
            </a:extLst>
          </p:cNvPr>
          <p:cNvSpPr/>
          <p:nvPr/>
        </p:nvSpPr>
        <p:spPr>
          <a:xfrm>
            <a:off x="514349" y="1497046"/>
            <a:ext cx="9161303" cy="477053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685800" marR="516890" algn="just"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Активна тактика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застосовується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ТДРПО, 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також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ПДРПО в будь-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якому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наявності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протипоказань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тактики. </a:t>
            </a:r>
          </a:p>
          <a:p>
            <a:pPr marL="685800" marR="516890" algn="just">
              <a:spcAft>
                <a:spcPts val="0"/>
              </a:spcAft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marR="516890" algn="just">
              <a:spcAft>
                <a:spcPts val="0"/>
              </a:spcAft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тактика 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ретельним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моніторингом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ознак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інфекції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відшарування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плаценти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початку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пологової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діяльності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показана при ПДРПО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пролонгування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латентного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періоду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принаймні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34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задовільному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стані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матері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і плода,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відсутності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показань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ургентного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розродження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685800" marR="516890" algn="just">
              <a:spcAft>
                <a:spcPts val="0"/>
              </a:spcAft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marR="516890" algn="just">
              <a:spcAft>
                <a:spcPts val="0"/>
              </a:spcAft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Розродження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слід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відкласти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щонайменше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на 48 годин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після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курсу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антенатальних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плода є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стабільним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685800" marR="516890" algn="just">
              <a:spcAft>
                <a:spcPts val="0"/>
              </a:spcAft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marR="516890" algn="just">
              <a:spcAft>
                <a:spcPts val="0"/>
              </a:spcAft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є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докази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колонізації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піхви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прямої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кишки СГВ,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слід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розглянути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індукцію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685800" marR="516890" algn="just">
              <a:spcAft>
                <a:spcPts val="0"/>
              </a:spcAft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85800" marR="516890" algn="just"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 РРПО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токолітиків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магнію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сульфату і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антенатальних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не показано.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E9D4544-4BF3-4835-813A-569BDE9B473A}"/>
              </a:ext>
            </a:extLst>
          </p:cNvPr>
          <p:cNvSpPr/>
          <p:nvPr/>
        </p:nvSpPr>
        <p:spPr>
          <a:xfrm>
            <a:off x="514348" y="335008"/>
            <a:ext cx="9161303" cy="646331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685800" marR="516890" algn="ctr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</a:rPr>
              <a:t>ВЕДЕННЯ, ЛІКУВАННЯ ТА РОЗРОДЖЕННЯ ВАГІТНОЇ З ДОПОЛОГОВИМ РОЗРИВОМ ПЛІДНИХ ОБОЛОНОК </a:t>
            </a:r>
          </a:p>
        </p:txBody>
      </p:sp>
    </p:spTree>
    <p:extLst>
      <p:ext uri="{BB962C8B-B14F-4D97-AF65-F5344CB8AC3E}">
        <p14:creationId xmlns:p14="http://schemas.microsoft.com/office/powerpoint/2010/main" val="309356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69493454-B64C-4450-935B-18CB5DF13F98}"/>
              </a:ext>
            </a:extLst>
          </p:cNvPr>
          <p:cNvSpPr/>
          <p:nvPr/>
        </p:nvSpPr>
        <p:spPr>
          <a:xfrm>
            <a:off x="755008" y="337391"/>
            <a:ext cx="8573549" cy="624786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Тактика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обирається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індивідуально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алгоритмів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наведених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додатках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4, 5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цього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Стандарту.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виборі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активної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ДРПО проводиться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внутрішнє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акушерське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дослідження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оцінкою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зрілості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шийки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матки за шкалою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Бішоп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модифікації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J. Burnett, 2008,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умови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зрілої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шийки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матки (8–13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балів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)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відсутності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протипоказань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вагінальних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розпочинається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індукція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допомогою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внутрішньовенного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окситоцину.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Ургентне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розродження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ДРПО показано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наявності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дистресу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плода,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випадіння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петель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пуповини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клінічних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ознак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інфекції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передчасного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відшарування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плаценти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кесаревого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розтину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жінок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показаннями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галузевих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стандартів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сфері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охорони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здоров’я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разі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розродження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шляхом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операції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кесаревого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розтину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зниження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ризику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ендометриту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інших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інфекційних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ускладнень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рекомендується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промивання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піхви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розчином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повідон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-йоду 1%. 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очікувальній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тактиці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ПДРПО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протягом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латентного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періоду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проводиться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моніторинг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щодня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вимірювання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температури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тіла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ЧСС, пульсу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двічі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добу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загальний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аналіз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крові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С-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реактивний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білок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залежно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клінічного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перебігу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але не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рідше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ніж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 рази 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тиждень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).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97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69493454-B64C-4450-935B-18CB5DF13F98}"/>
              </a:ext>
            </a:extLst>
          </p:cNvPr>
          <p:cNvSpPr/>
          <p:nvPr/>
        </p:nvSpPr>
        <p:spPr>
          <a:xfrm>
            <a:off x="542735" y="198601"/>
            <a:ext cx="8731893" cy="649408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7. При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очікувальній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тактиці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ПДРПО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час латентного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періоду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моніторингу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стану плода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аускультація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серцебиття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плода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двічі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на 8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добу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актографія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щодня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після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28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– КТГ не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рідше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разів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тиждень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; УЗД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оцінки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МВК АР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щотижня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фетометрія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кожні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2-3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допплерометрія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кровотоку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артерії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пуповини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–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показаннями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8.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Призначення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антибактеріальних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лікарських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засобів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додатку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5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цього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Стандарту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наявності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показань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: ТДРПО,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латентний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період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перевищує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12 годин;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тактика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ПДРПО і РРПО;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ДРПО,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статус СГВ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позитивний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чи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невідомий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наявность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ознак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хоріоамніоніту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9.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профілактики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респіраторного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дистрес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синдрому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недоношених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новонароджених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призначення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одного курсу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антенатальних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внутрішньом’язово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ПДРПО показано: 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24+0 до 34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; </a:t>
            </a: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34+0 – 36+6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планується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очікувальна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тактика до 37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і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призначалися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ранніх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термінах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10.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Повторний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курс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антенатальних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можливий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урахуванням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інтервалу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після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останнього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курсу,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ймовірності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протягом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наступних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48 годин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стандартів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сфері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охорони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здоров’я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11.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Якщо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передчасні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пологи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очікуються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впродовж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24 годин,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призначення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магнію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сульфату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нейропротекції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плода в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24+0 до 32+0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тижнів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згідно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стандартами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медичної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допомоги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9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69493454-B64C-4450-935B-18CB5DF13F98}"/>
              </a:ext>
            </a:extLst>
          </p:cNvPr>
          <p:cNvSpPr/>
          <p:nvPr/>
        </p:nvSpPr>
        <p:spPr>
          <a:xfrm>
            <a:off x="583558" y="990534"/>
            <a:ext cx="8573549" cy="378565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12.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Короткостроковий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токоліз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(48 годин)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ПДРПО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розпочинається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транспортування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ЗОЗ, де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надається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спеціалізована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медична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допомога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складних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неонатальних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випадках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або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для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призначення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глюкокортикостероїдів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13.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передчасних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термінових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відповідними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стандартами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медичної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допомоги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14.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наявності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багатоплідної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ВІЛ,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первинного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генітального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герпесу,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аномальних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вагінальних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виділень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хоріоамніоніту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тактика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ведення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при ДРПО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здійснюється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відповідно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до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чинних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галузевих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стандартів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сфері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охорони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здоров’я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algn="just"/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15.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Жінкам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з ПДРПО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їхнім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партнерам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слід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запропонувати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консультацію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психолога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час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вагітності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після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передчасних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пологів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969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F31E3B5-9D5C-493B-83B2-5762A6060D50}"/>
              </a:ext>
            </a:extLst>
          </p:cNvPr>
          <p:cNvSpPr/>
          <p:nvPr/>
        </p:nvSpPr>
        <p:spPr>
          <a:xfrm>
            <a:off x="7233406" y="493549"/>
            <a:ext cx="3527123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685800" marR="516255" indent="359410">
              <a:spcAft>
                <a:spcPts val="0"/>
              </a:spcAft>
            </a:pPr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1 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r>
              <a:rPr lang="ru-RU" sz="1400" b="1" i="1" dirty="0">
                <a:solidFill>
                  <a:schemeClr val="bg1"/>
                </a:solidFill>
              </a:rPr>
              <a:t> 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5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І)</a:t>
            </a:r>
            <a:endParaRPr lang="ru-RU" sz="1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Post2\Pictures\Screenshots\Знімок екрана (4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57" y="246062"/>
            <a:ext cx="6878811" cy="66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54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312A3F5-5A85-48C9-B2D6-2F3E7A4A0528}"/>
              </a:ext>
            </a:extLst>
          </p:cNvPr>
          <p:cNvSpPr/>
          <p:nvPr/>
        </p:nvSpPr>
        <p:spPr>
          <a:xfrm>
            <a:off x="7635897" y="273946"/>
            <a:ext cx="2307048" cy="160043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Bef>
                <a:spcPts val="25"/>
              </a:spcBef>
              <a:spcAft>
                <a:spcPts val="0"/>
              </a:spcAft>
            </a:pPr>
            <a:br>
              <a:rPr lang="uk-UA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b="1" i="1" dirty="0" err="1">
                <a:solidFill>
                  <a:schemeClr val="bg1"/>
                </a:solidFill>
              </a:rPr>
              <a:t>Додаток</a:t>
            </a:r>
            <a:r>
              <a:rPr lang="ru-RU" sz="1400" b="1" i="1" dirty="0">
                <a:solidFill>
                  <a:schemeClr val="bg1"/>
                </a:solidFill>
              </a:rPr>
              <a:t> 2 до Стандарту </a:t>
            </a:r>
            <a:r>
              <a:rPr lang="ru-RU" sz="1400" b="1" i="1" dirty="0" err="1">
                <a:solidFill>
                  <a:schemeClr val="bg1"/>
                </a:solidFill>
              </a:rPr>
              <a:t>медичної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допомоги</a:t>
            </a:r>
            <a:r>
              <a:rPr lang="ru-RU" sz="1400" b="1" i="1" dirty="0">
                <a:solidFill>
                  <a:schemeClr val="bg1"/>
                </a:solidFill>
              </a:rPr>
              <a:t> «</a:t>
            </a:r>
            <a:r>
              <a:rPr lang="ru-RU" sz="1400" b="1" i="1" dirty="0" err="1">
                <a:solidFill>
                  <a:schemeClr val="bg1"/>
                </a:solidFill>
              </a:rPr>
              <a:t>Передчасний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розрив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плідних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err="1">
                <a:solidFill>
                  <a:schemeClr val="bg1"/>
                </a:solidFill>
              </a:rPr>
              <a:t>оболонок</a:t>
            </a:r>
            <a:r>
              <a:rPr lang="ru-RU" sz="1400" b="1" i="1" dirty="0">
                <a:solidFill>
                  <a:schemeClr val="bg1"/>
                </a:solidFill>
              </a:rPr>
              <a:t>» (</a:t>
            </a:r>
            <a:r>
              <a:rPr lang="ru-RU" sz="1400" b="1" i="1" dirty="0" err="1">
                <a:solidFill>
                  <a:schemeClr val="bg1"/>
                </a:solidFill>
              </a:rPr>
              <a:t>підпункт</a:t>
            </a:r>
            <a:r>
              <a:rPr lang="ru-RU" sz="1400" b="1" i="1" dirty="0">
                <a:solidFill>
                  <a:schemeClr val="bg1"/>
                </a:solidFill>
              </a:rPr>
              <a:t> 1 пункту 3 </a:t>
            </a:r>
            <a:r>
              <a:rPr lang="ru-RU" sz="1400" b="1" i="1" dirty="0" err="1">
                <a:solidFill>
                  <a:schemeClr val="bg1"/>
                </a:solidFill>
              </a:rPr>
              <a:t>Розділу</a:t>
            </a:r>
            <a:r>
              <a:rPr lang="ru-RU" sz="1400" b="1" i="1" dirty="0">
                <a:solidFill>
                  <a:schemeClr val="bg1"/>
                </a:solidFill>
              </a:rPr>
              <a:t> ІІ)</a:t>
            </a:r>
            <a:endParaRPr lang="ru-RU" sz="1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053" name="Picture 5" descr="C:\Users\Post2\Pictures\Screenshots\Знімок екрана (5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21" y="115424"/>
            <a:ext cx="6680676" cy="653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64639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Настроювані 5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B050"/>
      </a:accent1>
      <a:accent2>
        <a:srgbClr val="FF9900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FFC000"/>
      </a:hlink>
      <a:folHlink>
        <a:srgbClr val="FFC00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</TotalTime>
  <Words>1189</Words>
  <Application>Microsoft Office PowerPoint</Application>
  <PresentationFormat>Широкий екран</PresentationFormat>
  <Paragraphs>76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Грань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CNS</dc:creator>
  <cp:lastModifiedBy>bogdana.huaweipsplus@gmail.com</cp:lastModifiedBy>
  <cp:revision>51</cp:revision>
  <dcterms:created xsi:type="dcterms:W3CDTF">2023-04-21T00:01:14Z</dcterms:created>
  <dcterms:modified xsi:type="dcterms:W3CDTF">2023-11-07T08:56:22Z</dcterms:modified>
</cp:coreProperties>
</file>