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0" r:id="rId15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FEC5E1-C20A-4DCF-92A1-FD343CDD9362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F9641-37A5-4092-8450-E938373160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F9641-37A5-4092-8450-E938373160B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45768-0813-4F5F-A0FE-A8E357A412F6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DB666-006D-4BDC-AF31-40580637D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45768-0813-4F5F-A0FE-A8E357A412F6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DB666-006D-4BDC-AF31-40580637D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45768-0813-4F5F-A0FE-A8E357A412F6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DB666-006D-4BDC-AF31-40580637D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45768-0813-4F5F-A0FE-A8E357A412F6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DB666-006D-4BDC-AF31-40580637D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45768-0813-4F5F-A0FE-A8E357A412F6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DB666-006D-4BDC-AF31-40580637D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45768-0813-4F5F-A0FE-A8E357A412F6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DB666-006D-4BDC-AF31-40580637D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45768-0813-4F5F-A0FE-A8E357A412F6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DB666-006D-4BDC-AF31-40580637D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45768-0813-4F5F-A0FE-A8E357A412F6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DB666-006D-4BDC-AF31-40580637D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45768-0813-4F5F-A0FE-A8E357A412F6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DB666-006D-4BDC-AF31-40580637D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45768-0813-4F5F-A0FE-A8E357A412F6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DB666-006D-4BDC-AF31-40580637D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45768-0813-4F5F-A0FE-A8E357A412F6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DB666-006D-4BDC-AF31-40580637D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45768-0813-4F5F-A0FE-A8E357A412F6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DB666-006D-4BDC-AF31-40580637D9F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1988715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076328" y="917104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228728" y="1069504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115616" y="829928"/>
            <a:ext cx="712879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Просування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ліків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на ринку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здійснюється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за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допомогою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системи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маркетингових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комунікацій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яка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охоплює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будь-яку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діяльність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фармацевтичного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підприємства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спрямо­вану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на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інформування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переконання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та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нагадування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споживачам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про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свої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препарати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сти­мулювання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їх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збуту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створення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позитивного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іміджу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підприємства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в очах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громадськості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prodvizhenie_saita_apteki_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2204864"/>
            <a:ext cx="3095625" cy="2171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thumb-article-600x224-366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67944" y="5085184"/>
            <a:ext cx="3995936" cy="1491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hel-P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3568" y="4509120"/>
            <a:ext cx="2664296" cy="20758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22Из телек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44008" y="2204864"/>
            <a:ext cx="2413992" cy="27278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2555776" y="260648"/>
            <a:ext cx="4464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i="1" dirty="0" smtClean="0"/>
              <a:t>Маркетингова політика комунікацій</a:t>
            </a:r>
            <a:endParaRPr lang="ru-RU" sz="2000" i="1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3558"/>
          </a:xfrm>
          <a:prstGeom prst="rect">
            <a:avLst/>
          </a:prstGeom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23528" y="100390"/>
            <a:ext cx="2736304" cy="6401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Функції ,</a:t>
            </a:r>
            <a:r>
              <a:rPr kumimoji="0" lang="uk-UA" sz="1600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паблік</a:t>
            </a:r>
            <a:r>
              <a:rPr kumimoji="0" lang="uk-UA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600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рілейшнз</a:t>
            </a:r>
            <a:r>
              <a:rPr kumimoji="0" lang="uk-UA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" такі:</a:t>
            </a:r>
            <a:r>
              <a:rPr kumimoji="0" lang="uk-UA" sz="1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uk-UA" sz="1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uk-UA" sz="1400" b="0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•    інформаційна - повідомлення про діяльність фармацевтичного підприємства, його можливості, лікарські засоби;</a:t>
            </a:r>
            <a:b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•    престижна - створення сприятливого враження про фірму, її препарати;</a:t>
            </a:r>
            <a:b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•    бар'єрна - утруднення конкурентам рекламування своїх ліків, проникнення на ринки підприємства (не порушуючи закону про недобросовісну конкуренцію);</a:t>
            </a:r>
            <a:b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•    </a:t>
            </a:r>
            <a:r>
              <a:rPr kumimoji="0" lang="uk-UA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передрекламна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- створення умов і ситуацій, які полегшують рекламування ліків фірми;</a:t>
            </a:r>
            <a:b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•    </a:t>
            </a:r>
            <a:r>
              <a:rPr kumimoji="0" lang="uk-UA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нагадувальна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- популяризування товарних марок підприємства, інших елементів фірмового стилю.</a:t>
            </a:r>
            <a:r>
              <a:rPr kumimoji="0" lang="ru-RU" sz="1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image0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7824" y="-1"/>
            <a:ext cx="6156176" cy="4685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4" y="4581129"/>
            <a:ext cx="3635896" cy="2276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611560" y="712777"/>
            <a:ext cx="712879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Персональний продаж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це усне представлення лікарських засобів у ході бесіди з одним чи декількома можливими покупцями задля продажу. </a:t>
            </a:r>
            <a:endParaRPr kumimoji="0" lang="uk-UA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4941168"/>
            <a:ext cx="64624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Персональний продаж характеризується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105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•  особистісним характером;</a:t>
            </a:r>
            <a:b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•    безпосереднім, живим спілкування з аудиторією у формі діалогу;</a:t>
            </a:r>
            <a:b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•    спонуканням до зворотного реагування;</a:t>
            </a:r>
            <a:b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•    найбільшою вартістю серед усіх засобів просування (у розрахунку на один контакт).</a:t>
            </a:r>
            <a:endParaRPr lang="ru-RU" sz="1600" dirty="0"/>
          </a:p>
        </p:txBody>
      </p:sp>
      <p:pic>
        <p:nvPicPr>
          <p:cNvPr id="5" name="Рисунок 4" descr="images (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1844824"/>
            <a:ext cx="2664296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r4prodaj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1628800"/>
            <a:ext cx="2799972" cy="32906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683568" y="775157"/>
            <a:ext cx="698477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Стимулювання збуту лікарських засобів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це короткочасні спонукальні заходи заохочення посередників і споживачів до купівлі ліків (знижки, товарні кредити, підтрим­ка постійних покупців тощо).</a:t>
            </a:r>
            <a:endParaRPr kumimoji="0" lang="uk-UA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4509120"/>
            <a:ext cx="59046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Особливістю є:</a:t>
            </a:r>
            <a:endParaRPr kumimoji="0" lang="ru-RU" sz="1050" b="0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•    привабливість заходів стимулювання збуту в очах посередників і споживачів;</a:t>
            </a:r>
            <a:b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•    спонукання до здійснення купівлі;</a:t>
            </a:r>
            <a:b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•    імпульсивний характер;</a:t>
            </a:r>
            <a:b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•    короткотривалий ефект (для формування стійкої відданості певній марці лікарсь­кого засобу ці заходи непридатні);</a:t>
            </a:r>
            <a:b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•    ефективність у поєднанні з рекламою</a:t>
            </a:r>
            <a:endParaRPr lang="ru-RU" sz="1600" dirty="0"/>
          </a:p>
        </p:txBody>
      </p:sp>
      <p:pic>
        <p:nvPicPr>
          <p:cNvPr id="5" name="Рисунок 4" descr="arbidol.jpg.500x400_q9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2276872"/>
            <a:ext cx="4638675" cy="1838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реклама-в-аптеке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24128" y="2060848"/>
            <a:ext cx="3024336" cy="3682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3558"/>
          </a:xfrm>
          <a:prstGeom prst="rect">
            <a:avLst/>
          </a:prstGeom>
        </p:spPr>
      </p:pic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467544" y="700256"/>
            <a:ext cx="727280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Різні елементи системи маркетингових комунікацій неоднаково вирішують різно­планові комунікаційні задачі фармацевтичного підприємства. Як видно з даних табл. застосування кожного з елементів повинне визначатися конкретною ринковою ситуа­цією, характеристиками і цілями підприємства. Лише у поєднанні ці елементи сприя­тимуть досягненню вищої ефективності загальної маркетингової політики за рахунок </a:t>
            </a:r>
            <a:r>
              <a:rPr kumimoji="0" lang="uk-UA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синергічного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ефекту.</a:t>
            </a:r>
            <a:endParaRPr kumimoji="0" lang="uk-UA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medicati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2348880"/>
            <a:ext cx="3852743" cy="2919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3d2090bfdecae869e17458913a826bef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912103"/>
            <a:ext cx="4860032" cy="3945898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-1" y="0"/>
          <a:ext cx="9144001" cy="6858004"/>
        </p:xfrm>
        <a:graphic>
          <a:graphicData uri="http://schemas.openxmlformats.org/drawingml/2006/table">
            <a:tbl>
              <a:tblPr/>
              <a:tblGrid>
                <a:gridCol w="637006"/>
                <a:gridCol w="5813405"/>
                <a:gridCol w="659133"/>
                <a:gridCol w="702817"/>
                <a:gridCol w="638735"/>
                <a:gridCol w="692905"/>
              </a:tblGrid>
              <a:tr h="1315247">
                <a:tc>
                  <a:txBody>
                    <a:bodyPr/>
                    <a:lstStyle/>
                    <a:p>
                      <a:pPr marL="15240" indent="-1206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r>
                        <a:rPr lang="uk-UA" sz="12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з.п</a:t>
                      </a:r>
                      <a:r>
                        <a:rPr lang="uk-UA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5189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Показники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Реклама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Паблік</a:t>
                      </a:r>
                      <a:r>
                        <a:rPr lang="uk-UA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рілейшнз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Персональний продаж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Стимулювання збуту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07506">
                <a:tc>
                  <a:txBody>
                    <a:bodyPr/>
                    <a:lstStyle/>
                    <a:p>
                      <a:pPr marL="698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103505" indent="-31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Здатність впливати на підсвідомість споживача і зберігатись в його пам'яті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0625">
                <a:tc>
                  <a:txBody>
                    <a:bodyPr/>
                    <a:lstStyle/>
                    <a:p>
                      <a:pPr marL="520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Розмір охоплення аудиторії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0625">
                <a:tc>
                  <a:txBody>
                    <a:bodyPr/>
                    <a:lstStyle/>
                    <a:p>
                      <a:pPr marL="546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Вартість одного контакту зі споживачем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0625">
                <a:tc>
                  <a:txBody>
                    <a:bodyPr/>
                    <a:lstStyle/>
                    <a:p>
                      <a:pPr marL="488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Час, необхідний для зворотної реакції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0467">
                <a:tc>
                  <a:txBody>
                    <a:bodyPr/>
                    <a:lstStyle/>
                    <a:p>
                      <a:pPr marL="546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Ступінь контролю за зворотною реакцією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9784">
                <a:tc>
                  <a:txBody>
                    <a:bodyPr/>
                    <a:lstStyle/>
                    <a:p>
                      <a:pPr marL="546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Здатність швидко реагувати на запити споживача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0625">
                <a:tc>
                  <a:txBody>
                    <a:bodyPr/>
                    <a:lstStyle/>
                    <a:p>
                      <a:pPr marL="546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Вибір необхідного моменту для звернення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0625">
                <a:tc>
                  <a:txBody>
                    <a:bodyPr/>
                    <a:lstStyle/>
                    <a:p>
                      <a:pPr marL="577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Переконливість комунікаційного звернення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0625">
                <a:tc>
                  <a:txBody>
                    <a:bodyPr/>
                    <a:lstStyle/>
                    <a:p>
                      <a:pPr marL="546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Повторний контакт зі споживачем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0625">
                <a:tc>
                  <a:txBody>
                    <a:bodyPr/>
                    <a:lstStyle/>
                    <a:p>
                      <a:pPr marL="336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Здатність до завершення продажу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0625">
                <a:tc gridSpan="2">
                  <a:txBody>
                    <a:bodyPr/>
                    <a:lstStyle/>
                    <a:p>
                      <a:pPr marL="12223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Середня оцінка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2,8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lide0001_background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323528" y="800205"/>
            <a:ext cx="8424936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Основними</a:t>
            </a:r>
            <a:r>
              <a:rPr kumimoji="0" lang="ru-RU" sz="200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завданнями</a:t>
            </a:r>
            <a:r>
              <a:rPr kumimoji="0" lang="ru-RU" sz="200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маркетингових</a:t>
            </a:r>
            <a:r>
              <a:rPr kumimoji="0" lang="ru-RU" sz="200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комунікацій</a:t>
            </a:r>
            <a:r>
              <a:rPr kumimoji="0" lang="ru-RU" sz="200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є:</a:t>
            </a:r>
            <a:br>
              <a:rPr kumimoji="0" lang="ru-RU" sz="200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200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200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1.   </a:t>
            </a:r>
            <a:r>
              <a:rPr kumimoji="0" lang="ru-RU" sz="1600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Інформування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переважає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на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етапі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виведення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товару на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ринок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коли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стоїть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завдання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створення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первинного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попиту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) -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повідомлення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ринку про новинку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чи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про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нове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застосування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існуючого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товару,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інформування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про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зміну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ціни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пояснення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принципів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дії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товару,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опис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послуг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що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здійснюються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виправлення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неправильних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уявлень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чи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розсіювання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побоювань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споживача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формування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образа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фірми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/товару/марки.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1381844015_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2924944"/>
            <a:ext cx="3810000" cy="3438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8854135-vitaminu_trademaster_reklam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2924944"/>
            <a:ext cx="2918919" cy="29189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95536" y="816828"/>
            <a:ext cx="741682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2.   </a:t>
            </a:r>
            <a:r>
              <a:rPr kumimoji="0" lang="ru-RU" sz="1600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Умовляння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переважає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на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етапі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росту, коли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стоїть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завдання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формування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вибіркового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попиту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) -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формування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переваги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до марки/товару/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фірми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заохочення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до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переключення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на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іншу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марку,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зміна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сприйняття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споживачем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властивостей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товару,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переконання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споживача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не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відкладаючи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зробити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покупку,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переконання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споживача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прийняти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торгового агента.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Порівняльна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реклама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прагне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затвердити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переваги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однієї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марки за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рахунок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порівняння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її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однієї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чи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декількома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марками в рамках товарного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класу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5394576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23520" y="2564904"/>
            <a:ext cx="4320480" cy="28758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Q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3531970"/>
            <a:ext cx="4427984" cy="3166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683568" y="1063448"/>
            <a:ext cx="748883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3.   </a:t>
            </a:r>
            <a:r>
              <a:rPr kumimoji="0" lang="ru-RU" sz="1600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Нагадування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переважає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на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етапі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зрілості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щоб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змусити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споживача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згадати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про товар) -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нагадування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споживачам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про те,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що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товар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може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знадобитися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їм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у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найближчому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майбутньому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нагадування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споживачам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про те, де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можна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купити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товар,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утримання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товару в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пам'яті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споживачів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у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періоди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міжсезоння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підтримка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поінформованості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про товар на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вищому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рівні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Також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є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підкріплювальна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реклама,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що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прагне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запевнити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нинішніх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покупців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у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правильності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зробленого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вибору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56846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924944"/>
            <a:ext cx="3926210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wpid-anaferon_fmt-640x235-custom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95328" y="4619625"/>
            <a:ext cx="6048672" cy="2238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7544" y="548680"/>
            <a:ext cx="59766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 err="1"/>
              <a:t>Стратегія</a:t>
            </a:r>
            <a:r>
              <a:rPr lang="ru-RU" sz="1600" i="1" dirty="0"/>
              <a:t> „</a:t>
            </a:r>
            <a:r>
              <a:rPr lang="ru-RU" sz="1600" i="1" dirty="0" err="1"/>
              <a:t>проштовхування</a:t>
            </a:r>
            <a:r>
              <a:rPr lang="ru-RU" sz="1600" i="1" dirty="0"/>
              <a:t>" </a:t>
            </a:r>
            <a:r>
              <a:rPr lang="ru-RU" sz="1600" i="1" dirty="0" err="1"/>
              <a:t>ліків</a:t>
            </a:r>
            <a:r>
              <a:rPr lang="ru-RU" sz="1600" i="1" dirty="0"/>
              <a:t> (</a:t>
            </a:r>
            <a:r>
              <a:rPr lang="en-US" sz="1600" i="1" dirty="0"/>
              <a:t>push strategy) </a:t>
            </a:r>
            <a:r>
              <a:rPr lang="ru-RU" sz="1600" i="1" dirty="0" err="1"/>
              <a:t>передбачає</a:t>
            </a:r>
            <a:r>
              <a:rPr lang="ru-RU" sz="1600" i="1" dirty="0"/>
              <a:t> </a:t>
            </a:r>
            <a:r>
              <a:rPr lang="ru-RU" sz="1600" i="1" dirty="0" err="1"/>
              <a:t>інтенсивне</a:t>
            </a:r>
            <a:r>
              <a:rPr lang="ru-RU" sz="1600" i="1" dirty="0"/>
              <a:t> </a:t>
            </a:r>
            <a:r>
              <a:rPr lang="ru-RU" sz="1600" i="1" dirty="0" err="1"/>
              <a:t>стиму</a:t>
            </a:r>
            <a:r>
              <a:rPr lang="ru-RU" sz="1600" i="1" dirty="0"/>
              <a:t> </a:t>
            </a:r>
            <a:r>
              <a:rPr lang="ru-RU" sz="1600" i="1" dirty="0" err="1"/>
              <a:t>лювання</a:t>
            </a:r>
            <a:r>
              <a:rPr lang="ru-RU" sz="1600" i="1" dirty="0"/>
              <a:t> </a:t>
            </a:r>
            <a:r>
              <a:rPr lang="ru-RU" sz="1600" i="1" dirty="0" err="1"/>
              <a:t>сфери</a:t>
            </a:r>
            <a:r>
              <a:rPr lang="ru-RU" sz="1600" i="1" dirty="0"/>
              <a:t> </a:t>
            </a:r>
            <a:r>
              <a:rPr lang="ru-RU" sz="1600" i="1" dirty="0" err="1"/>
              <a:t>обігу</a:t>
            </a:r>
            <a:r>
              <a:rPr lang="ru-RU" sz="1600" i="1" dirty="0"/>
              <a:t> для </a:t>
            </a:r>
            <a:r>
              <a:rPr lang="ru-RU" sz="1600" i="1" dirty="0" err="1"/>
              <a:t>просування</a:t>
            </a:r>
            <a:r>
              <a:rPr lang="ru-RU" sz="1600" i="1" dirty="0"/>
              <a:t> </a:t>
            </a:r>
            <a:r>
              <a:rPr lang="ru-RU" sz="1600" i="1" dirty="0" err="1"/>
              <a:t>лікарських</a:t>
            </a:r>
            <a:r>
              <a:rPr lang="ru-RU" sz="1600" i="1" dirty="0"/>
              <a:t> </a:t>
            </a:r>
            <a:r>
              <a:rPr lang="ru-RU" sz="1600" i="1" dirty="0" err="1"/>
              <a:t>засобів</a:t>
            </a:r>
            <a:r>
              <a:rPr lang="ru-RU" sz="1600" i="1" dirty="0"/>
              <a:t> каналами </a:t>
            </a:r>
            <a:r>
              <a:rPr lang="ru-RU" sz="1600" i="1" dirty="0" err="1"/>
              <a:t>збуту</a:t>
            </a:r>
            <a:r>
              <a:rPr lang="ru-RU" sz="1600" i="1" dirty="0"/>
              <a:t>. </a:t>
            </a:r>
            <a:r>
              <a:rPr lang="ru-RU" sz="1600" i="1" dirty="0" err="1"/>
              <a:t>Фармацевтич</a:t>
            </a:r>
            <a:r>
              <a:rPr lang="ru-RU" sz="1600" i="1" dirty="0"/>
              <a:t> </a:t>
            </a:r>
            <a:r>
              <a:rPr lang="ru-RU" sz="1600" i="1" dirty="0" err="1"/>
              <a:t>ний</a:t>
            </a:r>
            <a:r>
              <a:rPr lang="ru-RU" sz="1600" i="1" dirty="0"/>
              <a:t> </a:t>
            </a:r>
            <a:r>
              <a:rPr lang="ru-RU" sz="1600" i="1" dirty="0" err="1"/>
              <a:t>виробник</a:t>
            </a:r>
            <a:r>
              <a:rPr lang="ru-RU" sz="1600" i="1" dirty="0"/>
              <a:t> активно </a:t>
            </a:r>
            <a:r>
              <a:rPr lang="ru-RU" sz="1600" i="1" dirty="0" err="1"/>
              <a:t>нав'язує</a:t>
            </a:r>
            <a:r>
              <a:rPr lang="ru-RU" sz="1600" i="1" dirty="0"/>
              <a:t> </a:t>
            </a:r>
            <a:r>
              <a:rPr lang="ru-RU" sz="1600" i="1" dirty="0" err="1"/>
              <a:t>медикаменти</a:t>
            </a:r>
            <a:r>
              <a:rPr lang="ru-RU" sz="1600" i="1" dirty="0"/>
              <a:t> </a:t>
            </a:r>
            <a:r>
              <a:rPr lang="ru-RU" sz="1600" i="1" dirty="0" err="1"/>
              <a:t>оптовим</a:t>
            </a:r>
            <a:r>
              <a:rPr lang="ru-RU" sz="1600" i="1" dirty="0"/>
              <a:t> </a:t>
            </a:r>
            <a:r>
              <a:rPr lang="ru-RU" sz="1600" i="1" dirty="0" err="1"/>
              <a:t>фармацевтичним</a:t>
            </a:r>
            <a:r>
              <a:rPr lang="ru-RU" sz="1600" i="1" dirty="0"/>
              <a:t> </a:t>
            </a:r>
            <a:r>
              <a:rPr lang="ru-RU" sz="1600" i="1" dirty="0" err="1"/>
              <a:t>фірмам</a:t>
            </a:r>
            <a:r>
              <a:rPr lang="ru-RU" sz="1600" i="1" dirty="0"/>
              <a:t>. </a:t>
            </a:r>
            <a:r>
              <a:rPr lang="ru-RU" sz="1600" i="1" dirty="0" err="1"/>
              <a:t>Ті</a:t>
            </a:r>
            <a:r>
              <a:rPr lang="ru-RU" sz="1600" i="1" dirty="0"/>
              <a:t>, </a:t>
            </a:r>
            <a:r>
              <a:rPr lang="ru-RU" sz="1600" i="1" dirty="0" err="1"/>
              <a:t>своєю</a:t>
            </a:r>
            <a:r>
              <a:rPr lang="ru-RU" sz="1600" i="1" dirty="0"/>
              <a:t> </a:t>
            </a:r>
            <a:r>
              <a:rPr lang="ru-RU" sz="1600" i="1" dirty="0" err="1"/>
              <a:t>чергою</a:t>
            </a:r>
            <a:r>
              <a:rPr lang="ru-RU" sz="1600" i="1" dirty="0"/>
              <a:t>, активно </a:t>
            </a:r>
            <a:r>
              <a:rPr lang="ru-RU" sz="1600" i="1" dirty="0" err="1"/>
              <a:t>працюють</a:t>
            </a:r>
            <a:r>
              <a:rPr lang="ru-RU" sz="1600" i="1" dirty="0"/>
              <a:t> </a:t>
            </a:r>
            <a:r>
              <a:rPr lang="ru-RU" sz="1600" i="1" dirty="0" err="1"/>
              <a:t>із</a:t>
            </a:r>
            <a:r>
              <a:rPr lang="ru-RU" sz="1600" i="1" dirty="0"/>
              <a:t> аптечною мережею, </a:t>
            </a:r>
            <a:r>
              <a:rPr lang="ru-RU" sz="1600" i="1" dirty="0" err="1"/>
              <a:t>останні</a:t>
            </a:r>
            <a:r>
              <a:rPr lang="ru-RU" sz="1600" i="1" dirty="0"/>
              <a:t> активно </a:t>
            </a:r>
            <a:r>
              <a:rPr lang="ru-RU" sz="1600" i="1" dirty="0" err="1"/>
              <a:t>стимулюють</a:t>
            </a:r>
            <a:r>
              <a:rPr lang="ru-RU" sz="1600" i="1" dirty="0"/>
              <a:t> продаж </a:t>
            </a:r>
            <a:r>
              <a:rPr lang="ru-RU" sz="1600" i="1" dirty="0" err="1"/>
              <a:t>ліків</a:t>
            </a:r>
            <a:r>
              <a:rPr lang="ru-RU" sz="1600" i="1" dirty="0"/>
              <a:t> </a:t>
            </a:r>
            <a:r>
              <a:rPr lang="ru-RU" sz="1600" i="1" dirty="0" err="1"/>
              <a:t>споживачам</a:t>
            </a:r>
            <a:r>
              <a:rPr lang="ru-RU" sz="1600" i="1" dirty="0"/>
              <a:t>. </a:t>
            </a:r>
            <a:r>
              <a:rPr lang="ru-RU" sz="1600" i="1" dirty="0" err="1"/>
              <a:t>Тобто</a:t>
            </a:r>
            <a:r>
              <a:rPr lang="ru-RU" sz="1600" i="1" dirty="0"/>
              <a:t> у </a:t>
            </a:r>
            <a:r>
              <a:rPr lang="ru-RU" sz="1600" i="1" dirty="0" err="1"/>
              <a:t>даному</a:t>
            </a:r>
            <a:r>
              <a:rPr lang="ru-RU" sz="1600" i="1" dirty="0"/>
              <a:t> </a:t>
            </a:r>
            <a:r>
              <a:rPr lang="ru-RU" sz="1600" i="1" dirty="0" err="1"/>
              <a:t>випадку</a:t>
            </a:r>
            <a:r>
              <a:rPr lang="ru-RU" sz="1600" i="1" dirty="0"/>
              <a:t> </a:t>
            </a:r>
            <a:r>
              <a:rPr lang="ru-RU" sz="1600" i="1" dirty="0" err="1"/>
              <a:t>найчастіше</a:t>
            </a:r>
            <a:r>
              <a:rPr lang="ru-RU" sz="1600" i="1" dirty="0"/>
              <a:t> </a:t>
            </a:r>
            <a:r>
              <a:rPr lang="ru-RU" sz="1600" i="1" dirty="0" err="1"/>
              <a:t>використовуються</a:t>
            </a:r>
            <a:r>
              <a:rPr lang="ru-RU" sz="1600" i="1" dirty="0"/>
              <a:t> </a:t>
            </a:r>
            <a:r>
              <a:rPr lang="ru-RU" sz="1600" i="1" dirty="0" err="1"/>
              <a:t>особистий</a:t>
            </a:r>
            <a:r>
              <a:rPr lang="ru-RU" sz="1600" i="1" dirty="0"/>
              <a:t> продаж </a:t>
            </a:r>
            <a:r>
              <a:rPr lang="ru-RU" sz="1600" i="1" dirty="0" err="1"/>
              <a:t>і</a:t>
            </a:r>
            <a:r>
              <a:rPr lang="ru-RU" sz="1600" i="1" dirty="0"/>
              <a:t> заходи </a:t>
            </a:r>
            <a:r>
              <a:rPr lang="ru-RU" sz="1600" i="1" dirty="0" err="1"/>
              <a:t>щодо</a:t>
            </a:r>
            <a:r>
              <a:rPr lang="ru-RU" sz="1600" i="1" dirty="0"/>
              <a:t> </a:t>
            </a:r>
            <a:r>
              <a:rPr lang="ru-RU" sz="1600" i="1" dirty="0" err="1"/>
              <a:t>стимулювання</a:t>
            </a:r>
            <a:r>
              <a:rPr lang="ru-RU" sz="1600" i="1" dirty="0"/>
              <a:t> </a:t>
            </a:r>
            <a:r>
              <a:rPr lang="ru-RU" sz="1600" i="1" dirty="0" err="1"/>
              <a:t>збуту</a:t>
            </a:r>
            <a:r>
              <a:rPr lang="ru-RU" sz="1600" i="1" dirty="0"/>
              <a:t>, </a:t>
            </a:r>
            <a:r>
              <a:rPr lang="ru-RU" sz="1600" i="1" dirty="0" err="1"/>
              <a:t>спрямовані</a:t>
            </a:r>
            <a:r>
              <a:rPr lang="ru-RU" sz="1600" i="1" dirty="0"/>
              <a:t> на </a:t>
            </a:r>
            <a:r>
              <a:rPr lang="ru-RU" sz="1600" i="1" dirty="0" err="1"/>
              <a:t>посередників</a:t>
            </a:r>
            <a:r>
              <a:rPr lang="ru-RU" sz="1600" i="1" dirty="0"/>
              <a:t>.</a:t>
            </a:r>
          </a:p>
        </p:txBody>
      </p:sp>
      <p:pic>
        <p:nvPicPr>
          <p:cNvPr id="4" name="Рисунок 3" descr="8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3" y="2828838"/>
            <a:ext cx="3923928" cy="4029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age00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537013"/>
            <a:ext cx="4427984" cy="3320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9552" y="3717032"/>
            <a:ext cx="5400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 err="1"/>
              <a:t>Стратегія</a:t>
            </a:r>
            <a:r>
              <a:rPr lang="ru-RU" sz="1600" i="1" dirty="0"/>
              <a:t> „</a:t>
            </a:r>
            <a:r>
              <a:rPr lang="ru-RU" sz="1600" i="1" dirty="0" err="1"/>
              <a:t>притягування</a:t>
            </a:r>
            <a:r>
              <a:rPr lang="ru-RU" sz="1600" i="1" dirty="0"/>
              <a:t>" </a:t>
            </a:r>
            <a:r>
              <a:rPr lang="ru-RU" sz="1600" i="1" dirty="0" err="1"/>
              <a:t>споживачів</a:t>
            </a:r>
            <a:r>
              <a:rPr lang="ru-RU" sz="1600" i="1" dirty="0"/>
              <a:t> до </a:t>
            </a:r>
            <a:r>
              <a:rPr lang="ru-RU" sz="1600" i="1" dirty="0" err="1"/>
              <a:t>ліків</a:t>
            </a:r>
            <a:r>
              <a:rPr lang="ru-RU" sz="1600" i="1" dirty="0"/>
              <a:t> (</a:t>
            </a:r>
            <a:r>
              <a:rPr lang="en-US" sz="1600" i="1" dirty="0"/>
              <a:t>pull strategy) </a:t>
            </a:r>
            <a:r>
              <a:rPr lang="ru-RU" sz="1600" i="1" dirty="0" err="1"/>
              <a:t>передбачає</a:t>
            </a:r>
            <a:r>
              <a:rPr lang="ru-RU" sz="1600" i="1" dirty="0"/>
              <a:t> </a:t>
            </a:r>
            <a:r>
              <a:rPr lang="ru-RU" sz="1600" i="1" dirty="0" err="1"/>
              <a:t>значні</a:t>
            </a:r>
            <a:r>
              <a:rPr lang="ru-RU" sz="1600" i="1" dirty="0"/>
              <a:t> вит рати на рекламу </a:t>
            </a:r>
            <a:r>
              <a:rPr lang="ru-RU" sz="1600" i="1" dirty="0" err="1"/>
              <a:t>і</a:t>
            </a:r>
            <a:r>
              <a:rPr lang="ru-RU" sz="1600" i="1" dirty="0"/>
              <a:t> </a:t>
            </a:r>
            <a:r>
              <a:rPr lang="ru-RU" sz="1600" i="1" dirty="0" err="1"/>
              <a:t>стимулювання</a:t>
            </a:r>
            <a:r>
              <a:rPr lang="ru-RU" sz="1600" i="1" dirty="0"/>
              <a:t> </a:t>
            </a:r>
            <a:r>
              <a:rPr lang="ru-RU" sz="1600" i="1" dirty="0" err="1"/>
              <a:t>споживачів</a:t>
            </a:r>
            <a:r>
              <a:rPr lang="ru-RU" sz="1600" i="1" dirty="0"/>
              <a:t> для </a:t>
            </a:r>
            <a:r>
              <a:rPr lang="ru-RU" sz="1600" i="1" dirty="0" err="1"/>
              <a:t>формування</a:t>
            </a:r>
            <a:r>
              <a:rPr lang="ru-RU" sz="1600" i="1" dirty="0"/>
              <a:t> у них </a:t>
            </a:r>
            <a:r>
              <a:rPr lang="ru-RU" sz="1600" i="1" dirty="0" err="1"/>
              <a:t>попиту</a:t>
            </a:r>
            <a:r>
              <a:rPr lang="ru-RU" sz="1600" i="1" dirty="0"/>
              <a:t> на </a:t>
            </a:r>
            <a:r>
              <a:rPr lang="ru-RU" sz="1600" i="1" dirty="0" err="1"/>
              <a:t>конкретні</a:t>
            </a:r>
            <a:r>
              <a:rPr lang="ru-RU" sz="1600" i="1" dirty="0"/>
              <a:t> </a:t>
            </a:r>
            <a:r>
              <a:rPr lang="ru-RU" sz="1600" i="1" dirty="0" err="1"/>
              <a:t>лікарські</a:t>
            </a:r>
            <a:r>
              <a:rPr lang="ru-RU" sz="1600" i="1" dirty="0"/>
              <a:t> </a:t>
            </a:r>
            <a:r>
              <a:rPr lang="ru-RU" sz="1600" i="1" dirty="0" err="1"/>
              <a:t>засоби</a:t>
            </a:r>
            <a:r>
              <a:rPr lang="ru-RU" sz="1600" i="1" dirty="0"/>
              <a:t>. У </a:t>
            </a:r>
            <a:r>
              <a:rPr lang="ru-RU" sz="1600" i="1" dirty="0" err="1"/>
              <a:t>разі</a:t>
            </a:r>
            <a:r>
              <a:rPr lang="ru-RU" sz="1600" i="1" dirty="0"/>
              <a:t> </a:t>
            </a:r>
            <a:r>
              <a:rPr lang="ru-RU" sz="1600" i="1" dirty="0" err="1"/>
              <a:t>успіху</a:t>
            </a:r>
            <a:r>
              <a:rPr lang="ru-RU" sz="1600" i="1" dirty="0"/>
              <a:t> </a:t>
            </a:r>
            <a:r>
              <a:rPr lang="ru-RU" sz="1600" i="1" dirty="0" err="1"/>
              <a:t>споживачі</a:t>
            </a:r>
            <a:r>
              <a:rPr lang="ru-RU" sz="1600" i="1" dirty="0"/>
              <a:t> </a:t>
            </a:r>
            <a:r>
              <a:rPr lang="ru-RU" sz="1600" i="1" dirty="0" err="1"/>
              <a:t>почнуть</a:t>
            </a:r>
            <a:r>
              <a:rPr lang="ru-RU" sz="1600" i="1" dirty="0"/>
              <a:t> </a:t>
            </a:r>
            <a:r>
              <a:rPr lang="ru-RU" sz="1600" i="1" dirty="0" err="1"/>
              <a:t>запитувати</a:t>
            </a:r>
            <a:r>
              <a:rPr lang="ru-RU" sz="1600" i="1" dirty="0"/>
              <a:t> </a:t>
            </a:r>
            <a:r>
              <a:rPr lang="ru-RU" sz="1600" i="1" dirty="0" err="1"/>
              <a:t>ці</a:t>
            </a:r>
            <a:r>
              <a:rPr lang="ru-RU" sz="1600" i="1" dirty="0"/>
              <a:t> </a:t>
            </a:r>
            <a:r>
              <a:rPr lang="ru-RU" sz="1600" i="1" dirty="0" err="1"/>
              <a:t>ліки</a:t>
            </a:r>
            <a:r>
              <a:rPr lang="ru-RU" sz="1600" i="1" dirty="0"/>
              <a:t> в аптеках, аптеки - в </a:t>
            </a:r>
            <a:r>
              <a:rPr lang="ru-RU" sz="1600" i="1" dirty="0" err="1"/>
              <a:t>оптових</a:t>
            </a:r>
            <a:r>
              <a:rPr lang="ru-RU" sz="1600" i="1" dirty="0"/>
              <a:t> </a:t>
            </a:r>
            <a:r>
              <a:rPr lang="ru-RU" sz="1600" i="1" dirty="0" err="1"/>
              <a:t>фармацевтичних</a:t>
            </a:r>
            <a:r>
              <a:rPr lang="ru-RU" sz="1600" i="1" dirty="0"/>
              <a:t> </a:t>
            </a:r>
            <a:r>
              <a:rPr lang="ru-RU" sz="1600" i="1" dirty="0" err="1"/>
              <a:t>фірмах</a:t>
            </a:r>
            <a:r>
              <a:rPr lang="ru-RU" sz="1600" i="1" dirty="0"/>
              <a:t>, а </a:t>
            </a:r>
            <a:r>
              <a:rPr lang="ru-RU" sz="1600" i="1" dirty="0" err="1"/>
              <a:t>ті</a:t>
            </a:r>
            <a:r>
              <a:rPr lang="ru-RU" sz="1600" i="1" dirty="0"/>
              <a:t>, </a:t>
            </a:r>
            <a:r>
              <a:rPr lang="ru-RU" sz="1600" i="1" dirty="0" err="1"/>
              <a:t>своєю</a:t>
            </a:r>
            <a:r>
              <a:rPr lang="ru-RU" sz="1600" i="1" dirty="0"/>
              <a:t> </a:t>
            </a:r>
            <a:r>
              <a:rPr lang="ru-RU" sz="1600" i="1" dirty="0" err="1"/>
              <a:t>чергою</a:t>
            </a:r>
            <a:r>
              <a:rPr lang="ru-RU" sz="1600" i="1" dirty="0"/>
              <a:t>, - у </a:t>
            </a:r>
            <a:r>
              <a:rPr lang="ru-RU" sz="1600" i="1" dirty="0" err="1"/>
              <a:t>виробників</a:t>
            </a:r>
            <a:r>
              <a:rPr lang="ru-RU" sz="1600" i="1" dirty="0"/>
              <a:t> </a:t>
            </a:r>
            <a:r>
              <a:rPr lang="ru-RU" sz="1600" i="1" dirty="0" err="1"/>
              <a:t>ліків</a:t>
            </a:r>
            <a:r>
              <a:rPr lang="ru-RU" sz="1600" i="1" dirty="0"/>
              <a:t>. </a:t>
            </a:r>
            <a:r>
              <a:rPr lang="ru-RU" sz="1600" i="1" dirty="0" err="1"/>
              <a:t>Тобто</a:t>
            </a:r>
            <a:r>
              <a:rPr lang="ru-RU" sz="1600" i="1" dirty="0"/>
              <a:t> у </a:t>
            </a:r>
            <a:r>
              <a:rPr lang="ru-RU" sz="1600" i="1" dirty="0" err="1"/>
              <a:t>даному</a:t>
            </a:r>
            <a:r>
              <a:rPr lang="ru-RU" sz="1600" i="1" dirty="0"/>
              <a:t> </a:t>
            </a:r>
            <a:r>
              <a:rPr lang="ru-RU" sz="1600" i="1" dirty="0" err="1"/>
              <a:t>випадку</a:t>
            </a:r>
            <a:r>
              <a:rPr lang="ru-RU" sz="1600" i="1" dirty="0"/>
              <a:t> </a:t>
            </a:r>
            <a:r>
              <a:rPr lang="ru-RU" sz="1600" i="1" dirty="0" err="1"/>
              <a:t>найчастіше</a:t>
            </a:r>
            <a:r>
              <a:rPr lang="ru-RU" sz="1600" i="1" dirty="0"/>
              <a:t> </a:t>
            </a:r>
            <a:r>
              <a:rPr lang="ru-RU" sz="1600" i="1" dirty="0" err="1"/>
              <a:t>використовуються</a:t>
            </a:r>
            <a:r>
              <a:rPr lang="ru-RU" sz="1600" i="1" dirty="0"/>
              <a:t> </a:t>
            </a:r>
            <a:r>
              <a:rPr lang="ru-RU" sz="1600" i="1" dirty="0" err="1"/>
              <a:t>різні</a:t>
            </a:r>
            <a:r>
              <a:rPr lang="ru-RU" sz="1600" i="1" dirty="0"/>
              <a:t> </a:t>
            </a:r>
            <a:r>
              <a:rPr lang="ru-RU" sz="1600" i="1" dirty="0" err="1"/>
              <a:t>рекламні</a:t>
            </a:r>
            <a:r>
              <a:rPr lang="ru-RU" sz="1600" i="1" dirty="0"/>
              <a:t> </a:t>
            </a:r>
            <a:r>
              <a:rPr lang="ru-RU" sz="1600" i="1" dirty="0" err="1"/>
              <a:t>засоби</a:t>
            </a:r>
            <a:r>
              <a:rPr lang="ru-RU" sz="1600" i="1" dirty="0"/>
              <a:t>, заходи </a:t>
            </a:r>
            <a:r>
              <a:rPr lang="ru-RU" sz="1600" i="1" dirty="0" err="1"/>
              <a:t>щодо</a:t>
            </a:r>
            <a:r>
              <a:rPr lang="ru-RU" sz="1600" i="1" dirty="0"/>
              <a:t> </a:t>
            </a:r>
            <a:r>
              <a:rPr lang="ru-RU" sz="1600" i="1" dirty="0" err="1"/>
              <a:t>стимулювання</a:t>
            </a:r>
            <a:r>
              <a:rPr lang="ru-RU" sz="1600" i="1" dirty="0"/>
              <a:t> </a:t>
            </a:r>
            <a:r>
              <a:rPr lang="ru-RU" sz="1600" i="1" dirty="0" err="1"/>
              <a:t>збуту</a:t>
            </a:r>
            <a:r>
              <a:rPr lang="ru-RU" sz="1600" i="1" dirty="0"/>
              <a:t>, </a:t>
            </a:r>
            <a:r>
              <a:rPr lang="ru-RU" sz="1600" i="1" dirty="0" err="1"/>
              <a:t>спрямовані</a:t>
            </a:r>
            <a:r>
              <a:rPr lang="ru-RU" sz="1600" i="1" dirty="0"/>
              <a:t> на </a:t>
            </a:r>
            <a:r>
              <a:rPr lang="ru-RU" sz="1600" i="1" dirty="0" err="1"/>
              <a:t>споживачів</a:t>
            </a:r>
            <a:r>
              <a:rPr lang="ru-RU" sz="1600" i="1" dirty="0"/>
              <a:t> </a:t>
            </a:r>
            <a:r>
              <a:rPr lang="ru-RU" sz="1600" i="1" dirty="0" err="1"/>
              <a:t>і</a:t>
            </a:r>
            <a:r>
              <a:rPr lang="ru-RU" sz="1600" i="1" dirty="0"/>
              <a:t> комплекс </a:t>
            </a:r>
            <a:r>
              <a:rPr lang="ru-RU" sz="1600" i="1" dirty="0" err="1"/>
              <a:t>заходів</a:t>
            </a:r>
            <a:r>
              <a:rPr lang="ru-RU" sz="1600" i="1" dirty="0"/>
              <a:t> - </a:t>
            </a:r>
            <a:r>
              <a:rPr lang="ru-RU" sz="1600" i="1" dirty="0" err="1"/>
              <a:t>мерчандайзинг</a:t>
            </a:r>
            <a:r>
              <a:rPr lang="ru-RU" sz="1600" i="1" dirty="0"/>
              <a:t>.</a:t>
            </a:r>
          </a:p>
        </p:txBody>
      </p:sp>
      <p:pic>
        <p:nvPicPr>
          <p:cNvPr id="5" name="Рисунок 4" descr="vlyduq7wyw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6" y="3789040"/>
            <a:ext cx="2627784" cy="262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47930_origin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188640"/>
            <a:ext cx="3810000" cy="3162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auto0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4445000" cy="3340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3558"/>
          </a:xfrm>
          <a:prstGeom prst="rect">
            <a:avLst/>
          </a:prstGeom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755576" y="767523"/>
            <a:ext cx="66602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До складу системи маркетингових комунікацій входять чотири основні елементи: реклама, </a:t>
            </a:r>
            <a:r>
              <a:rPr kumimoji="0" lang="uk-UA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„паблік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рілейшнз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", персональний продаж, стимулювання збуту</a:t>
            </a:r>
            <a:endParaRPr kumimoji="0" lang="uk-UA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image0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772816"/>
            <a:ext cx="5033753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012160" y="2551837"/>
            <a:ext cx="2376264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/>
              <a:t>Кожному із засобів просування лікарських засобів на ринок притаманні свої унікальні характеристики, які можуть бути позитивними, а можуть свідчити і про певні </a:t>
            </a:r>
            <a:r>
              <a:rPr lang="uk-UA" sz="1600" i="1" dirty="0" smtClean="0"/>
              <a:t>недоліки </a:t>
            </a:r>
            <a:r>
              <a:rPr lang="uk-UA" sz="1600" i="1" dirty="0"/>
              <a:t>даної складової.</a:t>
            </a:r>
            <a:r>
              <a:rPr lang="uk-UA" dirty="0"/>
              <a:t/>
            </a:r>
            <a:br>
              <a:rPr lang="uk-UA" dirty="0"/>
            </a:br>
            <a:endParaRPr lang="ru-RU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3558"/>
          </a:xfrm>
          <a:prstGeom prst="rect">
            <a:avLst/>
          </a:prstGeom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539552" y="952596"/>
            <a:ext cx="68407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Реклама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- це будь-яка платна </a:t>
            </a:r>
            <a:r>
              <a:rPr kumimoji="0" lang="uk-UA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неособистісна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форма розповсюдження інформації про фірму та її лікарські засоби.</a:t>
            </a:r>
            <a:endParaRPr kumimoji="0" lang="ru-RU" sz="11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3718679"/>
            <a:ext cx="70567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Її унікальними характеристиками є: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•    експресивний характер, можливість ефектно представити лікарський засіб, саму фармацевтичну фірму;</a:t>
            </a:r>
            <a:b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•    масове охоплення аудиторії;</a:t>
            </a:r>
            <a:b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•    можливість багаторазового звернення, здатність до вмовляння, переконування;</a:t>
            </a:r>
            <a:b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•    знеособленість (порівняно з персональним продажем реклама здатна лише на монолог (за винятком електронної </a:t>
            </a:r>
            <a:r>
              <a:rPr kumimoji="0" lang="uk-UA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„дірект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мейл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"), а не на діалог з аудиторією);</a:t>
            </a:r>
            <a:b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•    деякі її види потребують великих асигнувань (телереклама), інші - значно де­шевші (газетна реклама).</a:t>
            </a:r>
            <a:endParaRPr kumimoji="0" lang="uk-UA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завантаженн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772816"/>
            <a:ext cx="2659244" cy="1991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Aleksei-Talimonov.-Kniga-i-TV.-Karikatury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1772816"/>
            <a:ext cx="2961832" cy="1891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reklam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28183" y="1772816"/>
            <a:ext cx="2665479" cy="1999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19887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3558"/>
          </a:xfrm>
          <a:prstGeom prst="rect">
            <a:avLst/>
          </a:prstGeom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627784" y="690665"/>
            <a:ext cx="5184576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„</a:t>
            </a:r>
            <a:r>
              <a:rPr kumimoji="0" lang="uk-UA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Паблік</a:t>
            </a:r>
            <a:r>
              <a:rPr kumimoji="0" lang="uk-UA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рілейшнз</a:t>
            </a:r>
            <a:r>
              <a:rPr kumimoji="0" lang="uk-UA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"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(дослівно </a:t>
            </a:r>
            <a:r>
              <a:rPr kumimoji="0" lang="uk-UA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„взаємини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з громадськістю") - діяльність, спрямова­на на формування позитивного іміджу фірми, доброзичливого ставлення до неї та її ліків. 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4725144"/>
            <a:ext cx="712879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1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Особливістю цієї складової системи просування ліків є:</a:t>
            </a:r>
            <a:endParaRPr kumimoji="0" lang="uk-UA" sz="1400" b="0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•    висока достовірність інформації в очах споживачів, оскільки її подають у вигляді новини, а не рекламного оголошення;</a:t>
            </a:r>
            <a:b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•    широке охоплення аудиторії;</a:t>
            </a:r>
            <a:b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•    довготривалий ефект від </a:t>
            </a:r>
            <a:r>
              <a:rPr kumimoji="0" lang="uk-UA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„паблік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рілейшнз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";</a:t>
            </a:r>
            <a:b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•    зміст інформації фармацевтична фірма не завжди контролює;</a:t>
            </a:r>
            <a:b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•    найчастіше виступає доповненням до реклами.</a:t>
            </a:r>
            <a:r>
              <a:rPr kumimoji="0" lang="uk-UA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uk-UA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endParaRPr lang="ru-RU" sz="1600" dirty="0"/>
          </a:p>
        </p:txBody>
      </p:sp>
      <p:pic>
        <p:nvPicPr>
          <p:cNvPr id="5" name="Рисунок 4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305050" cy="1981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Mar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2060848"/>
            <a:ext cx="6372200" cy="2515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726</Words>
  <Application>Microsoft Office PowerPoint</Application>
  <PresentationFormat>Экран (4:3)</PresentationFormat>
  <Paragraphs>96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office 2007 rus ent: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Inna</dc:creator>
  <cp:lastModifiedBy>Inna</cp:lastModifiedBy>
  <cp:revision>20</cp:revision>
  <dcterms:created xsi:type="dcterms:W3CDTF">2015-12-02T14:40:07Z</dcterms:created>
  <dcterms:modified xsi:type="dcterms:W3CDTF">2015-12-02T16:16:19Z</dcterms:modified>
</cp:coreProperties>
</file>