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sldIdLst>
    <p:sldId id="256" r:id="rId2"/>
    <p:sldId id="264" r:id="rId3"/>
    <p:sldId id="265" r:id="rId4"/>
    <p:sldId id="26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7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765870-93DA-D987-A05F-022893ED8A1A}" v="198" dt="2023-10-02T16:13:17.926"/>
    <p1510:client id="{2D1E0D67-F742-2A43-A5A2-5D6BE81C518A}" v="71" dt="2023-10-02T15:54:32.071"/>
    <p1510:client id="{C46736EC-35D3-5DA1-AF15-BC120742394A}" v="5" dt="2023-10-02T15:42:00.735"/>
    <p1510:client id="{DECB71E1-C7C8-41F5-8BDA-4A0CA5A4513C}" v="54" dt="2023-10-02T15:40:57.636"/>
    <p1510:client id="{E8C70AA2-1590-377E-1DA9-8CF2ED572BAC}" v="117" dt="2023-10-02T16:25:33.9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40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65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3627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10/2/2023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59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13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6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137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10/2/2023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2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10/2/2023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3363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30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‹№›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98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10/2/2023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‹№›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682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88582" y="858983"/>
            <a:ext cx="3968783" cy="202137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800"/>
              <a:t>Незаконна приватизація </a:t>
            </a:r>
          </a:p>
        </p:txBody>
      </p:sp>
      <p:pic>
        <p:nvPicPr>
          <p:cNvPr id="37" name="Picture 36" descr="Зображення, що містить небо, будівля, просто неба, хмарочос&#10;&#10;Опис створено автоматично">
            <a:extLst>
              <a:ext uri="{FF2B5EF4-FFF2-40B4-BE49-F238E27FC236}">
                <a16:creationId xmlns:a16="http://schemas.microsoft.com/office/drawing/2014/main" id="{8ECD2BCB-8126-3EE7-9738-BE34F1E756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058" r="20957"/>
          <a:stretch/>
        </p:blipFill>
        <p:spPr>
          <a:xfrm>
            <a:off x="-1" y="-2"/>
            <a:ext cx="6374929" cy="6858002"/>
          </a:xfrm>
          <a:prstGeom prst="rect">
            <a:avLst/>
          </a:prstGeom>
        </p:spPr>
      </p:pic>
      <p:sp>
        <p:nvSpPr>
          <p:cNvPr id="3" name="Підзаголовок 2"/>
          <p:cNvSpPr>
            <a:spLocks noGrp="1"/>
          </p:cNvSpPr>
          <p:nvPr>
            <p:ph idx="1"/>
          </p:nvPr>
        </p:nvSpPr>
        <p:spPr>
          <a:xfrm>
            <a:off x="6788582" y="3282696"/>
            <a:ext cx="3968783" cy="29573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Рєзнік Владислав 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ВЛ-231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 descr="Зображення, що містить небо, будівля, фабрика, просто неба&#10;&#10;Опис створено автоматично">
            <a:extLst>
              <a:ext uri="{FF2B5EF4-FFF2-40B4-BE49-F238E27FC236}">
                <a16:creationId xmlns:a16="http://schemas.microsoft.com/office/drawing/2014/main" id="{05C49961-42BA-D2F2-9F67-E6F87A2C5E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1366" r="35708" b="-1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37F47-EE8C-8089-D0A8-9C2BDD8BF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552" y="139912"/>
            <a:ext cx="4369757" cy="82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Одеський</a:t>
            </a:r>
            <a:r>
              <a:rPr lang="en-US" dirty="0"/>
              <a:t> НПЗ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54B137D-9534-B43A-30C0-ACC5555E6B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12862" y="1718119"/>
            <a:ext cx="6493864" cy="500213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000" err="1">
                <a:solidFill>
                  <a:srgbClr val="0E0E0E"/>
                </a:solidFill>
                <a:latin typeface="system-ui"/>
              </a:rPr>
              <a:t>Навесні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2013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року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Одеський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НПЗ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викупила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у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російського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"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Лукойлу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"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компанія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ВЕТЕК,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чолі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наглядової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ради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якої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стояв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харківський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бізнесмен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Сергій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Курченко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, а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саме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підприємство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після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двох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з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половиною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років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простою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нарешті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запустили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.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Тоді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росіяни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вважали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його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найбільш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проблемним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і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малоприбутковим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. І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не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дарма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: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запрацювати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повну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потужність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завод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так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і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не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зміг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.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Спочатку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для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нього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не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було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нафти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, а в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лютому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2014-го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нібито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наближений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до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президента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Януковича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Сергій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Курченко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"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пропав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".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Цієї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весни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майно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і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землю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НПЗ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заарештували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,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мовляв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,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сюди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ввозили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нафтопродукти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,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які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повинні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були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б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експортувати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,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але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в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підсумку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кордон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вони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так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і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не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потрапляли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. "У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наявності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явне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порушення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митного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та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податкового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законодавства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", –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говорили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тоді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 </a:t>
            </a:r>
            <a:r>
              <a:rPr lang="en-US" sz="2000" err="1">
                <a:solidFill>
                  <a:srgbClr val="0E0E0E"/>
                </a:solidFill>
                <a:latin typeface="system-ui"/>
              </a:rPr>
              <a:t>правоохоронці</a:t>
            </a:r>
            <a:r>
              <a:rPr lang="en-US" sz="2000" dirty="0">
                <a:solidFill>
                  <a:srgbClr val="0E0E0E"/>
                </a:solidFill>
                <a:latin typeface="system-ui"/>
              </a:rPr>
              <a:t>.</a:t>
            </a:r>
            <a:endParaRPr lang="uk-UA" sz="200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995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 descr="Зображення, що містить небо, будівля, просто неба, фабрика&#10;&#10;Опис створено автоматично">
            <a:extLst>
              <a:ext uri="{FF2B5EF4-FFF2-40B4-BE49-F238E27FC236}">
                <a16:creationId xmlns:a16="http://schemas.microsoft.com/office/drawing/2014/main" id="{1B97CD02-9DFC-0517-387F-04555ADF69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7145" r="34944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3898DD-3A7C-9F17-CFF9-041CC3602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552" y="107715"/>
            <a:ext cx="4369757" cy="84199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Сумихімпром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E4D2ED7-C6BE-F0D8-7736-42046EF43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98214" y="1943499"/>
            <a:ext cx="6429472" cy="486261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В </a:t>
            </a:r>
            <a:r>
              <a:rPr lang="en-US" sz="1800" err="1"/>
              <a:t>українських</a:t>
            </a:r>
            <a:r>
              <a:rPr lang="en-US" sz="1800" dirty="0"/>
              <a:t> </a:t>
            </a:r>
            <a:r>
              <a:rPr lang="en-US" sz="1800" err="1"/>
              <a:t>реаліях</a:t>
            </a:r>
            <a:r>
              <a:rPr lang="en-US" sz="1800" dirty="0"/>
              <a:t> </a:t>
            </a:r>
            <a:r>
              <a:rPr lang="en-US" sz="1800" err="1"/>
              <a:t>олігархи</a:t>
            </a:r>
            <a:r>
              <a:rPr lang="en-US" sz="1800" dirty="0"/>
              <a:t> </a:t>
            </a:r>
            <a:r>
              <a:rPr lang="en-US" sz="1800" err="1"/>
              <a:t>не</a:t>
            </a:r>
            <a:r>
              <a:rPr lang="en-US" sz="1800" dirty="0"/>
              <a:t> </a:t>
            </a:r>
            <a:r>
              <a:rPr lang="en-US" sz="1800" err="1"/>
              <a:t>завжди</a:t>
            </a:r>
            <a:r>
              <a:rPr lang="en-US" sz="1800" dirty="0"/>
              <a:t> </a:t>
            </a:r>
            <a:r>
              <a:rPr lang="en-US" sz="1800" err="1"/>
              <a:t>мають</a:t>
            </a:r>
            <a:r>
              <a:rPr lang="en-US" sz="1800" dirty="0"/>
              <a:t> </a:t>
            </a:r>
            <a:r>
              <a:rPr lang="en-US" sz="1800" err="1"/>
              <a:t>купувати</a:t>
            </a:r>
            <a:r>
              <a:rPr lang="en-US" sz="1800" dirty="0"/>
              <a:t> </a:t>
            </a:r>
            <a:r>
              <a:rPr lang="en-US" sz="1800" err="1"/>
              <a:t>підприємства</a:t>
            </a:r>
            <a:r>
              <a:rPr lang="en-US" sz="1800" dirty="0"/>
              <a:t>, </a:t>
            </a:r>
            <a:r>
              <a:rPr lang="en-US" sz="1800" err="1"/>
              <a:t>щоб</a:t>
            </a:r>
            <a:r>
              <a:rPr lang="en-US" sz="1800" dirty="0"/>
              <a:t> </a:t>
            </a:r>
            <a:r>
              <a:rPr lang="en-US" sz="1800" err="1"/>
              <a:t>де-факто</a:t>
            </a:r>
            <a:r>
              <a:rPr lang="en-US" sz="1800" dirty="0"/>
              <a:t> </a:t>
            </a:r>
            <a:r>
              <a:rPr lang="en-US" sz="1800" err="1"/>
              <a:t>ними</a:t>
            </a:r>
            <a:r>
              <a:rPr lang="en-US" sz="1800" dirty="0"/>
              <a:t> </a:t>
            </a:r>
            <a:r>
              <a:rPr lang="en-US" sz="1800" err="1"/>
              <a:t>володіти</a:t>
            </a:r>
            <a:r>
              <a:rPr lang="en-US" sz="1800" dirty="0"/>
              <a:t>. </a:t>
            </a:r>
            <a:r>
              <a:rPr lang="en-US" sz="1800" err="1"/>
              <a:t>Інколи</a:t>
            </a:r>
            <a:r>
              <a:rPr lang="en-US" sz="1800" dirty="0"/>
              <a:t> </a:t>
            </a:r>
            <a:r>
              <a:rPr lang="en-US" sz="1800" err="1"/>
              <a:t>вони</a:t>
            </a:r>
            <a:r>
              <a:rPr lang="en-US" sz="1800" dirty="0"/>
              <a:t> </a:t>
            </a:r>
            <a:r>
              <a:rPr lang="en-US" sz="1800" err="1"/>
              <a:t>використовують</a:t>
            </a:r>
            <a:r>
              <a:rPr lang="en-US" sz="1800" dirty="0"/>
              <a:t> </a:t>
            </a:r>
            <a:r>
              <a:rPr lang="en-US" sz="1800" err="1"/>
              <a:t>свій</a:t>
            </a:r>
            <a:r>
              <a:rPr lang="en-US" sz="1800" dirty="0"/>
              <a:t> </a:t>
            </a:r>
            <a:r>
              <a:rPr lang="en-US" sz="1800" err="1"/>
              <a:t>політичний</a:t>
            </a:r>
            <a:r>
              <a:rPr lang="en-US" sz="1800" dirty="0"/>
              <a:t> </a:t>
            </a:r>
            <a:r>
              <a:rPr lang="en-US" sz="1800" err="1"/>
              <a:t>вплив</a:t>
            </a:r>
            <a:r>
              <a:rPr lang="en-US" sz="1800" dirty="0"/>
              <a:t>, </a:t>
            </a:r>
            <a:r>
              <a:rPr lang="en-US" sz="1800" err="1"/>
              <a:t>щоб</a:t>
            </a:r>
            <a:r>
              <a:rPr lang="en-US" sz="1800" dirty="0"/>
              <a:t> </a:t>
            </a:r>
            <a:r>
              <a:rPr lang="en-US" sz="1800" err="1"/>
              <a:t>отримати</a:t>
            </a:r>
            <a:r>
              <a:rPr lang="en-US" sz="1800" dirty="0"/>
              <a:t> </a:t>
            </a:r>
            <a:r>
              <a:rPr lang="en-US" sz="1800" err="1"/>
              <a:t>контроль</a:t>
            </a:r>
            <a:r>
              <a:rPr lang="en-US" sz="1800" dirty="0"/>
              <a:t> </a:t>
            </a:r>
            <a:r>
              <a:rPr lang="en-US" sz="1800" err="1"/>
              <a:t>над</a:t>
            </a:r>
            <a:r>
              <a:rPr lang="en-US" sz="1800" dirty="0"/>
              <a:t> </a:t>
            </a:r>
            <a:r>
              <a:rPr lang="en-US" sz="1800" err="1"/>
              <a:t>підприємствами</a:t>
            </a:r>
            <a:r>
              <a:rPr lang="en-US" sz="1800" dirty="0"/>
              <a:t>, </a:t>
            </a:r>
            <a:r>
              <a:rPr lang="en-US" sz="1800" err="1"/>
              <a:t>що</a:t>
            </a:r>
            <a:r>
              <a:rPr lang="en-US" sz="1800" dirty="0"/>
              <a:t> </a:t>
            </a:r>
            <a:r>
              <a:rPr lang="en-US" sz="1800" err="1"/>
              <a:t>при</a:t>
            </a:r>
            <a:r>
              <a:rPr lang="en-US" sz="1800" dirty="0"/>
              <a:t> </a:t>
            </a:r>
            <a:r>
              <a:rPr lang="en-US" sz="1800" err="1"/>
              <a:t>цьому</a:t>
            </a:r>
            <a:r>
              <a:rPr lang="en-US" sz="1800" dirty="0"/>
              <a:t> </a:t>
            </a:r>
            <a:r>
              <a:rPr lang="en-US" sz="1800" err="1"/>
              <a:t>залишаються</a:t>
            </a:r>
            <a:r>
              <a:rPr lang="en-US" sz="1800" dirty="0"/>
              <a:t> у </a:t>
            </a:r>
            <a:r>
              <a:rPr lang="en-US" sz="1800" err="1"/>
              <a:t>державній</a:t>
            </a:r>
            <a:r>
              <a:rPr lang="en-US" sz="1800" dirty="0"/>
              <a:t> </a:t>
            </a:r>
            <a:r>
              <a:rPr lang="en-US" sz="1800" err="1"/>
              <a:t>власності</a:t>
            </a:r>
            <a:r>
              <a:rPr lang="en-US" sz="1800" dirty="0"/>
              <a:t>. </a:t>
            </a:r>
            <a:r>
              <a:rPr lang="en-US" sz="1800" err="1"/>
              <a:t>Це</a:t>
            </a:r>
            <a:r>
              <a:rPr lang="en-US" sz="1800" dirty="0"/>
              <a:t> </a:t>
            </a:r>
            <a:r>
              <a:rPr lang="en-US" sz="1800" err="1"/>
              <a:t>відбулося</a:t>
            </a:r>
            <a:r>
              <a:rPr lang="en-US" sz="1800" dirty="0"/>
              <a:t>, </a:t>
            </a:r>
            <a:r>
              <a:rPr lang="en-US" sz="1800" err="1"/>
              <a:t>зокрема</a:t>
            </a:r>
            <a:r>
              <a:rPr lang="en-US" sz="1800" dirty="0"/>
              <a:t>, з </a:t>
            </a:r>
            <a:r>
              <a:rPr lang="en-US" sz="1800" err="1"/>
              <a:t>хімічним</a:t>
            </a:r>
            <a:r>
              <a:rPr lang="en-US" sz="1800" dirty="0"/>
              <a:t> </a:t>
            </a:r>
            <a:r>
              <a:rPr lang="en-US" sz="1800" err="1"/>
              <a:t>заводом</a:t>
            </a:r>
            <a:r>
              <a:rPr lang="en-US" sz="1800" dirty="0"/>
              <a:t> «</a:t>
            </a:r>
            <a:r>
              <a:rPr lang="en-US" sz="1800" err="1"/>
              <a:t>Сумихімпром</a:t>
            </a:r>
            <a:r>
              <a:rPr lang="en-US" sz="1800" dirty="0"/>
              <a:t>», </a:t>
            </a:r>
            <a:r>
              <a:rPr lang="en-US" sz="1800" err="1"/>
              <a:t>керівником</a:t>
            </a:r>
            <a:r>
              <a:rPr lang="en-US" sz="1800" dirty="0"/>
              <a:t> </a:t>
            </a:r>
            <a:r>
              <a:rPr lang="en-US" sz="1800" err="1"/>
              <a:t>якого</a:t>
            </a:r>
            <a:r>
              <a:rPr lang="en-US" sz="1800" dirty="0"/>
              <a:t> у 2010 </a:t>
            </a:r>
            <a:r>
              <a:rPr lang="en-US" sz="1800" err="1"/>
              <a:t>році</a:t>
            </a:r>
            <a:r>
              <a:rPr lang="en-US" sz="1800" dirty="0"/>
              <a:t> </a:t>
            </a:r>
            <a:r>
              <a:rPr lang="en-US" sz="1800" err="1"/>
              <a:t>призначили</a:t>
            </a:r>
            <a:r>
              <a:rPr lang="en-US" sz="1800" dirty="0"/>
              <a:t> </a:t>
            </a:r>
            <a:r>
              <a:rPr lang="en-US" sz="1800" err="1"/>
              <a:t>Ігоря</a:t>
            </a:r>
            <a:r>
              <a:rPr lang="en-US" sz="1800" dirty="0"/>
              <a:t> </a:t>
            </a:r>
            <a:r>
              <a:rPr lang="en-US" sz="1800" err="1"/>
              <a:t>Лазаковича</a:t>
            </a:r>
            <a:r>
              <a:rPr lang="en-US" sz="1800" dirty="0"/>
              <a:t>, </a:t>
            </a:r>
            <a:r>
              <a:rPr lang="en-US" sz="1800" err="1"/>
              <a:t>менеджера</a:t>
            </a:r>
            <a:r>
              <a:rPr lang="en-US" sz="1800" dirty="0"/>
              <a:t> </a:t>
            </a:r>
            <a:r>
              <a:rPr lang="en-US" sz="1800" err="1"/>
              <a:t>однієї</a:t>
            </a:r>
            <a:r>
              <a:rPr lang="en-US" sz="1800" dirty="0"/>
              <a:t> з </a:t>
            </a:r>
            <a:r>
              <a:rPr lang="en-US" sz="1800" err="1"/>
              <a:t>компаній</a:t>
            </a:r>
            <a:r>
              <a:rPr lang="en-US" sz="1800" dirty="0"/>
              <a:t> </a:t>
            </a:r>
            <a:r>
              <a:rPr lang="en-US" sz="1800" err="1"/>
              <a:t>Дмитра</a:t>
            </a:r>
            <a:r>
              <a:rPr lang="en-US" sz="1800" dirty="0"/>
              <a:t> </a:t>
            </a:r>
            <a:r>
              <a:rPr lang="en-US" sz="1800" err="1"/>
              <a:t>Фірташа</a:t>
            </a:r>
            <a:r>
              <a:rPr lang="en-US" sz="1800" dirty="0"/>
              <a:t>, </a:t>
            </a:r>
            <a:r>
              <a:rPr lang="en-US" sz="1800" err="1"/>
              <a:t>що</a:t>
            </a:r>
            <a:r>
              <a:rPr lang="en-US" sz="1800" dirty="0"/>
              <a:t> </a:t>
            </a:r>
            <a:r>
              <a:rPr lang="en-US" sz="1800" err="1"/>
              <a:t>побудував</a:t>
            </a:r>
            <a:r>
              <a:rPr lang="en-US" sz="1800" dirty="0"/>
              <a:t> </a:t>
            </a:r>
            <a:r>
              <a:rPr lang="en-US" sz="1800" err="1"/>
              <a:t>власну</a:t>
            </a:r>
            <a:r>
              <a:rPr lang="en-US" sz="1800" dirty="0"/>
              <a:t> </a:t>
            </a:r>
            <a:r>
              <a:rPr lang="en-US" sz="1800" err="1"/>
              <a:t>хімічну</a:t>
            </a:r>
            <a:r>
              <a:rPr lang="en-US" sz="1800" dirty="0"/>
              <a:t> </a:t>
            </a:r>
            <a:r>
              <a:rPr lang="en-US" sz="1800" err="1"/>
              <a:t>імперію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err="1"/>
              <a:t>Відтоді</a:t>
            </a:r>
            <a:r>
              <a:rPr lang="en-US" sz="1800" dirty="0"/>
              <a:t> </a:t>
            </a:r>
            <a:r>
              <a:rPr lang="en-US" sz="1800" err="1"/>
              <a:t>основними</a:t>
            </a:r>
            <a:r>
              <a:rPr lang="en-US" sz="1800" dirty="0"/>
              <a:t> </a:t>
            </a:r>
            <a:r>
              <a:rPr lang="en-US" sz="1800" err="1"/>
              <a:t>постачальниками</a:t>
            </a:r>
            <a:r>
              <a:rPr lang="en-US" sz="1800" dirty="0"/>
              <a:t> </a:t>
            </a:r>
            <a:r>
              <a:rPr lang="en-US" sz="1800" err="1"/>
              <a:t>заводу</a:t>
            </a:r>
            <a:r>
              <a:rPr lang="en-US" sz="1800" dirty="0"/>
              <a:t> </a:t>
            </a:r>
            <a:r>
              <a:rPr lang="en-US" sz="1800" err="1"/>
              <a:t>стали</a:t>
            </a:r>
            <a:r>
              <a:rPr lang="en-US" sz="1800" dirty="0"/>
              <a:t> </a:t>
            </a:r>
            <a:r>
              <a:rPr lang="en-US" sz="1800" err="1"/>
              <a:t>компанії</a:t>
            </a:r>
            <a:r>
              <a:rPr lang="en-US" sz="1800" dirty="0"/>
              <a:t>, </a:t>
            </a:r>
            <a:r>
              <a:rPr lang="en-US" sz="1800" err="1"/>
              <a:t>що</a:t>
            </a:r>
            <a:r>
              <a:rPr lang="en-US" sz="1800" dirty="0"/>
              <a:t> </a:t>
            </a:r>
            <a:r>
              <a:rPr lang="en-US" sz="1800" err="1"/>
              <a:t>пов’язують</a:t>
            </a:r>
            <a:r>
              <a:rPr lang="en-US" sz="1800" dirty="0"/>
              <a:t> </a:t>
            </a:r>
            <a:r>
              <a:rPr lang="en-US" sz="1800" err="1"/>
              <a:t>із</a:t>
            </a:r>
            <a:r>
              <a:rPr lang="en-US" sz="1800" dirty="0"/>
              <a:t> Фірташем.23 ФДМУ </a:t>
            </a:r>
            <a:r>
              <a:rPr lang="en-US" sz="1800" err="1"/>
              <a:t>неодноразово</a:t>
            </a:r>
            <a:r>
              <a:rPr lang="en-US" sz="1800" dirty="0"/>
              <a:t> </a:t>
            </a:r>
            <a:r>
              <a:rPr lang="en-US" sz="1800" err="1"/>
              <a:t>заявляв</a:t>
            </a:r>
            <a:r>
              <a:rPr lang="en-US" sz="1800" dirty="0"/>
              <a:t> </a:t>
            </a:r>
            <a:r>
              <a:rPr lang="en-US" sz="1800" err="1"/>
              <a:t>про</a:t>
            </a:r>
            <a:r>
              <a:rPr lang="en-US" sz="1800" dirty="0"/>
              <a:t> </a:t>
            </a:r>
            <a:r>
              <a:rPr lang="en-US" sz="1800" err="1"/>
              <a:t>наміри</a:t>
            </a:r>
            <a:r>
              <a:rPr lang="en-US" sz="1800" dirty="0"/>
              <a:t> </a:t>
            </a:r>
            <a:r>
              <a:rPr lang="en-US" sz="1800" err="1"/>
              <a:t>приватизувати</a:t>
            </a:r>
            <a:r>
              <a:rPr lang="en-US" sz="1800" dirty="0"/>
              <a:t> «</a:t>
            </a:r>
            <a:r>
              <a:rPr lang="en-US" sz="1800" err="1"/>
              <a:t>Сумихімпром</a:t>
            </a:r>
            <a:r>
              <a:rPr lang="en-US" sz="1800" dirty="0"/>
              <a:t>». </a:t>
            </a:r>
            <a:r>
              <a:rPr lang="en-US" sz="1800" err="1"/>
              <a:t>Перепоною</a:t>
            </a:r>
            <a:r>
              <a:rPr lang="en-US" sz="1800" dirty="0"/>
              <a:t> </a:t>
            </a:r>
            <a:r>
              <a:rPr lang="en-US" sz="1800" err="1"/>
              <a:t>для</a:t>
            </a:r>
            <a:r>
              <a:rPr lang="en-US" sz="1800" dirty="0"/>
              <a:t> </a:t>
            </a:r>
            <a:r>
              <a:rPr lang="en-US" sz="1800" err="1"/>
              <a:t>цього</a:t>
            </a:r>
            <a:r>
              <a:rPr lang="en-US" sz="1800" dirty="0"/>
              <a:t> є </a:t>
            </a:r>
            <a:r>
              <a:rPr lang="en-US" sz="1800" err="1"/>
              <a:t>впроваджена</a:t>
            </a:r>
            <a:r>
              <a:rPr lang="en-US" sz="1800" dirty="0"/>
              <a:t> у 2012 </a:t>
            </a:r>
            <a:r>
              <a:rPr lang="en-US" sz="1800" err="1"/>
              <a:t>році</a:t>
            </a:r>
            <a:r>
              <a:rPr lang="en-US" sz="1800" dirty="0"/>
              <a:t> і </a:t>
            </a:r>
            <a:r>
              <a:rPr lang="en-US" sz="1800" err="1"/>
              <a:t>чинна</a:t>
            </a:r>
            <a:r>
              <a:rPr lang="en-US" sz="1800" dirty="0"/>
              <a:t> </a:t>
            </a:r>
            <a:r>
              <a:rPr lang="en-US" sz="1800" err="1"/>
              <a:t>донині</a:t>
            </a:r>
            <a:r>
              <a:rPr lang="en-US" sz="1800" dirty="0"/>
              <a:t> </a:t>
            </a:r>
            <a:r>
              <a:rPr lang="en-US" sz="1800" err="1"/>
              <a:t>процедура</a:t>
            </a:r>
            <a:r>
              <a:rPr lang="en-US" sz="1800" dirty="0"/>
              <a:t> </a:t>
            </a:r>
            <a:r>
              <a:rPr lang="en-US" sz="1800" err="1"/>
              <a:t>санації</a:t>
            </a:r>
            <a:r>
              <a:rPr lang="en-US" sz="1800" dirty="0"/>
              <a:t> </a:t>
            </a:r>
            <a:r>
              <a:rPr lang="en-US" sz="1800" err="1"/>
              <a:t>підприємства</a:t>
            </a:r>
            <a:r>
              <a:rPr lang="en-US" sz="1800" dirty="0"/>
              <a:t>, </a:t>
            </a:r>
            <a:r>
              <a:rPr lang="en-US" sz="1800" err="1"/>
              <a:t>що</a:t>
            </a:r>
            <a:r>
              <a:rPr lang="en-US" sz="1800" dirty="0"/>
              <a:t> </a:t>
            </a:r>
            <a:r>
              <a:rPr lang="en-US" sz="1800" err="1"/>
              <a:t>дозволяє</a:t>
            </a:r>
            <a:r>
              <a:rPr lang="en-US" sz="1800" dirty="0"/>
              <a:t> </a:t>
            </a:r>
            <a:r>
              <a:rPr lang="en-US" sz="1800" err="1"/>
              <a:t>керівництву</a:t>
            </a:r>
            <a:r>
              <a:rPr lang="en-US" sz="1800" dirty="0"/>
              <a:t> «</a:t>
            </a:r>
            <a:r>
              <a:rPr lang="en-US" sz="1800" err="1"/>
              <a:t>Сумихімпром</a:t>
            </a:r>
            <a:r>
              <a:rPr lang="en-US" sz="1800" dirty="0"/>
              <a:t>» </a:t>
            </a:r>
            <a:r>
              <a:rPr lang="en-US" sz="1800" err="1"/>
              <a:t>через</a:t>
            </a:r>
            <a:r>
              <a:rPr lang="en-US" sz="1800" dirty="0"/>
              <a:t> </a:t>
            </a:r>
            <a:r>
              <a:rPr lang="en-US" sz="1800" err="1"/>
              <a:t>суд</a:t>
            </a:r>
            <a:r>
              <a:rPr lang="en-US" sz="1800" dirty="0"/>
              <a:t> </a:t>
            </a:r>
            <a:r>
              <a:rPr lang="en-US" sz="1800" err="1"/>
              <a:t>блокувати</a:t>
            </a:r>
            <a:r>
              <a:rPr lang="en-US" sz="1800" dirty="0"/>
              <a:t> </a:t>
            </a:r>
            <a:r>
              <a:rPr lang="en-US" sz="1800" err="1"/>
              <a:t>процес</a:t>
            </a:r>
            <a:r>
              <a:rPr lang="en-US" sz="1800" dirty="0"/>
              <a:t> </a:t>
            </a:r>
            <a:r>
              <a:rPr lang="en-US" sz="1800" err="1"/>
              <a:t>приватизації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endParaRPr lang="en-US" sz="120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7084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D284A420-F50C-4C2C-B88E-E6F4EF504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93A6D2E-5228-4998-9E24-EFCCA0246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ADB48DB-8E25-4F2F-8C02-5B7939372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32BA7E3-7313-49C8-A245-A85BDEB13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Slide Background">
            <a:extLst>
              <a:ext uri="{FF2B5EF4-FFF2-40B4-BE49-F238E27FC236}">
                <a16:creationId xmlns:a16="http://schemas.microsoft.com/office/drawing/2014/main" id="{17A8AAA3-D9F6-4250-8F3D-3EF603EFC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00C5776-6710-4578-81A6-75E383CAD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635000" dist="3175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493226-3A17-FF52-D38D-80A93D43C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745" y="4347963"/>
            <a:ext cx="9856730" cy="16828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err="1">
                <a:solidFill>
                  <a:schemeClr val="bg1"/>
                </a:solidFill>
              </a:rPr>
              <a:t>Дякую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err="1">
                <a:solidFill>
                  <a:schemeClr val="bg1"/>
                </a:solidFill>
              </a:rPr>
              <a:t>за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err="1">
                <a:solidFill>
                  <a:schemeClr val="bg1"/>
                </a:solidFill>
              </a:rPr>
              <a:t>увагу</a:t>
            </a:r>
            <a:r>
              <a:rPr lang="en-US" sz="4800" b="1" dirty="0">
                <a:solidFill>
                  <a:schemeClr val="bg1"/>
                </a:solidFill>
              </a:rPr>
              <a:t>!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F20FC1-76E0-42F0-95A5-2DCE9876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571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C388A2-1F96-DC12-9B8C-97D2D83615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7096461" cy="509288"/>
          </a:xfrm>
        </p:spPr>
        <p:txBody>
          <a:bodyPr>
            <a:normAutofit fontScale="90000"/>
          </a:bodyPr>
          <a:lstStyle/>
          <a:p>
            <a:r>
              <a:rPr lang="uk-UA" dirty="0"/>
              <a:t>Що таке приватизація 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6F8DD0B-AA88-4FD6-489E-44EF64A36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-53861" y="1652692"/>
            <a:ext cx="5581900" cy="465756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uk-UA" sz="1800" dirty="0">
                <a:ea typeface="+mn-lt"/>
                <a:cs typeface="+mn-lt"/>
              </a:rPr>
              <a:t>Приватизація – платне відчуження майна, що перебуває у державній власності, на користь фізичних або юридичних осіб.</a:t>
            </a:r>
            <a:endParaRPr lang="uk-UA" sz="1800"/>
          </a:p>
          <a:p>
            <a:r>
              <a:rPr lang="uk-UA" sz="1800" dirty="0">
                <a:ea typeface="+mn-lt"/>
                <a:cs typeface="+mn-lt"/>
              </a:rPr>
              <a:t>Всі об’єкти приватизації діляться на об’єкти малої та великої приватизації. До об'єктів малої приватизації належать не тільки державні підприємства та пакети акцій, але і об’єкти незавершеного будівництва та соціально-культурного призначення, окреме рухоме та нерухоме майно, вартість яких не вище 250 млн грн. Якщо вартість вища – це об'єкти великої приватизації, до якої можуть відноситися тільки державні підприємства та пакети акцій. Зазвичай такі об’єкти потребують більше часу для </a:t>
            </a:r>
            <a:r>
              <a:rPr lang="uk-UA" sz="1800" err="1">
                <a:ea typeface="+mn-lt"/>
                <a:cs typeface="+mn-lt"/>
              </a:rPr>
              <a:t>предприватизаційної</a:t>
            </a:r>
            <a:r>
              <a:rPr lang="uk-UA" sz="1800" dirty="0">
                <a:ea typeface="+mn-lt"/>
                <a:cs typeface="+mn-lt"/>
              </a:rPr>
              <a:t> підготовки, залучення потенційних покупців та їхнього ознайомлення з інформацією по підприємству.</a:t>
            </a:r>
            <a:r>
              <a:rPr lang="uk-UA" sz="1000" dirty="0">
                <a:ea typeface="+mn-lt"/>
                <a:cs typeface="+mn-lt"/>
              </a:rPr>
              <a:t> </a:t>
            </a:r>
            <a:endParaRPr lang="uk-UA" dirty="0"/>
          </a:p>
          <a:p>
            <a:endParaRPr lang="uk-UA" dirty="0"/>
          </a:p>
        </p:txBody>
      </p:sp>
      <p:pic>
        <p:nvPicPr>
          <p:cNvPr id="5" name="Місце для вмісту 4" descr="Зображення, що містить текст, знімок екрана, Шрифт, схема&#10;&#10;Опис створено автоматично">
            <a:extLst>
              <a:ext uri="{FF2B5EF4-FFF2-40B4-BE49-F238E27FC236}">
                <a16:creationId xmlns:a16="http://schemas.microsoft.com/office/drawing/2014/main" id="{6D2CE562-1044-8EA4-486F-28E4CE7C69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74614" y="1762988"/>
            <a:ext cx="6655140" cy="3943284"/>
          </a:xfrm>
        </p:spPr>
      </p:pic>
    </p:spTree>
    <p:extLst>
      <p:ext uri="{BB962C8B-B14F-4D97-AF65-F5344CB8AC3E}">
        <p14:creationId xmlns:p14="http://schemas.microsoft.com/office/powerpoint/2010/main" val="481730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Slide Background">
            <a:extLst>
              <a:ext uri="{FF2B5EF4-FFF2-40B4-BE49-F238E27FC236}">
                <a16:creationId xmlns:a16="http://schemas.microsoft.com/office/drawing/2014/main" id="{0EE3437F-F2CE-4810-A229-E10FF18D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Зображення, що містить текст, карта, схема, знімок екрана&#10;&#10;Опис створено автоматично">
            <a:extLst>
              <a:ext uri="{FF2B5EF4-FFF2-40B4-BE49-F238E27FC236}">
                <a16:creationId xmlns:a16="http://schemas.microsoft.com/office/drawing/2014/main" id="{4D5E7B47-C758-23D2-3F45-FF96EE8324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409"/>
          <a:stretch/>
        </p:blipFill>
        <p:spPr>
          <a:xfrm>
            <a:off x="-933698" y="10"/>
            <a:ext cx="7866823" cy="4128526"/>
          </a:xfrm>
          <a:prstGeom prst="rect">
            <a:avLst/>
          </a:prstGeom>
        </p:spPr>
      </p:pic>
      <p:sp useBgFill="1">
        <p:nvSpPr>
          <p:cNvPr id="25" name="Rectangle 19">
            <a:extLst>
              <a:ext uri="{FF2B5EF4-FFF2-40B4-BE49-F238E27FC236}">
                <a16:creationId xmlns:a16="http://schemas.microsoft.com/office/drawing/2014/main" id="{A031F918-6C2A-4C3F-8785-651FF613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ln>
            <a:noFill/>
          </a:ln>
          <a:effectLst>
            <a:outerShdw blurRad="635000" dist="254000" dir="72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AD402-B8BB-AD82-B24A-068B54991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0286" y="858983"/>
            <a:ext cx="4864023" cy="2118449"/>
          </a:xfrm>
        </p:spPr>
        <p:txBody>
          <a:bodyPr anchor="b">
            <a:normAutofit/>
          </a:bodyPr>
          <a:lstStyle/>
          <a:p>
            <a:r>
              <a:rPr lang="uk-UA" dirty="0"/>
              <a:t>Стан державних підприємств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B926CE2-880B-D96B-CE6D-C0498C207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98" y="3658042"/>
            <a:ext cx="6100884" cy="31949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uk-UA" sz="1400" dirty="0">
                <a:latin typeface="Poppins"/>
                <a:ea typeface="Poppins"/>
                <a:cs typeface="Poppins"/>
              </a:rPr>
              <a:t>На початок 2021 року в Україні було 3343 державних підприємства. З них тільки 943 прибуткові, а збиткових – 511. 1885 державних підприємств взагалі не працюють, з яких 585 знаходяться в тимчасово окупованому Криму та зоні ООС. Значну частину з цих підприємств давно вже необхідно визнати банкрутами та ліквідувати. Більшість – передати на приватизацію та знайти для них нових ефективних власників на відкритих та прозорих аукціонах.</a:t>
            </a:r>
          </a:p>
          <a:p>
            <a:pPr>
              <a:lnSpc>
                <a:spcPct val="100000"/>
              </a:lnSpc>
            </a:pPr>
            <a:r>
              <a:rPr lang="uk-UA" sz="1400" dirty="0">
                <a:latin typeface="Poppins"/>
                <a:ea typeface="Poppins"/>
                <a:cs typeface="Poppins"/>
              </a:rPr>
              <a:t>У світі кількість державних підприємств налічує одиниці: Польща – 55, Литва – 91, Швеція – 46, Канада – 50, Австралія – 9.</a:t>
            </a:r>
            <a:endParaRPr lang="uk-UA" sz="1400" dirty="0"/>
          </a:p>
        </p:txBody>
      </p:sp>
      <p:cxnSp>
        <p:nvCxnSpPr>
          <p:cNvPr id="26" name="Straight Connector 21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63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9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3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144310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515F3-F50A-B756-DBFE-2EC9601F3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582" y="858983"/>
            <a:ext cx="3968783" cy="20213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Яка головна мета приватизації</a:t>
            </a:r>
            <a:br>
              <a:rPr lang="en-US" sz="3700"/>
            </a:br>
            <a:endParaRPr lang="en-US" sz="3700"/>
          </a:p>
        </p:txBody>
      </p:sp>
      <p:pic>
        <p:nvPicPr>
          <p:cNvPr id="5" name="Місце для вмісту 4" descr="Зображення, що містить хмара, просто неба, небо, будівництво&#10;&#10;Опис створено автоматично">
            <a:extLst>
              <a:ext uri="{FF2B5EF4-FFF2-40B4-BE49-F238E27FC236}">
                <a16:creationId xmlns:a16="http://schemas.microsoft.com/office/drawing/2014/main" id="{4FCA95A1-7F09-83FF-0F0B-F4BF7EFF9E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8029" r="27823" b="-2"/>
          <a:stretch/>
        </p:blipFill>
        <p:spPr>
          <a:xfrm>
            <a:off x="-2" y="-2"/>
            <a:ext cx="6374929" cy="6858002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DFD47D8-EDA8-8EC8-07D6-30D8FE086C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7343" y="2252387"/>
            <a:ext cx="4677120" cy="4524311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1800" dirty="0" err="1"/>
              <a:t>Боротьба</a:t>
            </a:r>
            <a:r>
              <a:rPr lang="en-US" sz="1800" dirty="0"/>
              <a:t> з </a:t>
            </a:r>
            <a:r>
              <a:rPr lang="en-US" sz="1800" dirty="0" err="1"/>
              <a:t>корупцією</a:t>
            </a:r>
            <a:r>
              <a:rPr lang="en-US" sz="1800" dirty="0"/>
              <a:t>, </a:t>
            </a:r>
            <a:r>
              <a:rPr lang="en-US" sz="1800" dirty="0" err="1"/>
              <a:t>що</a:t>
            </a:r>
            <a:r>
              <a:rPr lang="en-US" sz="1800" dirty="0"/>
              <a:t> є </a:t>
            </a:r>
            <a:r>
              <a:rPr lang="en-US" sz="1800" dirty="0" err="1"/>
              <a:t>розповсюдженим</a:t>
            </a:r>
            <a:r>
              <a:rPr lang="en-US" sz="1800" dirty="0"/>
              <a:t> </a:t>
            </a:r>
            <a:r>
              <a:rPr lang="en-US" sz="1800" dirty="0" err="1"/>
              <a:t>явищем</a:t>
            </a:r>
            <a:r>
              <a:rPr lang="en-US" sz="1800" dirty="0"/>
              <a:t> </a:t>
            </a:r>
            <a:r>
              <a:rPr lang="en-US" sz="1800" dirty="0" err="1"/>
              <a:t>на</a:t>
            </a:r>
            <a:r>
              <a:rPr lang="en-US" sz="1800" dirty="0"/>
              <a:t> </a:t>
            </a:r>
            <a:r>
              <a:rPr lang="en-US" sz="1800" dirty="0" err="1"/>
              <a:t>державних</a:t>
            </a:r>
            <a:r>
              <a:rPr lang="en-US" sz="1800" dirty="0"/>
              <a:t> </a:t>
            </a:r>
            <a:r>
              <a:rPr lang="en-US" sz="1800" dirty="0" err="1"/>
              <a:t>підприємствах</a:t>
            </a:r>
            <a:r>
              <a:rPr lang="en-US" sz="1800" dirty="0"/>
              <a:t> </a:t>
            </a:r>
            <a:r>
              <a:rPr lang="en-US" sz="1800" dirty="0" err="1"/>
              <a:t>та</a:t>
            </a:r>
            <a:r>
              <a:rPr lang="en-US" sz="1800" dirty="0"/>
              <a:t> </a:t>
            </a:r>
            <a:r>
              <a:rPr lang="en-US" sz="1800" dirty="0" err="1"/>
              <a:t>при</a:t>
            </a:r>
            <a:r>
              <a:rPr lang="en-US" sz="1800" dirty="0"/>
              <a:t> </a:t>
            </a:r>
            <a:r>
              <a:rPr lang="en-US" sz="1800" dirty="0" err="1"/>
              <a:t>управлінні</a:t>
            </a:r>
            <a:r>
              <a:rPr lang="en-US" sz="1800" dirty="0"/>
              <a:t> </a:t>
            </a:r>
            <a:r>
              <a:rPr lang="en-US" sz="1800" dirty="0" err="1"/>
              <a:t>державним</a:t>
            </a:r>
            <a:r>
              <a:rPr lang="en-US" sz="1800" dirty="0"/>
              <a:t> </a:t>
            </a:r>
            <a:r>
              <a:rPr lang="en-US" sz="1800" dirty="0" err="1"/>
              <a:t>майном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 err="1"/>
              <a:t>Залучення</a:t>
            </a:r>
            <a:r>
              <a:rPr lang="en-US" sz="1800" dirty="0"/>
              <a:t> </a:t>
            </a:r>
            <a:r>
              <a:rPr lang="en-US" sz="1800" dirty="0" err="1"/>
              <a:t>прямих</a:t>
            </a:r>
            <a:r>
              <a:rPr lang="en-US" sz="1800" dirty="0"/>
              <a:t> </a:t>
            </a:r>
            <a:r>
              <a:rPr lang="en-US" sz="1800" dirty="0" err="1"/>
              <a:t>інвестицій</a:t>
            </a:r>
            <a:r>
              <a:rPr lang="en-US" sz="1800" dirty="0"/>
              <a:t> </a:t>
            </a:r>
            <a:r>
              <a:rPr lang="en-US" sz="1800" dirty="0" err="1"/>
              <a:t>та</a:t>
            </a:r>
            <a:r>
              <a:rPr lang="en-US" sz="1800" dirty="0"/>
              <a:t> </a:t>
            </a:r>
            <a:r>
              <a:rPr lang="en-US" sz="1800" dirty="0" err="1"/>
              <a:t>інвесторів</a:t>
            </a:r>
            <a:r>
              <a:rPr lang="en-US" sz="1800" dirty="0"/>
              <a:t>, </a:t>
            </a:r>
            <a:r>
              <a:rPr lang="en-US" sz="1800" dirty="0" err="1"/>
              <a:t>як</a:t>
            </a:r>
            <a:r>
              <a:rPr lang="en-US" sz="1800" dirty="0"/>
              <a:t> з </a:t>
            </a:r>
            <a:r>
              <a:rPr lang="en-US" sz="1800" dirty="0" err="1"/>
              <a:t>Україні</a:t>
            </a:r>
            <a:r>
              <a:rPr lang="en-US" sz="1800" dirty="0"/>
              <a:t>, </a:t>
            </a:r>
            <a:r>
              <a:rPr lang="en-US" sz="1800" dirty="0" err="1"/>
              <a:t>так</a:t>
            </a:r>
            <a:r>
              <a:rPr lang="en-US" sz="1800" dirty="0"/>
              <a:t> і з </a:t>
            </a:r>
            <a:r>
              <a:rPr lang="en-US" sz="1800" dirty="0" err="1"/>
              <a:t>інших</a:t>
            </a:r>
            <a:r>
              <a:rPr lang="en-US" sz="1800" dirty="0"/>
              <a:t> </a:t>
            </a:r>
            <a:r>
              <a:rPr lang="en-US" sz="1800" dirty="0" err="1"/>
              <a:t>країн</a:t>
            </a:r>
            <a:r>
              <a:rPr lang="en-US" sz="1800" dirty="0"/>
              <a:t>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sz="1800" dirty="0" err="1"/>
              <a:t>Створення</a:t>
            </a:r>
            <a:r>
              <a:rPr lang="en-US" sz="1800" dirty="0"/>
              <a:t> </a:t>
            </a:r>
            <a:r>
              <a:rPr lang="en-US" sz="1800" dirty="0" err="1"/>
              <a:t>дієвих</a:t>
            </a:r>
            <a:r>
              <a:rPr lang="en-US" sz="1800" dirty="0"/>
              <a:t> </a:t>
            </a:r>
            <a:r>
              <a:rPr lang="en-US" sz="1800" dirty="0" err="1"/>
              <a:t>передумов</a:t>
            </a:r>
            <a:r>
              <a:rPr lang="en-US" sz="1800" dirty="0"/>
              <a:t> </a:t>
            </a:r>
            <a:r>
              <a:rPr lang="en-US" sz="1800" dirty="0" err="1"/>
              <a:t>відбудови</a:t>
            </a:r>
            <a:r>
              <a:rPr lang="en-US" sz="1800" dirty="0"/>
              <a:t> і </a:t>
            </a:r>
            <a:r>
              <a:rPr lang="en-US" sz="1800" dirty="0" err="1"/>
              <a:t>економічного</a:t>
            </a:r>
            <a:r>
              <a:rPr lang="en-US" sz="1800" dirty="0"/>
              <a:t> </a:t>
            </a:r>
            <a:r>
              <a:rPr lang="en-US" sz="1800" dirty="0" err="1"/>
              <a:t>відновлення</a:t>
            </a:r>
            <a:r>
              <a:rPr lang="en-US" sz="1800" dirty="0"/>
              <a:t> </a:t>
            </a:r>
            <a:r>
              <a:rPr lang="en-US" sz="1800" dirty="0" err="1"/>
              <a:t>держави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 err="1"/>
              <a:t>Залучення</a:t>
            </a:r>
            <a:r>
              <a:rPr lang="en-US" sz="1800" dirty="0"/>
              <a:t> </a:t>
            </a:r>
            <a:r>
              <a:rPr lang="en-US" sz="1800" dirty="0" err="1"/>
              <a:t>додаткових</a:t>
            </a:r>
            <a:r>
              <a:rPr lang="en-US" sz="1800" dirty="0"/>
              <a:t> </a:t>
            </a:r>
            <a:r>
              <a:rPr lang="en-US" sz="1800" dirty="0" err="1"/>
              <a:t>надходжень</a:t>
            </a:r>
            <a:r>
              <a:rPr lang="en-US" sz="1800" dirty="0"/>
              <a:t> </a:t>
            </a:r>
            <a:r>
              <a:rPr lang="en-US" sz="1800" dirty="0" err="1"/>
              <a:t>до</a:t>
            </a:r>
            <a:r>
              <a:rPr lang="en-US" sz="1800" dirty="0"/>
              <a:t> </a:t>
            </a:r>
            <a:r>
              <a:rPr lang="en-US" sz="1800" dirty="0" err="1"/>
              <a:t>бюджету</a:t>
            </a:r>
            <a:r>
              <a:rPr lang="en-US" sz="1800" dirty="0"/>
              <a:t> </a:t>
            </a:r>
            <a:r>
              <a:rPr lang="en-US" sz="1800" dirty="0" err="1"/>
              <a:t>як</a:t>
            </a:r>
            <a:r>
              <a:rPr lang="en-US" sz="1800" dirty="0"/>
              <a:t> </a:t>
            </a:r>
            <a:r>
              <a:rPr lang="en-US" sz="1800" dirty="0" err="1"/>
              <a:t>від</a:t>
            </a:r>
            <a:r>
              <a:rPr lang="en-US" sz="1800" dirty="0"/>
              <a:t> </a:t>
            </a:r>
            <a:r>
              <a:rPr lang="en-US" sz="1800" dirty="0" err="1"/>
              <a:t>продажу</a:t>
            </a:r>
            <a:r>
              <a:rPr lang="en-US" sz="1800" dirty="0"/>
              <a:t>, </a:t>
            </a:r>
            <a:r>
              <a:rPr lang="en-US" sz="1800" dirty="0" err="1"/>
              <a:t>так</a:t>
            </a:r>
            <a:r>
              <a:rPr lang="en-US" sz="1800" dirty="0"/>
              <a:t> і, у </a:t>
            </a:r>
            <a:r>
              <a:rPr lang="en-US" sz="1800" dirty="0" err="1"/>
              <a:t>подальшому</a:t>
            </a:r>
            <a:r>
              <a:rPr lang="en-US" sz="1800" dirty="0"/>
              <a:t>, </a:t>
            </a:r>
            <a:r>
              <a:rPr lang="en-US" sz="1800" dirty="0" err="1"/>
              <a:t>від</a:t>
            </a:r>
            <a:r>
              <a:rPr lang="en-US" sz="1800" dirty="0"/>
              <a:t> </a:t>
            </a:r>
            <a:r>
              <a:rPr lang="en-US" sz="1800" dirty="0" err="1"/>
              <a:t>податкових</a:t>
            </a:r>
            <a:r>
              <a:rPr lang="en-US" sz="1800" dirty="0"/>
              <a:t> </a:t>
            </a:r>
            <a:r>
              <a:rPr lang="en-US" sz="1800" dirty="0" err="1"/>
              <a:t>надходжень</a:t>
            </a:r>
            <a:r>
              <a:rPr lang="en-US" sz="1800" dirty="0"/>
              <a:t> </a:t>
            </a:r>
            <a:r>
              <a:rPr lang="en-US" sz="1800" dirty="0" err="1"/>
              <a:t>від</a:t>
            </a:r>
            <a:r>
              <a:rPr lang="en-US" sz="1800" dirty="0"/>
              <a:t> </a:t>
            </a:r>
            <a:r>
              <a:rPr lang="en-US" sz="1800" dirty="0" err="1"/>
              <a:t>бізнесу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 err="1"/>
              <a:t>Покращення</a:t>
            </a:r>
            <a:r>
              <a:rPr lang="en-US" sz="1800" dirty="0"/>
              <a:t> </a:t>
            </a:r>
            <a:r>
              <a:rPr lang="en-US" sz="1800" dirty="0" err="1"/>
              <a:t>показників</a:t>
            </a:r>
            <a:r>
              <a:rPr lang="en-US" sz="1800" dirty="0"/>
              <a:t> </a:t>
            </a:r>
            <a:r>
              <a:rPr lang="en-US" sz="1800" dirty="0" err="1"/>
              <a:t>роботи</a:t>
            </a:r>
            <a:r>
              <a:rPr lang="en-US" sz="1800" dirty="0"/>
              <a:t> </a:t>
            </a:r>
            <a:r>
              <a:rPr lang="en-US" sz="1800" dirty="0" err="1"/>
              <a:t>підприємств</a:t>
            </a:r>
            <a:r>
              <a:rPr lang="en-US" sz="1800" dirty="0"/>
              <a:t> </a:t>
            </a:r>
            <a:r>
              <a:rPr lang="en-US" sz="1800" dirty="0" err="1"/>
              <a:t>або</a:t>
            </a:r>
            <a:r>
              <a:rPr lang="en-US" sz="1800" dirty="0"/>
              <a:t> </a:t>
            </a:r>
            <a:r>
              <a:rPr lang="en-US" sz="1800" dirty="0" err="1"/>
              <a:t>якості</a:t>
            </a:r>
            <a:r>
              <a:rPr lang="en-US" sz="1800" dirty="0"/>
              <a:t> </a:t>
            </a:r>
            <a:r>
              <a:rPr lang="en-US" sz="1800" dirty="0" err="1"/>
              <a:t>користування</a:t>
            </a:r>
            <a:r>
              <a:rPr lang="en-US" sz="1800" dirty="0"/>
              <a:t> </a:t>
            </a:r>
            <a:r>
              <a:rPr lang="en-US" sz="1800" dirty="0" err="1"/>
              <a:t>майном</a:t>
            </a:r>
            <a:r>
              <a:rPr lang="en-US" sz="1800" dirty="0"/>
              <a:t> </a:t>
            </a:r>
            <a:r>
              <a:rPr lang="en-US" sz="1800" dirty="0" err="1"/>
              <a:t>через</a:t>
            </a:r>
            <a:r>
              <a:rPr lang="en-US" sz="1800" dirty="0"/>
              <a:t> </a:t>
            </a:r>
            <a:r>
              <a:rPr lang="en-US" sz="1800" dirty="0" err="1"/>
              <a:t>пошук</a:t>
            </a:r>
            <a:r>
              <a:rPr lang="en-US" sz="1800" dirty="0"/>
              <a:t> </a:t>
            </a:r>
            <a:r>
              <a:rPr lang="en-US" sz="1800" dirty="0" err="1"/>
              <a:t>ефективного</a:t>
            </a:r>
            <a:r>
              <a:rPr lang="en-US" sz="1800" dirty="0"/>
              <a:t> </a:t>
            </a:r>
            <a:r>
              <a:rPr lang="en-US" sz="1800" dirty="0" err="1"/>
              <a:t>власника</a:t>
            </a:r>
            <a:r>
              <a:rPr lang="en-US" sz="1800" dirty="0"/>
              <a:t>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sz="1800" dirty="0" err="1"/>
              <a:t>Модернізація</a:t>
            </a:r>
            <a:r>
              <a:rPr lang="en-US" sz="1800" dirty="0"/>
              <a:t> </a:t>
            </a:r>
            <a:r>
              <a:rPr lang="en-US" sz="1800" dirty="0" err="1"/>
              <a:t>виробництва</a:t>
            </a:r>
            <a:r>
              <a:rPr lang="en-US" sz="1800" dirty="0"/>
              <a:t> </a:t>
            </a:r>
            <a:r>
              <a:rPr lang="en-US" sz="1800" dirty="0" err="1"/>
              <a:t>або</a:t>
            </a:r>
            <a:r>
              <a:rPr lang="en-US" sz="1800" dirty="0"/>
              <a:t> </a:t>
            </a:r>
            <a:r>
              <a:rPr lang="en-US" sz="1800" dirty="0" err="1"/>
              <a:t>перепрофілювання</a:t>
            </a:r>
            <a:r>
              <a:rPr lang="en-US" sz="1800" dirty="0"/>
              <a:t> </a:t>
            </a:r>
            <a:r>
              <a:rPr lang="en-US" sz="1800" dirty="0" err="1"/>
              <a:t>об’єктів</a:t>
            </a:r>
            <a:r>
              <a:rPr lang="en-US" sz="1800" dirty="0"/>
              <a:t> </a:t>
            </a:r>
            <a:r>
              <a:rPr lang="en-US" sz="1800" dirty="0" err="1"/>
              <a:t>та</a:t>
            </a:r>
            <a:r>
              <a:rPr lang="en-US" sz="1800" dirty="0"/>
              <a:t> </a:t>
            </a:r>
            <a:r>
              <a:rPr lang="en-US" sz="1800" dirty="0" err="1"/>
              <a:t>створення</a:t>
            </a:r>
            <a:r>
              <a:rPr lang="en-US" sz="1800" dirty="0"/>
              <a:t> </a:t>
            </a:r>
            <a:r>
              <a:rPr lang="en-US" sz="1800" dirty="0" err="1"/>
              <a:t>нових</a:t>
            </a:r>
            <a:r>
              <a:rPr lang="en-US" sz="1800" dirty="0"/>
              <a:t> </a:t>
            </a:r>
            <a:r>
              <a:rPr lang="en-US" sz="1800" dirty="0" err="1"/>
              <a:t>робочих</a:t>
            </a:r>
            <a:r>
              <a:rPr lang="en-US" sz="1800" dirty="0"/>
              <a:t> </a:t>
            </a:r>
            <a:r>
              <a:rPr lang="en-US" sz="1800" dirty="0" err="1"/>
              <a:t>місць</a:t>
            </a:r>
            <a:r>
              <a:rPr lang="en-US" sz="1800" dirty="0"/>
              <a:t>.</a:t>
            </a:r>
            <a:endParaRPr lang="en-US"/>
          </a:p>
          <a:p>
            <a:pPr>
              <a:lnSpc>
                <a:spcPct val="100000"/>
              </a:lnSpc>
            </a:pPr>
            <a:br>
              <a:rPr lang="en-US" sz="700" dirty="0"/>
            </a:br>
            <a:endParaRPr lang="en-US" sz="70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899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31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" name="Rectangle 33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52" name="Rectangle 35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3" name="Rectangle 37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4" name="Straight Connector 39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41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6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Місце для вмісту 5" descr="Зображення, що містить просто неба, небо, дерево, транспортний засіб&#10;&#10;Опис створено автоматично">
            <a:extLst>
              <a:ext uri="{FF2B5EF4-FFF2-40B4-BE49-F238E27FC236}">
                <a16:creationId xmlns:a16="http://schemas.microsoft.com/office/drawing/2014/main" id="{B5868A89-4AA5-9FE9-971D-84CA1F478E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9200" r="37943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57" name="Rectangle 45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C67C94-5297-10A6-59B6-3D0CED30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552" y="-911863"/>
            <a:ext cx="4723926" cy="293480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Криворіжсталь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00F131-B200-404E-07DE-3E15A3892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5285" y="1149303"/>
            <a:ext cx="6762175" cy="565680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err="1"/>
              <a:t>Один</a:t>
            </a:r>
            <a:r>
              <a:rPr lang="en-US" sz="1800" dirty="0"/>
              <a:t> </a:t>
            </a:r>
            <a:r>
              <a:rPr lang="en-US" sz="1800" err="1"/>
              <a:t>із</a:t>
            </a:r>
            <a:r>
              <a:rPr lang="en-US" sz="1800" dirty="0"/>
              <a:t> </a:t>
            </a:r>
            <a:r>
              <a:rPr lang="en-US" sz="1800" err="1"/>
              <a:t>найгучніших</a:t>
            </a:r>
            <a:r>
              <a:rPr lang="en-US" sz="1800" dirty="0"/>
              <a:t> </a:t>
            </a:r>
            <a:r>
              <a:rPr lang="en-US" sz="1800" err="1"/>
              <a:t>приватизаційних</a:t>
            </a:r>
            <a:r>
              <a:rPr lang="en-US" sz="1800" dirty="0"/>
              <a:t> </a:t>
            </a:r>
            <a:r>
              <a:rPr lang="en-US" sz="1800" err="1"/>
              <a:t>скандалів</a:t>
            </a:r>
            <a:r>
              <a:rPr lang="en-US" sz="1800" dirty="0"/>
              <a:t> </a:t>
            </a:r>
            <a:r>
              <a:rPr lang="en-US" sz="1800" err="1"/>
              <a:t>пов’язаний</a:t>
            </a:r>
            <a:r>
              <a:rPr lang="en-US" sz="1800" dirty="0"/>
              <a:t> </a:t>
            </a:r>
            <a:r>
              <a:rPr lang="en-US" sz="1800" err="1"/>
              <a:t>із</a:t>
            </a:r>
            <a:r>
              <a:rPr lang="en-US" sz="1800" dirty="0"/>
              <a:t> </a:t>
            </a:r>
            <a:r>
              <a:rPr lang="en-US" sz="1800" err="1"/>
              <a:t>приватизацією</a:t>
            </a:r>
            <a:r>
              <a:rPr lang="en-US" sz="1800" dirty="0"/>
              <a:t> «</a:t>
            </a:r>
            <a:r>
              <a:rPr lang="en-US" sz="1800" err="1"/>
              <a:t>Криворіжсталі</a:t>
            </a:r>
            <a:r>
              <a:rPr lang="en-US" sz="1800" dirty="0"/>
              <a:t>» — </a:t>
            </a:r>
            <a:r>
              <a:rPr lang="en-US" sz="1800" err="1"/>
              <a:t>металургійного</a:t>
            </a:r>
            <a:r>
              <a:rPr lang="en-US" sz="1800" dirty="0"/>
              <a:t> </a:t>
            </a:r>
            <a:r>
              <a:rPr lang="en-US" sz="1800" err="1"/>
              <a:t>комбінату</a:t>
            </a:r>
            <a:r>
              <a:rPr lang="en-US" sz="1800" dirty="0"/>
              <a:t>, </a:t>
            </a:r>
            <a:r>
              <a:rPr lang="en-US" sz="1800" err="1"/>
              <a:t>найбільшого</a:t>
            </a:r>
            <a:r>
              <a:rPr lang="en-US" sz="1800" dirty="0"/>
              <a:t> </a:t>
            </a:r>
            <a:r>
              <a:rPr lang="en-US" sz="1800" err="1"/>
              <a:t>підприємства</a:t>
            </a:r>
            <a:r>
              <a:rPr lang="en-US" sz="1800" dirty="0"/>
              <a:t> </a:t>
            </a:r>
            <a:r>
              <a:rPr lang="en-US" sz="1800" err="1"/>
              <a:t>галузі</a:t>
            </a:r>
            <a:r>
              <a:rPr lang="en-US" sz="1800" dirty="0"/>
              <a:t> в </a:t>
            </a:r>
            <a:r>
              <a:rPr lang="en-US" sz="1800" err="1"/>
              <a:t>Україні</a:t>
            </a:r>
            <a:r>
              <a:rPr lang="en-US" sz="1800" dirty="0"/>
              <a:t>. </a:t>
            </a:r>
            <a:r>
              <a:rPr lang="en-US" sz="1800" err="1"/>
              <a:t>Заснована</a:t>
            </a:r>
            <a:r>
              <a:rPr lang="en-US" sz="1800" dirty="0"/>
              <a:t> </a:t>
            </a:r>
            <a:r>
              <a:rPr lang="en-US" sz="1800" err="1"/>
              <a:t>ще</a:t>
            </a:r>
            <a:r>
              <a:rPr lang="en-US" sz="1800" dirty="0"/>
              <a:t> у 1934 </a:t>
            </a:r>
            <a:r>
              <a:rPr lang="en-US" sz="1800" err="1"/>
              <a:t>році</a:t>
            </a:r>
            <a:r>
              <a:rPr lang="en-US" sz="1800" dirty="0"/>
              <a:t>, «</a:t>
            </a:r>
            <a:r>
              <a:rPr lang="en-US" sz="1800" err="1"/>
              <a:t>Криворіжсталь</a:t>
            </a:r>
            <a:r>
              <a:rPr lang="en-US" sz="1800" dirty="0"/>
              <a:t>» </a:t>
            </a:r>
            <a:r>
              <a:rPr lang="en-US" sz="1800" err="1"/>
              <a:t>залишалася</a:t>
            </a:r>
            <a:r>
              <a:rPr lang="en-US" sz="1800" dirty="0"/>
              <a:t> у </a:t>
            </a:r>
            <a:r>
              <a:rPr lang="en-US" sz="1800" err="1"/>
              <a:t>державній</a:t>
            </a:r>
            <a:r>
              <a:rPr lang="en-US" sz="1800" dirty="0"/>
              <a:t> </a:t>
            </a:r>
            <a:r>
              <a:rPr lang="en-US" sz="1800" err="1"/>
              <a:t>власності</a:t>
            </a:r>
            <a:r>
              <a:rPr lang="en-US" sz="1800" dirty="0"/>
              <a:t> </a:t>
            </a:r>
            <a:r>
              <a:rPr lang="en-US" sz="1800" err="1"/>
              <a:t>до</a:t>
            </a:r>
            <a:r>
              <a:rPr lang="en-US" sz="1800" dirty="0"/>
              <a:t> 2000-х </a:t>
            </a:r>
            <a:r>
              <a:rPr lang="en-US" sz="1800" err="1"/>
              <a:t>років</a:t>
            </a:r>
            <a:r>
              <a:rPr lang="en-US" sz="1800" dirty="0"/>
              <a:t>, </a:t>
            </a:r>
            <a:r>
              <a:rPr lang="en-US" sz="1800" err="1"/>
              <a:t>коли</a:t>
            </a:r>
            <a:r>
              <a:rPr lang="en-US" sz="1800" dirty="0"/>
              <a:t> </a:t>
            </a:r>
            <a:r>
              <a:rPr lang="en-US" sz="1800" err="1"/>
              <a:t>тогочасний</a:t>
            </a:r>
            <a:r>
              <a:rPr lang="en-US" sz="1800" dirty="0"/>
              <a:t> </a:t>
            </a:r>
            <a:r>
              <a:rPr lang="en-US" sz="1800" err="1"/>
              <a:t>президент</a:t>
            </a:r>
            <a:r>
              <a:rPr lang="en-US" sz="1800" dirty="0"/>
              <a:t> </a:t>
            </a:r>
            <a:r>
              <a:rPr lang="en-US" sz="1800" err="1"/>
              <a:t>Леонід</a:t>
            </a:r>
            <a:r>
              <a:rPr lang="en-US" sz="1800" dirty="0"/>
              <a:t> </a:t>
            </a:r>
            <a:r>
              <a:rPr lang="en-US" sz="1800" err="1"/>
              <a:t>Кучма</a:t>
            </a:r>
            <a:r>
              <a:rPr lang="en-US" sz="1800" dirty="0"/>
              <a:t> </a:t>
            </a:r>
            <a:r>
              <a:rPr lang="en-US" sz="1800" err="1"/>
              <a:t>наприкінці</a:t>
            </a:r>
            <a:r>
              <a:rPr lang="en-US" sz="1800" dirty="0"/>
              <a:t> </a:t>
            </a:r>
            <a:r>
              <a:rPr lang="en-US" sz="1800" err="1"/>
              <a:t>своєї</a:t>
            </a:r>
            <a:r>
              <a:rPr lang="en-US" sz="1800" dirty="0"/>
              <a:t> </a:t>
            </a:r>
            <a:r>
              <a:rPr lang="en-US" sz="1800" err="1"/>
              <a:t>другої</a:t>
            </a:r>
            <a:r>
              <a:rPr lang="en-US" sz="1800" dirty="0"/>
              <a:t> </a:t>
            </a:r>
            <a:r>
              <a:rPr lang="en-US" sz="1800" err="1"/>
              <a:t>каденції</a:t>
            </a:r>
            <a:r>
              <a:rPr lang="en-US" sz="1800" dirty="0"/>
              <a:t> </a:t>
            </a:r>
            <a:r>
              <a:rPr lang="en-US" sz="1800" err="1"/>
              <a:t>ухвалив</a:t>
            </a:r>
            <a:r>
              <a:rPr lang="en-US" sz="1800" dirty="0"/>
              <a:t> </a:t>
            </a:r>
            <a:r>
              <a:rPr lang="en-US" sz="1800" err="1"/>
              <a:t>рішення</a:t>
            </a:r>
            <a:r>
              <a:rPr lang="en-US" sz="1800" dirty="0"/>
              <a:t> </a:t>
            </a:r>
            <a:r>
              <a:rPr lang="en-US" sz="1800" err="1"/>
              <a:t>про</a:t>
            </a:r>
            <a:r>
              <a:rPr lang="en-US" sz="1800" dirty="0"/>
              <a:t> </a:t>
            </a:r>
            <a:r>
              <a:rPr lang="en-US" sz="1800" err="1"/>
              <a:t>приватизацію</a:t>
            </a:r>
            <a:r>
              <a:rPr lang="en-US" sz="1800" dirty="0"/>
              <a:t> </a:t>
            </a:r>
            <a:r>
              <a:rPr lang="en-US" sz="1800" err="1"/>
              <a:t>комбінату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У </a:t>
            </a:r>
            <a:r>
              <a:rPr lang="en-US" sz="1800" err="1"/>
              <a:t>червні</a:t>
            </a:r>
            <a:r>
              <a:rPr lang="en-US" sz="1800" dirty="0"/>
              <a:t> 2004-го </a:t>
            </a:r>
            <a:r>
              <a:rPr lang="en-US" sz="1800" err="1"/>
              <a:t>Фонд</a:t>
            </a:r>
            <a:r>
              <a:rPr lang="en-US" sz="1800" dirty="0"/>
              <a:t> </a:t>
            </a:r>
            <a:r>
              <a:rPr lang="en-US" sz="1800" err="1"/>
              <a:t>державного</a:t>
            </a:r>
            <a:r>
              <a:rPr lang="en-US" sz="1800" dirty="0"/>
              <a:t> </a:t>
            </a:r>
            <a:r>
              <a:rPr lang="en-US" sz="1800" err="1"/>
              <a:t>майна</a:t>
            </a:r>
            <a:r>
              <a:rPr lang="en-US" sz="1800" dirty="0"/>
              <a:t> </a:t>
            </a:r>
            <a:r>
              <a:rPr lang="en-US" sz="1800" err="1"/>
              <a:t>продав</a:t>
            </a:r>
            <a:r>
              <a:rPr lang="en-US" sz="1800" dirty="0"/>
              <a:t> «</a:t>
            </a:r>
            <a:r>
              <a:rPr lang="en-US" sz="1800" err="1"/>
              <a:t>Криворіжсталь</a:t>
            </a:r>
            <a:r>
              <a:rPr lang="en-US" sz="1800" dirty="0"/>
              <a:t>» </a:t>
            </a:r>
            <a:r>
              <a:rPr lang="en-US" sz="1800" err="1"/>
              <a:t>новоствореному</a:t>
            </a:r>
            <a:r>
              <a:rPr lang="en-US" sz="1800" dirty="0"/>
              <a:t> </a:t>
            </a:r>
            <a:r>
              <a:rPr lang="en-US" sz="1800" err="1"/>
              <a:t>Інвестиційно-металургійному</a:t>
            </a:r>
            <a:r>
              <a:rPr lang="en-US" sz="1800" dirty="0"/>
              <a:t> </a:t>
            </a:r>
            <a:r>
              <a:rPr lang="en-US" sz="1800" err="1"/>
              <a:t>союзу</a:t>
            </a:r>
            <a:r>
              <a:rPr lang="en-US" sz="1800" dirty="0"/>
              <a:t>, </a:t>
            </a:r>
            <a:r>
              <a:rPr lang="en-US" sz="1800" err="1"/>
              <a:t>що</a:t>
            </a:r>
            <a:r>
              <a:rPr lang="en-US" sz="1800" dirty="0"/>
              <a:t> </a:t>
            </a:r>
            <a:r>
              <a:rPr lang="en-US" sz="1800" err="1"/>
              <a:t>став</a:t>
            </a:r>
            <a:r>
              <a:rPr lang="en-US" sz="1800" dirty="0"/>
              <a:t> </a:t>
            </a:r>
            <a:r>
              <a:rPr lang="en-US" sz="1800" err="1"/>
              <a:t>ситуативним</a:t>
            </a:r>
            <a:r>
              <a:rPr lang="en-US" sz="1800" dirty="0"/>
              <a:t> </a:t>
            </a:r>
            <a:r>
              <a:rPr lang="en-US" sz="1800" err="1"/>
              <a:t>об’єднанням</a:t>
            </a:r>
            <a:r>
              <a:rPr lang="en-US" sz="1800" dirty="0"/>
              <a:t> </a:t>
            </a:r>
            <a:r>
              <a:rPr lang="en-US" sz="1800" err="1"/>
              <a:t>Ріната</a:t>
            </a:r>
            <a:r>
              <a:rPr lang="en-US" sz="1800" dirty="0"/>
              <a:t> </a:t>
            </a:r>
            <a:r>
              <a:rPr lang="en-US" sz="1800" err="1"/>
              <a:t>Ахметова</a:t>
            </a:r>
            <a:r>
              <a:rPr lang="en-US" sz="1800" dirty="0"/>
              <a:t> </a:t>
            </a:r>
            <a:r>
              <a:rPr lang="en-US" sz="1800" err="1"/>
              <a:t>та</a:t>
            </a:r>
            <a:r>
              <a:rPr lang="en-US" sz="1800" dirty="0"/>
              <a:t> </a:t>
            </a:r>
            <a:r>
              <a:rPr lang="en-US" sz="1800" err="1"/>
              <a:t>Віктора</a:t>
            </a:r>
            <a:r>
              <a:rPr lang="en-US" sz="1800" dirty="0"/>
              <a:t> </a:t>
            </a:r>
            <a:r>
              <a:rPr lang="en-US" sz="1800" err="1"/>
              <a:t>Пінчука</a:t>
            </a:r>
            <a:r>
              <a:rPr lang="en-US" sz="1800" dirty="0"/>
              <a:t>, </a:t>
            </a:r>
            <a:r>
              <a:rPr lang="en-US" sz="1800" err="1"/>
              <a:t>за</a:t>
            </a:r>
            <a:r>
              <a:rPr lang="en-US" sz="1800" dirty="0"/>
              <a:t> 804 </a:t>
            </a:r>
            <a:r>
              <a:rPr lang="en-US" sz="1800" err="1"/>
              <a:t>млн</a:t>
            </a:r>
            <a:r>
              <a:rPr lang="en-US" sz="1800" dirty="0"/>
              <a:t> </a:t>
            </a:r>
            <a:r>
              <a:rPr lang="en-US" sz="1800" err="1"/>
              <a:t>дол</a:t>
            </a:r>
            <a:r>
              <a:rPr lang="en-US" sz="1800" dirty="0"/>
              <a:t>. </a:t>
            </a:r>
            <a:r>
              <a:rPr lang="en-US" sz="1800" err="1"/>
              <a:t>Аукціон</a:t>
            </a:r>
            <a:r>
              <a:rPr lang="en-US" sz="1800" dirty="0"/>
              <a:t> </a:t>
            </a:r>
            <a:r>
              <a:rPr lang="en-US" sz="1800" err="1"/>
              <a:t>критикували</a:t>
            </a:r>
            <a:r>
              <a:rPr lang="en-US" sz="1800" dirty="0"/>
              <a:t> </a:t>
            </a:r>
            <a:r>
              <a:rPr lang="en-US" sz="1800" err="1"/>
              <a:t>як</a:t>
            </a:r>
            <a:r>
              <a:rPr lang="en-US" sz="1800" dirty="0"/>
              <a:t> </a:t>
            </a:r>
            <a:r>
              <a:rPr lang="en-US" sz="1800" err="1"/>
              <a:t>за</a:t>
            </a:r>
            <a:r>
              <a:rPr lang="en-US" sz="1800" dirty="0"/>
              <a:t> </a:t>
            </a:r>
            <a:r>
              <a:rPr lang="en-US" sz="1800" err="1"/>
              <a:t>процедуру</a:t>
            </a:r>
            <a:r>
              <a:rPr lang="en-US" sz="1800" dirty="0"/>
              <a:t> (</a:t>
            </a:r>
            <a:r>
              <a:rPr lang="en-US" sz="1800" err="1"/>
              <a:t>до</a:t>
            </a:r>
            <a:r>
              <a:rPr lang="en-US" sz="1800" dirty="0"/>
              <a:t> </a:t>
            </a:r>
            <a:r>
              <a:rPr lang="en-US" sz="1800" err="1"/>
              <a:t>конкурсу</a:t>
            </a:r>
            <a:r>
              <a:rPr lang="en-US" sz="1800" dirty="0"/>
              <a:t> </a:t>
            </a:r>
            <a:r>
              <a:rPr lang="en-US" sz="1800" err="1"/>
              <a:t>навмисно</a:t>
            </a:r>
            <a:r>
              <a:rPr lang="en-US" sz="1800" dirty="0"/>
              <a:t> </a:t>
            </a:r>
            <a:r>
              <a:rPr lang="en-US" sz="1800" err="1"/>
              <a:t>не</a:t>
            </a:r>
            <a:r>
              <a:rPr lang="en-US" sz="1800" dirty="0"/>
              <a:t> </a:t>
            </a:r>
            <a:r>
              <a:rPr lang="en-US" sz="1800" err="1"/>
              <a:t>допустили</a:t>
            </a:r>
            <a:r>
              <a:rPr lang="en-US" sz="1800" dirty="0"/>
              <a:t> </a:t>
            </a:r>
            <a:r>
              <a:rPr lang="en-US" sz="1800" err="1"/>
              <a:t>закордонних</a:t>
            </a:r>
            <a:r>
              <a:rPr lang="en-US" sz="1800" dirty="0"/>
              <a:t> </a:t>
            </a:r>
            <a:r>
              <a:rPr lang="en-US" sz="1800" err="1"/>
              <a:t>претендентів</a:t>
            </a:r>
            <a:endParaRPr lang="en-US" sz="1800"/>
          </a:p>
          <a:p>
            <a:pPr>
              <a:lnSpc>
                <a:spcPct val="100000"/>
              </a:lnSpc>
            </a:pPr>
            <a:r>
              <a:rPr lang="en-US" sz="1800" err="1"/>
              <a:t>Зрештою</a:t>
            </a:r>
            <a:r>
              <a:rPr lang="en-US" sz="1800" dirty="0"/>
              <a:t>, </a:t>
            </a:r>
            <a:r>
              <a:rPr lang="en-US" sz="1800" err="1"/>
              <a:t>після</a:t>
            </a:r>
            <a:r>
              <a:rPr lang="en-US" sz="1800" dirty="0"/>
              <a:t> </a:t>
            </a:r>
            <a:r>
              <a:rPr lang="en-US" sz="1800" err="1"/>
              <a:t>Помаранчевої</a:t>
            </a:r>
            <a:r>
              <a:rPr lang="en-US" sz="1800" dirty="0"/>
              <a:t> </a:t>
            </a:r>
            <a:r>
              <a:rPr lang="en-US" sz="1800" err="1"/>
              <a:t>революції</a:t>
            </a:r>
            <a:r>
              <a:rPr lang="en-US" sz="1800" dirty="0"/>
              <a:t>, </a:t>
            </a:r>
            <a:r>
              <a:rPr lang="en-US" sz="1800" err="1"/>
              <a:t>питання</a:t>
            </a:r>
            <a:r>
              <a:rPr lang="en-US" sz="1800" dirty="0"/>
              <a:t> </a:t>
            </a:r>
            <a:r>
              <a:rPr lang="en-US" sz="1800" err="1"/>
              <a:t>реприватизації</a:t>
            </a:r>
            <a:r>
              <a:rPr lang="en-US" sz="1800" dirty="0"/>
              <a:t> «</a:t>
            </a:r>
            <a:r>
              <a:rPr lang="en-US" sz="1800" err="1"/>
              <a:t>Криворіжсталі</a:t>
            </a:r>
            <a:r>
              <a:rPr lang="en-US" sz="1800" dirty="0"/>
              <a:t>» </a:t>
            </a:r>
            <a:r>
              <a:rPr lang="en-US" sz="1800" err="1"/>
              <a:t>стало</a:t>
            </a:r>
            <a:r>
              <a:rPr lang="en-US" sz="1800" dirty="0"/>
              <a:t> </a:t>
            </a:r>
            <a:r>
              <a:rPr lang="en-US" sz="1800" err="1"/>
              <a:t>принциповим</a:t>
            </a:r>
            <a:r>
              <a:rPr lang="en-US" sz="1800" dirty="0"/>
              <a:t> </a:t>
            </a:r>
            <a:r>
              <a:rPr lang="en-US" sz="1800" err="1"/>
              <a:t>для</a:t>
            </a:r>
            <a:r>
              <a:rPr lang="en-US" sz="1800" dirty="0"/>
              <a:t> </a:t>
            </a:r>
            <a:r>
              <a:rPr lang="en-US" sz="1800" err="1"/>
              <a:t>нової</a:t>
            </a:r>
            <a:r>
              <a:rPr lang="en-US" sz="1800" dirty="0"/>
              <a:t> </a:t>
            </a:r>
            <a:r>
              <a:rPr lang="en-US" sz="1800" err="1"/>
              <a:t>влади</a:t>
            </a:r>
            <a:r>
              <a:rPr lang="en-US" sz="1800" dirty="0"/>
              <a:t>, </a:t>
            </a:r>
            <a:r>
              <a:rPr lang="en-US" sz="1800" err="1"/>
              <a:t>тож</a:t>
            </a:r>
            <a:r>
              <a:rPr lang="en-US" sz="1800" dirty="0"/>
              <a:t> у </a:t>
            </a:r>
            <a:r>
              <a:rPr lang="en-US" sz="1800" err="1"/>
              <a:t>жовтні</a:t>
            </a:r>
            <a:r>
              <a:rPr lang="en-US" sz="1800" dirty="0"/>
              <a:t> 2005-го </a:t>
            </a:r>
            <a:r>
              <a:rPr lang="en-US" sz="1800" err="1"/>
              <a:t>комбінат</a:t>
            </a:r>
            <a:r>
              <a:rPr lang="en-US" sz="1800" dirty="0"/>
              <a:t> </a:t>
            </a:r>
            <a:r>
              <a:rPr lang="en-US" sz="1800" err="1"/>
              <a:t>повторно</a:t>
            </a:r>
            <a:r>
              <a:rPr lang="en-US" sz="1800" dirty="0"/>
              <a:t> </a:t>
            </a:r>
            <a:r>
              <a:rPr lang="en-US" sz="1800" err="1"/>
              <a:t>приватизував</a:t>
            </a:r>
            <a:r>
              <a:rPr lang="en-US" sz="1800" dirty="0"/>
              <a:t> </a:t>
            </a:r>
            <a:r>
              <a:rPr lang="en-US" sz="1800" err="1"/>
              <a:t>на</a:t>
            </a:r>
            <a:r>
              <a:rPr lang="en-US" sz="1800" dirty="0"/>
              <a:t> </a:t>
            </a:r>
            <a:r>
              <a:rPr lang="en-US" sz="1800" err="1"/>
              <a:t>відкритому</a:t>
            </a:r>
            <a:r>
              <a:rPr lang="en-US" sz="1800" dirty="0"/>
              <a:t> </a:t>
            </a:r>
            <a:r>
              <a:rPr lang="en-US" sz="1800" err="1"/>
              <a:t>аукціоні</a:t>
            </a:r>
            <a:r>
              <a:rPr lang="en-US" sz="1800" dirty="0"/>
              <a:t> </a:t>
            </a:r>
            <a:r>
              <a:rPr lang="en-US" sz="1800" err="1"/>
              <a:t>вже</a:t>
            </a:r>
            <a:r>
              <a:rPr lang="en-US" sz="1800" dirty="0"/>
              <a:t> </a:t>
            </a:r>
            <a:r>
              <a:rPr lang="en-US" sz="1800" err="1"/>
              <a:t>за</a:t>
            </a:r>
            <a:r>
              <a:rPr lang="en-US" sz="1800" dirty="0"/>
              <a:t> 4,8 </a:t>
            </a:r>
            <a:r>
              <a:rPr lang="en-US" sz="1800" err="1"/>
              <a:t>млрд</a:t>
            </a:r>
            <a:r>
              <a:rPr lang="en-US" sz="1800" dirty="0"/>
              <a:t> </a:t>
            </a:r>
            <a:r>
              <a:rPr lang="en-US" sz="1800" err="1"/>
              <a:t>дол</a:t>
            </a:r>
            <a:r>
              <a:rPr lang="en-US" sz="1800" dirty="0"/>
              <a:t>. </a:t>
            </a:r>
            <a:r>
              <a:rPr lang="en-US" sz="1800" err="1"/>
              <a:t>металургійний</a:t>
            </a:r>
            <a:r>
              <a:rPr lang="en-US" sz="1800" dirty="0"/>
              <a:t> </a:t>
            </a:r>
            <a:r>
              <a:rPr lang="en-US" sz="1800" err="1"/>
              <a:t>гігант</a:t>
            </a:r>
            <a:r>
              <a:rPr lang="en-US" sz="1800" dirty="0"/>
              <a:t> Mittal Steel. </a:t>
            </a:r>
            <a:r>
              <a:rPr lang="en-US" sz="1800" err="1"/>
              <a:t>Реприватизація</a:t>
            </a:r>
            <a:r>
              <a:rPr lang="en-US" sz="1800" dirty="0"/>
              <a:t> «</a:t>
            </a:r>
            <a:r>
              <a:rPr lang="en-US" sz="1800" err="1"/>
              <a:t>Криворіжсталі</a:t>
            </a:r>
            <a:r>
              <a:rPr lang="en-US" sz="1800" dirty="0"/>
              <a:t>» </a:t>
            </a:r>
            <a:r>
              <a:rPr lang="en-US" sz="1800" err="1"/>
              <a:t>стала</a:t>
            </a:r>
            <a:r>
              <a:rPr lang="en-US" sz="1800" dirty="0"/>
              <a:t> </a:t>
            </a:r>
            <a:r>
              <a:rPr lang="en-US" sz="1800" err="1"/>
              <a:t>найуспішнішою</a:t>
            </a:r>
            <a:r>
              <a:rPr lang="en-US" sz="1800" dirty="0"/>
              <a:t> </a:t>
            </a:r>
            <a:r>
              <a:rPr lang="en-US" sz="1800" err="1"/>
              <a:t>приватизацією</a:t>
            </a:r>
            <a:r>
              <a:rPr lang="en-US" sz="1800" dirty="0"/>
              <a:t> </a:t>
            </a:r>
            <a:r>
              <a:rPr lang="en-US" sz="1800" err="1"/>
              <a:t>за</a:t>
            </a:r>
            <a:r>
              <a:rPr lang="en-US" sz="1800" dirty="0"/>
              <a:t> </a:t>
            </a:r>
            <a:r>
              <a:rPr lang="en-US" sz="1800" err="1"/>
              <a:t>обсягом</a:t>
            </a:r>
            <a:r>
              <a:rPr lang="en-US" sz="1800" dirty="0"/>
              <a:t> </a:t>
            </a:r>
            <a:r>
              <a:rPr lang="en-US" sz="1800" err="1"/>
              <a:t>надходжень</a:t>
            </a:r>
            <a:r>
              <a:rPr lang="en-US" sz="1800" dirty="0"/>
              <a:t> </a:t>
            </a:r>
            <a:r>
              <a:rPr lang="en-US" sz="1800" err="1"/>
              <a:t>до</a:t>
            </a:r>
            <a:r>
              <a:rPr lang="en-US" sz="1800" dirty="0"/>
              <a:t> </a:t>
            </a:r>
            <a:r>
              <a:rPr lang="en-US" sz="1800" err="1"/>
              <a:t>бюджету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endParaRPr lang="en-US" sz="1000"/>
          </a:p>
          <a:p>
            <a:pPr>
              <a:lnSpc>
                <a:spcPct val="100000"/>
              </a:lnSpc>
            </a:pPr>
            <a:endParaRPr lang="en-US" sz="1000"/>
          </a:p>
          <a:p>
            <a:pPr>
              <a:lnSpc>
                <a:spcPct val="100000"/>
              </a:lnSpc>
            </a:pPr>
            <a:endParaRPr lang="en-US" sz="1000"/>
          </a:p>
        </p:txBody>
      </p:sp>
      <p:cxnSp>
        <p:nvCxnSpPr>
          <p:cNvPr id="58" name="Straight Connector 47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3143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1FB66B5-0DCE-404D-B0A0-E1E48E7BB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278235"/>
            <a:ext cx="5346796" cy="4579763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Місце для вмісту 4" descr="Зображення, що містить просто неба, земля, небо, Наземний транспортний засіб&#10;&#10;Опис створено автоматично">
            <a:extLst>
              <a:ext uri="{FF2B5EF4-FFF2-40B4-BE49-F238E27FC236}">
                <a16:creationId xmlns:a16="http://schemas.microsoft.com/office/drawing/2014/main" id="{161C46A7-2B7A-91C8-A8AC-A880727CE52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9868" r="2810" b="2"/>
          <a:stretch/>
        </p:blipFill>
        <p:spPr>
          <a:xfrm>
            <a:off x="20" y="2284809"/>
            <a:ext cx="5346777" cy="4573191"/>
          </a:xfrm>
          <a:prstGeom prst="rect">
            <a:avLst/>
          </a:prstGeom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2284809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75D7C6-C755-4F78-F490-E3787291C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3"/>
            <a:ext cx="9906799" cy="11615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УкрРудПром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AB8E2E-D2EA-618A-9463-55D3A832AF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97512" y="2638498"/>
            <a:ext cx="5111222" cy="3601581"/>
          </a:xfr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600" err="1"/>
              <a:t>Того</a:t>
            </a:r>
            <a:r>
              <a:rPr lang="en-US" sz="1600" dirty="0"/>
              <a:t> ж 2004 </a:t>
            </a:r>
            <a:r>
              <a:rPr lang="en-US" sz="1600" err="1"/>
              <a:t>року</a:t>
            </a:r>
            <a:r>
              <a:rPr lang="en-US" sz="1600" dirty="0"/>
              <a:t> </a:t>
            </a:r>
            <a:r>
              <a:rPr lang="en-US" sz="1600" err="1"/>
              <a:t>розпочалася</a:t>
            </a:r>
            <a:r>
              <a:rPr lang="en-US" sz="1600" dirty="0"/>
              <a:t> </a:t>
            </a:r>
            <a:r>
              <a:rPr lang="en-US" sz="1600" err="1"/>
              <a:t>епопея</a:t>
            </a:r>
            <a:r>
              <a:rPr lang="en-US" sz="1600" dirty="0"/>
              <a:t> з </a:t>
            </a:r>
            <a:r>
              <a:rPr lang="en-US" sz="1600" err="1"/>
              <a:t>приватизації</a:t>
            </a:r>
            <a:r>
              <a:rPr lang="en-US" sz="1600" dirty="0"/>
              <a:t> </a:t>
            </a:r>
            <a:r>
              <a:rPr lang="en-US" sz="1600" err="1"/>
              <a:t>концерну</a:t>
            </a:r>
            <a:r>
              <a:rPr lang="en-US" sz="1600" dirty="0"/>
              <a:t> «</a:t>
            </a:r>
            <a:r>
              <a:rPr lang="en-US" sz="1600" err="1"/>
              <a:t>УкрРудПром</a:t>
            </a:r>
            <a:r>
              <a:rPr lang="en-US" sz="1600" dirty="0"/>
              <a:t>», </a:t>
            </a:r>
            <a:r>
              <a:rPr lang="en-US" sz="1600" err="1"/>
              <a:t>що</a:t>
            </a:r>
            <a:r>
              <a:rPr lang="en-US" sz="1600" dirty="0"/>
              <a:t> </a:t>
            </a:r>
            <a:r>
              <a:rPr lang="en-US" sz="1600" err="1"/>
              <a:t>керував</a:t>
            </a:r>
            <a:r>
              <a:rPr lang="en-US" sz="1600" dirty="0"/>
              <a:t> </a:t>
            </a:r>
            <a:r>
              <a:rPr lang="en-US" sz="1600" err="1"/>
              <a:t>десятком</a:t>
            </a:r>
            <a:r>
              <a:rPr lang="en-US" sz="1600" dirty="0"/>
              <a:t> </a:t>
            </a:r>
            <a:r>
              <a:rPr lang="en-US" sz="1600" err="1"/>
              <a:t>підприємств</a:t>
            </a:r>
            <a:r>
              <a:rPr lang="en-US" sz="1600" dirty="0"/>
              <a:t> з </a:t>
            </a:r>
            <a:r>
              <a:rPr lang="en-US" sz="1600" err="1"/>
              <a:t>видобутку</a:t>
            </a:r>
            <a:r>
              <a:rPr lang="en-US" sz="1600" dirty="0"/>
              <a:t> </a:t>
            </a:r>
            <a:r>
              <a:rPr lang="en-US" sz="1600" err="1"/>
              <a:t>сировини</a:t>
            </a:r>
            <a:r>
              <a:rPr lang="en-US" sz="1600" dirty="0"/>
              <a:t> </a:t>
            </a:r>
            <a:r>
              <a:rPr lang="en-US" sz="1600" err="1"/>
              <a:t>для</a:t>
            </a:r>
            <a:r>
              <a:rPr lang="en-US" sz="1600" dirty="0"/>
              <a:t> </a:t>
            </a:r>
            <a:r>
              <a:rPr lang="en-US" sz="1600" err="1"/>
              <a:t>металургії</a:t>
            </a:r>
            <a:r>
              <a:rPr lang="en-US" sz="1600" dirty="0"/>
              <a:t>. </a:t>
            </a:r>
            <a:r>
              <a:rPr lang="en-US" sz="1600" err="1"/>
              <a:t>Ці</a:t>
            </a:r>
            <a:r>
              <a:rPr lang="en-US" sz="1600" dirty="0"/>
              <a:t> </a:t>
            </a:r>
            <a:r>
              <a:rPr lang="en-US" sz="1600" err="1"/>
              <a:t>підприємства</a:t>
            </a:r>
            <a:r>
              <a:rPr lang="en-US" sz="1600" dirty="0"/>
              <a:t>, </a:t>
            </a:r>
            <a:r>
              <a:rPr lang="en-US" sz="1600" err="1"/>
              <a:t>зокрема</a:t>
            </a:r>
            <a:r>
              <a:rPr lang="en-US" sz="1600" dirty="0"/>
              <a:t> </a:t>
            </a:r>
            <a:r>
              <a:rPr lang="en-US" sz="1600" err="1"/>
              <a:t>шість</a:t>
            </a:r>
            <a:r>
              <a:rPr lang="en-US" sz="1600" dirty="0"/>
              <a:t> </a:t>
            </a:r>
            <a:r>
              <a:rPr lang="en-US" sz="1600" err="1"/>
              <a:t>гірничо-збагачувальних</a:t>
            </a:r>
            <a:r>
              <a:rPr lang="en-US" sz="1600" dirty="0"/>
              <a:t> </a:t>
            </a:r>
            <a:r>
              <a:rPr lang="en-US" sz="1600" err="1"/>
              <a:t>комбінатів</a:t>
            </a:r>
            <a:r>
              <a:rPr lang="en-US" sz="1600" dirty="0"/>
              <a:t>, </a:t>
            </a:r>
            <a:r>
              <a:rPr lang="en-US" sz="1600" err="1"/>
              <a:t>приватизували</a:t>
            </a:r>
            <a:r>
              <a:rPr lang="en-US" sz="1600" dirty="0"/>
              <a:t> </a:t>
            </a:r>
            <a:r>
              <a:rPr lang="en-US" sz="1600" err="1"/>
              <a:t>за</a:t>
            </a:r>
            <a:r>
              <a:rPr lang="en-US" sz="1600" dirty="0"/>
              <a:t> </a:t>
            </a:r>
            <a:r>
              <a:rPr lang="en-US" sz="1600" err="1"/>
              <a:t>тіньовими</a:t>
            </a:r>
            <a:r>
              <a:rPr lang="en-US" sz="1600" dirty="0"/>
              <a:t> </a:t>
            </a:r>
            <a:r>
              <a:rPr lang="en-US" sz="1600" err="1"/>
              <a:t>домовленостями</a:t>
            </a:r>
            <a:r>
              <a:rPr lang="en-US" sz="1600" dirty="0"/>
              <a:t> </a:t>
            </a:r>
            <a:r>
              <a:rPr lang="en-US" sz="1600" err="1"/>
              <a:t>між</a:t>
            </a:r>
            <a:r>
              <a:rPr lang="en-US" sz="1600" dirty="0"/>
              <a:t> </a:t>
            </a:r>
            <a:r>
              <a:rPr lang="en-US" sz="1600" err="1"/>
              <a:t>Коломойським</a:t>
            </a:r>
            <a:r>
              <a:rPr lang="en-US" sz="1600" dirty="0"/>
              <a:t> </a:t>
            </a:r>
            <a:r>
              <a:rPr lang="en-US" sz="1600" err="1"/>
              <a:t>та</a:t>
            </a:r>
            <a:r>
              <a:rPr lang="en-US" sz="1600" dirty="0"/>
              <a:t> </a:t>
            </a:r>
            <a:r>
              <a:rPr lang="en-US" sz="1600" err="1"/>
              <a:t>Ахметовим</a:t>
            </a:r>
            <a:r>
              <a:rPr lang="en-US" sz="16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600" err="1"/>
              <a:t>Домовленості</a:t>
            </a:r>
            <a:r>
              <a:rPr lang="en-US" sz="1600" dirty="0"/>
              <a:t> </a:t>
            </a:r>
            <a:r>
              <a:rPr lang="en-US" sz="1600" err="1"/>
              <a:t>між</a:t>
            </a:r>
            <a:r>
              <a:rPr lang="en-US" sz="1600" dirty="0"/>
              <a:t> </a:t>
            </a:r>
            <a:r>
              <a:rPr lang="en-US" sz="1600" err="1"/>
              <a:t>олігархами</a:t>
            </a:r>
            <a:r>
              <a:rPr lang="en-US" sz="1600" dirty="0"/>
              <a:t> </a:t>
            </a:r>
            <a:r>
              <a:rPr lang="en-US" sz="1600" err="1"/>
              <a:t>стали</a:t>
            </a:r>
            <a:r>
              <a:rPr lang="en-US" sz="1600" dirty="0"/>
              <a:t> </a:t>
            </a:r>
            <a:r>
              <a:rPr lang="en-US" sz="1600" err="1"/>
              <a:t>відомими</a:t>
            </a:r>
            <a:r>
              <a:rPr lang="en-US" sz="1600" dirty="0"/>
              <a:t> </a:t>
            </a:r>
            <a:r>
              <a:rPr lang="en-US" sz="1600" err="1"/>
              <a:t>суспільству</a:t>
            </a:r>
            <a:r>
              <a:rPr lang="en-US" sz="1600" dirty="0"/>
              <a:t> </a:t>
            </a:r>
            <a:r>
              <a:rPr lang="en-US" sz="1600" err="1"/>
              <a:t>під</a:t>
            </a:r>
            <a:r>
              <a:rPr lang="en-US" sz="1600" dirty="0"/>
              <a:t> </a:t>
            </a:r>
            <a:r>
              <a:rPr lang="en-US" sz="1600" err="1"/>
              <a:t>час</a:t>
            </a:r>
            <a:r>
              <a:rPr lang="en-US" sz="1600" dirty="0"/>
              <a:t> </a:t>
            </a:r>
            <a:r>
              <a:rPr lang="en-US" sz="1600" err="1"/>
              <a:t>судового</a:t>
            </a:r>
            <a:r>
              <a:rPr lang="en-US" sz="1600" dirty="0"/>
              <a:t> </a:t>
            </a:r>
            <a:r>
              <a:rPr lang="en-US" sz="1600" err="1"/>
              <a:t>процесу</a:t>
            </a:r>
            <a:r>
              <a:rPr lang="en-US" sz="1600" dirty="0"/>
              <a:t> в </a:t>
            </a:r>
            <a:r>
              <a:rPr lang="en-US" sz="1600" err="1"/>
              <a:t>Лондоні</a:t>
            </a:r>
            <a:r>
              <a:rPr lang="en-US" sz="1600" dirty="0"/>
              <a:t> </a:t>
            </a:r>
            <a:r>
              <a:rPr lang="en-US" sz="1600" err="1"/>
              <a:t>між</a:t>
            </a:r>
            <a:r>
              <a:rPr lang="en-US" sz="1600" dirty="0"/>
              <a:t> </a:t>
            </a:r>
            <a:r>
              <a:rPr lang="en-US" sz="1600" err="1"/>
              <a:t>Пінчуком</a:t>
            </a:r>
            <a:r>
              <a:rPr lang="en-US" sz="1600" dirty="0"/>
              <a:t> </a:t>
            </a:r>
            <a:r>
              <a:rPr lang="en-US" sz="1600" err="1"/>
              <a:t>та</a:t>
            </a:r>
            <a:r>
              <a:rPr lang="en-US" sz="1600" dirty="0"/>
              <a:t> «</a:t>
            </a:r>
            <a:r>
              <a:rPr lang="en-US" sz="1600" err="1"/>
              <a:t>приватівцями</a:t>
            </a:r>
            <a:r>
              <a:rPr lang="en-US" sz="1600" dirty="0"/>
              <a:t>».</a:t>
            </a:r>
          </a:p>
          <a:p>
            <a:pPr>
              <a:lnSpc>
                <a:spcPct val="100000"/>
              </a:lnSpc>
            </a:pPr>
            <a:r>
              <a:rPr lang="en-US" sz="1600" err="1"/>
              <a:t>Згодом</a:t>
            </a:r>
            <a:r>
              <a:rPr lang="en-US" sz="1600" dirty="0"/>
              <a:t> </a:t>
            </a:r>
            <a:r>
              <a:rPr lang="en-US" sz="1600" err="1"/>
              <a:t>закон</a:t>
            </a:r>
            <a:r>
              <a:rPr lang="en-US" sz="1600" dirty="0"/>
              <a:t>, </a:t>
            </a:r>
            <a:r>
              <a:rPr lang="en-US" sz="1600" err="1"/>
              <a:t>який</a:t>
            </a:r>
            <a:r>
              <a:rPr lang="en-US" sz="1600" dirty="0"/>
              <a:t> </a:t>
            </a:r>
            <a:r>
              <a:rPr lang="en-US" sz="1600" err="1"/>
              <a:t>дозволяв</a:t>
            </a:r>
            <a:r>
              <a:rPr lang="en-US" sz="1600" dirty="0"/>
              <a:t> </a:t>
            </a:r>
            <a:r>
              <a:rPr lang="en-US" sz="1600" err="1"/>
              <a:t>взяти</a:t>
            </a:r>
            <a:r>
              <a:rPr lang="en-US" sz="1600" dirty="0"/>
              <a:t> </a:t>
            </a:r>
            <a:r>
              <a:rPr lang="en-US" sz="1600" err="1"/>
              <a:t>участь</a:t>
            </a:r>
            <a:r>
              <a:rPr lang="en-US" sz="1600" dirty="0"/>
              <a:t> в </a:t>
            </a:r>
            <a:r>
              <a:rPr lang="en-US" sz="1600" err="1"/>
              <a:t>остаточній</a:t>
            </a:r>
            <a:r>
              <a:rPr lang="en-US" sz="1600" dirty="0"/>
              <a:t> </a:t>
            </a:r>
            <a:r>
              <a:rPr lang="en-US" sz="1600" err="1"/>
              <a:t>приватизації</a:t>
            </a:r>
            <a:r>
              <a:rPr lang="en-US" sz="1600" dirty="0"/>
              <a:t> </a:t>
            </a:r>
            <a:r>
              <a:rPr lang="en-US" sz="1600" err="1"/>
              <a:t>активів</a:t>
            </a:r>
            <a:r>
              <a:rPr lang="en-US" sz="1600" dirty="0"/>
              <a:t> «</a:t>
            </a:r>
            <a:r>
              <a:rPr lang="en-US" sz="1600" err="1"/>
              <a:t>Укррудпрому</a:t>
            </a:r>
            <a:r>
              <a:rPr lang="en-US" sz="1600" dirty="0"/>
              <a:t>» </a:t>
            </a:r>
            <a:r>
              <a:rPr lang="en-US" sz="1600" err="1"/>
              <a:t>лише</a:t>
            </a:r>
            <a:r>
              <a:rPr lang="en-US" sz="1600" dirty="0"/>
              <a:t> </a:t>
            </a:r>
            <a:r>
              <a:rPr lang="en-US" sz="1600" err="1"/>
              <a:t>власникам</a:t>
            </a:r>
            <a:r>
              <a:rPr lang="en-US" sz="1600" dirty="0"/>
              <a:t> 25% </a:t>
            </a:r>
            <a:r>
              <a:rPr lang="en-US" sz="1600" err="1"/>
              <a:t>акцій</a:t>
            </a:r>
            <a:r>
              <a:rPr lang="en-US" sz="1600" dirty="0"/>
              <a:t>, </a:t>
            </a:r>
            <a:r>
              <a:rPr lang="en-US" sz="1600" err="1"/>
              <a:t>три</a:t>
            </a:r>
            <a:r>
              <a:rPr lang="en-US" sz="1600" dirty="0"/>
              <a:t> </a:t>
            </a:r>
            <a:r>
              <a:rPr lang="en-US" sz="1600" err="1"/>
              <a:t>рази</a:t>
            </a:r>
            <a:r>
              <a:rPr lang="en-US" sz="1600" dirty="0"/>
              <a:t> </a:t>
            </a:r>
            <a:r>
              <a:rPr lang="en-US" sz="1600" err="1"/>
              <a:t>намагались</a:t>
            </a:r>
            <a:r>
              <a:rPr lang="en-US" sz="1600" dirty="0"/>
              <a:t> </a:t>
            </a:r>
            <a:r>
              <a:rPr lang="en-US" sz="1600" err="1"/>
              <a:t>визнати</a:t>
            </a:r>
            <a:r>
              <a:rPr lang="en-US" sz="1600" dirty="0"/>
              <a:t> </a:t>
            </a:r>
            <a:r>
              <a:rPr lang="en-US" sz="1600" err="1"/>
              <a:t>неконституційним</a:t>
            </a:r>
            <a:r>
              <a:rPr lang="en-US" sz="1600" dirty="0"/>
              <a:t>. </a:t>
            </a:r>
            <a:r>
              <a:rPr lang="en-US" sz="1600" err="1"/>
              <a:t>Нещодавно</a:t>
            </a:r>
            <a:r>
              <a:rPr lang="en-US" sz="1600" dirty="0"/>
              <a:t>, </a:t>
            </a:r>
            <a:r>
              <a:rPr lang="en-US" sz="1600" err="1"/>
              <a:t>наприкінці</a:t>
            </a:r>
            <a:r>
              <a:rPr lang="en-US" sz="1600" dirty="0"/>
              <a:t> </a:t>
            </a:r>
            <a:r>
              <a:rPr lang="en-US" sz="1600" err="1"/>
              <a:t>листопада</a:t>
            </a:r>
            <a:r>
              <a:rPr lang="en-US" sz="1600" dirty="0"/>
              <a:t> 2022 </a:t>
            </a:r>
            <a:r>
              <a:rPr lang="en-US" sz="1600" err="1"/>
              <a:t>року</a:t>
            </a:r>
            <a:r>
              <a:rPr lang="en-US" sz="1600" dirty="0"/>
              <a:t>, </a:t>
            </a:r>
            <a:r>
              <a:rPr lang="en-US" sz="1600" err="1"/>
              <a:t>стало</a:t>
            </a:r>
            <a:r>
              <a:rPr lang="en-US" sz="1600" dirty="0"/>
              <a:t> </a:t>
            </a:r>
            <a:r>
              <a:rPr lang="en-US" sz="1600" err="1"/>
              <a:t>відомо</a:t>
            </a:r>
            <a:r>
              <a:rPr lang="en-US" sz="1600" dirty="0"/>
              <a:t>, </a:t>
            </a:r>
            <a:r>
              <a:rPr lang="en-US" sz="1600" err="1"/>
              <a:t>що</a:t>
            </a:r>
            <a:r>
              <a:rPr lang="en-US" sz="1600" dirty="0"/>
              <a:t> КСУ </a:t>
            </a:r>
            <a:r>
              <a:rPr lang="en-US" sz="1600" err="1"/>
              <a:t>почав</a:t>
            </a:r>
            <a:r>
              <a:rPr lang="en-US" sz="1600" dirty="0"/>
              <a:t> </a:t>
            </a:r>
            <a:r>
              <a:rPr lang="en-US" sz="1600" err="1"/>
              <a:t>розгляду</a:t>
            </a:r>
            <a:r>
              <a:rPr lang="en-US" sz="1600" dirty="0"/>
              <a:t> </a:t>
            </a:r>
            <a:r>
              <a:rPr lang="en-US" sz="1600" err="1"/>
              <a:t>третього</a:t>
            </a:r>
            <a:r>
              <a:rPr lang="en-US" sz="1600" dirty="0"/>
              <a:t> </a:t>
            </a:r>
            <a:r>
              <a:rPr lang="en-US" sz="1600" err="1"/>
              <a:t>такого</a:t>
            </a:r>
            <a:r>
              <a:rPr lang="en-US" sz="1600" dirty="0"/>
              <a:t> </a:t>
            </a:r>
            <a:r>
              <a:rPr lang="en-US" sz="1600" err="1"/>
              <a:t>подання</a:t>
            </a:r>
            <a:r>
              <a:rPr lang="en-US" sz="1600" dirty="0"/>
              <a:t>.</a:t>
            </a:r>
          </a:p>
          <a:p>
            <a:pPr>
              <a:lnSpc>
                <a:spcPct val="100000"/>
              </a:lnSpc>
            </a:pPr>
            <a:endParaRPr lang="en-US" sz="150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434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3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Місце для вмісту 4" descr="Зображення, що містить небо, фабрика, просто неба, промисловість&#10;&#10;Опис створено автоматично">
            <a:extLst>
              <a:ext uri="{FF2B5EF4-FFF2-40B4-BE49-F238E27FC236}">
                <a16:creationId xmlns:a16="http://schemas.microsoft.com/office/drawing/2014/main" id="{F1614D60-2DAA-6EAF-73A9-D32554AD9AA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7603" r="32719" b="-1"/>
          <a:stretch/>
        </p:blipFill>
        <p:spPr>
          <a:xfrm>
            <a:off x="20" y="-2"/>
            <a:ext cx="4845848" cy="6858002"/>
          </a:xfrm>
          <a:prstGeom prst="rect">
            <a:avLst/>
          </a:prstGeom>
        </p:spPr>
      </p:pic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4750" y="-2"/>
            <a:ext cx="7347249" cy="3239337"/>
          </a:xfrm>
          <a:prstGeom prst="rect">
            <a:avLst/>
          </a:prstGeom>
          <a:ln>
            <a:noFill/>
          </a:ln>
          <a:effectLst>
            <a:outerShdw blurRad="139700" dist="88900" dir="5460000" sx="97000" sy="97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5097F-590E-D520-1843-6035161A1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552" y="204306"/>
            <a:ext cx="4369757" cy="212987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«Азот»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5A787ED-BAB5-C26B-4D7A-144AA4DA7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73341" y="2040091"/>
            <a:ext cx="6558259" cy="481968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err="1"/>
              <a:t>Наступний</a:t>
            </a:r>
            <a:r>
              <a:rPr lang="en-US" sz="1800" dirty="0"/>
              <a:t>, 2005-й, </a:t>
            </a:r>
            <a:r>
              <a:rPr lang="en-US" sz="1800" err="1"/>
              <a:t>рік</a:t>
            </a:r>
            <a:r>
              <a:rPr lang="en-US" sz="1800" dirty="0"/>
              <a:t> </a:t>
            </a:r>
            <a:r>
              <a:rPr lang="en-US" sz="1800" err="1"/>
              <a:t>став</a:t>
            </a:r>
            <a:r>
              <a:rPr lang="en-US" sz="1800" dirty="0"/>
              <a:t> </a:t>
            </a:r>
            <a:r>
              <a:rPr lang="en-US" sz="1800" err="1"/>
              <a:t>знаковим</a:t>
            </a:r>
            <a:r>
              <a:rPr lang="en-US" sz="1800" dirty="0"/>
              <a:t> </a:t>
            </a:r>
            <a:r>
              <a:rPr lang="en-US" sz="1800" err="1"/>
              <a:t>для</a:t>
            </a:r>
            <a:r>
              <a:rPr lang="en-US" sz="1800" dirty="0"/>
              <a:t> </a:t>
            </a:r>
            <a:r>
              <a:rPr lang="en-US" sz="1800" err="1"/>
              <a:t>приватизаційної</a:t>
            </a:r>
            <a:r>
              <a:rPr lang="en-US" sz="1800" dirty="0"/>
              <a:t> </a:t>
            </a:r>
            <a:r>
              <a:rPr lang="en-US" sz="1800" err="1"/>
              <a:t>історії</a:t>
            </a:r>
            <a:r>
              <a:rPr lang="en-US" sz="1800" dirty="0"/>
              <a:t> </a:t>
            </a:r>
            <a:r>
              <a:rPr lang="en-US" sz="1800" err="1"/>
              <a:t>ще</a:t>
            </a:r>
            <a:r>
              <a:rPr lang="en-US" sz="1800" dirty="0"/>
              <a:t> </a:t>
            </a:r>
            <a:r>
              <a:rPr lang="en-US" sz="1800" err="1"/>
              <a:t>одного</a:t>
            </a:r>
            <a:r>
              <a:rPr lang="en-US" sz="1800" dirty="0"/>
              <a:t> </a:t>
            </a:r>
            <a:r>
              <a:rPr lang="en-US" sz="1800" err="1"/>
              <a:t>підприємства</a:t>
            </a:r>
            <a:r>
              <a:rPr lang="en-US" sz="1800" dirty="0"/>
              <a:t> — </a:t>
            </a:r>
            <a:r>
              <a:rPr lang="en-US" sz="1800" err="1"/>
              <a:t>Сєверодонецького</a:t>
            </a:r>
            <a:r>
              <a:rPr lang="en-US" sz="1800" dirty="0"/>
              <a:t> </a:t>
            </a:r>
            <a:r>
              <a:rPr lang="en-US" sz="1800" err="1"/>
              <a:t>об’єднання</a:t>
            </a:r>
            <a:r>
              <a:rPr lang="en-US" sz="1800" dirty="0"/>
              <a:t> «</a:t>
            </a:r>
            <a:r>
              <a:rPr lang="en-US" sz="1800" err="1"/>
              <a:t>Азот</a:t>
            </a:r>
            <a:r>
              <a:rPr lang="en-US" sz="1800" dirty="0"/>
              <a:t>», </a:t>
            </a:r>
            <a:r>
              <a:rPr lang="en-US" sz="1800" err="1"/>
              <a:t>одного</a:t>
            </a:r>
            <a:r>
              <a:rPr lang="en-US" sz="1800" dirty="0"/>
              <a:t> з </a:t>
            </a:r>
            <a:r>
              <a:rPr lang="en-US" sz="1800" err="1"/>
              <a:t>найбільших</a:t>
            </a:r>
            <a:r>
              <a:rPr lang="en-US" sz="1800" dirty="0"/>
              <a:t> </a:t>
            </a:r>
            <a:r>
              <a:rPr lang="en-US" sz="1800" err="1"/>
              <a:t>хімічних</a:t>
            </a:r>
            <a:r>
              <a:rPr lang="en-US" sz="1800" dirty="0"/>
              <a:t> </a:t>
            </a:r>
            <a:r>
              <a:rPr lang="en-US" sz="1800" err="1"/>
              <a:t>заводів</a:t>
            </a:r>
            <a:r>
              <a:rPr lang="en-US" sz="1800" dirty="0"/>
              <a:t> </a:t>
            </a:r>
            <a:r>
              <a:rPr lang="en-US" sz="1800" err="1"/>
              <a:t>України</a:t>
            </a:r>
            <a:r>
              <a:rPr lang="en-US" sz="1800" dirty="0"/>
              <a:t>. </a:t>
            </a:r>
            <a:r>
              <a:rPr lang="en-US" sz="1800" err="1"/>
              <a:t>Лише</a:t>
            </a:r>
            <a:r>
              <a:rPr lang="en-US" sz="1800" dirty="0"/>
              <a:t> </a:t>
            </a:r>
            <a:r>
              <a:rPr lang="en-US" sz="1800" err="1"/>
              <a:t>за</a:t>
            </a:r>
            <a:r>
              <a:rPr lang="en-US" sz="1800" dirty="0"/>
              <a:t> </a:t>
            </a:r>
            <a:r>
              <a:rPr lang="en-US" sz="1800" err="1"/>
              <a:t>кілька</a:t>
            </a:r>
            <a:r>
              <a:rPr lang="en-US" sz="1800" dirty="0"/>
              <a:t> </a:t>
            </a:r>
            <a:r>
              <a:rPr lang="en-US" sz="1800" err="1"/>
              <a:t>днів</a:t>
            </a:r>
            <a:r>
              <a:rPr lang="en-US" sz="1800" dirty="0"/>
              <a:t> </a:t>
            </a:r>
            <a:r>
              <a:rPr lang="en-US" sz="1800" err="1"/>
              <a:t>до</a:t>
            </a:r>
            <a:r>
              <a:rPr lang="en-US" sz="1800" dirty="0"/>
              <a:t> </a:t>
            </a:r>
            <a:r>
              <a:rPr lang="en-US" sz="1800" err="1"/>
              <a:t>кінця</a:t>
            </a:r>
            <a:r>
              <a:rPr lang="en-US" sz="1800" dirty="0"/>
              <a:t> 2004-го, 26 </a:t>
            </a:r>
            <a:r>
              <a:rPr lang="en-US" sz="1800" err="1"/>
              <a:t>грудня</a:t>
            </a:r>
            <a:r>
              <a:rPr lang="en-US" sz="1800" dirty="0"/>
              <a:t>, </a:t>
            </a:r>
            <a:r>
              <a:rPr lang="en-US" sz="1800" err="1"/>
              <a:t>закінчилася</a:t>
            </a:r>
            <a:r>
              <a:rPr lang="en-US" sz="1800" dirty="0"/>
              <a:t> </a:t>
            </a:r>
            <a:r>
              <a:rPr lang="en-US" sz="1800" err="1"/>
              <a:t>епопея</a:t>
            </a:r>
            <a:r>
              <a:rPr lang="en-US" sz="1800" dirty="0"/>
              <a:t> з </a:t>
            </a:r>
            <a:r>
              <a:rPr lang="en-US" sz="1800" err="1"/>
              <a:t>його</a:t>
            </a:r>
            <a:r>
              <a:rPr lang="en-US" sz="1800" dirty="0"/>
              <a:t> </a:t>
            </a:r>
            <a:r>
              <a:rPr lang="en-US" sz="1800" err="1"/>
              <a:t>приватизації</a:t>
            </a:r>
            <a:r>
              <a:rPr lang="en-US" sz="1800" dirty="0"/>
              <a:t> і 60% </a:t>
            </a:r>
            <a:r>
              <a:rPr lang="en-US" sz="1800" err="1"/>
              <a:t>акцій</a:t>
            </a:r>
            <a:r>
              <a:rPr lang="en-US" sz="1800" dirty="0"/>
              <a:t> </a:t>
            </a:r>
            <a:r>
              <a:rPr lang="en-US" sz="1800" err="1"/>
              <a:t>підприємства</a:t>
            </a:r>
            <a:r>
              <a:rPr lang="en-US" sz="1800" dirty="0"/>
              <a:t> </a:t>
            </a:r>
            <a:r>
              <a:rPr lang="en-US" sz="1800" err="1"/>
              <a:t>перейшли</a:t>
            </a:r>
            <a:r>
              <a:rPr lang="en-US" sz="1800" dirty="0"/>
              <a:t> у </a:t>
            </a:r>
            <a:r>
              <a:rPr lang="en-US" sz="1800" err="1"/>
              <a:t>власність</a:t>
            </a:r>
            <a:r>
              <a:rPr lang="en-US" sz="1800" dirty="0"/>
              <a:t> </a:t>
            </a:r>
            <a:r>
              <a:rPr lang="en-US" sz="1800" err="1"/>
              <a:t>американського</a:t>
            </a:r>
            <a:r>
              <a:rPr lang="en-US" sz="1800" dirty="0"/>
              <a:t> </a:t>
            </a:r>
            <a:r>
              <a:rPr lang="en-US" sz="1800" err="1"/>
              <a:t>бізнесмена</a:t>
            </a:r>
            <a:r>
              <a:rPr lang="en-US" sz="1800" dirty="0"/>
              <a:t> </a:t>
            </a:r>
            <a:r>
              <a:rPr lang="en-US" sz="1800" err="1"/>
              <a:t>українського</a:t>
            </a:r>
            <a:r>
              <a:rPr lang="en-US" sz="1800" dirty="0"/>
              <a:t> </a:t>
            </a:r>
            <a:r>
              <a:rPr lang="en-US" sz="1800" err="1"/>
              <a:t>походження</a:t>
            </a:r>
            <a:r>
              <a:rPr lang="en-US" sz="1800" dirty="0"/>
              <a:t> </a:t>
            </a:r>
            <a:r>
              <a:rPr lang="en-US" sz="1800" err="1"/>
              <a:t>Алекса</a:t>
            </a:r>
            <a:r>
              <a:rPr lang="en-US" sz="1800" dirty="0"/>
              <a:t> </a:t>
            </a:r>
            <a:r>
              <a:rPr lang="en-US" sz="1800" err="1"/>
              <a:t>Ровта</a:t>
            </a:r>
            <a:r>
              <a:rPr lang="en-US" sz="1800" dirty="0"/>
              <a:t> в </a:t>
            </a:r>
            <a:r>
              <a:rPr lang="en-US" sz="1800" err="1"/>
              <a:t>обмін</a:t>
            </a:r>
            <a:r>
              <a:rPr lang="en-US" sz="1800" dirty="0"/>
              <a:t> </a:t>
            </a:r>
            <a:r>
              <a:rPr lang="en-US" sz="1800" err="1"/>
              <a:t>на</a:t>
            </a:r>
            <a:r>
              <a:rPr lang="en-US" sz="1800" dirty="0"/>
              <a:t> </a:t>
            </a:r>
            <a:r>
              <a:rPr lang="en-US" sz="1800" err="1"/>
              <a:t>зобов’язання</a:t>
            </a:r>
            <a:r>
              <a:rPr lang="en-US" sz="1800" dirty="0"/>
              <a:t> </a:t>
            </a:r>
            <a:r>
              <a:rPr lang="en-US" sz="1800" err="1"/>
              <a:t>інвестувати</a:t>
            </a:r>
            <a:r>
              <a:rPr lang="en-US" sz="1800" dirty="0"/>
              <a:t> 120 </a:t>
            </a:r>
            <a:r>
              <a:rPr lang="en-US" sz="1800" err="1"/>
              <a:t>млн</a:t>
            </a:r>
            <a:r>
              <a:rPr lang="en-US" sz="1800" dirty="0"/>
              <a:t> </a:t>
            </a:r>
            <a:r>
              <a:rPr lang="en-US" sz="1800" err="1"/>
              <a:t>дол</a:t>
            </a:r>
            <a:r>
              <a:rPr lang="en-US" sz="1800" dirty="0"/>
              <a:t>. у </a:t>
            </a:r>
            <a:r>
              <a:rPr lang="en-US" sz="1800" err="1"/>
              <a:t>модернізацію</a:t>
            </a:r>
            <a:r>
              <a:rPr lang="en-US" sz="1800" dirty="0"/>
              <a:t> </a:t>
            </a:r>
            <a:r>
              <a:rPr lang="en-US" sz="1800" err="1"/>
              <a:t>виробництва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У 2005 </a:t>
            </a:r>
            <a:r>
              <a:rPr lang="en-US" sz="1800" err="1"/>
              <a:t>році</a:t>
            </a:r>
            <a:r>
              <a:rPr lang="en-US" sz="1800" dirty="0"/>
              <a:t> </a:t>
            </a:r>
            <a:r>
              <a:rPr lang="en-US" sz="1800" err="1"/>
              <a:t>відбулася</a:t>
            </a:r>
            <a:r>
              <a:rPr lang="en-US" sz="1800" dirty="0"/>
              <a:t> </a:t>
            </a:r>
            <a:r>
              <a:rPr lang="en-US" sz="1800" err="1"/>
              <a:t>спроба</a:t>
            </a:r>
            <a:r>
              <a:rPr lang="en-US" sz="1800" dirty="0"/>
              <a:t> </a:t>
            </a:r>
            <a:r>
              <a:rPr lang="en-US" sz="1800" err="1"/>
              <a:t>через</a:t>
            </a:r>
            <a:r>
              <a:rPr lang="en-US" sz="1800" dirty="0"/>
              <a:t> </a:t>
            </a:r>
            <a:r>
              <a:rPr lang="en-US" sz="1800" err="1"/>
              <a:t>суд</a:t>
            </a:r>
            <a:r>
              <a:rPr lang="en-US" sz="1800" dirty="0"/>
              <a:t> </a:t>
            </a:r>
            <a:r>
              <a:rPr lang="en-US" sz="1800" err="1"/>
              <a:t>відібрати</a:t>
            </a:r>
            <a:r>
              <a:rPr lang="en-US" sz="1800" dirty="0"/>
              <a:t> </a:t>
            </a:r>
            <a:r>
              <a:rPr lang="en-US" sz="1800" err="1"/>
              <a:t>завод</a:t>
            </a:r>
            <a:r>
              <a:rPr lang="en-US" sz="1800" dirty="0"/>
              <a:t> </a:t>
            </a:r>
            <a:r>
              <a:rPr lang="en-US" sz="1800" err="1"/>
              <a:t>на</a:t>
            </a:r>
            <a:r>
              <a:rPr lang="en-US" sz="1800" dirty="0"/>
              <a:t> </a:t>
            </a:r>
            <a:r>
              <a:rPr lang="en-US" sz="1800" err="1"/>
              <a:t>користь</a:t>
            </a:r>
            <a:r>
              <a:rPr lang="en-US" sz="1800" dirty="0"/>
              <a:t> </a:t>
            </a:r>
            <a:r>
              <a:rPr lang="en-US" sz="1800" err="1"/>
              <a:t>іншого</a:t>
            </a:r>
            <a:r>
              <a:rPr lang="en-US" sz="1800" dirty="0"/>
              <a:t> </a:t>
            </a:r>
            <a:r>
              <a:rPr lang="en-US" sz="1800" err="1"/>
              <a:t>претендента</a:t>
            </a:r>
            <a:r>
              <a:rPr lang="en-US" sz="1800" dirty="0"/>
              <a:t> </a:t>
            </a:r>
            <a:r>
              <a:rPr lang="en-US" sz="1800" err="1"/>
              <a:t>Костянтина</a:t>
            </a:r>
            <a:r>
              <a:rPr lang="en-US" sz="1800" dirty="0"/>
              <a:t> </a:t>
            </a:r>
            <a:r>
              <a:rPr lang="en-US" sz="1800" err="1"/>
              <a:t>Жеваго</a:t>
            </a:r>
            <a:r>
              <a:rPr lang="en-US" sz="1800" dirty="0"/>
              <a:t>, </a:t>
            </a:r>
            <a:r>
              <a:rPr lang="en-US" sz="1800" err="1"/>
              <a:t>лобісткою</a:t>
            </a:r>
            <a:r>
              <a:rPr lang="en-US" sz="1800" dirty="0"/>
              <a:t> </a:t>
            </a:r>
            <a:r>
              <a:rPr lang="en-US" sz="1800" err="1"/>
              <a:t>інтересів</a:t>
            </a:r>
            <a:r>
              <a:rPr lang="en-US" sz="1800" dirty="0"/>
              <a:t> </a:t>
            </a:r>
            <a:r>
              <a:rPr lang="en-US" sz="1800" err="1"/>
              <a:t>якого</a:t>
            </a:r>
            <a:r>
              <a:rPr lang="en-US" sz="1800" dirty="0"/>
              <a:t> </a:t>
            </a:r>
            <a:r>
              <a:rPr lang="en-US" sz="1800" err="1"/>
              <a:t>називали</a:t>
            </a:r>
            <a:r>
              <a:rPr lang="en-US" sz="1800" dirty="0"/>
              <a:t> </a:t>
            </a:r>
            <a:r>
              <a:rPr lang="en-US" sz="1800" err="1"/>
              <a:t>постмайданну</a:t>
            </a:r>
            <a:r>
              <a:rPr lang="en-US" sz="1800" dirty="0"/>
              <a:t> </a:t>
            </a:r>
            <a:r>
              <a:rPr lang="en-US" sz="1800" err="1"/>
              <a:t>прем’єрку</a:t>
            </a:r>
            <a:r>
              <a:rPr lang="en-US" sz="1800" dirty="0"/>
              <a:t> </a:t>
            </a:r>
            <a:r>
              <a:rPr lang="en-US" sz="1800" err="1"/>
              <a:t>Юлію</a:t>
            </a:r>
            <a:r>
              <a:rPr lang="en-US" sz="1800" dirty="0"/>
              <a:t> </a:t>
            </a:r>
            <a:r>
              <a:rPr lang="en-US" sz="1800" err="1"/>
              <a:t>Тимошенко</a:t>
            </a:r>
            <a:r>
              <a:rPr lang="en-US" sz="1800" dirty="0"/>
              <a:t>. </a:t>
            </a:r>
            <a:r>
              <a:rPr lang="en-US" sz="1800" err="1"/>
              <a:t>Однак</a:t>
            </a:r>
            <a:r>
              <a:rPr lang="en-US" sz="1800" dirty="0"/>
              <a:t> у </a:t>
            </a:r>
            <a:r>
              <a:rPr lang="en-US" sz="1800" err="1"/>
              <a:t>вересні</a:t>
            </a:r>
            <a:r>
              <a:rPr lang="en-US" sz="1800" dirty="0"/>
              <a:t> 2005-го </a:t>
            </a:r>
            <a:r>
              <a:rPr lang="en-US" sz="1800" err="1"/>
              <a:t>уряд</a:t>
            </a:r>
            <a:r>
              <a:rPr lang="en-US" sz="1800" dirty="0"/>
              <a:t> </a:t>
            </a:r>
            <a:r>
              <a:rPr lang="en-US" sz="1800" err="1"/>
              <a:t>Тимошенко</a:t>
            </a:r>
            <a:r>
              <a:rPr lang="en-US" sz="1800" dirty="0"/>
              <a:t> </a:t>
            </a:r>
            <a:r>
              <a:rPr lang="en-US" sz="1800" err="1"/>
              <a:t>відправили</a:t>
            </a:r>
            <a:r>
              <a:rPr lang="en-US" sz="1800" dirty="0"/>
              <a:t> у </a:t>
            </a:r>
            <a:r>
              <a:rPr lang="en-US" sz="1800" err="1"/>
              <a:t>відставку</a:t>
            </a:r>
            <a:r>
              <a:rPr lang="en-US" sz="1800" dirty="0"/>
              <a:t>, і </a:t>
            </a:r>
            <a:r>
              <a:rPr lang="en-US" sz="1800" err="1"/>
              <a:t>спроба</a:t>
            </a:r>
            <a:r>
              <a:rPr lang="en-US" sz="1800" dirty="0"/>
              <a:t> </a:t>
            </a:r>
            <a:r>
              <a:rPr lang="en-US" sz="1800" err="1"/>
              <a:t>Жеваго</a:t>
            </a:r>
            <a:r>
              <a:rPr lang="en-US" sz="1800" dirty="0"/>
              <a:t> </a:t>
            </a:r>
            <a:r>
              <a:rPr lang="en-US" sz="1800" err="1"/>
              <a:t>забрати</a:t>
            </a:r>
            <a:r>
              <a:rPr lang="en-US" sz="1800" dirty="0"/>
              <a:t> </a:t>
            </a:r>
            <a:r>
              <a:rPr lang="en-US" sz="1800" err="1"/>
              <a:t>завод</a:t>
            </a:r>
            <a:r>
              <a:rPr lang="en-US" sz="1800" dirty="0"/>
              <a:t> </a:t>
            </a:r>
            <a:r>
              <a:rPr lang="en-US" sz="1800" err="1"/>
              <a:t>провалилася</a:t>
            </a:r>
            <a:r>
              <a:rPr lang="en-US" sz="1800" dirty="0"/>
              <a:t>. У 2012 </a:t>
            </a:r>
            <a:r>
              <a:rPr lang="en-US" sz="1800" err="1"/>
              <a:t>році</a:t>
            </a:r>
            <a:r>
              <a:rPr lang="en-US" sz="1800" dirty="0"/>
              <a:t> </a:t>
            </a:r>
            <a:r>
              <a:rPr lang="en-US" sz="1800" err="1"/>
              <a:t>усі</a:t>
            </a:r>
            <a:r>
              <a:rPr lang="en-US" sz="1800" dirty="0"/>
              <a:t> 100% </a:t>
            </a:r>
            <a:r>
              <a:rPr lang="en-US" sz="1800" err="1"/>
              <a:t>акцій</a:t>
            </a:r>
            <a:r>
              <a:rPr lang="en-US" sz="1800" dirty="0"/>
              <a:t> </a:t>
            </a:r>
            <a:r>
              <a:rPr lang="en-US" sz="1800" err="1"/>
              <a:t>викупив</a:t>
            </a:r>
            <a:r>
              <a:rPr lang="en-US" sz="1800" dirty="0"/>
              <a:t> </a:t>
            </a:r>
            <a:r>
              <a:rPr lang="en-US" sz="1800" err="1"/>
              <a:t>Дмитро</a:t>
            </a:r>
            <a:r>
              <a:rPr lang="en-US" sz="1800" dirty="0"/>
              <a:t> </a:t>
            </a:r>
            <a:r>
              <a:rPr lang="en-US" sz="1800" err="1"/>
              <a:t>Фірташ</a:t>
            </a:r>
            <a:r>
              <a:rPr lang="en-US" sz="1800" dirty="0"/>
              <a:t>, </a:t>
            </a:r>
            <a:r>
              <a:rPr lang="en-US" sz="1800" err="1"/>
              <a:t>що</a:t>
            </a:r>
            <a:r>
              <a:rPr lang="en-US" sz="1800" dirty="0"/>
              <a:t> </a:t>
            </a:r>
            <a:r>
              <a:rPr lang="en-US" sz="1800" err="1"/>
              <a:t>сконцентрував</a:t>
            </a:r>
            <a:r>
              <a:rPr lang="en-US" sz="1800" dirty="0"/>
              <a:t> у </a:t>
            </a:r>
            <a:r>
              <a:rPr lang="en-US" sz="1800" err="1"/>
              <a:t>своїх</a:t>
            </a:r>
            <a:r>
              <a:rPr lang="en-US" sz="1800" dirty="0"/>
              <a:t> </a:t>
            </a:r>
            <a:r>
              <a:rPr lang="en-US" sz="1800" err="1"/>
              <a:t>руках</a:t>
            </a:r>
            <a:r>
              <a:rPr lang="en-US" sz="1800" dirty="0"/>
              <a:t> </a:t>
            </a:r>
            <a:r>
              <a:rPr lang="en-US" sz="1800" err="1"/>
              <a:t>більшість</a:t>
            </a:r>
            <a:r>
              <a:rPr lang="en-US" sz="1800" dirty="0"/>
              <a:t> </a:t>
            </a:r>
            <a:r>
              <a:rPr lang="en-US" sz="1800" err="1"/>
              <a:t>великих</a:t>
            </a:r>
            <a:r>
              <a:rPr lang="en-US" sz="1800" dirty="0"/>
              <a:t> </a:t>
            </a:r>
            <a:r>
              <a:rPr lang="en-US" sz="1800" err="1"/>
              <a:t>хімічних</a:t>
            </a:r>
            <a:r>
              <a:rPr lang="en-US" sz="1800" dirty="0"/>
              <a:t> </a:t>
            </a:r>
            <a:r>
              <a:rPr lang="en-US" sz="1800" err="1"/>
              <a:t>підприємств</a:t>
            </a:r>
            <a:r>
              <a:rPr lang="en-US" sz="1800" dirty="0"/>
              <a:t> </a:t>
            </a:r>
            <a:r>
              <a:rPr lang="en-US" sz="1800" err="1"/>
              <a:t>країни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endParaRPr lang="en-US" sz="1600" dirty="0"/>
          </a:p>
          <a:p>
            <a:pPr>
              <a:lnSpc>
                <a:spcPct val="100000"/>
              </a:lnSpc>
            </a:pPr>
            <a:endParaRPr lang="en-US" sz="100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1FF92BA-874E-408A-BFAD-416A7FFE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757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B65C0385-5E30-4D2E-AF9F-4639659D3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1FB66B5-0DCE-404D-B0A0-E1E48E7BB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278235"/>
            <a:ext cx="5346796" cy="4579763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Місце для вмісту 4" descr="Зображення, що містить небо, просто неба, будівля, фабрика&#10;&#10;Опис створено автоматично">
            <a:extLst>
              <a:ext uri="{FF2B5EF4-FFF2-40B4-BE49-F238E27FC236}">
                <a16:creationId xmlns:a16="http://schemas.microsoft.com/office/drawing/2014/main" id="{EABFB8AC-2E30-57B5-B3B7-00F1437AD5A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5704" r="22915"/>
          <a:stretch/>
        </p:blipFill>
        <p:spPr>
          <a:xfrm>
            <a:off x="20" y="2284809"/>
            <a:ext cx="5346777" cy="4573191"/>
          </a:xfrm>
          <a:prstGeom prst="rect">
            <a:avLst/>
          </a:prstGeom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335820B-3A29-42C5-AA8D-10ECA43CD9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2284809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3FA4F-6604-2F8D-C5DE-4D643F125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3"/>
            <a:ext cx="9906799" cy="11615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Нікопольський феросплавний завод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F4589E8-E9AD-65A8-E9B4-EEB8D625FC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6752" y="2273597"/>
            <a:ext cx="6270320" cy="45996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2005-й </a:t>
            </a:r>
            <a:r>
              <a:rPr lang="en-US" sz="1800" err="1"/>
              <a:t>рік</a:t>
            </a:r>
            <a:r>
              <a:rPr lang="en-US" sz="1800" dirty="0"/>
              <a:t> </a:t>
            </a:r>
            <a:r>
              <a:rPr lang="en-US" sz="1800" err="1"/>
              <a:t>став</a:t>
            </a:r>
            <a:r>
              <a:rPr lang="en-US" sz="1800" dirty="0"/>
              <a:t> </a:t>
            </a:r>
            <a:r>
              <a:rPr lang="en-US" sz="1800" err="1"/>
              <a:t>роком</a:t>
            </a:r>
            <a:r>
              <a:rPr lang="en-US" sz="1800" dirty="0"/>
              <a:t> </a:t>
            </a:r>
            <a:r>
              <a:rPr lang="en-US" sz="1800" err="1"/>
              <a:t>боротьби</a:t>
            </a:r>
            <a:r>
              <a:rPr lang="en-US" sz="1800" dirty="0"/>
              <a:t> </a:t>
            </a:r>
            <a:r>
              <a:rPr lang="en-US" sz="1800" err="1"/>
              <a:t>за</a:t>
            </a:r>
            <a:r>
              <a:rPr lang="en-US" sz="1800" dirty="0"/>
              <a:t> </a:t>
            </a:r>
            <a:r>
              <a:rPr lang="en-US" sz="1800" err="1"/>
              <a:t>Нікопольський</a:t>
            </a:r>
            <a:r>
              <a:rPr lang="en-US" sz="1800" dirty="0"/>
              <a:t> </a:t>
            </a:r>
            <a:r>
              <a:rPr lang="en-US" sz="1800" err="1"/>
              <a:t>феросплавний</a:t>
            </a:r>
            <a:r>
              <a:rPr lang="en-US" sz="1800" dirty="0"/>
              <a:t> </a:t>
            </a:r>
            <a:r>
              <a:rPr lang="en-US" sz="1800" err="1"/>
              <a:t>завод</a:t>
            </a:r>
            <a:r>
              <a:rPr lang="en-US" sz="1800" dirty="0"/>
              <a:t> (НФЗ). </a:t>
            </a:r>
            <a:r>
              <a:rPr lang="en-US" sz="1800" err="1"/>
              <a:t>Приватизований</a:t>
            </a:r>
            <a:r>
              <a:rPr lang="en-US" sz="1800" dirty="0"/>
              <a:t> у 2003 </a:t>
            </a:r>
            <a:r>
              <a:rPr lang="en-US" sz="1800" err="1"/>
              <a:t>році</a:t>
            </a:r>
            <a:r>
              <a:rPr lang="en-US" sz="1800" dirty="0"/>
              <a:t> </a:t>
            </a:r>
            <a:r>
              <a:rPr lang="en-US" sz="1800" err="1"/>
              <a:t>структурами</a:t>
            </a:r>
            <a:r>
              <a:rPr lang="en-US" sz="1800" dirty="0"/>
              <a:t> </a:t>
            </a:r>
            <a:r>
              <a:rPr lang="en-US" sz="1800" err="1"/>
              <a:t>Віктора</a:t>
            </a:r>
            <a:r>
              <a:rPr lang="en-US" sz="1800" dirty="0"/>
              <a:t> </a:t>
            </a:r>
            <a:r>
              <a:rPr lang="en-US" sz="1800" err="1"/>
              <a:t>Пінчука</a:t>
            </a:r>
            <a:r>
              <a:rPr lang="en-US" sz="1800" dirty="0"/>
              <a:t> </a:t>
            </a:r>
            <a:r>
              <a:rPr lang="en-US" sz="1800" err="1"/>
              <a:t>за</a:t>
            </a:r>
            <a:r>
              <a:rPr lang="en-US" sz="1800" dirty="0"/>
              <a:t> 410 </a:t>
            </a:r>
            <a:r>
              <a:rPr lang="en-US" sz="1800" err="1"/>
              <a:t>млн</a:t>
            </a:r>
            <a:r>
              <a:rPr lang="en-US" sz="1800" dirty="0"/>
              <a:t> </a:t>
            </a:r>
            <a:r>
              <a:rPr lang="en-US" sz="1800" err="1"/>
              <a:t>грн</a:t>
            </a:r>
            <a:r>
              <a:rPr lang="en-US" sz="1800" dirty="0"/>
              <a:t>, </a:t>
            </a:r>
            <a:r>
              <a:rPr lang="en-US" sz="1800" err="1"/>
              <a:t>завод</a:t>
            </a:r>
            <a:r>
              <a:rPr lang="en-US" sz="1800" dirty="0"/>
              <a:t> </a:t>
            </a:r>
            <a:r>
              <a:rPr lang="en-US" sz="1800" err="1"/>
              <a:t>опинився</a:t>
            </a:r>
            <a:r>
              <a:rPr lang="en-US" sz="1800" dirty="0"/>
              <a:t> в </a:t>
            </a:r>
            <a:r>
              <a:rPr lang="en-US" sz="1800" err="1"/>
              <a:t>епіцентрі</a:t>
            </a:r>
            <a:r>
              <a:rPr lang="en-US" sz="1800" dirty="0"/>
              <a:t> </a:t>
            </a:r>
            <a:r>
              <a:rPr lang="en-US" sz="1800" err="1"/>
              <a:t>протистояння</a:t>
            </a:r>
            <a:r>
              <a:rPr lang="en-US" sz="1800" dirty="0"/>
              <a:t> </a:t>
            </a:r>
            <a:r>
              <a:rPr lang="en-US" sz="1800" err="1"/>
              <a:t>олігарха</a:t>
            </a:r>
            <a:r>
              <a:rPr lang="en-US" sz="1800" dirty="0"/>
              <a:t> з </a:t>
            </a:r>
            <a:r>
              <a:rPr lang="en-US" sz="1800" err="1"/>
              <a:t>групою</a:t>
            </a:r>
            <a:r>
              <a:rPr lang="en-US" sz="1800" dirty="0"/>
              <a:t> «</a:t>
            </a:r>
            <a:r>
              <a:rPr lang="en-US" sz="1800" err="1"/>
              <a:t>Приват</a:t>
            </a:r>
            <a:r>
              <a:rPr lang="en-US" sz="1800" dirty="0"/>
              <a:t>». У 2005-му </a:t>
            </a:r>
            <a:r>
              <a:rPr lang="en-US" sz="1800" err="1"/>
              <a:t>розпочалася</a:t>
            </a:r>
            <a:r>
              <a:rPr lang="en-US" sz="1800" dirty="0"/>
              <a:t> </a:t>
            </a:r>
            <a:r>
              <a:rPr lang="en-US" sz="1800" err="1"/>
              <a:t>судова</a:t>
            </a:r>
            <a:r>
              <a:rPr lang="en-US" sz="1800" dirty="0"/>
              <a:t> </a:t>
            </a:r>
            <a:r>
              <a:rPr lang="en-US" sz="1800" err="1"/>
              <a:t>тяганина</a:t>
            </a:r>
            <a:r>
              <a:rPr lang="en-US" sz="1800" dirty="0"/>
              <a:t> з </a:t>
            </a:r>
            <a:r>
              <a:rPr lang="en-US" sz="1800" err="1"/>
              <a:t>метою</a:t>
            </a:r>
            <a:r>
              <a:rPr lang="en-US" sz="1800" dirty="0"/>
              <a:t> </a:t>
            </a:r>
            <a:r>
              <a:rPr lang="en-US" sz="1800" err="1"/>
              <a:t>повернення</a:t>
            </a:r>
            <a:r>
              <a:rPr lang="en-US" sz="1800" dirty="0"/>
              <a:t> у </a:t>
            </a:r>
            <a:r>
              <a:rPr lang="en-US" sz="1800" err="1"/>
              <a:t>власність</a:t>
            </a:r>
            <a:r>
              <a:rPr lang="en-US" sz="1800" dirty="0"/>
              <a:t> </a:t>
            </a:r>
            <a:r>
              <a:rPr lang="en-US" sz="1800" err="1"/>
              <a:t>держави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err="1"/>
              <a:t>Колишнє</a:t>
            </a:r>
            <a:r>
              <a:rPr lang="en-US" sz="1800" dirty="0"/>
              <a:t> </a:t>
            </a:r>
            <a:r>
              <a:rPr lang="en-US" sz="1800" err="1"/>
              <a:t>керівництво</a:t>
            </a:r>
            <a:r>
              <a:rPr lang="en-US" sz="1800" dirty="0"/>
              <a:t> </a:t>
            </a:r>
            <a:r>
              <a:rPr lang="en-US" sz="1800" err="1"/>
              <a:t>Фонду</a:t>
            </a:r>
            <a:r>
              <a:rPr lang="en-US" sz="1800" dirty="0"/>
              <a:t> </a:t>
            </a:r>
            <a:r>
              <a:rPr lang="en-US" sz="1800" err="1"/>
              <a:t>державного</a:t>
            </a:r>
            <a:r>
              <a:rPr lang="en-US" sz="1800" dirty="0"/>
              <a:t> </a:t>
            </a:r>
            <a:r>
              <a:rPr lang="en-US" sz="1800" err="1"/>
              <a:t>майна</a:t>
            </a:r>
            <a:r>
              <a:rPr lang="en-US" sz="1800" dirty="0"/>
              <a:t> </a:t>
            </a:r>
            <a:r>
              <a:rPr lang="en-US" sz="1800" err="1"/>
              <a:t>звинувачувало</a:t>
            </a:r>
            <a:r>
              <a:rPr lang="en-US" sz="1800" dirty="0"/>
              <a:t> у </a:t>
            </a:r>
            <a:r>
              <a:rPr lang="en-US" sz="1800" err="1"/>
              <a:t>фальсифікації</a:t>
            </a:r>
            <a:r>
              <a:rPr lang="en-US" sz="1800" dirty="0"/>
              <a:t> </a:t>
            </a:r>
            <a:r>
              <a:rPr lang="en-US" sz="1800" err="1"/>
              <a:t>приватизаційних</a:t>
            </a:r>
            <a:r>
              <a:rPr lang="en-US" sz="1800" dirty="0"/>
              <a:t> </a:t>
            </a:r>
            <a:r>
              <a:rPr lang="en-US" sz="1800" err="1"/>
              <a:t>торгів</a:t>
            </a:r>
            <a:r>
              <a:rPr lang="en-US" sz="1800" dirty="0"/>
              <a:t> </a:t>
            </a:r>
            <a:r>
              <a:rPr lang="en-US" sz="1800" err="1"/>
              <a:t>на</a:t>
            </a:r>
            <a:r>
              <a:rPr lang="en-US" sz="1800" dirty="0"/>
              <a:t> </a:t>
            </a:r>
            <a:r>
              <a:rPr lang="en-US" sz="1800" err="1"/>
              <a:t>користь</a:t>
            </a:r>
            <a:r>
              <a:rPr lang="en-US" sz="1800" dirty="0"/>
              <a:t> </a:t>
            </a:r>
            <a:r>
              <a:rPr lang="en-US" sz="1800" err="1"/>
              <a:t>Пінчука</a:t>
            </a:r>
            <a:r>
              <a:rPr lang="en-US" sz="1800" dirty="0"/>
              <a:t>, </a:t>
            </a:r>
            <a:r>
              <a:rPr lang="en-US" sz="1800" err="1"/>
              <a:t>зятя</a:t>
            </a:r>
            <a:r>
              <a:rPr lang="en-US" sz="1800" dirty="0"/>
              <a:t> </a:t>
            </a:r>
            <a:r>
              <a:rPr lang="en-US" sz="1800" err="1"/>
              <a:t>тогочасного</a:t>
            </a:r>
            <a:r>
              <a:rPr lang="en-US" sz="1800" dirty="0"/>
              <a:t> </a:t>
            </a:r>
            <a:r>
              <a:rPr lang="en-US" sz="1800" err="1"/>
              <a:t>президента</a:t>
            </a:r>
            <a:r>
              <a:rPr lang="en-US" sz="1800" dirty="0"/>
              <a:t> </a:t>
            </a:r>
            <a:r>
              <a:rPr lang="en-US" sz="1800" err="1"/>
              <a:t>Кучми</a:t>
            </a:r>
            <a:r>
              <a:rPr lang="en-US" sz="1800" dirty="0"/>
              <a:t>. </a:t>
            </a:r>
            <a:r>
              <a:rPr lang="en-US" sz="1800" err="1"/>
              <a:t>Після</a:t>
            </a:r>
            <a:r>
              <a:rPr lang="en-US" sz="1800" dirty="0"/>
              <a:t> </a:t>
            </a:r>
            <a:r>
              <a:rPr lang="en-US" sz="1800" err="1"/>
              <a:t>тривалої</a:t>
            </a:r>
            <a:r>
              <a:rPr lang="en-US" sz="1800" dirty="0"/>
              <a:t> </a:t>
            </a:r>
            <a:r>
              <a:rPr lang="en-US" sz="1800" err="1"/>
              <a:t>судової</a:t>
            </a:r>
            <a:r>
              <a:rPr lang="en-US" sz="1800" dirty="0"/>
              <a:t> </a:t>
            </a:r>
            <a:r>
              <a:rPr lang="en-US" sz="1800" err="1"/>
              <a:t>тяганини</a:t>
            </a:r>
            <a:r>
              <a:rPr lang="en-US" sz="1800" dirty="0"/>
              <a:t>, </a:t>
            </a:r>
            <a:r>
              <a:rPr lang="en-US" sz="1800" err="1"/>
              <a:t>декількох</a:t>
            </a:r>
            <a:r>
              <a:rPr lang="en-US" sz="1800" dirty="0"/>
              <a:t> </a:t>
            </a:r>
            <a:r>
              <a:rPr lang="en-US" sz="1800" err="1"/>
              <a:t>суперечливих</a:t>
            </a:r>
            <a:r>
              <a:rPr lang="en-US" sz="1800" dirty="0"/>
              <a:t> </a:t>
            </a:r>
            <a:r>
              <a:rPr lang="en-US" sz="1800" err="1"/>
              <a:t>судових</a:t>
            </a:r>
            <a:r>
              <a:rPr lang="en-US" sz="1800" dirty="0"/>
              <a:t> </a:t>
            </a:r>
            <a:r>
              <a:rPr lang="en-US" sz="1800" err="1"/>
              <a:t>рішень</a:t>
            </a:r>
            <a:r>
              <a:rPr lang="en-US" sz="1800" dirty="0"/>
              <a:t> </a:t>
            </a:r>
            <a:r>
              <a:rPr lang="en-US" sz="1800" err="1"/>
              <a:t>та</a:t>
            </a:r>
            <a:r>
              <a:rPr lang="en-US" sz="1800" dirty="0"/>
              <a:t> </a:t>
            </a:r>
            <a:r>
              <a:rPr lang="en-US" sz="1800" err="1"/>
              <a:t>підкилимних</a:t>
            </a:r>
            <a:r>
              <a:rPr lang="en-US" sz="1800" dirty="0"/>
              <a:t> </a:t>
            </a:r>
            <a:r>
              <a:rPr lang="en-US" sz="1800" err="1"/>
              <a:t>домовленостей</a:t>
            </a:r>
            <a:r>
              <a:rPr lang="en-US" sz="1800" dirty="0"/>
              <a:t> </a:t>
            </a:r>
            <a:r>
              <a:rPr lang="en-US" sz="1800" err="1"/>
              <a:t>між</a:t>
            </a:r>
            <a:r>
              <a:rPr lang="en-US" sz="1800" dirty="0"/>
              <a:t> </a:t>
            </a:r>
            <a:r>
              <a:rPr lang="en-US" sz="1800" err="1"/>
              <a:t>сторонами</a:t>
            </a:r>
            <a:r>
              <a:rPr lang="en-US" sz="1800" dirty="0"/>
              <a:t> </a:t>
            </a:r>
            <a:r>
              <a:rPr lang="en-US" sz="1800" err="1"/>
              <a:t>протистояння</a:t>
            </a:r>
            <a:r>
              <a:rPr lang="en-US" sz="1800" dirty="0"/>
              <a:t> НФЗ </a:t>
            </a:r>
            <a:r>
              <a:rPr lang="en-US" sz="1800" err="1"/>
              <a:t>остаточно</a:t>
            </a:r>
            <a:r>
              <a:rPr lang="en-US" sz="1800" dirty="0"/>
              <a:t> </a:t>
            </a:r>
            <a:r>
              <a:rPr lang="en-US" sz="1800" err="1"/>
              <a:t>перейшов</a:t>
            </a:r>
            <a:r>
              <a:rPr lang="en-US" sz="1800" dirty="0"/>
              <a:t> </a:t>
            </a:r>
            <a:r>
              <a:rPr lang="en-US" sz="1800" err="1"/>
              <a:t>під</a:t>
            </a:r>
            <a:r>
              <a:rPr lang="en-US" sz="1800" dirty="0"/>
              <a:t> </a:t>
            </a:r>
            <a:r>
              <a:rPr lang="en-US" sz="1800" err="1"/>
              <a:t>контроль</a:t>
            </a:r>
            <a:r>
              <a:rPr lang="en-US" sz="1800" dirty="0"/>
              <a:t> </a:t>
            </a:r>
            <a:r>
              <a:rPr lang="en-US" sz="1800" err="1"/>
              <a:t>групи</a:t>
            </a:r>
            <a:r>
              <a:rPr lang="en-US" sz="1800" dirty="0"/>
              <a:t> «</a:t>
            </a:r>
            <a:r>
              <a:rPr lang="en-US" sz="1800" err="1"/>
              <a:t>Приват</a:t>
            </a:r>
            <a:r>
              <a:rPr lang="en-US" sz="1800" dirty="0"/>
              <a:t>».</a:t>
            </a:r>
          </a:p>
          <a:p>
            <a:pPr>
              <a:lnSpc>
                <a:spcPct val="100000"/>
              </a:lnSpc>
            </a:pPr>
            <a:endParaRPr lang="en-US" sz="1800" dirty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34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38E7D36-B1C9-463C-983F-AEA5810A6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B9A221-B33F-47C2-85FF-2C8F363D7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D0E0EF1-7626-4514-9337-271DD661B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F0B1492-9A00-4F80-8771-0BB2C2C43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FAC7B62-8ACC-41ED-80AB-8D1CDF38B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5FF525-9A83-4625-99D9-B267BDE07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2" name="Slide Background">
            <a:extLst>
              <a:ext uri="{FF2B5EF4-FFF2-40B4-BE49-F238E27FC236}">
                <a16:creationId xmlns:a16="http://schemas.microsoft.com/office/drawing/2014/main" id="{7DE220E6-BA55-4F04-B3C4-F4985F3E7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int">
            <a:extLst>
              <a:ext uri="{FF2B5EF4-FFF2-40B4-BE49-F238E27FC236}">
                <a16:creationId xmlns:a16="http://schemas.microsoft.com/office/drawing/2014/main" id="{5AE190BC-D2FD-433E-AB89-0DF68EFD6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5644" y="0"/>
            <a:ext cx="1046356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3E8FEA2-54EE-4F84-B5DB-A055A7D80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6864" y="0"/>
            <a:ext cx="5815134" cy="6858000"/>
          </a:xfrm>
          <a:prstGeom prst="rect">
            <a:avLst/>
          </a:prstGeom>
          <a:ln>
            <a:noFill/>
          </a:ln>
          <a:effectLst>
            <a:outerShdw blurRad="508000" dist="1905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B90534-E09E-F5AF-3C73-CE1CA8387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582" y="43322"/>
            <a:ext cx="3968783" cy="102326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/>
              <a:t>Укртелеком</a:t>
            </a:r>
          </a:p>
        </p:txBody>
      </p:sp>
      <p:pic>
        <p:nvPicPr>
          <p:cNvPr id="5" name="Місце для вмісту 4" descr="Зображення, що містить Графіка, Шрифт, логотип, графічний дизайн&#10;&#10;Опис створено автоматично">
            <a:extLst>
              <a:ext uri="{FF2B5EF4-FFF2-40B4-BE49-F238E27FC236}">
                <a16:creationId xmlns:a16="http://schemas.microsoft.com/office/drawing/2014/main" id="{4A055472-0A43-EE72-9728-54D9A3619E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61367" y="2531766"/>
            <a:ext cx="4950255" cy="1794467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6706265-1975-8AEA-021E-B167156E9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80752" y="1018162"/>
            <a:ext cx="5245936" cy="58014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У 2011-му </a:t>
            </a:r>
            <a:r>
              <a:rPr lang="en-US" sz="1800" err="1"/>
              <a:t>Кабмін</a:t>
            </a:r>
            <a:r>
              <a:rPr lang="en-US" sz="1800" dirty="0"/>
              <a:t> </a:t>
            </a:r>
            <a:r>
              <a:rPr lang="en-US" sz="1800" err="1"/>
              <a:t>продав</a:t>
            </a:r>
            <a:r>
              <a:rPr lang="en-US" sz="1800" dirty="0"/>
              <a:t> 92,79% </a:t>
            </a:r>
            <a:r>
              <a:rPr lang="en-US" sz="1800" err="1"/>
              <a:t>акцій</a:t>
            </a:r>
            <a:r>
              <a:rPr lang="en-US" sz="1800" dirty="0"/>
              <a:t> «</a:t>
            </a:r>
            <a:r>
              <a:rPr lang="en-US" sz="1800" err="1"/>
              <a:t>Укртелекому</a:t>
            </a:r>
            <a:r>
              <a:rPr lang="en-US" sz="1800" dirty="0"/>
              <a:t>», </a:t>
            </a:r>
            <a:r>
              <a:rPr lang="en-US" sz="1800" err="1"/>
              <a:t>фактичного</a:t>
            </a:r>
            <a:r>
              <a:rPr lang="en-US" sz="1800" dirty="0"/>
              <a:t> </a:t>
            </a:r>
            <a:r>
              <a:rPr lang="en-US" sz="1800" err="1"/>
              <a:t>монополіста</a:t>
            </a:r>
            <a:r>
              <a:rPr lang="en-US" sz="1800" dirty="0"/>
              <a:t> </a:t>
            </a:r>
            <a:r>
              <a:rPr lang="en-US" sz="1800" err="1"/>
              <a:t>на</a:t>
            </a:r>
            <a:r>
              <a:rPr lang="en-US" sz="1800" dirty="0"/>
              <a:t> </a:t>
            </a:r>
            <a:r>
              <a:rPr lang="en-US" sz="1800" err="1"/>
              <a:t>ринку</a:t>
            </a:r>
            <a:r>
              <a:rPr lang="en-US" sz="1800" dirty="0"/>
              <a:t> </a:t>
            </a:r>
            <a:r>
              <a:rPr lang="en-US" sz="1800" err="1"/>
              <a:t>фіксованого</a:t>
            </a:r>
            <a:r>
              <a:rPr lang="en-US" sz="1800" dirty="0"/>
              <a:t> </a:t>
            </a:r>
            <a:r>
              <a:rPr lang="en-US" sz="1800" err="1"/>
              <a:t>зв’язку</a:t>
            </a:r>
            <a:r>
              <a:rPr lang="en-US" sz="1800" dirty="0"/>
              <a:t>, </a:t>
            </a:r>
            <a:r>
              <a:rPr lang="en-US" sz="1800" err="1"/>
              <a:t>за</a:t>
            </a:r>
            <a:r>
              <a:rPr lang="en-US" sz="1800" dirty="0"/>
              <a:t> 10,57 </a:t>
            </a:r>
            <a:r>
              <a:rPr lang="en-US" sz="1800" err="1"/>
              <a:t>млрд</a:t>
            </a:r>
            <a:r>
              <a:rPr lang="en-US" sz="1800" dirty="0"/>
              <a:t> </a:t>
            </a:r>
            <a:r>
              <a:rPr lang="en-US" sz="1800" err="1"/>
              <a:t>грн</a:t>
            </a:r>
            <a:r>
              <a:rPr lang="en-US" sz="1800" dirty="0"/>
              <a:t> ТОВ «ЕСУ», </a:t>
            </a:r>
            <a:r>
              <a:rPr lang="en-US" sz="1800" err="1"/>
              <a:t>яку</a:t>
            </a:r>
            <a:r>
              <a:rPr lang="en-US" sz="1800" dirty="0"/>
              <a:t> </a:t>
            </a:r>
            <a:r>
              <a:rPr lang="en-US" sz="1800" err="1"/>
              <a:t>пов’язували</a:t>
            </a:r>
            <a:r>
              <a:rPr lang="en-US" sz="1800" dirty="0"/>
              <a:t> з </a:t>
            </a:r>
            <a:r>
              <a:rPr lang="en-US" sz="1800" err="1"/>
              <a:t>Фірташем</a:t>
            </a:r>
            <a:r>
              <a:rPr lang="en-US" sz="1800" dirty="0"/>
              <a:t> </a:t>
            </a:r>
            <a:r>
              <a:rPr lang="en-US" sz="1800" err="1"/>
              <a:t>та</a:t>
            </a:r>
            <a:r>
              <a:rPr lang="en-US" sz="1800" dirty="0"/>
              <a:t> </a:t>
            </a:r>
            <a:r>
              <a:rPr lang="en-US" sz="1800" err="1"/>
              <a:t>тодішнім</a:t>
            </a:r>
            <a:r>
              <a:rPr lang="en-US" sz="1800" dirty="0"/>
              <a:t> </a:t>
            </a:r>
            <a:r>
              <a:rPr lang="en-US" sz="1800" err="1"/>
              <a:t>очільником</a:t>
            </a:r>
            <a:r>
              <a:rPr lang="en-US" sz="1800" dirty="0"/>
              <a:t> </a:t>
            </a:r>
            <a:r>
              <a:rPr lang="en-US" sz="1800" err="1"/>
              <a:t>Адміністрації</a:t>
            </a:r>
            <a:r>
              <a:rPr lang="en-US" sz="1800" dirty="0"/>
              <a:t> </a:t>
            </a:r>
            <a:r>
              <a:rPr lang="en-US" sz="1800" err="1"/>
              <a:t>президента</a:t>
            </a:r>
            <a:r>
              <a:rPr lang="en-US" sz="1800" dirty="0"/>
              <a:t> </a:t>
            </a:r>
            <a:r>
              <a:rPr lang="en-US" sz="1800" err="1"/>
              <a:t>Сергієм</a:t>
            </a:r>
            <a:r>
              <a:rPr lang="en-US" sz="1800" dirty="0"/>
              <a:t> </a:t>
            </a:r>
            <a:r>
              <a:rPr lang="en-US" sz="1800" err="1"/>
              <a:t>Льовочкіним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err="1"/>
              <a:t>Після</a:t>
            </a:r>
            <a:r>
              <a:rPr lang="en-US" sz="1800" dirty="0"/>
              <a:t> </a:t>
            </a:r>
            <a:r>
              <a:rPr lang="en-US" sz="1800" err="1"/>
              <a:t>декількох</a:t>
            </a:r>
            <a:r>
              <a:rPr lang="en-US" sz="1800" dirty="0"/>
              <a:t> </a:t>
            </a:r>
            <a:r>
              <a:rPr lang="en-US" sz="1800" err="1"/>
              <a:t>перепродажів</a:t>
            </a:r>
            <a:r>
              <a:rPr lang="en-US" sz="1800" dirty="0"/>
              <a:t> </a:t>
            </a:r>
            <a:r>
              <a:rPr lang="en-US" sz="1800" err="1"/>
              <a:t>власником</a:t>
            </a:r>
            <a:r>
              <a:rPr lang="en-US" sz="1800" dirty="0"/>
              <a:t> </a:t>
            </a:r>
            <a:r>
              <a:rPr lang="en-US" sz="1800" err="1"/>
              <a:t>компанії</a:t>
            </a:r>
            <a:r>
              <a:rPr lang="en-US" sz="1800" dirty="0"/>
              <a:t> </a:t>
            </a:r>
            <a:r>
              <a:rPr lang="en-US" sz="1800" err="1"/>
              <a:t>стала</a:t>
            </a:r>
            <a:r>
              <a:rPr lang="en-US" sz="1800" dirty="0"/>
              <a:t> </a:t>
            </a:r>
            <a:r>
              <a:rPr lang="en-US" sz="1800" err="1"/>
              <a:t>група</a:t>
            </a:r>
            <a:r>
              <a:rPr lang="en-US" sz="1800" dirty="0"/>
              <a:t> СКМ </a:t>
            </a:r>
            <a:r>
              <a:rPr lang="en-US" sz="1800" err="1"/>
              <a:t>олігарха</a:t>
            </a:r>
            <a:r>
              <a:rPr lang="en-US" sz="1800" dirty="0"/>
              <a:t> </a:t>
            </a:r>
            <a:r>
              <a:rPr lang="en-US" sz="1800" err="1"/>
              <a:t>Рената</a:t>
            </a:r>
            <a:r>
              <a:rPr lang="en-US" sz="1800" dirty="0"/>
              <a:t> </a:t>
            </a:r>
            <a:r>
              <a:rPr lang="en-US" sz="1800" err="1"/>
              <a:t>Ахметова</a:t>
            </a:r>
            <a:r>
              <a:rPr lang="en-US" sz="1800" dirty="0"/>
              <a:t>. </a:t>
            </a:r>
            <a:r>
              <a:rPr lang="en-US" sz="1800" err="1"/>
              <a:t>За</a:t>
            </a:r>
            <a:r>
              <a:rPr lang="en-US" sz="1800" dirty="0"/>
              <a:t> </a:t>
            </a:r>
            <a:r>
              <a:rPr lang="en-US" sz="1800" err="1"/>
              <a:t>кілька</a:t>
            </a:r>
            <a:r>
              <a:rPr lang="en-US" sz="1800" dirty="0"/>
              <a:t> </a:t>
            </a:r>
            <a:r>
              <a:rPr lang="en-US" sz="1800" err="1"/>
              <a:t>років</a:t>
            </a:r>
            <a:r>
              <a:rPr lang="en-US" sz="1800" dirty="0"/>
              <a:t> </a:t>
            </a:r>
            <a:r>
              <a:rPr lang="en-US" sz="1800" err="1"/>
              <a:t>після</a:t>
            </a:r>
            <a:r>
              <a:rPr lang="en-US" sz="1800" dirty="0"/>
              <a:t> </a:t>
            </a:r>
            <a:r>
              <a:rPr lang="en-US" sz="1800" err="1"/>
              <a:t>Революції</a:t>
            </a:r>
            <a:r>
              <a:rPr lang="en-US" sz="1800" dirty="0"/>
              <a:t> </a:t>
            </a:r>
            <a:r>
              <a:rPr lang="en-US" sz="1800" err="1"/>
              <a:t>Гідності</a:t>
            </a:r>
            <a:r>
              <a:rPr lang="en-US" sz="1800" dirty="0"/>
              <a:t>, у 2017-му, </a:t>
            </a:r>
            <a:r>
              <a:rPr lang="en-US" sz="1800" err="1"/>
              <a:t>Фонд</a:t>
            </a:r>
            <a:r>
              <a:rPr lang="en-US" sz="1800" dirty="0"/>
              <a:t> </a:t>
            </a:r>
            <a:r>
              <a:rPr lang="en-US" sz="1800" err="1"/>
              <a:t>держмайна</a:t>
            </a:r>
            <a:r>
              <a:rPr lang="en-US" sz="1800" dirty="0"/>
              <a:t> </a:t>
            </a:r>
            <a:r>
              <a:rPr lang="en-US" sz="1800" err="1"/>
              <a:t>спробував</a:t>
            </a:r>
            <a:r>
              <a:rPr lang="en-US" sz="1800" dirty="0"/>
              <a:t> </a:t>
            </a:r>
            <a:r>
              <a:rPr lang="en-US" sz="1800" err="1"/>
              <a:t>через</a:t>
            </a:r>
            <a:r>
              <a:rPr lang="en-US" sz="1800" dirty="0"/>
              <a:t> </a:t>
            </a:r>
            <a:r>
              <a:rPr lang="en-US" sz="1800" err="1"/>
              <a:t>суд</a:t>
            </a:r>
            <a:r>
              <a:rPr lang="en-US" sz="1800" dirty="0"/>
              <a:t> </a:t>
            </a:r>
            <a:r>
              <a:rPr lang="en-US" sz="1800" err="1"/>
              <a:t>повернути</a:t>
            </a:r>
            <a:r>
              <a:rPr lang="en-US" sz="1800" dirty="0"/>
              <a:t> «</a:t>
            </a:r>
            <a:r>
              <a:rPr lang="en-US" sz="1800" err="1"/>
              <a:t>Укртелеком</a:t>
            </a:r>
            <a:r>
              <a:rPr lang="en-US" sz="1800" dirty="0"/>
              <a:t>» у </a:t>
            </a:r>
            <a:r>
              <a:rPr lang="en-US" sz="1800" err="1"/>
              <a:t>власність</a:t>
            </a:r>
            <a:r>
              <a:rPr lang="en-US" sz="1800" dirty="0"/>
              <a:t> </a:t>
            </a:r>
            <a:r>
              <a:rPr lang="en-US" sz="1800" err="1"/>
              <a:t>держави</a:t>
            </a:r>
            <a:r>
              <a:rPr lang="en-US" sz="1800" dirty="0"/>
              <a:t>, </a:t>
            </a:r>
            <a:r>
              <a:rPr lang="en-US" sz="1800" err="1"/>
              <a:t>розірвавши</a:t>
            </a:r>
            <a:r>
              <a:rPr lang="en-US" sz="1800" dirty="0"/>
              <a:t> </a:t>
            </a:r>
            <a:r>
              <a:rPr lang="en-US" sz="1800" err="1"/>
              <a:t>перший</a:t>
            </a:r>
            <a:r>
              <a:rPr lang="en-US" sz="1800" dirty="0"/>
              <a:t> </a:t>
            </a:r>
            <a:r>
              <a:rPr lang="en-US" sz="1800" err="1"/>
              <a:t>приватизаційний</a:t>
            </a:r>
            <a:r>
              <a:rPr lang="en-US" sz="1800" dirty="0"/>
              <a:t> </a:t>
            </a:r>
            <a:r>
              <a:rPr lang="en-US" sz="1800" err="1"/>
              <a:t>договір</a:t>
            </a:r>
            <a:r>
              <a:rPr lang="en-US" sz="1800" dirty="0"/>
              <a:t> 2011 </a:t>
            </a:r>
            <a:r>
              <a:rPr lang="en-US" sz="1800" err="1"/>
              <a:t>року</a:t>
            </a:r>
            <a:r>
              <a:rPr lang="en-US" sz="1800" dirty="0"/>
              <a:t>. ФДМУ </a:t>
            </a:r>
            <a:r>
              <a:rPr lang="en-US" sz="1800" err="1"/>
              <a:t>звинувачував</a:t>
            </a:r>
            <a:r>
              <a:rPr lang="en-US" sz="1800" dirty="0"/>
              <a:t> «ЕСУ» у </a:t>
            </a:r>
            <a:r>
              <a:rPr lang="en-US" sz="1800" err="1"/>
              <a:t>невиконанні</a:t>
            </a:r>
            <a:r>
              <a:rPr lang="en-US" sz="1800" dirty="0"/>
              <a:t> </a:t>
            </a:r>
            <a:r>
              <a:rPr lang="en-US" sz="1800" err="1"/>
              <a:t>умов</a:t>
            </a:r>
            <a:r>
              <a:rPr lang="en-US" sz="1800" dirty="0"/>
              <a:t> </a:t>
            </a:r>
            <a:r>
              <a:rPr lang="en-US" sz="1800" err="1"/>
              <a:t>договору</a:t>
            </a:r>
            <a:r>
              <a:rPr lang="en-US" sz="1800" dirty="0"/>
              <a:t> </a:t>
            </a:r>
            <a:r>
              <a:rPr lang="en-US" sz="1800" err="1"/>
              <a:t>купівлі-продажу</a:t>
            </a:r>
            <a:r>
              <a:rPr lang="en-US" sz="1800" dirty="0"/>
              <a:t>. </a:t>
            </a:r>
            <a:r>
              <a:rPr lang="en-US" sz="1800" err="1"/>
              <a:t>Зрештою</a:t>
            </a:r>
            <a:r>
              <a:rPr lang="en-US" sz="1800" dirty="0"/>
              <a:t> </a:t>
            </a:r>
            <a:r>
              <a:rPr lang="en-US" sz="1800" err="1"/>
              <a:t>суд</a:t>
            </a:r>
            <a:r>
              <a:rPr lang="en-US" sz="1800" dirty="0"/>
              <a:t> </a:t>
            </a:r>
            <a:r>
              <a:rPr lang="en-US" sz="1800" err="1"/>
              <a:t>відмовив</a:t>
            </a:r>
            <a:r>
              <a:rPr lang="en-US" sz="1800" dirty="0"/>
              <a:t> </a:t>
            </a:r>
            <a:r>
              <a:rPr lang="en-US" sz="1800" err="1"/>
              <a:t>Фонду</a:t>
            </a:r>
            <a:r>
              <a:rPr lang="en-US" sz="1800" dirty="0"/>
              <a:t> у </a:t>
            </a:r>
            <a:r>
              <a:rPr lang="en-US" sz="1800" err="1"/>
              <a:t>задоволенні</a:t>
            </a:r>
            <a:r>
              <a:rPr lang="en-US" sz="1800" dirty="0"/>
              <a:t> </a:t>
            </a:r>
            <a:r>
              <a:rPr lang="en-US" sz="1800" err="1"/>
              <a:t>позову</a:t>
            </a:r>
            <a:r>
              <a:rPr lang="en-US" sz="1800" dirty="0"/>
              <a:t>, і «</a:t>
            </a:r>
            <a:r>
              <a:rPr lang="en-US" sz="1800" err="1"/>
              <a:t>Укртелеком</a:t>
            </a:r>
            <a:r>
              <a:rPr lang="en-US" sz="1800" dirty="0"/>
              <a:t>» </a:t>
            </a:r>
            <a:r>
              <a:rPr lang="en-US" sz="1800" err="1"/>
              <a:t>досі</a:t>
            </a:r>
            <a:r>
              <a:rPr lang="en-US" sz="1800" dirty="0"/>
              <a:t> </a:t>
            </a:r>
            <a:r>
              <a:rPr lang="en-US" sz="1800" err="1"/>
              <a:t>перебуває</a:t>
            </a:r>
            <a:r>
              <a:rPr lang="en-US" sz="1800" dirty="0"/>
              <a:t> у </a:t>
            </a:r>
            <a:r>
              <a:rPr lang="en-US" sz="1800" err="1"/>
              <a:t>власності</a:t>
            </a:r>
            <a:r>
              <a:rPr lang="en-US" sz="1800" dirty="0"/>
              <a:t> </a:t>
            </a:r>
            <a:r>
              <a:rPr lang="en-US" sz="1800" err="1"/>
              <a:t>Ахметова</a:t>
            </a:r>
            <a:r>
              <a:rPr lang="en-US" sz="1800" dirty="0"/>
              <a:t>.</a:t>
            </a:r>
          </a:p>
          <a:p>
            <a:pPr>
              <a:lnSpc>
                <a:spcPct val="100000"/>
              </a:lnSpc>
            </a:pPr>
            <a:endParaRPr lang="en-US" sz="1200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E58B1629-F209-47B0-BA59-6BD937DBB0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8031513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RightStep">
      <a:dk1>
        <a:srgbClr val="000000"/>
      </a:dk1>
      <a:lt1>
        <a:srgbClr val="FFFFFF"/>
      </a:lt1>
      <a:dk2>
        <a:srgbClr val="293B21"/>
      </a:dk2>
      <a:lt2>
        <a:srgbClr val="E2E5E8"/>
      </a:lt2>
      <a:accent1>
        <a:srgbClr val="E48E45"/>
      </a:accent1>
      <a:accent2>
        <a:srgbClr val="B0A23F"/>
      </a:accent2>
      <a:accent3>
        <a:srgbClr val="92AC53"/>
      </a:accent3>
      <a:accent4>
        <a:srgbClr val="63B541"/>
      </a:accent4>
      <a:accent5>
        <a:srgbClr val="37BA47"/>
      </a:accent5>
      <a:accent6>
        <a:srgbClr val="3DB67E"/>
      </a:accent6>
      <a:hlink>
        <a:srgbClr val="5D85A7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BevelVTI</vt:lpstr>
      <vt:lpstr>Незаконна приватизація </vt:lpstr>
      <vt:lpstr>Що таке приватизація ?</vt:lpstr>
      <vt:lpstr>Стан державних підприємств</vt:lpstr>
      <vt:lpstr>Яка головна мета приватизації </vt:lpstr>
      <vt:lpstr>Криворіжсталь</vt:lpstr>
      <vt:lpstr>УкрРудПром</vt:lpstr>
      <vt:lpstr>«Азот»</vt:lpstr>
      <vt:lpstr>Нікопольський феросплавний завод</vt:lpstr>
      <vt:lpstr>Укртелеком</vt:lpstr>
      <vt:lpstr>Одеський НПЗ</vt:lpstr>
      <vt:lpstr>Сумихімпром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/>
  <cp:lastModifiedBy/>
  <cp:revision>206</cp:revision>
  <dcterms:created xsi:type="dcterms:W3CDTF">2023-10-02T15:30:17Z</dcterms:created>
  <dcterms:modified xsi:type="dcterms:W3CDTF">2023-10-02T16:26:23Z</dcterms:modified>
</cp:coreProperties>
</file>