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3" r:id="rId6"/>
    <p:sldId id="264" r:id="rId7"/>
    <p:sldId id="262" r:id="rId8"/>
    <p:sldId id="261" r:id="rId9"/>
    <p:sldId id="267" r:id="rId10"/>
    <p:sldId id="266" r:id="rId11"/>
    <p:sldId id="265" r:id="rId12"/>
    <p:sldId id="270" r:id="rId13"/>
    <p:sldId id="269" r:id="rId14"/>
    <p:sldId id="268" r:id="rId15"/>
    <p:sldId id="272" r:id="rId16"/>
    <p:sldId id="271" r:id="rId17"/>
    <p:sldId id="273" r:id="rId18"/>
    <p:sldId id="275" r:id="rId19"/>
    <p:sldId id="274" r:id="rId20"/>
  </p:sldIdLst>
  <p:sldSz cx="9144000" cy="6858000" type="screen4x3"/>
  <p:notesSz cx="6858000" cy="9144000"/>
  <p:custDataLst>
    <p:tags r:id="rId21"/>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1600" y="4047207"/>
            <a:ext cx="7200800" cy="1470025"/>
          </a:xfrm>
        </p:spPr>
        <p:txBody>
          <a:bodyPr/>
          <a:lstStyle/>
          <a:p>
            <a:r>
              <a:rPr lang="en-US" smtClean="0"/>
              <a:t>Click to edit Master title style</a:t>
            </a:r>
            <a:endParaRPr lang="ru-RU"/>
          </a:p>
        </p:txBody>
      </p:sp>
      <p:sp>
        <p:nvSpPr>
          <p:cNvPr id="4" name="Дата 3"/>
          <p:cNvSpPr>
            <a:spLocks noGrp="1"/>
          </p:cNvSpPr>
          <p:nvPr>
            <p:ph type="dt" sz="half" idx="10"/>
          </p:nvPr>
        </p:nvSpPr>
        <p:spPr/>
        <p:txBody>
          <a:bodyPr/>
          <a:lstStyle/>
          <a:p>
            <a:fld id="{6D2EEDF5-1010-4472-93A1-4445985FDDD5}" type="datetimeFigureOut">
              <a:rPr lang="ru-RU" smtClean="0"/>
              <a:t>12.04.2019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0E3422-FD5A-4FE0-BB0D-CF148AB6388D}" type="slidenum">
              <a:rPr lang="ru-RU" smtClean="0"/>
              <a:t>‹#›</a:t>
            </a:fld>
            <a:endParaRPr lang="ru-RU"/>
          </a:p>
        </p:txBody>
      </p:sp>
    </p:spTree>
    <p:extLst>
      <p:ext uri="{BB962C8B-B14F-4D97-AF65-F5344CB8AC3E}">
        <p14:creationId xmlns:p14="http://schemas.microsoft.com/office/powerpoint/2010/main" val="206392090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Click to edit Master title style</a:t>
            </a:r>
            <a:endParaRPr lang="ru-RU"/>
          </a:p>
        </p:txBody>
      </p:sp>
      <p:sp>
        <p:nvSpPr>
          <p:cNvPr id="3" name="Вертикальный текст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Дата 3"/>
          <p:cNvSpPr>
            <a:spLocks noGrp="1"/>
          </p:cNvSpPr>
          <p:nvPr>
            <p:ph type="dt" sz="half" idx="10"/>
          </p:nvPr>
        </p:nvSpPr>
        <p:spPr/>
        <p:txBody>
          <a:bodyPr/>
          <a:lstStyle/>
          <a:p>
            <a:fld id="{6D2EEDF5-1010-4472-93A1-4445985FDDD5}" type="datetimeFigureOut">
              <a:rPr lang="ru-RU" smtClean="0"/>
              <a:t>12.04.2019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0E3422-FD5A-4FE0-BB0D-CF148AB6388D}" type="slidenum">
              <a:rPr lang="ru-RU" smtClean="0"/>
              <a:t>‹#›</a:t>
            </a:fld>
            <a:endParaRPr lang="ru-RU"/>
          </a:p>
        </p:txBody>
      </p:sp>
    </p:spTree>
    <p:extLst>
      <p:ext uri="{BB962C8B-B14F-4D97-AF65-F5344CB8AC3E}">
        <p14:creationId xmlns:p14="http://schemas.microsoft.com/office/powerpoint/2010/main" val="3935021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en-US" smtClean="0"/>
              <a:t>Click to edit Master title style</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Дата 3"/>
          <p:cNvSpPr>
            <a:spLocks noGrp="1"/>
          </p:cNvSpPr>
          <p:nvPr>
            <p:ph type="dt" sz="half" idx="10"/>
          </p:nvPr>
        </p:nvSpPr>
        <p:spPr/>
        <p:txBody>
          <a:bodyPr/>
          <a:lstStyle/>
          <a:p>
            <a:fld id="{6D2EEDF5-1010-4472-93A1-4445985FDDD5}" type="datetimeFigureOut">
              <a:rPr lang="ru-RU" smtClean="0"/>
              <a:t>12.04.2019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0E3422-FD5A-4FE0-BB0D-CF148AB6388D}" type="slidenum">
              <a:rPr lang="ru-RU" smtClean="0"/>
              <a:t>‹#›</a:t>
            </a:fld>
            <a:endParaRPr lang="ru-RU"/>
          </a:p>
        </p:txBody>
      </p:sp>
    </p:spTree>
    <p:extLst>
      <p:ext uri="{BB962C8B-B14F-4D97-AF65-F5344CB8AC3E}">
        <p14:creationId xmlns:p14="http://schemas.microsoft.com/office/powerpoint/2010/main" val="3596075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Click to edit Master title style</a:t>
            </a:r>
            <a:endParaRPr lang="ru-RU"/>
          </a:p>
        </p:txBody>
      </p:sp>
      <p:sp>
        <p:nvSpPr>
          <p:cNvPr id="3" name="Объект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Дата 3"/>
          <p:cNvSpPr>
            <a:spLocks noGrp="1"/>
          </p:cNvSpPr>
          <p:nvPr>
            <p:ph type="dt" sz="half" idx="10"/>
          </p:nvPr>
        </p:nvSpPr>
        <p:spPr/>
        <p:txBody>
          <a:bodyPr/>
          <a:lstStyle/>
          <a:p>
            <a:fld id="{6D2EEDF5-1010-4472-93A1-4445985FDDD5}" type="datetimeFigureOut">
              <a:rPr lang="ru-RU" smtClean="0"/>
              <a:t>12.04.2019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0E3422-FD5A-4FE0-BB0D-CF148AB6388D}" type="slidenum">
              <a:rPr lang="ru-RU" smtClean="0"/>
              <a:t>‹#›</a:t>
            </a:fld>
            <a:endParaRPr lang="ru-RU"/>
          </a:p>
        </p:txBody>
      </p:sp>
    </p:spTree>
    <p:extLst>
      <p:ext uri="{BB962C8B-B14F-4D97-AF65-F5344CB8AC3E}">
        <p14:creationId xmlns:p14="http://schemas.microsoft.com/office/powerpoint/2010/main" val="3620012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Дата 3"/>
          <p:cNvSpPr>
            <a:spLocks noGrp="1"/>
          </p:cNvSpPr>
          <p:nvPr>
            <p:ph type="dt" sz="half" idx="10"/>
          </p:nvPr>
        </p:nvSpPr>
        <p:spPr/>
        <p:txBody>
          <a:bodyPr/>
          <a:lstStyle/>
          <a:p>
            <a:fld id="{6D2EEDF5-1010-4472-93A1-4445985FDDD5}" type="datetimeFigureOut">
              <a:rPr lang="ru-RU" smtClean="0"/>
              <a:t>12.04.2019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0E3422-FD5A-4FE0-BB0D-CF148AB6388D}" type="slidenum">
              <a:rPr lang="ru-RU" smtClean="0"/>
              <a:t>‹#›</a:t>
            </a:fld>
            <a:endParaRPr lang="ru-RU"/>
          </a:p>
        </p:txBody>
      </p:sp>
    </p:spTree>
    <p:extLst>
      <p:ext uri="{BB962C8B-B14F-4D97-AF65-F5344CB8AC3E}">
        <p14:creationId xmlns:p14="http://schemas.microsoft.com/office/powerpoint/2010/main" val="4071368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Click to edit Master title style</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Дата 4"/>
          <p:cNvSpPr>
            <a:spLocks noGrp="1"/>
          </p:cNvSpPr>
          <p:nvPr>
            <p:ph type="dt" sz="half" idx="10"/>
          </p:nvPr>
        </p:nvSpPr>
        <p:spPr/>
        <p:txBody>
          <a:bodyPr/>
          <a:lstStyle/>
          <a:p>
            <a:fld id="{6D2EEDF5-1010-4472-93A1-4445985FDDD5}" type="datetimeFigureOut">
              <a:rPr lang="ru-RU" smtClean="0"/>
              <a:t>12.04.2019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30E3422-FD5A-4FE0-BB0D-CF148AB6388D}" type="slidenum">
              <a:rPr lang="ru-RU" smtClean="0"/>
              <a:t>‹#›</a:t>
            </a:fld>
            <a:endParaRPr lang="ru-RU"/>
          </a:p>
        </p:txBody>
      </p:sp>
    </p:spTree>
    <p:extLst>
      <p:ext uri="{BB962C8B-B14F-4D97-AF65-F5344CB8AC3E}">
        <p14:creationId xmlns:p14="http://schemas.microsoft.com/office/powerpoint/2010/main" val="3429147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en-US" smtClean="0"/>
              <a:t>Click to edit Master title style</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7" name="Дата 6"/>
          <p:cNvSpPr>
            <a:spLocks noGrp="1"/>
          </p:cNvSpPr>
          <p:nvPr>
            <p:ph type="dt" sz="half" idx="10"/>
          </p:nvPr>
        </p:nvSpPr>
        <p:spPr/>
        <p:txBody>
          <a:bodyPr/>
          <a:lstStyle/>
          <a:p>
            <a:fld id="{6D2EEDF5-1010-4472-93A1-4445985FDDD5}" type="datetimeFigureOut">
              <a:rPr lang="ru-RU" smtClean="0"/>
              <a:t>12.04.2019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30E3422-FD5A-4FE0-BB0D-CF148AB6388D}" type="slidenum">
              <a:rPr lang="ru-RU" smtClean="0"/>
              <a:t>‹#›</a:t>
            </a:fld>
            <a:endParaRPr lang="ru-RU"/>
          </a:p>
        </p:txBody>
      </p:sp>
    </p:spTree>
    <p:extLst>
      <p:ext uri="{BB962C8B-B14F-4D97-AF65-F5344CB8AC3E}">
        <p14:creationId xmlns:p14="http://schemas.microsoft.com/office/powerpoint/2010/main" val="3572167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Click to edit Master title style</a:t>
            </a:r>
            <a:endParaRPr lang="ru-RU"/>
          </a:p>
        </p:txBody>
      </p:sp>
      <p:sp>
        <p:nvSpPr>
          <p:cNvPr id="3" name="Дата 2"/>
          <p:cNvSpPr>
            <a:spLocks noGrp="1"/>
          </p:cNvSpPr>
          <p:nvPr>
            <p:ph type="dt" sz="half" idx="10"/>
          </p:nvPr>
        </p:nvSpPr>
        <p:spPr/>
        <p:txBody>
          <a:bodyPr/>
          <a:lstStyle/>
          <a:p>
            <a:fld id="{6D2EEDF5-1010-4472-93A1-4445985FDDD5}" type="datetimeFigureOut">
              <a:rPr lang="ru-RU" smtClean="0"/>
              <a:t>12.04.2019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30E3422-FD5A-4FE0-BB0D-CF148AB6388D}" type="slidenum">
              <a:rPr lang="ru-RU" smtClean="0"/>
              <a:t>‹#›</a:t>
            </a:fld>
            <a:endParaRPr lang="ru-RU"/>
          </a:p>
        </p:txBody>
      </p:sp>
    </p:spTree>
    <p:extLst>
      <p:ext uri="{BB962C8B-B14F-4D97-AF65-F5344CB8AC3E}">
        <p14:creationId xmlns:p14="http://schemas.microsoft.com/office/powerpoint/2010/main" val="3303858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D2EEDF5-1010-4472-93A1-4445985FDDD5}" type="datetimeFigureOut">
              <a:rPr lang="ru-RU" smtClean="0"/>
              <a:t>12.04.2019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30E3422-FD5A-4FE0-BB0D-CF148AB6388D}" type="slidenum">
              <a:rPr lang="ru-RU" smtClean="0"/>
              <a:t>‹#›</a:t>
            </a:fld>
            <a:endParaRPr lang="ru-RU"/>
          </a:p>
        </p:txBody>
      </p:sp>
    </p:spTree>
    <p:extLst>
      <p:ext uri="{BB962C8B-B14F-4D97-AF65-F5344CB8AC3E}">
        <p14:creationId xmlns:p14="http://schemas.microsoft.com/office/powerpoint/2010/main" val="1985749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Дата 4"/>
          <p:cNvSpPr>
            <a:spLocks noGrp="1"/>
          </p:cNvSpPr>
          <p:nvPr>
            <p:ph type="dt" sz="half" idx="10"/>
          </p:nvPr>
        </p:nvSpPr>
        <p:spPr/>
        <p:txBody>
          <a:bodyPr/>
          <a:lstStyle/>
          <a:p>
            <a:fld id="{6D2EEDF5-1010-4472-93A1-4445985FDDD5}" type="datetimeFigureOut">
              <a:rPr lang="ru-RU" smtClean="0"/>
              <a:t>12.04.2019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30E3422-FD5A-4FE0-BB0D-CF148AB6388D}" type="slidenum">
              <a:rPr lang="ru-RU" smtClean="0"/>
              <a:t>‹#›</a:t>
            </a:fld>
            <a:endParaRPr lang="ru-RU"/>
          </a:p>
        </p:txBody>
      </p:sp>
    </p:spTree>
    <p:extLst>
      <p:ext uri="{BB962C8B-B14F-4D97-AF65-F5344CB8AC3E}">
        <p14:creationId xmlns:p14="http://schemas.microsoft.com/office/powerpoint/2010/main" val="3862000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Дата 4"/>
          <p:cNvSpPr>
            <a:spLocks noGrp="1"/>
          </p:cNvSpPr>
          <p:nvPr>
            <p:ph type="dt" sz="half" idx="10"/>
          </p:nvPr>
        </p:nvSpPr>
        <p:spPr/>
        <p:txBody>
          <a:bodyPr/>
          <a:lstStyle/>
          <a:p>
            <a:fld id="{6D2EEDF5-1010-4472-93A1-4445985FDDD5}" type="datetimeFigureOut">
              <a:rPr lang="ru-RU" smtClean="0"/>
              <a:t>12.04.2019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30E3422-FD5A-4FE0-BB0D-CF148AB6388D}" type="slidenum">
              <a:rPr lang="ru-RU" smtClean="0"/>
              <a:t>‹#›</a:t>
            </a:fld>
            <a:endParaRPr lang="ru-RU"/>
          </a:p>
        </p:txBody>
      </p:sp>
    </p:spTree>
    <p:extLst>
      <p:ext uri="{BB962C8B-B14F-4D97-AF65-F5344CB8AC3E}">
        <p14:creationId xmlns:p14="http://schemas.microsoft.com/office/powerpoint/2010/main" val="887796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presentation-creation.ru/"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457200" y="1999381"/>
            <a:ext cx="8229600" cy="4525963"/>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2EEDF5-1010-4472-93A1-4445985FDDD5}" type="datetimeFigureOut">
              <a:rPr lang="ru-RU" smtClean="0"/>
              <a:t>12.04.2019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E3422-FD5A-4FE0-BB0D-CF148AB6388D}" type="slidenum">
              <a:rPr lang="ru-RU" smtClean="0"/>
              <a:t>‹#›</a:t>
            </a:fld>
            <a:endParaRPr lang="ru-RU"/>
          </a:p>
        </p:txBody>
      </p:sp>
      <p:sp>
        <p:nvSpPr>
          <p:cNvPr id="7" name="Прямоугольник 6"/>
          <p:cNvSpPr/>
          <p:nvPr userDrawn="1"/>
        </p:nvSpPr>
        <p:spPr>
          <a:xfrm>
            <a:off x="5937418" y="6486775"/>
            <a:ext cx="3206582" cy="369332"/>
          </a:xfrm>
          <a:prstGeom prst="rect">
            <a:avLst/>
          </a:prstGeom>
        </p:spPr>
        <p:txBody>
          <a:bodyPr wrap="none">
            <a:spAutoFit/>
          </a:bodyPr>
          <a:lstStyle/>
          <a:p>
            <a:pPr lvl="0" algn="ctr">
              <a:spcBef>
                <a:spcPct val="0"/>
              </a:spcBef>
            </a:pPr>
            <a:r>
              <a:rPr lang="en-US" sz="1800" kern="1200" dirty="0" smtClean="0">
                <a:solidFill>
                  <a:schemeClr val="tx1"/>
                </a:solidFill>
                <a:latin typeface="+mn-lt"/>
                <a:ea typeface="+mn-ea"/>
                <a:cs typeface="+mn-cs"/>
                <a:hlinkClick r:id="rId14"/>
              </a:rPr>
              <a:t>http://presentation-creation.ru/</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445633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b="1" kern="1200">
          <a:solidFill>
            <a:srgbClr val="0070C0"/>
          </a:solidFill>
          <a:effectLst>
            <a:outerShdw blurRad="38100" dist="38100" dir="2700000" algn="tl">
              <a:srgbClr val="000000">
                <a:alpha val="43137"/>
              </a:srgbClr>
            </a:outerShdw>
          </a:effectLst>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0070C0"/>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70C0"/>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70C0"/>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70C0"/>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70C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png"/><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chor="t">
            <a:normAutofit fontScale="90000"/>
          </a:bodyPr>
          <a:lstStyle/>
          <a:p>
            <a:pPr fontAlgn="base">
              <a:lnSpc>
                <a:spcPct val="115000"/>
              </a:lnSpc>
              <a:spcAft>
                <a:spcPts val="900"/>
              </a:spcAft>
            </a:pPr>
            <a:r>
              <a:rPr lang="uk-UA" i="1" dirty="0">
                <a:effectLst/>
                <a:latin typeface="Times New Roman"/>
                <a:ea typeface="Times New Roman"/>
                <a:cs typeface="Times New Roman"/>
              </a:rPr>
              <a:t>«Синевир – </a:t>
            </a:r>
            <a:r>
              <a:rPr lang="ru-RU" sz="3600" dirty="0">
                <a:effectLst/>
                <a:ea typeface="Calibri"/>
                <a:cs typeface="Times New Roman"/>
              </a:rPr>
              <a:t/>
            </a:r>
            <a:br>
              <a:rPr lang="ru-RU" sz="3600" dirty="0">
                <a:effectLst/>
                <a:ea typeface="Calibri"/>
                <a:cs typeface="Times New Roman"/>
              </a:rPr>
            </a:br>
            <a:r>
              <a:rPr lang="uk-UA" i="1" dirty="0">
                <a:effectLst/>
                <a:latin typeface="Times New Roman"/>
                <a:ea typeface="Times New Roman"/>
                <a:cs typeface="Times New Roman"/>
              </a:rPr>
              <a:t>одне з семи чудес </a:t>
            </a:r>
            <a:r>
              <a:rPr lang="uk-UA" i="1" dirty="0" err="1">
                <a:effectLst/>
                <a:latin typeface="Times New Roman"/>
                <a:ea typeface="Times New Roman"/>
                <a:cs typeface="Times New Roman"/>
              </a:rPr>
              <a:t>Укра</a:t>
            </a:r>
            <a:r>
              <a:rPr lang="ru-RU" i="1" dirty="0">
                <a:effectLst/>
                <a:latin typeface="Times New Roman"/>
                <a:ea typeface="Times New Roman"/>
                <a:cs typeface="Times New Roman"/>
              </a:rPr>
              <a:t>ї</a:t>
            </a:r>
            <a:r>
              <a:rPr lang="uk-UA" i="1" dirty="0" err="1">
                <a:effectLst/>
                <a:latin typeface="Times New Roman"/>
                <a:ea typeface="Times New Roman"/>
                <a:cs typeface="Times New Roman"/>
              </a:rPr>
              <a:t>ни</a:t>
            </a:r>
            <a:r>
              <a:rPr lang="uk-UA" i="1" dirty="0">
                <a:effectLst/>
                <a:latin typeface="Times New Roman"/>
                <a:ea typeface="Times New Roman"/>
                <a:cs typeface="Times New Roman"/>
              </a:rPr>
              <a:t>»</a:t>
            </a:r>
            <a:r>
              <a:rPr lang="ru-RU" sz="3600" dirty="0">
                <a:effectLst/>
                <a:ea typeface="Calibri"/>
                <a:cs typeface="Times New Roman"/>
              </a:rPr>
              <a:t/>
            </a:r>
            <a:br>
              <a:rPr lang="ru-RU" sz="3600" dirty="0">
                <a:effectLst/>
                <a:ea typeface="Calibri"/>
                <a:cs typeface="Times New Roman"/>
              </a:rPr>
            </a:br>
            <a:endParaRPr lang="ru-RU" dirty="0"/>
          </a:p>
        </p:txBody>
      </p:sp>
    </p:spTree>
    <p:extLst>
      <p:ext uri="{BB962C8B-B14F-4D97-AF65-F5344CB8AC3E}">
        <p14:creationId xmlns:p14="http://schemas.microsoft.com/office/powerpoint/2010/main" val="25326505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144000" cy="1401762"/>
          </a:xfrm>
        </p:spPr>
        <p:txBody>
          <a:bodyPr>
            <a:noAutofit/>
          </a:bodyPr>
          <a:lstStyle/>
          <a:p>
            <a:r>
              <a:rPr lang="ru-RU" sz="2400" dirty="0">
                <a:effectLst/>
              </a:rPr>
              <a:t>Озеро </a:t>
            </a:r>
            <a:r>
              <a:rPr lang="ru-RU" sz="2400" dirty="0" err="1">
                <a:effectLst/>
              </a:rPr>
              <a:t>Синевир</a:t>
            </a:r>
            <a:r>
              <a:rPr lang="ru-RU" sz="2400" dirty="0">
                <a:effectLst/>
              </a:rPr>
              <a:t> </a:t>
            </a:r>
            <a:r>
              <a:rPr lang="ru-RU" sz="2400" dirty="0" err="1">
                <a:effectLst/>
              </a:rPr>
              <a:t>належить</a:t>
            </a:r>
            <a:r>
              <a:rPr lang="ru-RU" sz="2400" dirty="0">
                <a:effectLst/>
              </a:rPr>
              <a:t> до семи </a:t>
            </a:r>
            <a:r>
              <a:rPr lang="ru-RU" sz="2400" dirty="0" err="1">
                <a:effectLst/>
              </a:rPr>
              <a:t>природних</a:t>
            </a:r>
            <a:r>
              <a:rPr lang="ru-RU" sz="2400" dirty="0">
                <a:effectLst/>
              </a:rPr>
              <a:t> чудес </a:t>
            </a:r>
            <a:r>
              <a:rPr lang="ru-RU" sz="2400" dirty="0" err="1">
                <a:effectLst/>
              </a:rPr>
              <a:t>України</a:t>
            </a:r>
            <a:r>
              <a:rPr lang="ru-RU" sz="2400" dirty="0">
                <a:effectLst/>
              </a:rPr>
              <a:t>. </a:t>
            </a:r>
            <a:r>
              <a:rPr lang="ru-RU" sz="2400" dirty="0" err="1">
                <a:effectLst/>
              </a:rPr>
              <a:t>Кажуть</a:t>
            </a:r>
            <a:r>
              <a:rPr lang="ru-RU" sz="2400" dirty="0">
                <a:effectLst/>
              </a:rPr>
              <a:t>, </a:t>
            </a:r>
            <a:r>
              <a:rPr lang="ru-RU" sz="2400" dirty="0" err="1">
                <a:effectLst/>
              </a:rPr>
              <a:t>воно</a:t>
            </a:r>
            <a:r>
              <a:rPr lang="ru-RU" sz="2400" dirty="0">
                <a:effectLst/>
              </a:rPr>
              <a:t> </a:t>
            </a:r>
            <a:r>
              <a:rPr lang="ru-RU" sz="2400" dirty="0" err="1">
                <a:effectLst/>
              </a:rPr>
              <a:t>утворилось</a:t>
            </a:r>
            <a:r>
              <a:rPr lang="ru-RU" sz="2400" dirty="0">
                <a:effectLst/>
              </a:rPr>
              <a:t> </a:t>
            </a:r>
            <a:r>
              <a:rPr lang="ru-RU" sz="2400" dirty="0" err="1">
                <a:effectLst/>
              </a:rPr>
              <a:t>приблизно</a:t>
            </a:r>
            <a:r>
              <a:rPr lang="ru-RU" sz="2400" dirty="0">
                <a:effectLst/>
              </a:rPr>
              <a:t> 10 </a:t>
            </a:r>
            <a:r>
              <a:rPr lang="ru-RU" sz="2400" dirty="0" err="1">
                <a:effectLst/>
              </a:rPr>
              <a:t>тисяч</a:t>
            </a:r>
            <a:r>
              <a:rPr lang="ru-RU" sz="2400" dirty="0">
                <a:effectLst/>
              </a:rPr>
              <a:t> </a:t>
            </a:r>
            <a:r>
              <a:rPr lang="ru-RU" sz="2400" dirty="0" err="1">
                <a:effectLst/>
              </a:rPr>
              <a:t>років</a:t>
            </a:r>
            <a:r>
              <a:rPr lang="ru-RU" sz="2400" dirty="0">
                <a:effectLst/>
              </a:rPr>
              <a:t> тому. </a:t>
            </a:r>
            <a:r>
              <a:rPr lang="ru-RU" sz="2400" dirty="0" err="1">
                <a:effectLst/>
              </a:rPr>
              <a:t>Тоді</a:t>
            </a:r>
            <a:r>
              <a:rPr lang="ru-RU" sz="2400" dirty="0">
                <a:effectLst/>
              </a:rPr>
              <a:t> </a:t>
            </a:r>
            <a:r>
              <a:rPr lang="ru-RU" sz="2400" dirty="0" err="1">
                <a:effectLst/>
              </a:rPr>
              <a:t>бистрі</a:t>
            </a:r>
            <a:r>
              <a:rPr lang="ru-RU" sz="2400" dirty="0">
                <a:effectLst/>
              </a:rPr>
              <a:t> </a:t>
            </a:r>
            <a:r>
              <a:rPr lang="ru-RU" sz="2400" dirty="0" err="1">
                <a:effectLst/>
              </a:rPr>
              <a:t>річкові</a:t>
            </a:r>
            <a:r>
              <a:rPr lang="ru-RU" sz="2400" dirty="0">
                <a:effectLst/>
              </a:rPr>
              <a:t> води </a:t>
            </a:r>
            <a:r>
              <a:rPr lang="ru-RU" sz="2400" dirty="0" err="1">
                <a:effectLst/>
              </a:rPr>
              <a:t>стримали</a:t>
            </a:r>
            <a:r>
              <a:rPr lang="ru-RU" sz="2400" dirty="0">
                <a:effectLst/>
              </a:rPr>
              <a:t> гори, перегородивши </a:t>
            </a:r>
            <a:r>
              <a:rPr lang="ru-RU" sz="2400" dirty="0" err="1">
                <a:effectLst/>
              </a:rPr>
              <a:t>їм</a:t>
            </a:r>
            <a:r>
              <a:rPr lang="ru-RU" sz="2400" dirty="0">
                <a:effectLst/>
              </a:rPr>
              <a:t> шлях на тому </a:t>
            </a:r>
            <a:r>
              <a:rPr lang="ru-RU" sz="2400" dirty="0" err="1">
                <a:effectLst/>
              </a:rPr>
              <a:t>місці</a:t>
            </a:r>
            <a:r>
              <a:rPr lang="ru-RU" sz="2400" dirty="0">
                <a:effectLst/>
              </a:rPr>
              <a:t>, де </a:t>
            </a:r>
            <a:r>
              <a:rPr lang="ru-RU" sz="2400" dirty="0" err="1">
                <a:effectLst/>
              </a:rPr>
              <a:t>згодом</a:t>
            </a:r>
            <a:r>
              <a:rPr lang="ru-RU" sz="2400" dirty="0">
                <a:effectLst/>
              </a:rPr>
              <a:t> </a:t>
            </a:r>
            <a:r>
              <a:rPr lang="ru-RU" sz="2400" dirty="0" err="1">
                <a:effectLst/>
              </a:rPr>
              <a:t>утворилось</a:t>
            </a:r>
            <a:r>
              <a:rPr lang="ru-RU" sz="2400" dirty="0">
                <a:effectLst/>
              </a:rPr>
              <a:t> озеро.</a:t>
            </a:r>
            <a:br>
              <a:rPr lang="ru-RU" sz="2400" dirty="0">
                <a:effectLst/>
              </a:rPr>
            </a:br>
            <a:endParaRPr lang="ru-RU" sz="2400" dirty="0"/>
          </a:p>
        </p:txBody>
      </p:sp>
      <p:pic>
        <p:nvPicPr>
          <p:cNvPr id="4" name="Рисунок 3"/>
          <p:cNvPicPr/>
          <p:nvPr/>
        </p:nvPicPr>
        <p:blipFill>
          <a:blip r:embed="rId2">
            <a:extLst>
              <a:ext uri="{28A0092B-C50C-407E-A947-70E740481C1C}">
                <a14:useLocalDpi xmlns:a14="http://schemas.microsoft.com/office/drawing/2010/main" val="0"/>
              </a:ext>
            </a:extLst>
          </a:blip>
          <a:stretch>
            <a:fillRect/>
          </a:stretch>
        </p:blipFill>
        <p:spPr>
          <a:xfrm>
            <a:off x="457200" y="1981200"/>
            <a:ext cx="8229600" cy="4419600"/>
          </a:xfrm>
          <a:prstGeom prst="rect">
            <a:avLst/>
          </a:prstGeom>
        </p:spPr>
      </p:pic>
    </p:spTree>
    <p:extLst>
      <p:ext uri="{BB962C8B-B14F-4D97-AF65-F5344CB8AC3E}">
        <p14:creationId xmlns:p14="http://schemas.microsoft.com/office/powerpoint/2010/main" val="8361872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 y="228600"/>
            <a:ext cx="8534400" cy="1219200"/>
          </a:xfrm>
        </p:spPr>
        <p:txBody>
          <a:bodyPr>
            <a:noAutofit/>
          </a:bodyPr>
          <a:lstStyle/>
          <a:p>
            <a:r>
              <a:rPr lang="uk-UA" sz="2800" i="1" dirty="0">
                <a:effectLst/>
              </a:rPr>
              <a:t>Формування переліку основних і додаткових послуг і туристичних товарів, їх характеристика.</a:t>
            </a:r>
            <a:endParaRPr lang="ru-RU" sz="2800" i="1"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482005779"/>
              </p:ext>
            </p:extLst>
          </p:nvPr>
        </p:nvGraphicFramePr>
        <p:xfrm>
          <a:off x="609600" y="2667002"/>
          <a:ext cx="7543800" cy="3352798"/>
        </p:xfrm>
        <a:graphic>
          <a:graphicData uri="http://schemas.openxmlformats.org/drawingml/2006/table">
            <a:tbl>
              <a:tblPr>
                <a:tableStyleId>{5C22544A-7EE6-4342-B048-85BDC9FD1C3A}</a:tableStyleId>
              </a:tblPr>
              <a:tblGrid>
                <a:gridCol w="2624634"/>
                <a:gridCol w="4919166"/>
              </a:tblGrid>
              <a:tr h="618020">
                <a:tc>
                  <a:txBody>
                    <a:bodyPr/>
                    <a:lstStyle/>
                    <a:p>
                      <a:pPr algn="just">
                        <a:lnSpc>
                          <a:spcPct val="115000"/>
                        </a:lnSpc>
                        <a:spcAft>
                          <a:spcPts val="0"/>
                        </a:spcAft>
                      </a:pPr>
                      <a:r>
                        <a:rPr lang="uk-UA" sz="1300" b="1" dirty="0">
                          <a:solidFill>
                            <a:schemeClr val="accent1">
                              <a:lumMod val="75000"/>
                            </a:schemeClr>
                          </a:solidFill>
                          <a:effectLst/>
                        </a:rPr>
                        <a:t>Послуга</a:t>
                      </a:r>
                      <a:endParaRPr lang="ru-RU" sz="1100" b="1" dirty="0">
                        <a:solidFill>
                          <a:schemeClr val="accent1">
                            <a:lumMod val="75000"/>
                          </a:schemeClr>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uk-UA" sz="1300" b="1">
                          <a:solidFill>
                            <a:schemeClr val="accent1">
                              <a:lumMod val="75000"/>
                            </a:schemeClr>
                          </a:solidFill>
                          <a:effectLst/>
                        </a:rPr>
                        <a:t>Характеристика</a:t>
                      </a:r>
                      <a:endParaRPr lang="ru-RU" sz="1100" b="1">
                        <a:solidFill>
                          <a:schemeClr val="accent1">
                            <a:lumMod val="75000"/>
                          </a:schemeClr>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7195">
                <a:tc gridSpan="2">
                  <a:txBody>
                    <a:bodyPr/>
                    <a:lstStyle/>
                    <a:p>
                      <a:pPr algn="just">
                        <a:lnSpc>
                          <a:spcPct val="115000"/>
                        </a:lnSpc>
                        <a:spcAft>
                          <a:spcPts val="0"/>
                        </a:spcAft>
                      </a:pPr>
                      <a:r>
                        <a:rPr lang="uk-UA" sz="1300" b="1" dirty="0">
                          <a:solidFill>
                            <a:schemeClr val="accent1">
                              <a:lumMod val="75000"/>
                            </a:schemeClr>
                          </a:solidFill>
                          <a:effectLst/>
                        </a:rPr>
                        <a:t>Основні послуги</a:t>
                      </a:r>
                      <a:endParaRPr lang="ru-RU" sz="1100" b="1" dirty="0">
                        <a:solidFill>
                          <a:schemeClr val="accent1">
                            <a:lumMod val="75000"/>
                          </a:schemeClr>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r>
              <a:tr h="320078">
                <a:tc>
                  <a:txBody>
                    <a:bodyPr/>
                    <a:lstStyle/>
                    <a:p>
                      <a:pPr algn="just">
                        <a:lnSpc>
                          <a:spcPct val="115000"/>
                        </a:lnSpc>
                        <a:spcAft>
                          <a:spcPts val="0"/>
                        </a:spcAft>
                      </a:pPr>
                      <a:r>
                        <a:rPr lang="uk-UA" sz="1300" b="1">
                          <a:solidFill>
                            <a:schemeClr val="accent1">
                              <a:lumMod val="75000"/>
                            </a:schemeClr>
                          </a:solidFill>
                          <a:effectLst/>
                        </a:rPr>
                        <a:t>Транспорт і трансфер</a:t>
                      </a:r>
                      <a:endParaRPr lang="ru-RU" sz="1100" b="1">
                        <a:solidFill>
                          <a:schemeClr val="accent1">
                            <a:lumMod val="75000"/>
                          </a:schemeClr>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lnSpc>
                          <a:spcPct val="115000"/>
                        </a:lnSpc>
                        <a:spcAft>
                          <a:spcPts val="0"/>
                        </a:spcAft>
                        <a:buSzPts val="1000"/>
                        <a:buFont typeface="Symbol"/>
                        <a:buChar char=""/>
                        <a:tabLst>
                          <a:tab pos="457200" algn="l"/>
                        </a:tabLst>
                      </a:pPr>
                      <a:r>
                        <a:rPr lang="ru-RU" sz="1400" b="1" dirty="0" err="1">
                          <a:solidFill>
                            <a:schemeClr val="accent1">
                              <a:lumMod val="75000"/>
                            </a:schemeClr>
                          </a:solidFill>
                          <a:effectLst/>
                        </a:rPr>
                        <a:t>MersedesSprinter</a:t>
                      </a:r>
                      <a:endParaRPr lang="ru-RU" sz="1100" b="1" dirty="0">
                        <a:solidFill>
                          <a:schemeClr val="accent1">
                            <a:lumMod val="75000"/>
                          </a:schemeClr>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2960">
                <a:tc>
                  <a:txBody>
                    <a:bodyPr/>
                    <a:lstStyle/>
                    <a:p>
                      <a:pPr algn="just">
                        <a:lnSpc>
                          <a:spcPct val="115000"/>
                        </a:lnSpc>
                        <a:spcAft>
                          <a:spcPts val="0"/>
                        </a:spcAft>
                      </a:pPr>
                      <a:r>
                        <a:rPr lang="uk-UA" sz="1300" b="1" dirty="0">
                          <a:solidFill>
                            <a:schemeClr val="accent1">
                              <a:lumMod val="75000"/>
                            </a:schemeClr>
                          </a:solidFill>
                          <a:effectLst/>
                        </a:rPr>
                        <a:t>Послуги розміщення</a:t>
                      </a:r>
                      <a:endParaRPr lang="ru-RU" sz="1100" b="1" dirty="0">
                        <a:solidFill>
                          <a:schemeClr val="accent1">
                            <a:lumMod val="75000"/>
                          </a:schemeClr>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lnSpc>
                          <a:spcPct val="115000"/>
                        </a:lnSpc>
                        <a:spcAft>
                          <a:spcPts val="0"/>
                        </a:spcAft>
                        <a:buFont typeface="Symbol"/>
                        <a:buChar char=""/>
                      </a:pPr>
                      <a:r>
                        <a:rPr lang="uk-UA" sz="1300" b="1">
                          <a:solidFill>
                            <a:schemeClr val="accent1">
                              <a:lumMod val="75000"/>
                            </a:schemeClr>
                          </a:solidFill>
                          <a:effectLst/>
                        </a:rPr>
                        <a:t>«Олімпія »</a:t>
                      </a:r>
                      <a:endParaRPr lang="ru-RU" sz="1100" b="1">
                        <a:solidFill>
                          <a:schemeClr val="accent1">
                            <a:lumMod val="75000"/>
                          </a:schemeClr>
                        </a:solidFill>
                        <a:effectLst/>
                      </a:endParaRPr>
                    </a:p>
                    <a:p>
                      <a:pPr marL="342900" lvl="0" indent="-342900" algn="just">
                        <a:lnSpc>
                          <a:spcPct val="115000"/>
                        </a:lnSpc>
                        <a:spcAft>
                          <a:spcPts val="0"/>
                        </a:spcAft>
                        <a:buFont typeface="Symbol"/>
                        <a:buChar char=""/>
                      </a:pPr>
                      <a:r>
                        <a:rPr lang="uk-UA" sz="1300" b="1">
                          <a:solidFill>
                            <a:schemeClr val="accent1">
                              <a:lumMod val="75000"/>
                            </a:schemeClr>
                          </a:solidFill>
                          <a:effectLst/>
                        </a:rPr>
                        <a:t>«Гостинний двір Синевир»</a:t>
                      </a:r>
                      <a:endParaRPr lang="ru-RU" sz="1100" b="1">
                        <a:solidFill>
                          <a:schemeClr val="accent1">
                            <a:lumMod val="75000"/>
                          </a:schemeClr>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2960">
                <a:tc>
                  <a:txBody>
                    <a:bodyPr/>
                    <a:lstStyle/>
                    <a:p>
                      <a:pPr algn="just">
                        <a:lnSpc>
                          <a:spcPct val="115000"/>
                        </a:lnSpc>
                        <a:spcAft>
                          <a:spcPts val="0"/>
                        </a:spcAft>
                      </a:pPr>
                      <a:r>
                        <a:rPr lang="uk-UA" sz="1300" b="1" dirty="0">
                          <a:solidFill>
                            <a:schemeClr val="accent1">
                              <a:lumMod val="75000"/>
                            </a:schemeClr>
                          </a:solidFill>
                          <a:effectLst/>
                        </a:rPr>
                        <a:t>Послуги харчування</a:t>
                      </a:r>
                      <a:endParaRPr lang="ru-RU" sz="1100" b="1" dirty="0">
                        <a:solidFill>
                          <a:schemeClr val="accent1">
                            <a:lumMod val="75000"/>
                          </a:schemeClr>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lnSpc>
                          <a:spcPct val="115000"/>
                        </a:lnSpc>
                        <a:spcAft>
                          <a:spcPts val="0"/>
                        </a:spcAft>
                        <a:buFont typeface="Symbol"/>
                        <a:buChar char=""/>
                      </a:pPr>
                      <a:r>
                        <a:rPr lang="uk-UA" sz="1300" b="1" dirty="0">
                          <a:solidFill>
                            <a:schemeClr val="accent1">
                              <a:lumMod val="75000"/>
                            </a:schemeClr>
                          </a:solidFill>
                          <a:effectLst/>
                        </a:rPr>
                        <a:t>«Олімпія »</a:t>
                      </a:r>
                      <a:endParaRPr lang="ru-RU" sz="1100" b="1" dirty="0">
                        <a:solidFill>
                          <a:schemeClr val="accent1">
                            <a:lumMod val="75000"/>
                          </a:schemeClr>
                        </a:solidFill>
                        <a:effectLst/>
                      </a:endParaRPr>
                    </a:p>
                    <a:p>
                      <a:pPr marL="342900" lvl="0" indent="-342900" algn="just">
                        <a:lnSpc>
                          <a:spcPct val="115000"/>
                        </a:lnSpc>
                        <a:spcAft>
                          <a:spcPts val="0"/>
                        </a:spcAft>
                        <a:buFont typeface="Symbol"/>
                        <a:buChar char=""/>
                      </a:pPr>
                      <a:r>
                        <a:rPr lang="uk-UA" sz="1300" b="1" dirty="0">
                          <a:solidFill>
                            <a:schemeClr val="accent1">
                              <a:lumMod val="75000"/>
                            </a:schemeClr>
                          </a:solidFill>
                          <a:effectLst/>
                        </a:rPr>
                        <a:t>Колиба біля </a:t>
                      </a:r>
                      <a:r>
                        <a:rPr lang="uk-UA" sz="1300" b="1" dirty="0" err="1">
                          <a:solidFill>
                            <a:schemeClr val="accent1">
                              <a:lumMod val="75000"/>
                            </a:schemeClr>
                          </a:solidFill>
                          <a:effectLst/>
                        </a:rPr>
                        <a:t>о.Синевир</a:t>
                      </a:r>
                      <a:endParaRPr lang="ru-RU" sz="1100" b="1" dirty="0">
                        <a:solidFill>
                          <a:schemeClr val="accent1">
                            <a:lumMod val="75000"/>
                          </a:schemeClr>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7195">
                <a:tc gridSpan="2">
                  <a:txBody>
                    <a:bodyPr/>
                    <a:lstStyle/>
                    <a:p>
                      <a:pPr algn="just">
                        <a:lnSpc>
                          <a:spcPct val="115000"/>
                        </a:lnSpc>
                        <a:spcAft>
                          <a:spcPts val="0"/>
                        </a:spcAft>
                      </a:pPr>
                      <a:r>
                        <a:rPr lang="uk-UA" sz="1300" b="1">
                          <a:solidFill>
                            <a:schemeClr val="accent1">
                              <a:lumMod val="75000"/>
                            </a:schemeClr>
                          </a:solidFill>
                          <a:effectLst/>
                        </a:rPr>
                        <a:t>Додаткові послуги</a:t>
                      </a:r>
                      <a:endParaRPr lang="ru-RU" sz="1100" b="1">
                        <a:solidFill>
                          <a:schemeClr val="accent1">
                            <a:lumMod val="75000"/>
                          </a:schemeClr>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r>
              <a:tr h="297195">
                <a:tc>
                  <a:txBody>
                    <a:bodyPr/>
                    <a:lstStyle/>
                    <a:p>
                      <a:pPr algn="just">
                        <a:lnSpc>
                          <a:spcPct val="115000"/>
                        </a:lnSpc>
                        <a:spcAft>
                          <a:spcPts val="0"/>
                        </a:spcAft>
                      </a:pPr>
                      <a:r>
                        <a:rPr lang="uk-UA" sz="1300" b="1">
                          <a:solidFill>
                            <a:schemeClr val="accent1">
                              <a:lumMod val="75000"/>
                            </a:schemeClr>
                          </a:solidFill>
                          <a:effectLst/>
                        </a:rPr>
                        <a:t>Послуги страхування</a:t>
                      </a:r>
                      <a:endParaRPr lang="ru-RU" sz="1100" b="1">
                        <a:solidFill>
                          <a:schemeClr val="accent1">
                            <a:lumMod val="75000"/>
                          </a:schemeClr>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uk-UA" sz="1300" b="1" dirty="0">
                          <a:solidFill>
                            <a:schemeClr val="accent1">
                              <a:lumMod val="75000"/>
                            </a:schemeClr>
                          </a:solidFill>
                          <a:effectLst/>
                        </a:rPr>
                        <a:t>Страхова компанія «</a:t>
                      </a:r>
                      <a:r>
                        <a:rPr lang="en-US" sz="1300" b="1" dirty="0">
                          <a:solidFill>
                            <a:schemeClr val="accent1">
                              <a:lumMod val="75000"/>
                            </a:schemeClr>
                          </a:solidFill>
                          <a:effectLst/>
                        </a:rPr>
                        <a:t>AXA</a:t>
                      </a:r>
                      <a:r>
                        <a:rPr lang="uk-UA" sz="1300" b="1" dirty="0">
                          <a:solidFill>
                            <a:schemeClr val="accent1">
                              <a:lumMod val="75000"/>
                            </a:schemeClr>
                          </a:solidFill>
                          <a:effectLst/>
                        </a:rPr>
                        <a:t>»</a:t>
                      </a:r>
                      <a:endParaRPr lang="ru-RU" sz="1100" b="1" dirty="0">
                        <a:solidFill>
                          <a:schemeClr val="accent1">
                            <a:lumMod val="75000"/>
                          </a:schemeClr>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7195">
                <a:tc>
                  <a:txBody>
                    <a:bodyPr/>
                    <a:lstStyle/>
                    <a:p>
                      <a:pPr algn="just">
                        <a:lnSpc>
                          <a:spcPct val="115000"/>
                        </a:lnSpc>
                        <a:spcAft>
                          <a:spcPts val="0"/>
                        </a:spcAft>
                      </a:pPr>
                      <a:r>
                        <a:rPr lang="uk-UA" sz="1300" b="1">
                          <a:solidFill>
                            <a:schemeClr val="accent1">
                              <a:lumMod val="75000"/>
                            </a:schemeClr>
                          </a:solidFill>
                          <a:effectLst/>
                        </a:rPr>
                        <a:t>Екскурсійні</a:t>
                      </a:r>
                      <a:endParaRPr lang="ru-RU" sz="1100" b="1">
                        <a:solidFill>
                          <a:schemeClr val="accent1">
                            <a:lumMod val="75000"/>
                          </a:schemeClr>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uk-UA" sz="1300" b="1" dirty="0">
                          <a:solidFill>
                            <a:schemeClr val="accent1">
                              <a:lumMod val="75000"/>
                            </a:schemeClr>
                          </a:solidFill>
                          <a:effectLst/>
                        </a:rPr>
                        <a:t>Супровід гіда-екскурсовода в дорозі та по об’єктах</a:t>
                      </a:r>
                      <a:endParaRPr lang="ru-RU" sz="1100" b="1" dirty="0">
                        <a:solidFill>
                          <a:schemeClr val="accent1">
                            <a:lumMod val="75000"/>
                          </a:schemeClr>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Rectangle 1"/>
          <p:cNvSpPr>
            <a:spLocks noChangeArrowheads="1"/>
          </p:cNvSpPr>
          <p:nvPr/>
        </p:nvSpPr>
        <p:spPr bwMode="auto">
          <a:xfrm>
            <a:off x="609600" y="2145268"/>
            <a:ext cx="71628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ru-RU" sz="2400" i="1" u="none" strike="noStrike" cap="none" normalizeH="0" baseline="0" dirty="0" smtClean="0">
                <a:ln>
                  <a:noFill/>
                </a:ln>
                <a:solidFill>
                  <a:schemeClr val="accent1"/>
                </a:solidFill>
                <a:effectLst/>
                <a:latin typeface="Times New Roman" panose="02020603050405020304" pitchFamily="18" charset="0"/>
                <a:ea typeface="Times New Roman" pitchFamily="18" charset="0"/>
                <a:cs typeface="Times New Roman" panose="02020603050405020304" pitchFamily="18" charset="0"/>
              </a:rPr>
              <a:t>Характеристика основних і додаткових послуг</a:t>
            </a:r>
            <a:endParaRPr kumimoji="0" lang="ru-RU" altLang="ru-RU" sz="2400" i="1" u="none" strike="noStrike" cap="none" normalizeH="0" baseline="0" dirty="0" smtClean="0">
              <a:ln>
                <a:noFill/>
              </a:ln>
              <a:solidFill>
                <a:schemeClr val="accent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995858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4090" y="-152400"/>
            <a:ext cx="8229600" cy="1143000"/>
          </a:xfrm>
        </p:spPr>
        <p:txBody>
          <a:bodyPr>
            <a:normAutofit/>
          </a:bodyPr>
          <a:lstStyle/>
          <a:p>
            <a:r>
              <a:rPr lang="uk-UA" sz="3600" i="1" dirty="0">
                <a:effectLst/>
              </a:rPr>
              <a:t>Характеристика засобів розміщення</a:t>
            </a:r>
            <a:endParaRPr lang="ru-RU" sz="3600" i="1" dirty="0"/>
          </a:p>
        </p:txBody>
      </p:sp>
      <p:sp>
        <p:nvSpPr>
          <p:cNvPr id="3" name="Объект 2"/>
          <p:cNvSpPr>
            <a:spLocks noGrp="1"/>
          </p:cNvSpPr>
          <p:nvPr>
            <p:ph idx="1"/>
          </p:nvPr>
        </p:nvSpPr>
        <p:spPr>
          <a:xfrm>
            <a:off x="228600" y="762000"/>
            <a:ext cx="8229600" cy="4678363"/>
          </a:xfrm>
        </p:spPr>
        <p:txBody>
          <a:bodyPr>
            <a:normAutofit/>
          </a:bodyPr>
          <a:lstStyle/>
          <a:p>
            <a:pPr marL="0" indent="0" algn="ctr">
              <a:buNone/>
            </a:pPr>
            <a:r>
              <a:rPr lang="uk-UA" sz="2400" b="1" i="1" dirty="0">
                <a:latin typeface="Times New Roman" panose="02020603050405020304" pitchFamily="18" charset="0"/>
                <a:cs typeface="Times New Roman" panose="02020603050405020304" pitchFamily="18" charset="0"/>
              </a:rPr>
              <a:t>Для проживання туристів ми обрали готель «Олімпія», затишні номери категорії стандарт на 2</a:t>
            </a:r>
            <a:endParaRPr lang="ru-RU" sz="2400" b="1" i="1" dirty="0">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2212491480"/>
              </p:ext>
            </p:extLst>
          </p:nvPr>
        </p:nvGraphicFramePr>
        <p:xfrm>
          <a:off x="662940" y="2590800"/>
          <a:ext cx="7818120" cy="1345250"/>
        </p:xfrm>
        <a:graphic>
          <a:graphicData uri="http://schemas.openxmlformats.org/drawingml/2006/table">
            <a:tbl>
              <a:tblPr firstRow="1" firstCol="1" bandRow="1">
                <a:tableStyleId>{5C22544A-7EE6-4342-B048-85BDC9FD1C3A}</a:tableStyleId>
              </a:tblPr>
              <a:tblGrid>
                <a:gridCol w="2606040"/>
                <a:gridCol w="2606040"/>
                <a:gridCol w="2606040"/>
              </a:tblGrid>
              <a:tr h="0">
                <a:tc>
                  <a:txBody>
                    <a:bodyPr/>
                    <a:lstStyle/>
                    <a:p>
                      <a:pPr algn="ctr">
                        <a:lnSpc>
                          <a:spcPct val="115000"/>
                        </a:lnSpc>
                        <a:spcAft>
                          <a:spcPts val="0"/>
                        </a:spcAft>
                      </a:pPr>
                      <a:r>
                        <a:rPr lang="ru-RU" sz="1400" dirty="0" err="1">
                          <a:effectLst/>
                        </a:rPr>
                        <a:t>Категорія</a:t>
                      </a:r>
                      <a:endParaRPr lang="ru-RU" sz="1100" dirty="0">
                        <a:effectLst/>
                        <a:latin typeface="Calibri"/>
                        <a:ea typeface="Calibri"/>
                        <a:cs typeface="Times New Roman"/>
                      </a:endParaRPr>
                    </a:p>
                  </a:txBody>
                  <a:tcPr marL="19050" marR="19050" marT="19050" marB="19050"/>
                </a:tc>
                <a:tc>
                  <a:txBody>
                    <a:bodyPr/>
                    <a:lstStyle/>
                    <a:p>
                      <a:pPr algn="ctr">
                        <a:lnSpc>
                          <a:spcPct val="115000"/>
                        </a:lnSpc>
                        <a:spcAft>
                          <a:spcPts val="0"/>
                        </a:spcAft>
                      </a:pPr>
                      <a:r>
                        <a:rPr lang="ru-RU" sz="1400" dirty="0" err="1">
                          <a:effectLst/>
                        </a:rPr>
                        <a:t>Місць</a:t>
                      </a:r>
                      <a:endParaRPr lang="ru-RU" sz="1100" dirty="0">
                        <a:effectLst/>
                        <a:latin typeface="Calibri"/>
                        <a:ea typeface="Calibri"/>
                        <a:cs typeface="Times New Roman"/>
                      </a:endParaRPr>
                    </a:p>
                  </a:txBody>
                  <a:tcPr marL="19050" marR="19050" marT="19050" marB="19050"/>
                </a:tc>
                <a:tc>
                  <a:txBody>
                    <a:bodyPr/>
                    <a:lstStyle/>
                    <a:p>
                      <a:pPr algn="ctr">
                        <a:lnSpc>
                          <a:spcPct val="115000"/>
                        </a:lnSpc>
                        <a:spcAft>
                          <a:spcPts val="0"/>
                        </a:spcAft>
                      </a:pPr>
                      <a:r>
                        <a:rPr lang="ru-RU" sz="1400">
                          <a:effectLst/>
                        </a:rPr>
                        <a:t>1.04-20.10.19</a:t>
                      </a:r>
                      <a:endParaRPr lang="ru-RU" sz="1100">
                        <a:effectLst/>
                        <a:latin typeface="Calibri"/>
                        <a:ea typeface="Calibri"/>
                        <a:cs typeface="Times New Roman"/>
                      </a:endParaRPr>
                    </a:p>
                  </a:txBody>
                  <a:tcPr marL="19050" marR="19050" marT="19050" marB="19050"/>
                </a:tc>
              </a:tr>
              <a:tr h="0">
                <a:tc>
                  <a:txBody>
                    <a:bodyPr/>
                    <a:lstStyle/>
                    <a:p>
                      <a:pPr algn="ctr">
                        <a:lnSpc>
                          <a:spcPct val="115000"/>
                        </a:lnSpc>
                        <a:spcAft>
                          <a:spcPts val="0"/>
                        </a:spcAft>
                      </a:pPr>
                      <a:r>
                        <a:rPr lang="ru-RU" sz="1400">
                          <a:effectLst/>
                        </a:rPr>
                        <a:t>Люкс</a:t>
                      </a:r>
                      <a:endParaRPr lang="ru-RU" sz="1100">
                        <a:effectLst/>
                        <a:latin typeface="Calibri"/>
                        <a:ea typeface="Calibri"/>
                        <a:cs typeface="Times New Roman"/>
                      </a:endParaRPr>
                    </a:p>
                  </a:txBody>
                  <a:tcPr marL="19050" marR="19050" marT="19050" marB="19050"/>
                </a:tc>
                <a:tc>
                  <a:txBody>
                    <a:bodyPr/>
                    <a:lstStyle/>
                    <a:p>
                      <a:pPr algn="ctr">
                        <a:lnSpc>
                          <a:spcPct val="115000"/>
                        </a:lnSpc>
                        <a:spcAft>
                          <a:spcPts val="0"/>
                        </a:spcAft>
                      </a:pPr>
                      <a:r>
                        <a:rPr lang="ru-RU" sz="1400">
                          <a:effectLst/>
                        </a:rPr>
                        <a:t>2-4</a:t>
                      </a:r>
                      <a:endParaRPr lang="ru-RU" sz="1100">
                        <a:effectLst/>
                        <a:latin typeface="Calibri"/>
                        <a:ea typeface="Calibri"/>
                        <a:cs typeface="Times New Roman"/>
                      </a:endParaRPr>
                    </a:p>
                  </a:txBody>
                  <a:tcPr marL="19050" marR="19050" marT="19050" marB="19050"/>
                </a:tc>
                <a:tc>
                  <a:txBody>
                    <a:bodyPr/>
                    <a:lstStyle/>
                    <a:p>
                      <a:pPr algn="ctr">
                        <a:lnSpc>
                          <a:spcPct val="115000"/>
                        </a:lnSpc>
                        <a:spcAft>
                          <a:spcPts val="0"/>
                        </a:spcAft>
                      </a:pPr>
                      <a:r>
                        <a:rPr lang="ru-RU" sz="1400">
                          <a:effectLst/>
                        </a:rPr>
                        <a:t>1400 грн.</a:t>
                      </a:r>
                      <a:endParaRPr lang="ru-RU" sz="1100">
                        <a:effectLst/>
                        <a:latin typeface="Calibri"/>
                        <a:ea typeface="Calibri"/>
                        <a:cs typeface="Times New Roman"/>
                      </a:endParaRPr>
                    </a:p>
                  </a:txBody>
                  <a:tcPr marL="19050" marR="19050" marT="19050" marB="19050"/>
                </a:tc>
              </a:tr>
              <a:tr h="0">
                <a:tc>
                  <a:txBody>
                    <a:bodyPr/>
                    <a:lstStyle/>
                    <a:p>
                      <a:pPr algn="ctr">
                        <a:lnSpc>
                          <a:spcPct val="115000"/>
                        </a:lnSpc>
                        <a:spcAft>
                          <a:spcPts val="0"/>
                        </a:spcAft>
                      </a:pPr>
                      <a:r>
                        <a:rPr lang="ru-RU" sz="1400">
                          <a:effectLst/>
                        </a:rPr>
                        <a:t>Стандарт 2+1</a:t>
                      </a:r>
                      <a:endParaRPr lang="ru-RU" sz="1100">
                        <a:effectLst/>
                        <a:latin typeface="Calibri"/>
                        <a:ea typeface="Calibri"/>
                        <a:cs typeface="Times New Roman"/>
                      </a:endParaRPr>
                    </a:p>
                  </a:txBody>
                  <a:tcPr marL="19050" marR="19050" marT="19050" marB="19050"/>
                </a:tc>
                <a:tc>
                  <a:txBody>
                    <a:bodyPr/>
                    <a:lstStyle/>
                    <a:p>
                      <a:pPr algn="ctr">
                        <a:lnSpc>
                          <a:spcPct val="115000"/>
                        </a:lnSpc>
                        <a:spcAft>
                          <a:spcPts val="0"/>
                        </a:spcAft>
                      </a:pPr>
                      <a:r>
                        <a:rPr lang="ru-RU" sz="1400">
                          <a:effectLst/>
                        </a:rPr>
                        <a:t>2-3</a:t>
                      </a:r>
                      <a:endParaRPr lang="ru-RU" sz="1100">
                        <a:effectLst/>
                        <a:latin typeface="Calibri"/>
                        <a:ea typeface="Calibri"/>
                        <a:cs typeface="Times New Roman"/>
                      </a:endParaRPr>
                    </a:p>
                  </a:txBody>
                  <a:tcPr marL="19050" marR="19050" marT="19050" marB="19050"/>
                </a:tc>
                <a:tc>
                  <a:txBody>
                    <a:bodyPr/>
                    <a:lstStyle/>
                    <a:p>
                      <a:pPr algn="ctr">
                        <a:lnSpc>
                          <a:spcPct val="115000"/>
                        </a:lnSpc>
                        <a:spcAft>
                          <a:spcPts val="0"/>
                        </a:spcAft>
                      </a:pPr>
                      <a:r>
                        <a:rPr lang="ru-RU" sz="1400">
                          <a:effectLst/>
                        </a:rPr>
                        <a:t>1000 грн.</a:t>
                      </a:r>
                      <a:endParaRPr lang="ru-RU" sz="1100">
                        <a:effectLst/>
                        <a:latin typeface="Calibri"/>
                        <a:ea typeface="Calibri"/>
                        <a:cs typeface="Times New Roman"/>
                      </a:endParaRPr>
                    </a:p>
                  </a:txBody>
                  <a:tcPr marL="19050" marR="19050" marT="19050" marB="19050"/>
                </a:tc>
              </a:tr>
              <a:tr h="0">
                <a:tc>
                  <a:txBody>
                    <a:bodyPr/>
                    <a:lstStyle/>
                    <a:p>
                      <a:pPr algn="ctr">
                        <a:lnSpc>
                          <a:spcPct val="115000"/>
                        </a:lnSpc>
                        <a:spcAft>
                          <a:spcPts val="0"/>
                        </a:spcAft>
                      </a:pPr>
                      <a:r>
                        <a:rPr lang="ru-RU" sz="1400">
                          <a:effectLst/>
                        </a:rPr>
                        <a:t>Стандарт 2-місний</a:t>
                      </a:r>
                      <a:endParaRPr lang="ru-RU" sz="1100">
                        <a:effectLst/>
                        <a:latin typeface="Calibri"/>
                        <a:ea typeface="Calibri"/>
                        <a:cs typeface="Times New Roman"/>
                      </a:endParaRPr>
                    </a:p>
                  </a:txBody>
                  <a:tcPr marL="19050" marR="19050" marT="19050" marB="19050"/>
                </a:tc>
                <a:tc>
                  <a:txBody>
                    <a:bodyPr/>
                    <a:lstStyle/>
                    <a:p>
                      <a:pPr algn="ctr">
                        <a:lnSpc>
                          <a:spcPct val="115000"/>
                        </a:lnSpc>
                        <a:spcAft>
                          <a:spcPts val="0"/>
                        </a:spcAft>
                      </a:pPr>
                      <a:r>
                        <a:rPr lang="ru-RU" sz="1400">
                          <a:effectLst/>
                        </a:rPr>
                        <a:t>2</a:t>
                      </a:r>
                      <a:endParaRPr lang="ru-RU" sz="1100">
                        <a:effectLst/>
                        <a:latin typeface="Calibri"/>
                        <a:ea typeface="Calibri"/>
                        <a:cs typeface="Times New Roman"/>
                      </a:endParaRPr>
                    </a:p>
                  </a:txBody>
                  <a:tcPr marL="19050" marR="19050" marT="19050" marB="19050"/>
                </a:tc>
                <a:tc>
                  <a:txBody>
                    <a:bodyPr/>
                    <a:lstStyle/>
                    <a:p>
                      <a:pPr algn="ctr">
                        <a:lnSpc>
                          <a:spcPct val="115000"/>
                        </a:lnSpc>
                        <a:spcAft>
                          <a:spcPts val="0"/>
                        </a:spcAft>
                      </a:pPr>
                      <a:r>
                        <a:rPr lang="ru-RU" sz="1400">
                          <a:effectLst/>
                        </a:rPr>
                        <a:t>750 грн.</a:t>
                      </a:r>
                      <a:endParaRPr lang="ru-RU" sz="1100">
                        <a:effectLst/>
                        <a:latin typeface="Calibri"/>
                        <a:ea typeface="Calibri"/>
                        <a:cs typeface="Times New Roman"/>
                      </a:endParaRPr>
                    </a:p>
                  </a:txBody>
                  <a:tcPr marL="19050" marR="19050" marT="19050" marB="19050"/>
                </a:tc>
              </a:tr>
              <a:tr h="0">
                <a:tc>
                  <a:txBody>
                    <a:bodyPr/>
                    <a:lstStyle/>
                    <a:p>
                      <a:pPr algn="ctr">
                        <a:lnSpc>
                          <a:spcPct val="115000"/>
                        </a:lnSpc>
                        <a:spcAft>
                          <a:spcPts val="0"/>
                        </a:spcAft>
                      </a:pPr>
                      <a:r>
                        <a:rPr lang="ru-RU" sz="1400">
                          <a:effectLst/>
                        </a:rPr>
                        <a:t>2-місний</a:t>
                      </a:r>
                      <a:endParaRPr lang="ru-RU" sz="1100">
                        <a:effectLst/>
                        <a:latin typeface="Calibri"/>
                        <a:ea typeface="Calibri"/>
                        <a:cs typeface="Times New Roman"/>
                      </a:endParaRPr>
                    </a:p>
                  </a:txBody>
                  <a:tcPr marL="19050" marR="19050" marT="19050" marB="19050"/>
                </a:tc>
                <a:tc>
                  <a:txBody>
                    <a:bodyPr/>
                    <a:lstStyle/>
                    <a:p>
                      <a:pPr algn="ctr">
                        <a:lnSpc>
                          <a:spcPct val="115000"/>
                        </a:lnSpc>
                        <a:spcAft>
                          <a:spcPts val="0"/>
                        </a:spcAft>
                      </a:pPr>
                      <a:r>
                        <a:rPr lang="ru-RU" sz="1400">
                          <a:effectLst/>
                        </a:rPr>
                        <a:t>2</a:t>
                      </a:r>
                      <a:endParaRPr lang="ru-RU" sz="1100">
                        <a:effectLst/>
                        <a:latin typeface="Calibri"/>
                        <a:ea typeface="Calibri"/>
                        <a:cs typeface="Times New Roman"/>
                      </a:endParaRPr>
                    </a:p>
                  </a:txBody>
                  <a:tcPr marL="19050" marR="19050" marT="19050" marB="19050"/>
                </a:tc>
                <a:tc>
                  <a:txBody>
                    <a:bodyPr/>
                    <a:lstStyle/>
                    <a:p>
                      <a:pPr algn="ctr">
                        <a:lnSpc>
                          <a:spcPct val="115000"/>
                        </a:lnSpc>
                        <a:spcAft>
                          <a:spcPts val="0"/>
                        </a:spcAft>
                      </a:pPr>
                      <a:r>
                        <a:rPr lang="ru-RU" sz="1400" dirty="0">
                          <a:effectLst/>
                        </a:rPr>
                        <a:t>700 грн.</a:t>
                      </a:r>
                      <a:endParaRPr lang="ru-RU" sz="1100" dirty="0">
                        <a:effectLst/>
                        <a:latin typeface="Calibri"/>
                        <a:ea typeface="Calibri"/>
                        <a:cs typeface="Times New Roman"/>
                      </a:endParaRPr>
                    </a:p>
                  </a:txBody>
                  <a:tcPr marL="19050" marR="19050" marT="19050" marB="19050"/>
                </a:tc>
              </a:tr>
            </a:tbl>
          </a:graphicData>
        </a:graphic>
      </p:graphicFrame>
      <p:sp>
        <p:nvSpPr>
          <p:cNvPr id="5" name="Rectangle 1"/>
          <p:cNvSpPr>
            <a:spLocks noChangeArrowheads="1"/>
          </p:cNvSpPr>
          <p:nvPr/>
        </p:nvSpPr>
        <p:spPr bwMode="auto">
          <a:xfrm>
            <a:off x="228600" y="1905000"/>
            <a:ext cx="86868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altLang="ru-RU" b="1" i="1" u="none" strike="noStrike" cap="none" normalizeH="0" baseline="0" dirty="0" smtClean="0">
                <a:ln>
                  <a:noFill/>
                </a:ln>
                <a:solidFill>
                  <a:schemeClr val="accent1">
                    <a:lumMod val="75000"/>
                  </a:schemeClr>
                </a:solidFill>
                <a:effectLst/>
                <a:latin typeface="Times New Roman" panose="02020603050405020304" pitchFamily="18" charset="0"/>
                <a:ea typeface="Calibri" pitchFamily="34" charset="0"/>
                <a:cs typeface="Times New Roman" panose="02020603050405020304" pitchFamily="18" charset="0"/>
              </a:rPr>
              <a:t>Структура номерного фонду готелю «Олімпія» </a:t>
            </a:r>
            <a:endParaRPr kumimoji="0" lang="ru-RU" altLang="ru-RU" b="1" i="1" u="none" strike="noStrike" cap="none" normalizeH="0" baseline="0" dirty="0" smtClean="0">
              <a:ln>
                <a:noFill/>
              </a:ln>
              <a:solidFill>
                <a:schemeClr val="accent1">
                  <a:lumMod val="75000"/>
                </a:schemeClr>
              </a:solidFill>
              <a:effectLst/>
              <a:latin typeface="Times New Roman" panose="02020603050405020304" pitchFamily="18" charset="0"/>
              <a:cs typeface="Times New Roman" panose="02020603050405020304" pitchFamily="18"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ru-RU" altLang="ru-RU" b="1" i="1" u="none" strike="noStrike" cap="none" normalizeH="0" baseline="0" dirty="0" err="1" smtClean="0">
                <a:ln>
                  <a:noFill/>
                </a:ln>
                <a:solidFill>
                  <a:schemeClr val="accent1">
                    <a:lumMod val="75000"/>
                  </a:schemeClr>
                </a:solidFill>
                <a:effectLst/>
                <a:latin typeface="Times New Roman" panose="02020603050405020304" pitchFamily="18" charset="0"/>
                <a:ea typeface="Times New Roman" pitchFamily="18" charset="0"/>
                <a:cs typeface="Times New Roman" panose="02020603050405020304" pitchFamily="18" charset="0"/>
              </a:rPr>
              <a:t>Ціна</a:t>
            </a:r>
            <a:r>
              <a:rPr kumimoji="0" lang="uk-UA" altLang="ru-RU" b="1" i="1" u="none" strike="noStrike" cap="none" normalizeH="0" baseline="0" dirty="0" smtClean="0">
                <a:ln>
                  <a:noFill/>
                </a:ln>
                <a:solidFill>
                  <a:schemeClr val="accent1">
                    <a:lumMod val="75000"/>
                  </a:schemeClr>
                </a:solidFill>
                <a:effectLst/>
                <a:latin typeface="Times New Roman" panose="02020603050405020304" pitchFamily="18" charset="0"/>
                <a:ea typeface="Times New Roman" pitchFamily="18" charset="0"/>
                <a:cs typeface="Times New Roman" panose="02020603050405020304" pitchFamily="18" charset="0"/>
              </a:rPr>
              <a:t> </a:t>
            </a:r>
            <a:r>
              <a:rPr kumimoji="0" lang="ru-RU" altLang="ru-RU" b="1" i="1" u="none" strike="noStrike" cap="none" normalizeH="0" baseline="0" dirty="0" smtClean="0">
                <a:ln>
                  <a:noFill/>
                </a:ln>
                <a:solidFill>
                  <a:schemeClr val="accent1">
                    <a:lumMod val="75000"/>
                  </a:schemeClr>
                </a:solidFill>
                <a:effectLst/>
                <a:latin typeface="Times New Roman" panose="02020603050405020304" pitchFamily="18" charset="0"/>
                <a:ea typeface="Times New Roman" pitchFamily="18" charset="0"/>
                <a:cs typeface="Times New Roman" panose="02020603050405020304" pitchFamily="18" charset="0"/>
              </a:rPr>
              <a:t>за номер :на 2019р.</a:t>
            </a:r>
            <a:endParaRPr kumimoji="0" lang="ru-RU" altLang="ru-RU" b="1" i="1" u="none" strike="noStrike" cap="none" normalizeH="0" baseline="0" dirty="0" smtClean="0">
              <a:ln>
                <a:noFill/>
              </a:ln>
              <a:solidFill>
                <a:schemeClr val="accent1">
                  <a:lumMod val="75000"/>
                </a:schemeClr>
              </a:solidFill>
              <a:effectLst/>
              <a:latin typeface="Times New Roman" panose="02020603050405020304" pitchFamily="18" charset="0"/>
              <a:cs typeface="Times New Roman" panose="02020603050405020304"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Рисунок 5"/>
          <p:cNvPicPr/>
          <p:nvPr/>
        </p:nvPicPr>
        <p:blipFill>
          <a:blip r:embed="rId2">
            <a:extLst>
              <a:ext uri="{28A0092B-C50C-407E-A947-70E740481C1C}">
                <a14:useLocalDpi xmlns:a14="http://schemas.microsoft.com/office/drawing/2010/main" val="0"/>
              </a:ext>
            </a:extLst>
          </a:blip>
          <a:stretch>
            <a:fillRect/>
          </a:stretch>
        </p:blipFill>
        <p:spPr>
          <a:xfrm>
            <a:off x="2133600" y="3962400"/>
            <a:ext cx="5181600" cy="2352040"/>
          </a:xfrm>
          <a:prstGeom prst="rect">
            <a:avLst/>
          </a:prstGeom>
          <a:ln>
            <a:noFill/>
          </a:ln>
          <a:effectLst>
            <a:softEdge rad="112500"/>
          </a:effectLst>
        </p:spPr>
      </p:pic>
    </p:spTree>
    <p:extLst>
      <p:ext uri="{BB962C8B-B14F-4D97-AF65-F5344CB8AC3E}">
        <p14:creationId xmlns:p14="http://schemas.microsoft.com/office/powerpoint/2010/main" val="35315876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 y="152400"/>
            <a:ext cx="8610600" cy="1143000"/>
          </a:xfrm>
        </p:spPr>
        <p:txBody>
          <a:bodyPr>
            <a:normAutofit fontScale="90000"/>
          </a:bodyPr>
          <a:lstStyle/>
          <a:p>
            <a:r>
              <a:rPr lang="uk-UA" sz="3600" i="1" dirty="0">
                <a:effectLst/>
                <a:latin typeface="Times New Roman" panose="02020603050405020304" pitchFamily="18" charset="0"/>
                <a:cs typeface="Times New Roman" panose="02020603050405020304" pitchFamily="18" charset="0"/>
              </a:rPr>
              <a:t>Наступний готель </a:t>
            </a:r>
            <a:r>
              <a:rPr lang="ru-RU" sz="3600" i="1" dirty="0" err="1">
                <a:effectLst/>
                <a:latin typeface="Times New Roman" panose="02020603050405020304" pitchFamily="18" charset="0"/>
                <a:cs typeface="Times New Roman" panose="02020603050405020304" pitchFamily="18" charset="0"/>
              </a:rPr>
              <a:t>Гостинний</a:t>
            </a:r>
            <a:r>
              <a:rPr lang="ru-RU" sz="3600" i="1" dirty="0">
                <a:effectLst/>
                <a:latin typeface="Times New Roman" panose="02020603050405020304" pitchFamily="18" charset="0"/>
                <a:cs typeface="Times New Roman" panose="02020603050405020304" pitchFamily="18" charset="0"/>
              </a:rPr>
              <a:t> </a:t>
            </a:r>
            <a:r>
              <a:rPr lang="ru-RU" sz="3600" i="1" dirty="0" err="1">
                <a:effectLst/>
                <a:latin typeface="Times New Roman" panose="02020603050405020304" pitchFamily="18" charset="0"/>
                <a:cs typeface="Times New Roman" panose="02020603050405020304" pitchFamily="18" charset="0"/>
              </a:rPr>
              <a:t>двір</a:t>
            </a:r>
            <a:r>
              <a:rPr lang="ru-RU" sz="3600" i="1" dirty="0">
                <a:effectLst/>
                <a:latin typeface="Times New Roman" panose="02020603050405020304" pitchFamily="18" charset="0"/>
                <a:cs typeface="Times New Roman" panose="02020603050405020304" pitchFamily="18" charset="0"/>
              </a:rPr>
              <a:t> "</a:t>
            </a:r>
            <a:r>
              <a:rPr lang="ru-RU" sz="3600" i="1" dirty="0" err="1">
                <a:effectLst/>
                <a:latin typeface="Times New Roman" panose="02020603050405020304" pitchFamily="18" charset="0"/>
                <a:cs typeface="Times New Roman" panose="02020603050405020304" pitchFamily="18" charset="0"/>
              </a:rPr>
              <a:t>Синевир</a:t>
            </a:r>
            <a:r>
              <a:rPr lang="ru-RU" sz="3600" i="1" dirty="0">
                <a:effectLst/>
                <a:latin typeface="Times New Roman" panose="02020603050405020304" pitchFamily="18" charset="0"/>
                <a:cs typeface="Times New Roman" panose="02020603050405020304" pitchFamily="18" charset="0"/>
              </a:rPr>
              <a:t>"  </a:t>
            </a:r>
            <a:r>
              <a:rPr lang="uk-UA" sz="3600" i="1" dirty="0">
                <a:effectLst/>
                <a:latin typeface="Times New Roman" panose="02020603050405020304" pitchFamily="18" charset="0"/>
                <a:cs typeface="Times New Roman" panose="02020603050405020304" pitchFamily="18" charset="0"/>
              </a:rPr>
              <a:t>Кімнати </a:t>
            </a:r>
            <a:r>
              <a:rPr lang="uk-UA" sz="3600" i="1" dirty="0" err="1">
                <a:effectLst/>
                <a:latin typeface="Times New Roman" panose="02020603050405020304" pitchFamily="18" charset="0"/>
                <a:cs typeface="Times New Roman" panose="02020603050405020304" pitchFamily="18" charset="0"/>
              </a:rPr>
              <a:t>напівлюкс</a:t>
            </a:r>
            <a:r>
              <a:rPr lang="uk-UA" sz="3600" i="1" dirty="0">
                <a:effectLst/>
                <a:latin typeface="Times New Roman" panose="02020603050405020304" pitchFamily="18" charset="0"/>
                <a:cs typeface="Times New Roman" panose="02020603050405020304" pitchFamily="18" charset="0"/>
              </a:rPr>
              <a:t> на 2</a:t>
            </a:r>
            <a:r>
              <a:rPr lang="ru-RU" dirty="0">
                <a:effectLst/>
              </a:rPr>
              <a:t/>
            </a:r>
            <a:br>
              <a:rPr lang="ru-RU" dirty="0">
                <a:effectLst/>
              </a:rPr>
            </a:br>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3826651546"/>
              </p:ext>
            </p:extLst>
          </p:nvPr>
        </p:nvGraphicFramePr>
        <p:xfrm>
          <a:off x="609600" y="2233810"/>
          <a:ext cx="5138420" cy="1147828"/>
        </p:xfrm>
        <a:graphic>
          <a:graphicData uri="http://schemas.openxmlformats.org/drawingml/2006/table">
            <a:tbl>
              <a:tblPr firstRow="1" firstCol="1" bandRow="1">
                <a:tableStyleId>{5C22544A-7EE6-4342-B048-85BDC9FD1C3A}</a:tableStyleId>
              </a:tblPr>
              <a:tblGrid>
                <a:gridCol w="3136900"/>
                <a:gridCol w="1000760"/>
                <a:gridCol w="1000760"/>
              </a:tblGrid>
              <a:tr h="0">
                <a:tc>
                  <a:txBody>
                    <a:bodyPr/>
                    <a:lstStyle/>
                    <a:p>
                      <a:pPr algn="ctr">
                        <a:lnSpc>
                          <a:spcPct val="150000"/>
                        </a:lnSpc>
                        <a:spcAft>
                          <a:spcPts val="0"/>
                        </a:spcAft>
                      </a:pPr>
                      <a:r>
                        <a:rPr lang="uk-UA" sz="1400" dirty="0">
                          <a:effectLst/>
                        </a:rPr>
                        <a:t>Тип номеру </a:t>
                      </a:r>
                      <a:endParaRPr lang="ru-RU" sz="1100" dirty="0">
                        <a:effectLst/>
                        <a:latin typeface="Calibri"/>
                        <a:ea typeface="Calibri"/>
                        <a:cs typeface="Times New Roman"/>
                      </a:endParaRPr>
                    </a:p>
                  </a:txBody>
                  <a:tcPr marL="68580" marR="68580" marT="0" marB="0"/>
                </a:tc>
                <a:tc>
                  <a:txBody>
                    <a:bodyPr/>
                    <a:lstStyle/>
                    <a:p>
                      <a:pPr algn="ctr">
                        <a:lnSpc>
                          <a:spcPct val="150000"/>
                        </a:lnSpc>
                        <a:spcAft>
                          <a:spcPts val="0"/>
                        </a:spcAft>
                      </a:pPr>
                      <a:r>
                        <a:rPr lang="uk-UA" sz="1400">
                          <a:effectLst/>
                        </a:rPr>
                        <a:t>Кількість</a:t>
                      </a:r>
                      <a:endParaRPr lang="ru-RU" sz="1100">
                        <a:effectLst/>
                        <a:latin typeface="Calibri"/>
                        <a:ea typeface="Calibri"/>
                        <a:cs typeface="Times New Roman"/>
                      </a:endParaRPr>
                    </a:p>
                  </a:txBody>
                  <a:tcPr marL="68580" marR="68580" marT="0" marB="0"/>
                </a:tc>
                <a:tc>
                  <a:txBody>
                    <a:bodyPr/>
                    <a:lstStyle/>
                    <a:p>
                      <a:pPr algn="ctr">
                        <a:lnSpc>
                          <a:spcPct val="150000"/>
                        </a:lnSpc>
                        <a:spcAft>
                          <a:spcPts val="0"/>
                        </a:spcAft>
                      </a:pPr>
                      <a:r>
                        <a:rPr lang="uk-UA" sz="1400">
                          <a:effectLst/>
                        </a:rPr>
                        <a:t>Ціна</a:t>
                      </a:r>
                      <a:endParaRPr lang="ru-RU" sz="1100">
                        <a:effectLst/>
                        <a:latin typeface="Calibri"/>
                        <a:ea typeface="Calibri"/>
                        <a:cs typeface="Times New Roman"/>
                      </a:endParaRPr>
                    </a:p>
                  </a:txBody>
                  <a:tcPr marL="68580" marR="68580" marT="0" marB="0"/>
                </a:tc>
              </a:tr>
              <a:tr h="0">
                <a:tc>
                  <a:txBody>
                    <a:bodyPr/>
                    <a:lstStyle/>
                    <a:p>
                      <a:pPr algn="ctr">
                        <a:lnSpc>
                          <a:spcPct val="150000"/>
                        </a:lnSpc>
                        <a:spcAft>
                          <a:spcPts val="0"/>
                        </a:spcAft>
                      </a:pPr>
                      <a:r>
                        <a:rPr lang="uk-UA" sz="1400">
                          <a:effectLst/>
                        </a:rPr>
                        <a:t>Д</a:t>
                      </a:r>
                      <a:r>
                        <a:rPr lang="ru-RU" sz="1400">
                          <a:effectLst/>
                        </a:rPr>
                        <a:t>вомісний</a:t>
                      </a:r>
                      <a:endParaRPr lang="ru-RU" sz="1100">
                        <a:effectLst/>
                        <a:latin typeface="Calibri"/>
                        <a:ea typeface="Calibri"/>
                        <a:cs typeface="Times New Roman"/>
                      </a:endParaRPr>
                    </a:p>
                  </a:txBody>
                  <a:tcPr marL="68580" marR="68580" marT="0" marB="0"/>
                </a:tc>
                <a:tc>
                  <a:txBody>
                    <a:bodyPr/>
                    <a:lstStyle/>
                    <a:p>
                      <a:pPr algn="ctr">
                        <a:lnSpc>
                          <a:spcPct val="150000"/>
                        </a:lnSpc>
                        <a:spcAft>
                          <a:spcPts val="0"/>
                        </a:spcAft>
                      </a:pPr>
                      <a:r>
                        <a:rPr lang="uk-UA" sz="1400">
                          <a:effectLst/>
                        </a:rPr>
                        <a:t>1</a:t>
                      </a:r>
                      <a:endParaRPr lang="ru-RU" sz="1100">
                        <a:effectLst/>
                        <a:latin typeface="Calibri"/>
                        <a:ea typeface="Calibri"/>
                        <a:cs typeface="Times New Roman"/>
                      </a:endParaRPr>
                    </a:p>
                  </a:txBody>
                  <a:tcPr marL="68580" marR="68580" marT="0" marB="0"/>
                </a:tc>
                <a:tc>
                  <a:txBody>
                    <a:bodyPr/>
                    <a:lstStyle/>
                    <a:p>
                      <a:pPr algn="ctr">
                        <a:lnSpc>
                          <a:spcPct val="150000"/>
                        </a:lnSpc>
                        <a:spcAft>
                          <a:spcPts val="0"/>
                        </a:spcAft>
                      </a:pPr>
                      <a:r>
                        <a:rPr lang="uk-UA" sz="1400">
                          <a:effectLst/>
                        </a:rPr>
                        <a:t>375 грн</a:t>
                      </a:r>
                      <a:endParaRPr lang="ru-RU" sz="1100">
                        <a:effectLst/>
                        <a:latin typeface="Calibri"/>
                        <a:ea typeface="Calibri"/>
                        <a:cs typeface="Times New Roman"/>
                      </a:endParaRPr>
                    </a:p>
                  </a:txBody>
                  <a:tcPr marL="68580" marR="68580" marT="0" marB="0"/>
                </a:tc>
              </a:tr>
              <a:tr h="0">
                <a:tc>
                  <a:txBody>
                    <a:bodyPr/>
                    <a:lstStyle/>
                    <a:p>
                      <a:pPr algn="ctr">
                        <a:lnSpc>
                          <a:spcPct val="150000"/>
                        </a:lnSpc>
                        <a:spcAft>
                          <a:spcPts val="0"/>
                        </a:spcAft>
                      </a:pPr>
                      <a:r>
                        <a:rPr lang="uk-UA" sz="1400">
                          <a:effectLst/>
                        </a:rPr>
                        <a:t>Т</a:t>
                      </a:r>
                      <a:r>
                        <a:rPr lang="ru-RU" sz="1400">
                          <a:effectLst/>
                        </a:rPr>
                        <a:t>римісний</a:t>
                      </a:r>
                      <a:endParaRPr lang="ru-RU" sz="1100">
                        <a:effectLst/>
                        <a:latin typeface="Calibri"/>
                        <a:ea typeface="Calibri"/>
                        <a:cs typeface="Times New Roman"/>
                      </a:endParaRPr>
                    </a:p>
                  </a:txBody>
                  <a:tcPr marL="68580" marR="68580" marT="0" marB="0"/>
                </a:tc>
                <a:tc>
                  <a:txBody>
                    <a:bodyPr/>
                    <a:lstStyle/>
                    <a:p>
                      <a:pPr algn="ctr">
                        <a:lnSpc>
                          <a:spcPct val="150000"/>
                        </a:lnSpc>
                        <a:spcAft>
                          <a:spcPts val="0"/>
                        </a:spcAft>
                      </a:pPr>
                      <a:r>
                        <a:rPr lang="uk-UA" sz="1400">
                          <a:effectLst/>
                        </a:rPr>
                        <a:t>2</a:t>
                      </a:r>
                      <a:endParaRPr lang="ru-RU" sz="1100">
                        <a:effectLst/>
                        <a:latin typeface="Calibri"/>
                        <a:ea typeface="Calibri"/>
                        <a:cs typeface="Times New Roman"/>
                      </a:endParaRPr>
                    </a:p>
                  </a:txBody>
                  <a:tcPr marL="68580" marR="68580" marT="0" marB="0"/>
                </a:tc>
                <a:tc>
                  <a:txBody>
                    <a:bodyPr/>
                    <a:lstStyle/>
                    <a:p>
                      <a:pPr algn="ctr">
                        <a:lnSpc>
                          <a:spcPct val="150000"/>
                        </a:lnSpc>
                        <a:spcAft>
                          <a:spcPts val="0"/>
                        </a:spcAft>
                      </a:pPr>
                      <a:r>
                        <a:rPr lang="uk-UA" sz="1400">
                          <a:effectLst/>
                        </a:rPr>
                        <a:t>430 грн</a:t>
                      </a:r>
                      <a:endParaRPr lang="ru-RU" sz="1100">
                        <a:effectLst/>
                        <a:latin typeface="Calibri"/>
                        <a:ea typeface="Calibri"/>
                        <a:cs typeface="Times New Roman"/>
                      </a:endParaRPr>
                    </a:p>
                  </a:txBody>
                  <a:tcPr marL="68580" marR="68580" marT="0" marB="0"/>
                </a:tc>
              </a:tr>
              <a:tr h="0">
                <a:tc>
                  <a:txBody>
                    <a:bodyPr/>
                    <a:lstStyle/>
                    <a:p>
                      <a:pPr algn="ctr">
                        <a:lnSpc>
                          <a:spcPct val="150000"/>
                        </a:lnSpc>
                        <a:spcAft>
                          <a:spcPts val="0"/>
                        </a:spcAft>
                      </a:pPr>
                      <a:r>
                        <a:rPr lang="uk-UA" sz="1400">
                          <a:effectLst/>
                        </a:rPr>
                        <a:t>П</a:t>
                      </a:r>
                      <a:r>
                        <a:rPr lang="ru-RU" sz="1400">
                          <a:effectLst/>
                        </a:rPr>
                        <a:t>івлюкс</a:t>
                      </a:r>
                      <a:endParaRPr lang="ru-RU" sz="1100">
                        <a:effectLst/>
                        <a:latin typeface="Calibri"/>
                        <a:ea typeface="Calibri"/>
                        <a:cs typeface="Times New Roman"/>
                      </a:endParaRPr>
                    </a:p>
                  </a:txBody>
                  <a:tcPr marL="68580" marR="68580" marT="0" marB="0"/>
                </a:tc>
                <a:tc>
                  <a:txBody>
                    <a:bodyPr/>
                    <a:lstStyle/>
                    <a:p>
                      <a:pPr algn="ctr">
                        <a:lnSpc>
                          <a:spcPct val="150000"/>
                        </a:lnSpc>
                        <a:spcAft>
                          <a:spcPts val="0"/>
                        </a:spcAft>
                      </a:pPr>
                      <a:r>
                        <a:rPr lang="uk-UA" sz="1400">
                          <a:effectLst/>
                        </a:rPr>
                        <a:t>6</a:t>
                      </a:r>
                      <a:endParaRPr lang="ru-RU" sz="1100">
                        <a:effectLst/>
                        <a:latin typeface="Calibri"/>
                        <a:ea typeface="Calibri"/>
                        <a:cs typeface="Times New Roman"/>
                      </a:endParaRPr>
                    </a:p>
                  </a:txBody>
                  <a:tcPr marL="68580" marR="68580" marT="0" marB="0"/>
                </a:tc>
                <a:tc>
                  <a:txBody>
                    <a:bodyPr/>
                    <a:lstStyle/>
                    <a:p>
                      <a:pPr algn="ctr">
                        <a:lnSpc>
                          <a:spcPct val="150000"/>
                        </a:lnSpc>
                        <a:spcAft>
                          <a:spcPts val="0"/>
                        </a:spcAft>
                      </a:pPr>
                      <a:r>
                        <a:rPr lang="uk-UA" sz="1400" dirty="0">
                          <a:effectLst/>
                        </a:rPr>
                        <a:t>530 грн</a:t>
                      </a:r>
                      <a:endParaRPr lang="ru-RU" sz="1100" dirty="0">
                        <a:effectLst/>
                        <a:latin typeface="Calibri"/>
                        <a:ea typeface="Calibri"/>
                        <a:cs typeface="Times New Roman"/>
                      </a:endParaRPr>
                    </a:p>
                  </a:txBody>
                  <a:tcPr marL="68580" marR="68580" marT="0" marB="0"/>
                </a:tc>
              </a:tr>
            </a:tbl>
          </a:graphicData>
        </a:graphic>
      </p:graphicFrame>
      <p:sp>
        <p:nvSpPr>
          <p:cNvPr id="5" name="Rectangle 1"/>
          <p:cNvSpPr>
            <a:spLocks noChangeArrowheads="1"/>
          </p:cNvSpPr>
          <p:nvPr/>
        </p:nvSpPr>
        <p:spPr bwMode="auto">
          <a:xfrm>
            <a:off x="228600" y="1732749"/>
            <a:ext cx="87630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5337175" algn="l"/>
              </a:tabLst>
              <a:defRPr>
                <a:solidFill>
                  <a:schemeClr val="tx1"/>
                </a:solidFill>
                <a:latin typeface="Arial" pitchFamily="34" charset="0"/>
                <a:cs typeface="Arial" pitchFamily="34" charset="0"/>
              </a:defRPr>
            </a:lvl1pPr>
            <a:lvl2pPr fontAlgn="base">
              <a:spcBef>
                <a:spcPct val="0"/>
              </a:spcBef>
              <a:spcAft>
                <a:spcPct val="0"/>
              </a:spcAft>
              <a:tabLst>
                <a:tab pos="5337175" algn="l"/>
              </a:tabLst>
              <a:defRPr>
                <a:solidFill>
                  <a:schemeClr val="tx1"/>
                </a:solidFill>
                <a:latin typeface="Arial" pitchFamily="34" charset="0"/>
                <a:cs typeface="Arial" pitchFamily="34" charset="0"/>
              </a:defRPr>
            </a:lvl2pPr>
            <a:lvl3pPr fontAlgn="base">
              <a:spcBef>
                <a:spcPct val="0"/>
              </a:spcBef>
              <a:spcAft>
                <a:spcPct val="0"/>
              </a:spcAft>
              <a:tabLst>
                <a:tab pos="5337175" algn="l"/>
              </a:tabLst>
              <a:defRPr>
                <a:solidFill>
                  <a:schemeClr val="tx1"/>
                </a:solidFill>
                <a:latin typeface="Arial" pitchFamily="34" charset="0"/>
                <a:cs typeface="Arial" pitchFamily="34" charset="0"/>
              </a:defRPr>
            </a:lvl3pPr>
            <a:lvl4pPr fontAlgn="base">
              <a:spcBef>
                <a:spcPct val="0"/>
              </a:spcBef>
              <a:spcAft>
                <a:spcPct val="0"/>
              </a:spcAft>
              <a:tabLst>
                <a:tab pos="5337175" algn="l"/>
              </a:tabLst>
              <a:defRPr>
                <a:solidFill>
                  <a:schemeClr val="tx1"/>
                </a:solidFill>
                <a:latin typeface="Arial" pitchFamily="34" charset="0"/>
                <a:cs typeface="Arial" pitchFamily="34" charset="0"/>
              </a:defRPr>
            </a:lvl4pPr>
            <a:lvl5pPr fontAlgn="base">
              <a:spcBef>
                <a:spcPct val="0"/>
              </a:spcBef>
              <a:spcAft>
                <a:spcPct val="0"/>
              </a:spcAft>
              <a:tabLst>
                <a:tab pos="5337175" algn="l"/>
              </a:tabLst>
              <a:defRPr>
                <a:solidFill>
                  <a:schemeClr val="tx1"/>
                </a:solidFill>
                <a:latin typeface="Arial" pitchFamily="34" charset="0"/>
                <a:cs typeface="Arial" pitchFamily="34" charset="0"/>
              </a:defRPr>
            </a:lvl5pPr>
            <a:lvl6pPr fontAlgn="base">
              <a:spcBef>
                <a:spcPct val="0"/>
              </a:spcBef>
              <a:spcAft>
                <a:spcPct val="0"/>
              </a:spcAft>
              <a:tabLst>
                <a:tab pos="5337175" algn="l"/>
              </a:tabLst>
              <a:defRPr>
                <a:solidFill>
                  <a:schemeClr val="tx1"/>
                </a:solidFill>
                <a:latin typeface="Arial" pitchFamily="34" charset="0"/>
                <a:cs typeface="Arial" pitchFamily="34" charset="0"/>
              </a:defRPr>
            </a:lvl6pPr>
            <a:lvl7pPr fontAlgn="base">
              <a:spcBef>
                <a:spcPct val="0"/>
              </a:spcBef>
              <a:spcAft>
                <a:spcPct val="0"/>
              </a:spcAft>
              <a:tabLst>
                <a:tab pos="5337175" algn="l"/>
              </a:tabLst>
              <a:defRPr>
                <a:solidFill>
                  <a:schemeClr val="tx1"/>
                </a:solidFill>
                <a:latin typeface="Arial" pitchFamily="34" charset="0"/>
                <a:cs typeface="Arial" pitchFamily="34" charset="0"/>
              </a:defRPr>
            </a:lvl7pPr>
            <a:lvl8pPr fontAlgn="base">
              <a:spcBef>
                <a:spcPct val="0"/>
              </a:spcBef>
              <a:spcAft>
                <a:spcPct val="0"/>
              </a:spcAft>
              <a:tabLst>
                <a:tab pos="5337175" algn="l"/>
              </a:tabLst>
              <a:defRPr>
                <a:solidFill>
                  <a:schemeClr val="tx1"/>
                </a:solidFill>
                <a:latin typeface="Arial" pitchFamily="34" charset="0"/>
                <a:cs typeface="Arial" pitchFamily="34" charset="0"/>
              </a:defRPr>
            </a:lvl8pPr>
            <a:lvl9pPr fontAlgn="base">
              <a:spcBef>
                <a:spcPct val="0"/>
              </a:spcBef>
              <a:spcAft>
                <a:spcPct val="0"/>
              </a:spcAft>
              <a:tabLst>
                <a:tab pos="5337175" algn="l"/>
              </a:tabLst>
              <a:defRPr>
                <a:solidFill>
                  <a:schemeClr val="tx1"/>
                </a:solidFill>
                <a:latin typeface="Arial" pitchFamily="34" charset="0"/>
                <a:cs typeface="Arial" pitchFamily="34" charset="0"/>
              </a:defRPr>
            </a:lvl9pPr>
          </a:lstStyle>
          <a:p>
            <a:pPr marL="0" marR="0" lvl="0" indent="450850" algn="l" defTabSz="914400" rtl="0" eaLnBrk="1" fontAlgn="base" latinLnBrk="0" hangingPunct="1">
              <a:lnSpc>
                <a:spcPct val="100000"/>
              </a:lnSpc>
              <a:spcBef>
                <a:spcPct val="0"/>
              </a:spcBef>
              <a:spcAft>
                <a:spcPct val="0"/>
              </a:spcAft>
              <a:buClrTx/>
              <a:buSzTx/>
              <a:buFontTx/>
              <a:buNone/>
              <a:tabLst>
                <a:tab pos="5337175" algn="l"/>
              </a:tabLst>
            </a:pPr>
            <a:r>
              <a:rPr kumimoji="0" lang="uk-UA" altLang="ru-RU" sz="2400" b="1" i="1" u="none" strike="noStrike" cap="none" normalizeH="0" baseline="0" dirty="0" smtClean="0">
                <a:ln>
                  <a:noFill/>
                </a:ln>
                <a:solidFill>
                  <a:schemeClr val="accent1">
                    <a:lumMod val="75000"/>
                  </a:schemeClr>
                </a:solidFill>
                <a:effectLst/>
                <a:latin typeface="Times New Roman" panose="02020603050405020304" pitchFamily="18" charset="0"/>
                <a:ea typeface="Calibri" pitchFamily="34" charset="0"/>
                <a:cs typeface="Times New Roman" panose="02020603050405020304" pitchFamily="18" charset="0"/>
              </a:rPr>
              <a:t>Структура номерного фонду  гостинного двору «Синевир»</a:t>
            </a:r>
            <a:endParaRPr kumimoji="0" lang="ru-RU" altLang="ru-RU" sz="1100" b="1" i="1" u="none" strike="noStrike" cap="none" normalizeH="0" baseline="0" dirty="0" smtClean="0">
              <a:ln>
                <a:noFill/>
              </a:ln>
              <a:solidFill>
                <a:schemeClr val="accent1">
                  <a:lumMod val="75000"/>
                </a:schemeClr>
              </a:solidFill>
              <a:effectLst/>
              <a:latin typeface="Times New Roman" panose="02020603050405020304" pitchFamily="18" charset="0"/>
              <a:cs typeface="Times New Roman" panose="02020603050405020304"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tab pos="5337175" algn="l"/>
              </a:tabLst>
            </a:pPr>
            <a:endParaRPr kumimoji="0" lang="ru-RU" altLang="ru-RU" sz="3200" i="1" u="none" strike="noStrike" cap="none" normalizeH="0" baseline="0" dirty="0" smtClean="0">
              <a:ln>
                <a:noFill/>
              </a:ln>
              <a:solidFill>
                <a:schemeClr val="accent1">
                  <a:lumMod val="75000"/>
                </a:schemeClr>
              </a:solidFill>
              <a:effectLst/>
              <a:latin typeface="Times New Roman" panose="02020603050405020304" pitchFamily="18" charset="0"/>
              <a:cs typeface="Times New Roman" panose="02020603050405020304" pitchFamily="18" charset="0"/>
            </a:endParaRPr>
          </a:p>
        </p:txBody>
      </p:sp>
      <p:pic>
        <p:nvPicPr>
          <p:cNvPr id="6" name="Рисунок 5"/>
          <p:cNvPicPr/>
          <p:nvPr/>
        </p:nvPicPr>
        <p:blipFill>
          <a:blip r:embed="rId2" cstate="print">
            <a:extLst>
              <a:ext uri="{28A0092B-C50C-407E-A947-70E740481C1C}">
                <a14:useLocalDpi xmlns:a14="http://schemas.microsoft.com/office/drawing/2010/main" val="0"/>
              </a:ext>
            </a:extLst>
          </a:blip>
          <a:stretch>
            <a:fillRect/>
          </a:stretch>
        </p:blipFill>
        <p:spPr>
          <a:xfrm>
            <a:off x="5899150" y="2209802"/>
            <a:ext cx="2654300" cy="1838325"/>
          </a:xfrm>
          <a:prstGeom prst="rect">
            <a:avLst/>
          </a:prstGeom>
          <a:ln>
            <a:noFill/>
          </a:ln>
          <a:effectLst>
            <a:softEdge rad="112500"/>
          </a:effectLst>
        </p:spPr>
      </p:pic>
      <p:pic>
        <p:nvPicPr>
          <p:cNvPr id="7" name="Рисунок 6"/>
          <p:cNvPicPr/>
          <p:nvPr/>
        </p:nvPicPr>
        <p:blipFill>
          <a:blip r:embed="rId3">
            <a:extLst>
              <a:ext uri="{28A0092B-C50C-407E-A947-70E740481C1C}">
                <a14:useLocalDpi xmlns:a14="http://schemas.microsoft.com/office/drawing/2010/main" val="0"/>
              </a:ext>
            </a:extLst>
          </a:blip>
          <a:stretch>
            <a:fillRect/>
          </a:stretch>
        </p:blipFill>
        <p:spPr>
          <a:xfrm>
            <a:off x="661670" y="3733800"/>
            <a:ext cx="5237480" cy="2286000"/>
          </a:xfrm>
          <a:prstGeom prst="rect">
            <a:avLst/>
          </a:prstGeom>
          <a:ln>
            <a:noFill/>
          </a:ln>
          <a:effectLst>
            <a:softEdge rad="112500"/>
          </a:effectLst>
        </p:spPr>
      </p:pic>
      <p:pic>
        <p:nvPicPr>
          <p:cNvPr id="8" name="Рисунок 7"/>
          <p:cNvPicPr/>
          <p:nvPr/>
        </p:nvPicPr>
        <p:blipFill>
          <a:blip r:embed="rId4" cstate="print">
            <a:extLst>
              <a:ext uri="{28A0092B-C50C-407E-A947-70E740481C1C}">
                <a14:useLocalDpi xmlns:a14="http://schemas.microsoft.com/office/drawing/2010/main" val="0"/>
              </a:ext>
            </a:extLst>
          </a:blip>
          <a:stretch>
            <a:fillRect/>
          </a:stretch>
        </p:blipFill>
        <p:spPr>
          <a:xfrm>
            <a:off x="6172835" y="4064828"/>
            <a:ext cx="2106930" cy="1828800"/>
          </a:xfrm>
          <a:prstGeom prst="rect">
            <a:avLst/>
          </a:prstGeom>
          <a:ln>
            <a:noFill/>
          </a:ln>
          <a:effectLst>
            <a:softEdge rad="112500"/>
          </a:effectLst>
        </p:spPr>
      </p:pic>
    </p:spTree>
    <p:extLst>
      <p:ext uri="{BB962C8B-B14F-4D97-AF65-F5344CB8AC3E}">
        <p14:creationId xmlns:p14="http://schemas.microsoft.com/office/powerpoint/2010/main" val="7715892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t">
            <a:normAutofit fontScale="90000"/>
          </a:bodyPr>
          <a:lstStyle/>
          <a:p>
            <a:r>
              <a:rPr lang="uk-UA" sz="2400" i="1" dirty="0">
                <a:effectLst/>
                <a:latin typeface="Times New Roman" panose="02020603050405020304" pitchFamily="18" charset="0"/>
                <a:cs typeface="Times New Roman" panose="02020603050405020304" pitchFamily="18" charset="0"/>
              </a:rPr>
              <a:t>Складання </a:t>
            </a:r>
            <a:r>
              <a:rPr lang="uk-UA" sz="2400" i="1" dirty="0" smtClean="0">
                <a:effectLst/>
                <a:latin typeface="Times New Roman" panose="02020603050405020304" pitchFamily="18" charset="0"/>
                <a:cs typeface="Times New Roman" panose="02020603050405020304" pitchFamily="18" charset="0"/>
              </a:rPr>
              <a:t>програми обслуговування</a:t>
            </a:r>
            <a:r>
              <a:rPr lang="uk-UA" sz="2400" dirty="0" smtClean="0">
                <a:effectLst/>
                <a:latin typeface="Times New Roman" panose="02020603050405020304" pitchFamily="18" charset="0"/>
                <a:cs typeface="Times New Roman" panose="02020603050405020304" pitchFamily="18" charset="0"/>
              </a:rPr>
              <a:t/>
            </a:r>
            <a:br>
              <a:rPr lang="uk-UA" sz="2400" dirty="0" smtClean="0">
                <a:effectLst/>
                <a:latin typeface="Times New Roman" panose="02020603050405020304" pitchFamily="18" charset="0"/>
                <a:cs typeface="Times New Roman" panose="02020603050405020304" pitchFamily="18" charset="0"/>
              </a:rPr>
            </a:br>
            <a:r>
              <a:rPr lang="uk-UA" sz="2400" dirty="0">
                <a:effectLst/>
              </a:rPr>
              <a:t>Програма обслуговування</a:t>
            </a:r>
            <a:r>
              <a:rPr lang="uk-UA" sz="2400" i="1" dirty="0">
                <a:effectLst/>
              </a:rPr>
              <a:t> — </a:t>
            </a:r>
            <a:r>
              <a:rPr lang="uk-UA" sz="2400" dirty="0">
                <a:effectLst/>
              </a:rPr>
              <a:t>це набір запланованих туристичних послуг, розподілений за днями та годинами їх надання.</a:t>
            </a:r>
            <a:r>
              <a:rPr lang="ru-RU" sz="2400" dirty="0">
                <a:effectLst/>
              </a:rPr>
              <a:t/>
            </a:r>
            <a:br>
              <a:rPr lang="ru-RU" sz="2400" dirty="0">
                <a:effectLst/>
              </a:rPr>
            </a:br>
            <a:endParaRPr lang="ru-RU" sz="2400" dirty="0">
              <a:latin typeface="Times New Roman" panose="02020603050405020304" pitchFamily="18" charset="0"/>
              <a:cs typeface="Times New Roman" panose="02020603050405020304" pitchFamily="18" charset="0"/>
            </a:endParaRPr>
          </a:p>
        </p:txBody>
      </p:sp>
      <p:sp>
        <p:nvSpPr>
          <p:cNvPr id="5" name="Rectangle 1"/>
          <p:cNvSpPr>
            <a:spLocks noChangeArrowheads="1"/>
          </p:cNvSpPr>
          <p:nvPr/>
        </p:nvSpPr>
        <p:spPr bwMode="auto">
          <a:xfrm>
            <a:off x="2210738" y="1258669"/>
            <a:ext cx="381187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ru-RU" b="1" i="1" u="none" strike="noStrike" cap="none" normalizeH="0" baseline="0" dirty="0" smtClean="0">
                <a:ln>
                  <a:noFill/>
                </a:ln>
                <a:solidFill>
                  <a:schemeClr val="accent1">
                    <a:lumMod val="75000"/>
                  </a:schemeClr>
                </a:solidFill>
                <a:effectLst/>
                <a:latin typeface="Times New Roman" panose="02020603050405020304" pitchFamily="18" charset="0"/>
                <a:ea typeface="Calibri" pitchFamily="34" charset="0"/>
                <a:cs typeface="Times New Roman" panose="02020603050405020304" pitchFamily="18" charset="0"/>
              </a:rPr>
              <a:t>Програма обслуговування туристів</a:t>
            </a:r>
            <a:endParaRPr kumimoji="0" lang="ru-RU" altLang="ru-RU" b="1" i="1" u="none" strike="noStrike" cap="none" normalizeH="0" baseline="0" dirty="0" smtClean="0">
              <a:ln>
                <a:noFill/>
              </a:ln>
              <a:solidFill>
                <a:schemeClr val="accent1">
                  <a:lumMod val="75000"/>
                </a:schemeClr>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487013079"/>
              </p:ext>
            </p:extLst>
          </p:nvPr>
        </p:nvGraphicFramePr>
        <p:xfrm>
          <a:off x="609600" y="1722128"/>
          <a:ext cx="8077200" cy="5027458"/>
        </p:xfrm>
        <a:graphic>
          <a:graphicData uri="http://schemas.openxmlformats.org/drawingml/2006/table">
            <a:tbl>
              <a:tblPr firstRow="1" firstCol="1" bandRow="1">
                <a:tableStyleId>{5C22544A-7EE6-4342-B048-85BDC9FD1C3A}</a:tableStyleId>
              </a:tblPr>
              <a:tblGrid>
                <a:gridCol w="748017"/>
                <a:gridCol w="2449209"/>
                <a:gridCol w="4791573"/>
                <a:gridCol w="88401"/>
              </a:tblGrid>
              <a:tr h="248275">
                <a:tc>
                  <a:txBody>
                    <a:bodyPr/>
                    <a:lstStyle/>
                    <a:p>
                      <a:pPr algn="ctr">
                        <a:lnSpc>
                          <a:spcPct val="115000"/>
                        </a:lnSpc>
                        <a:spcAft>
                          <a:spcPts val="0"/>
                        </a:spcAft>
                      </a:pPr>
                      <a:r>
                        <a:rPr lang="uk-UA" sz="1200" b="1" dirty="0">
                          <a:effectLst/>
                          <a:latin typeface="Times New Roman" panose="02020603050405020304" pitchFamily="18" charset="0"/>
                          <a:cs typeface="Times New Roman" panose="02020603050405020304" pitchFamily="18" charset="0"/>
                        </a:rPr>
                        <a:t>День</a:t>
                      </a:r>
                      <a:endParaRPr lang="ru-RU" sz="1100" b="1" dirty="0">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ctr">
                        <a:lnSpc>
                          <a:spcPct val="115000"/>
                        </a:lnSpc>
                        <a:spcAft>
                          <a:spcPts val="0"/>
                        </a:spcAft>
                      </a:pPr>
                      <a:r>
                        <a:rPr lang="uk-UA" sz="1200" b="1">
                          <a:effectLst/>
                          <a:latin typeface="Times New Roman" panose="02020603050405020304" pitchFamily="18" charset="0"/>
                          <a:cs typeface="Times New Roman" panose="02020603050405020304" pitchFamily="18" charset="0"/>
                        </a:rPr>
                        <a:t>Година</a:t>
                      </a:r>
                      <a:endParaRPr lang="ru-RU" sz="1100" b="1">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ctr">
                        <a:lnSpc>
                          <a:spcPct val="115000"/>
                        </a:lnSpc>
                        <a:spcAft>
                          <a:spcPts val="0"/>
                        </a:spcAft>
                      </a:pPr>
                      <a:r>
                        <a:rPr lang="uk-UA" sz="1200" b="1" dirty="0">
                          <a:effectLst/>
                          <a:latin typeface="Times New Roman" panose="02020603050405020304" pitchFamily="18" charset="0"/>
                          <a:cs typeface="Times New Roman" panose="02020603050405020304" pitchFamily="18" charset="0"/>
                        </a:rPr>
                        <a:t>Програмні заходи</a:t>
                      </a:r>
                      <a:endParaRPr lang="ru-RU" sz="1100" b="1" dirty="0">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l">
                        <a:lnSpc>
                          <a:spcPct val="115000"/>
                        </a:lnSpc>
                        <a:spcAft>
                          <a:spcPts val="1000"/>
                        </a:spcAft>
                      </a:pPr>
                      <a:r>
                        <a:rPr lang="ru-RU" sz="900">
                          <a:effectLst/>
                        </a:rPr>
                        <a:t> </a:t>
                      </a:r>
                      <a:endParaRPr lang="ru-RU" sz="900">
                        <a:effectLst/>
                        <a:latin typeface="Calibri"/>
                        <a:ea typeface="Calibri"/>
                        <a:cs typeface="Times New Roman"/>
                      </a:endParaRPr>
                    </a:p>
                  </a:txBody>
                  <a:tcPr marL="0" marR="0" marT="0" marB="0" anchor="ctr"/>
                </a:tc>
              </a:tr>
              <a:tr h="286504">
                <a:tc rowSpan="10">
                  <a:txBody>
                    <a:bodyPr/>
                    <a:lstStyle/>
                    <a:p>
                      <a:pPr algn="ctr">
                        <a:lnSpc>
                          <a:spcPct val="115000"/>
                        </a:lnSpc>
                        <a:spcAft>
                          <a:spcPts val="0"/>
                        </a:spcAft>
                      </a:pPr>
                      <a:r>
                        <a:rPr lang="uk-UA" sz="1200" b="1">
                          <a:effectLst/>
                          <a:latin typeface="Times New Roman" panose="02020603050405020304" pitchFamily="18" charset="0"/>
                          <a:cs typeface="Times New Roman" panose="02020603050405020304" pitchFamily="18" charset="0"/>
                        </a:rPr>
                        <a:t>1</a:t>
                      </a:r>
                      <a:endParaRPr lang="ru-RU" sz="1100" b="1">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200" b="1">
                          <a:effectLst/>
                          <a:latin typeface="Times New Roman" panose="02020603050405020304" pitchFamily="18" charset="0"/>
                          <a:cs typeface="Times New Roman" panose="02020603050405020304" pitchFamily="18" charset="0"/>
                        </a:rPr>
                        <a:t> </a:t>
                      </a:r>
                      <a:endParaRPr lang="ru-RU" sz="1100" b="1">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200" b="1">
                          <a:effectLst/>
                          <a:latin typeface="Times New Roman" panose="02020603050405020304" pitchFamily="18" charset="0"/>
                          <a:cs typeface="Times New Roman" panose="02020603050405020304" pitchFamily="18" charset="0"/>
                        </a:rPr>
                        <a:t> </a:t>
                      </a:r>
                      <a:endParaRPr lang="ru-RU" sz="1100" b="1">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200" b="1">
                          <a:effectLst/>
                          <a:latin typeface="Times New Roman" panose="02020603050405020304" pitchFamily="18" charset="0"/>
                          <a:cs typeface="Times New Roman" panose="02020603050405020304" pitchFamily="18" charset="0"/>
                        </a:rPr>
                        <a:t> </a:t>
                      </a:r>
                      <a:endParaRPr lang="ru-RU" sz="1100" b="1">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200" b="1">
                          <a:effectLst/>
                          <a:latin typeface="Times New Roman" panose="02020603050405020304" pitchFamily="18" charset="0"/>
                          <a:cs typeface="Times New Roman" panose="02020603050405020304" pitchFamily="18" charset="0"/>
                        </a:rPr>
                        <a:t> </a:t>
                      </a:r>
                      <a:endParaRPr lang="ru-RU" sz="1100" b="1">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200" b="1">
                          <a:effectLst/>
                          <a:latin typeface="Times New Roman" panose="02020603050405020304" pitchFamily="18" charset="0"/>
                          <a:cs typeface="Times New Roman" panose="02020603050405020304" pitchFamily="18" charset="0"/>
                        </a:rPr>
                        <a:t> </a:t>
                      </a:r>
                      <a:endParaRPr lang="ru-RU" sz="1100" b="1">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100" b="1">
                          <a:effectLst/>
                          <a:latin typeface="Times New Roman" panose="02020603050405020304" pitchFamily="18" charset="0"/>
                          <a:cs typeface="Times New Roman" panose="02020603050405020304" pitchFamily="18" charset="0"/>
                        </a:rPr>
                        <a:t> </a:t>
                      </a:r>
                      <a:endParaRPr lang="ru-RU" sz="1100" b="1">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ctr">
                        <a:lnSpc>
                          <a:spcPct val="115000"/>
                        </a:lnSpc>
                        <a:spcAft>
                          <a:spcPts val="0"/>
                        </a:spcAft>
                      </a:pPr>
                      <a:r>
                        <a:rPr lang="uk-UA" sz="1200" b="1" dirty="0">
                          <a:solidFill>
                            <a:schemeClr val="accent1">
                              <a:lumMod val="75000"/>
                            </a:schemeClr>
                          </a:solidFill>
                          <a:effectLst/>
                          <a:latin typeface="Times New Roman" panose="02020603050405020304" pitchFamily="18" charset="0"/>
                          <a:cs typeface="Times New Roman" panose="02020603050405020304" pitchFamily="18" charset="0"/>
                        </a:rPr>
                        <a:t>7:00</a:t>
                      </a:r>
                      <a:endParaRPr lang="ru-RU" sz="110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Збір групи туристів у м. Львові на ЖД вокзалі</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l">
                        <a:lnSpc>
                          <a:spcPct val="115000"/>
                        </a:lnSpc>
                        <a:spcAft>
                          <a:spcPts val="1000"/>
                        </a:spcAft>
                      </a:pPr>
                      <a:r>
                        <a:rPr lang="ru-RU" sz="900">
                          <a:effectLst/>
                        </a:rPr>
                        <a:t> </a:t>
                      </a:r>
                      <a:endParaRPr lang="ru-RU" sz="900">
                        <a:effectLst/>
                        <a:latin typeface="Calibri"/>
                        <a:ea typeface="Calibri"/>
                        <a:cs typeface="Times New Roman"/>
                      </a:endParaRPr>
                    </a:p>
                  </a:txBody>
                  <a:tcPr marL="0" marR="0" marT="0" marB="0" anchor="ctr"/>
                </a:tc>
              </a:tr>
              <a:tr h="204289">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7:30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Виїзд з м. Львова</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l">
                        <a:lnSpc>
                          <a:spcPct val="115000"/>
                        </a:lnSpc>
                        <a:spcAft>
                          <a:spcPts val="1000"/>
                        </a:spcAft>
                      </a:pPr>
                      <a:r>
                        <a:rPr lang="ru-RU" sz="900">
                          <a:effectLst/>
                        </a:rPr>
                        <a:t> </a:t>
                      </a:r>
                      <a:endParaRPr lang="ru-RU" sz="900">
                        <a:effectLst/>
                        <a:latin typeface="Calibri"/>
                        <a:ea typeface="Calibri"/>
                        <a:cs typeface="Times New Roman"/>
                      </a:endParaRPr>
                    </a:p>
                  </a:txBody>
                  <a:tcPr marL="0" marR="0" marT="0" marB="0" anchor="ctr"/>
                </a:tc>
              </a:tr>
              <a:tr h="204289">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11:00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Приїзд в м. Пилипець</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l">
                        <a:lnSpc>
                          <a:spcPct val="115000"/>
                        </a:lnSpc>
                        <a:spcAft>
                          <a:spcPts val="1000"/>
                        </a:spcAft>
                      </a:pPr>
                      <a:r>
                        <a:rPr lang="ru-RU" sz="900">
                          <a:effectLst/>
                        </a:rPr>
                        <a:t> </a:t>
                      </a:r>
                      <a:endParaRPr lang="ru-RU" sz="900">
                        <a:effectLst/>
                        <a:latin typeface="Calibri"/>
                        <a:ea typeface="Calibri"/>
                        <a:cs typeface="Times New Roman"/>
                      </a:endParaRPr>
                    </a:p>
                  </a:txBody>
                  <a:tcPr marL="0" marR="0" marT="0" marB="0" anchor="ctr"/>
                </a:tc>
              </a:tr>
              <a:tr h="306058">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11:30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just">
                        <a:lnSpc>
                          <a:spcPct val="115000"/>
                        </a:lnSpc>
                        <a:spcAft>
                          <a:spcPts val="0"/>
                        </a:spcAft>
                      </a:pPr>
                      <a:r>
                        <a:rPr lang="ru-RU" sz="1200" b="1">
                          <a:solidFill>
                            <a:schemeClr val="accent1">
                              <a:lumMod val="75000"/>
                            </a:schemeClr>
                          </a:solidFill>
                          <a:effectLst/>
                          <a:latin typeface="Times New Roman" panose="02020603050405020304" pitchFamily="18" charset="0"/>
                          <a:cs typeface="Times New Roman" panose="02020603050405020304" pitchFamily="18" charset="0"/>
                        </a:rPr>
                        <a:t>Підйом на гору Гемба на крісельному підйомнику.</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l">
                        <a:lnSpc>
                          <a:spcPct val="115000"/>
                        </a:lnSpc>
                        <a:spcAft>
                          <a:spcPts val="1000"/>
                        </a:spcAft>
                      </a:pPr>
                      <a:r>
                        <a:rPr lang="ru-RU" sz="900">
                          <a:effectLst/>
                        </a:rPr>
                        <a:t> </a:t>
                      </a:r>
                      <a:endParaRPr lang="ru-RU" sz="900">
                        <a:effectLst/>
                        <a:latin typeface="Calibri"/>
                        <a:ea typeface="Calibri"/>
                        <a:cs typeface="Times New Roman"/>
                      </a:endParaRPr>
                    </a:p>
                  </a:txBody>
                  <a:tcPr marL="0" marR="0" marT="0" marB="0" anchor="ctr"/>
                </a:tc>
              </a:tr>
              <a:tr h="204289">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14:00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just">
                        <a:lnSpc>
                          <a:spcPct val="115000"/>
                        </a:lnSpc>
                        <a:spcAft>
                          <a:spcPts val="0"/>
                        </a:spcAft>
                      </a:pPr>
                      <a:r>
                        <a:rPr lang="ru-RU" sz="1200" b="1">
                          <a:solidFill>
                            <a:schemeClr val="accent1">
                              <a:lumMod val="75000"/>
                            </a:schemeClr>
                          </a:solidFill>
                          <a:effectLst/>
                          <a:latin typeface="Times New Roman" panose="02020603050405020304" pitchFamily="18" charset="0"/>
                          <a:cs typeface="Times New Roman" panose="02020603050405020304" pitchFamily="18" charset="0"/>
                        </a:rPr>
                        <a:t>Обід у ресторані</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l">
                        <a:lnSpc>
                          <a:spcPct val="115000"/>
                        </a:lnSpc>
                        <a:spcAft>
                          <a:spcPts val="1000"/>
                        </a:spcAft>
                      </a:pPr>
                      <a:r>
                        <a:rPr lang="ru-RU" sz="900">
                          <a:effectLst/>
                        </a:rPr>
                        <a:t> </a:t>
                      </a:r>
                      <a:endParaRPr lang="ru-RU" sz="900">
                        <a:effectLst/>
                        <a:latin typeface="Calibri"/>
                        <a:ea typeface="Calibri"/>
                        <a:cs typeface="Times New Roman"/>
                      </a:endParaRPr>
                    </a:p>
                  </a:txBody>
                  <a:tcPr marL="0" marR="0" marT="0" marB="0" anchor="ctr"/>
                </a:tc>
              </a:tr>
              <a:tr h="204289">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15:00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Похід до водоспаду Шипіт</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l">
                        <a:lnSpc>
                          <a:spcPct val="115000"/>
                        </a:lnSpc>
                        <a:spcAft>
                          <a:spcPts val="1000"/>
                        </a:spcAft>
                      </a:pPr>
                      <a:r>
                        <a:rPr lang="ru-RU" sz="900">
                          <a:effectLst/>
                        </a:rPr>
                        <a:t> </a:t>
                      </a:r>
                      <a:endParaRPr lang="ru-RU" sz="900">
                        <a:effectLst/>
                        <a:latin typeface="Calibri"/>
                        <a:ea typeface="Calibri"/>
                        <a:cs typeface="Times New Roman"/>
                      </a:endParaRPr>
                    </a:p>
                  </a:txBody>
                  <a:tcPr marL="0" marR="0" marT="0" marB="0" anchor="ctr"/>
                </a:tc>
              </a:tr>
              <a:tr h="222915">
                <a:tc vMerge="1">
                  <a:txBody>
                    <a:bodyPr/>
                    <a:lstStyle/>
                    <a:p>
                      <a:endParaRPr lang="ru-RU"/>
                    </a:p>
                  </a:txBody>
                  <a:tcPr/>
                </a:tc>
                <a:tc>
                  <a:txBody>
                    <a:bodyPr/>
                    <a:lstStyle/>
                    <a:p>
                      <a:pPr algn="ctr">
                        <a:lnSpc>
                          <a:spcPct val="115000"/>
                        </a:lnSpc>
                        <a:spcAft>
                          <a:spcPts val="0"/>
                        </a:spcAft>
                      </a:pPr>
                      <a:r>
                        <a:rPr lang="uk-UA" sz="1200" b="1" dirty="0">
                          <a:solidFill>
                            <a:schemeClr val="accent1">
                              <a:lumMod val="75000"/>
                            </a:schemeClr>
                          </a:solidFill>
                          <a:effectLst/>
                          <a:latin typeface="Times New Roman" panose="02020603050405020304" pitchFamily="18" charset="0"/>
                          <a:cs typeface="Times New Roman" panose="02020603050405020304" pitchFamily="18" charset="0"/>
                        </a:rPr>
                        <a:t>16:30</a:t>
                      </a:r>
                      <a:endParaRPr lang="ru-RU" sz="110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Вільний час.За бажанням катання на велосипедах,квадроциклах.</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l">
                        <a:lnSpc>
                          <a:spcPct val="115000"/>
                        </a:lnSpc>
                        <a:spcAft>
                          <a:spcPts val="1000"/>
                        </a:spcAft>
                      </a:pPr>
                      <a:r>
                        <a:rPr lang="ru-RU" sz="900">
                          <a:effectLst/>
                        </a:rPr>
                        <a:t> </a:t>
                      </a:r>
                      <a:endParaRPr lang="ru-RU" sz="900">
                        <a:effectLst/>
                        <a:latin typeface="Calibri"/>
                        <a:ea typeface="Calibri"/>
                        <a:cs typeface="Times New Roman"/>
                      </a:endParaRPr>
                    </a:p>
                  </a:txBody>
                  <a:tcPr marL="0" marR="0" marT="0" marB="0" anchor="ctr"/>
                </a:tc>
              </a:tr>
              <a:tr h="204289">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17:30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Бажаючі йдуть в сауну або чани</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l">
                        <a:lnSpc>
                          <a:spcPct val="115000"/>
                        </a:lnSpc>
                        <a:spcAft>
                          <a:spcPts val="1000"/>
                        </a:spcAft>
                      </a:pPr>
                      <a:r>
                        <a:rPr lang="ru-RU" sz="900">
                          <a:effectLst/>
                        </a:rPr>
                        <a:t> </a:t>
                      </a:r>
                      <a:endParaRPr lang="ru-RU" sz="900">
                        <a:effectLst/>
                        <a:latin typeface="Calibri"/>
                        <a:ea typeface="Calibri"/>
                        <a:cs typeface="Times New Roman"/>
                      </a:endParaRPr>
                    </a:p>
                  </a:txBody>
                  <a:tcPr marL="0" marR="0" marT="0" marB="0" anchor="ctr"/>
                </a:tc>
              </a:tr>
              <a:tr h="204289">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19:30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Поселення в готель</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l">
                        <a:lnSpc>
                          <a:spcPct val="115000"/>
                        </a:lnSpc>
                        <a:spcAft>
                          <a:spcPts val="1000"/>
                        </a:spcAft>
                      </a:pPr>
                      <a:r>
                        <a:rPr lang="ru-RU" sz="900">
                          <a:effectLst/>
                        </a:rPr>
                        <a:t> </a:t>
                      </a:r>
                      <a:endParaRPr lang="ru-RU" sz="900">
                        <a:effectLst/>
                        <a:latin typeface="Calibri"/>
                        <a:ea typeface="Calibri"/>
                        <a:cs typeface="Times New Roman"/>
                      </a:endParaRPr>
                    </a:p>
                  </a:txBody>
                  <a:tcPr marL="0" marR="0" marT="0" marB="0" anchor="ctr"/>
                </a:tc>
              </a:tr>
              <a:tr h="204289">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20:00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Вечеря</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l">
                        <a:lnSpc>
                          <a:spcPct val="115000"/>
                        </a:lnSpc>
                        <a:spcAft>
                          <a:spcPts val="1000"/>
                        </a:spcAft>
                      </a:pPr>
                      <a:r>
                        <a:rPr lang="ru-RU" sz="900">
                          <a:effectLst/>
                        </a:rPr>
                        <a:t> </a:t>
                      </a:r>
                      <a:endParaRPr lang="ru-RU" sz="900">
                        <a:effectLst/>
                        <a:latin typeface="Calibri"/>
                        <a:ea typeface="Calibri"/>
                        <a:cs typeface="Times New Roman"/>
                      </a:endParaRPr>
                    </a:p>
                  </a:txBody>
                  <a:tcPr marL="0" marR="0" marT="0" marB="0" anchor="ctr"/>
                </a:tc>
              </a:tr>
              <a:tr h="204289">
                <a:tc rowSpan="12">
                  <a:txBody>
                    <a:bodyPr/>
                    <a:lstStyle/>
                    <a:p>
                      <a:pPr algn="ctr">
                        <a:lnSpc>
                          <a:spcPct val="115000"/>
                        </a:lnSpc>
                        <a:spcAft>
                          <a:spcPts val="0"/>
                        </a:spcAft>
                      </a:pPr>
                      <a:r>
                        <a:rPr lang="uk-UA" sz="1200" b="1">
                          <a:effectLst/>
                          <a:latin typeface="Times New Roman" panose="02020603050405020304" pitchFamily="18" charset="0"/>
                          <a:cs typeface="Times New Roman" panose="02020603050405020304" pitchFamily="18" charset="0"/>
                        </a:rPr>
                        <a:t>2</a:t>
                      </a:r>
                      <a:endParaRPr lang="ru-RU" sz="1100" b="1">
                        <a:effectLst/>
                        <a:latin typeface="Times New Roman" panose="02020603050405020304" pitchFamily="18" charset="0"/>
                        <a:ea typeface="Calibri"/>
                        <a:cs typeface="Times New Roman" panose="02020603050405020304" pitchFamily="18" charset="0"/>
                      </a:endParaRPr>
                    </a:p>
                  </a:txBody>
                  <a:tcPr marL="54661" marR="54661" marT="0" marB="0"/>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8.00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gridSpan="2">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Сніданок</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hMerge="1">
                  <a:txBody>
                    <a:bodyPr/>
                    <a:lstStyle/>
                    <a:p>
                      <a:endParaRPr lang="ru-RU"/>
                    </a:p>
                  </a:txBody>
                  <a:tcPr/>
                </a:tc>
              </a:tr>
              <a:tr h="204289">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10.00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gridSpan="2">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Виселення з готелю</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hMerge="1">
                  <a:txBody>
                    <a:bodyPr/>
                    <a:lstStyle/>
                    <a:p>
                      <a:endParaRPr lang="ru-RU"/>
                    </a:p>
                  </a:txBody>
                  <a:tcPr/>
                </a:tc>
              </a:tr>
              <a:tr h="204289">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10.30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gridSpan="2">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Виїзд з м.Пилипець</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hMerge="1">
                  <a:txBody>
                    <a:bodyPr/>
                    <a:lstStyle/>
                    <a:p>
                      <a:endParaRPr lang="ru-RU"/>
                    </a:p>
                  </a:txBody>
                  <a:tcPr/>
                </a:tc>
              </a:tr>
              <a:tr h="204289">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12.00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gridSpan="2">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Приїзд до м.Колочава</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hMerge="1">
                  <a:txBody>
                    <a:bodyPr/>
                    <a:lstStyle/>
                    <a:p>
                      <a:endParaRPr lang="ru-RU"/>
                    </a:p>
                  </a:txBody>
                  <a:tcPr/>
                </a:tc>
              </a:tr>
              <a:tr h="204289">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12.30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gridSpan="2">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Обід</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hMerge="1">
                  <a:txBody>
                    <a:bodyPr/>
                    <a:lstStyle/>
                    <a:p>
                      <a:endParaRPr lang="ru-RU"/>
                    </a:p>
                  </a:txBody>
                  <a:tcPr/>
                </a:tc>
              </a:tr>
              <a:tr h="204289">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13.30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gridSpan="2">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Старе село в Колочаві</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hMerge="1">
                  <a:txBody>
                    <a:bodyPr/>
                    <a:lstStyle/>
                    <a:p>
                      <a:endParaRPr lang="ru-RU"/>
                    </a:p>
                  </a:txBody>
                  <a:tcPr/>
                </a:tc>
              </a:tr>
              <a:tr h="286504">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15.30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gridSpan="2">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Екскурсія в музей Колочавська вузькоколійка</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hMerge="1">
                  <a:txBody>
                    <a:bodyPr/>
                    <a:lstStyle/>
                    <a:p>
                      <a:endParaRPr lang="ru-RU"/>
                    </a:p>
                  </a:txBody>
                  <a:tcPr/>
                </a:tc>
              </a:tr>
              <a:tr h="204289">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16.00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gridSpan="2">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Виїзд з м.Колочава</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hMerge="1">
                  <a:txBody>
                    <a:bodyPr/>
                    <a:lstStyle/>
                    <a:p>
                      <a:endParaRPr lang="ru-RU"/>
                    </a:p>
                  </a:txBody>
                  <a:tcPr/>
                </a:tc>
              </a:tr>
              <a:tr h="204289">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17.00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gridSpan="2">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Приїзд до о.Синевир</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hMerge="1">
                  <a:txBody>
                    <a:bodyPr/>
                    <a:lstStyle/>
                    <a:p>
                      <a:endParaRPr lang="ru-RU"/>
                    </a:p>
                  </a:txBody>
                  <a:tcPr/>
                </a:tc>
              </a:tr>
              <a:tr h="204289">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18.00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gridSpan="2">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Вечеря в колибі біля о.Синевир</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hMerge="1">
                  <a:txBody>
                    <a:bodyPr/>
                    <a:lstStyle/>
                    <a:p>
                      <a:endParaRPr lang="ru-RU"/>
                    </a:p>
                  </a:txBody>
                  <a:tcPr/>
                </a:tc>
              </a:tr>
              <a:tr h="204289">
                <a:tc vMerge="1">
                  <a:txBody>
                    <a:bodyPr/>
                    <a:lstStyle/>
                    <a:p>
                      <a:endParaRPr lang="ru-RU"/>
                    </a:p>
                  </a:txBody>
                  <a:tcPr/>
                </a:tc>
                <a:tc>
                  <a:txBody>
                    <a:bodyPr/>
                    <a:lstStyle/>
                    <a:p>
                      <a:pPr algn="ctr">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19.00</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gridSpan="2">
                  <a:txBody>
                    <a:bodyPr/>
                    <a:lstStyle/>
                    <a:p>
                      <a:pPr algn="just">
                        <a:lnSpc>
                          <a:spcPct val="115000"/>
                        </a:lnSpc>
                        <a:spcAft>
                          <a:spcPts val="0"/>
                        </a:spcAft>
                      </a:pPr>
                      <a:r>
                        <a:rPr lang="uk-UA" sz="1200" b="1">
                          <a:solidFill>
                            <a:schemeClr val="accent1">
                              <a:lumMod val="75000"/>
                            </a:schemeClr>
                          </a:solidFill>
                          <a:effectLst/>
                          <a:latin typeface="Times New Roman" panose="02020603050405020304" pitchFamily="18" charset="0"/>
                          <a:cs typeface="Times New Roman" panose="02020603050405020304" pitchFamily="18" charset="0"/>
                        </a:rPr>
                        <a:t>Поселення в готель</a:t>
                      </a:r>
                      <a:endParaRPr lang="ru-RU" sz="11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hMerge="1">
                  <a:txBody>
                    <a:bodyPr/>
                    <a:lstStyle/>
                    <a:p>
                      <a:endParaRPr lang="ru-RU"/>
                    </a:p>
                  </a:txBody>
                  <a:tcPr/>
                </a:tc>
              </a:tr>
              <a:tr h="204289">
                <a:tc vMerge="1">
                  <a:txBody>
                    <a:bodyPr/>
                    <a:lstStyle/>
                    <a:p>
                      <a:endParaRPr lang="ru-RU"/>
                    </a:p>
                  </a:txBody>
                  <a:tcPr/>
                </a:tc>
                <a:tc>
                  <a:txBody>
                    <a:bodyPr/>
                    <a:lstStyle/>
                    <a:p>
                      <a:pPr algn="ctr">
                        <a:lnSpc>
                          <a:spcPct val="115000"/>
                        </a:lnSpc>
                        <a:spcAft>
                          <a:spcPts val="0"/>
                        </a:spcAft>
                      </a:pPr>
                      <a:r>
                        <a:rPr lang="uk-UA" sz="1200" b="1" dirty="0">
                          <a:solidFill>
                            <a:schemeClr val="accent1">
                              <a:lumMod val="75000"/>
                            </a:schemeClr>
                          </a:solidFill>
                          <a:effectLst/>
                          <a:latin typeface="Times New Roman" panose="02020603050405020304" pitchFamily="18" charset="0"/>
                          <a:cs typeface="Times New Roman" panose="02020603050405020304" pitchFamily="18" charset="0"/>
                        </a:rPr>
                        <a:t>20.00</a:t>
                      </a:r>
                      <a:endParaRPr lang="ru-RU" sz="110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gridSpan="2">
                  <a:txBody>
                    <a:bodyPr/>
                    <a:lstStyle/>
                    <a:p>
                      <a:pPr algn="just">
                        <a:lnSpc>
                          <a:spcPct val="115000"/>
                        </a:lnSpc>
                        <a:spcAft>
                          <a:spcPts val="0"/>
                        </a:spcAft>
                      </a:pPr>
                      <a:r>
                        <a:rPr lang="uk-UA" sz="1200" b="1" dirty="0">
                          <a:solidFill>
                            <a:schemeClr val="accent1">
                              <a:lumMod val="75000"/>
                            </a:schemeClr>
                          </a:solidFill>
                          <a:effectLst/>
                          <a:latin typeface="Times New Roman" panose="02020603050405020304" pitchFamily="18" charset="0"/>
                          <a:cs typeface="Times New Roman" panose="02020603050405020304" pitchFamily="18" charset="0"/>
                        </a:rPr>
                        <a:t>Вільний час</a:t>
                      </a:r>
                      <a:endParaRPr lang="ru-RU" sz="110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4661" marR="54661" marT="0" marB="0"/>
                </a:tc>
                <a:tc hMerge="1">
                  <a:txBody>
                    <a:bodyPr/>
                    <a:lstStyle/>
                    <a:p>
                      <a:endParaRPr lang="ru-RU"/>
                    </a:p>
                  </a:txBody>
                  <a:tcPr/>
                </a:tc>
              </a:tr>
            </a:tbl>
          </a:graphicData>
        </a:graphic>
      </p:graphicFrame>
    </p:spTree>
    <p:extLst>
      <p:ext uri="{BB962C8B-B14F-4D97-AF65-F5344CB8AC3E}">
        <p14:creationId xmlns:p14="http://schemas.microsoft.com/office/powerpoint/2010/main" val="14268048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1985636468"/>
              </p:ext>
            </p:extLst>
          </p:nvPr>
        </p:nvGraphicFramePr>
        <p:xfrm>
          <a:off x="609600" y="76200"/>
          <a:ext cx="7391401" cy="1805944"/>
        </p:xfrm>
        <a:graphic>
          <a:graphicData uri="http://schemas.openxmlformats.org/drawingml/2006/table">
            <a:tbl>
              <a:tblPr firstRow="1" firstCol="1" bandRow="1">
                <a:tableStyleId>{5C22544A-7EE6-4342-B048-85BDC9FD1C3A}</a:tableStyleId>
              </a:tblPr>
              <a:tblGrid>
                <a:gridCol w="695345"/>
                <a:gridCol w="3348028"/>
                <a:gridCol w="3348028"/>
              </a:tblGrid>
              <a:tr h="179705">
                <a:tc rowSpan="8">
                  <a:txBody>
                    <a:bodyPr/>
                    <a:lstStyle/>
                    <a:p>
                      <a:pPr algn="ctr">
                        <a:lnSpc>
                          <a:spcPct val="115000"/>
                        </a:lnSpc>
                        <a:spcAft>
                          <a:spcPts val="0"/>
                        </a:spcAft>
                      </a:pPr>
                      <a:r>
                        <a:rPr lang="uk-UA" sz="1200" dirty="0">
                          <a:effectLst/>
                        </a:rPr>
                        <a:t>3</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1400" b="1" dirty="0">
                          <a:solidFill>
                            <a:schemeClr val="bg1"/>
                          </a:solidFill>
                          <a:effectLst/>
                          <a:latin typeface="Times New Roman" panose="02020603050405020304" pitchFamily="18" charset="0"/>
                          <a:cs typeface="Times New Roman" panose="02020603050405020304" pitchFamily="18" charset="0"/>
                        </a:rPr>
                        <a:t>8.00</a:t>
                      </a:r>
                      <a:endParaRPr lang="ru-RU" sz="1200" b="1" dirty="0">
                        <a:solidFill>
                          <a:schemeClr val="bg1"/>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just">
                        <a:lnSpc>
                          <a:spcPct val="115000"/>
                        </a:lnSpc>
                        <a:spcAft>
                          <a:spcPts val="0"/>
                        </a:spcAft>
                      </a:pPr>
                      <a:r>
                        <a:rPr lang="uk-UA" sz="1400" b="1" dirty="0">
                          <a:solidFill>
                            <a:schemeClr val="bg1"/>
                          </a:solidFill>
                          <a:effectLst/>
                          <a:latin typeface="Times New Roman" panose="02020603050405020304" pitchFamily="18" charset="0"/>
                          <a:cs typeface="Times New Roman" panose="02020603050405020304" pitchFamily="18" charset="0"/>
                        </a:rPr>
                        <a:t>Сніданок</a:t>
                      </a:r>
                      <a:endParaRPr lang="ru-RU" sz="1200" b="1" dirty="0">
                        <a:solidFill>
                          <a:schemeClr val="bg1"/>
                        </a:solidFill>
                        <a:effectLst/>
                        <a:latin typeface="Times New Roman" panose="02020603050405020304" pitchFamily="18" charset="0"/>
                        <a:ea typeface="Calibri"/>
                        <a:cs typeface="Times New Roman" panose="02020603050405020304" pitchFamily="18" charset="0"/>
                      </a:endParaRPr>
                    </a:p>
                  </a:txBody>
                  <a:tcPr marL="68580" marR="68580" marT="0" marB="0"/>
                </a:tc>
              </a:tr>
              <a:tr h="179705">
                <a:tc vMerge="1">
                  <a:txBody>
                    <a:bodyPr/>
                    <a:lstStyle/>
                    <a:p>
                      <a:endParaRPr lang="ru-RU"/>
                    </a:p>
                  </a:txBody>
                  <a:tcPr/>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9.30</a:t>
                      </a:r>
                      <a:endParaRPr lang="ru-RU" sz="12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just">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Похід на о.Синевир</a:t>
                      </a:r>
                      <a:endParaRPr lang="ru-RU" sz="12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r h="179705">
                <a:tc vMerge="1">
                  <a:txBody>
                    <a:bodyPr/>
                    <a:lstStyle/>
                    <a:p>
                      <a:endParaRPr lang="ru-RU"/>
                    </a:p>
                  </a:txBody>
                  <a:tcPr/>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11.00</a:t>
                      </a:r>
                      <a:endParaRPr lang="ru-RU" sz="12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just">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Вільний час</a:t>
                      </a:r>
                      <a:endParaRPr lang="ru-RU" sz="12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r h="179705">
                <a:tc vMerge="1">
                  <a:txBody>
                    <a:bodyPr/>
                    <a:lstStyle/>
                    <a:p>
                      <a:endParaRPr lang="ru-RU"/>
                    </a:p>
                  </a:txBody>
                  <a:tcPr/>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13.30</a:t>
                      </a:r>
                      <a:endParaRPr lang="ru-RU" sz="12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just">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Обід</a:t>
                      </a:r>
                      <a:endParaRPr lang="ru-RU" sz="12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r h="179705">
                <a:tc vMerge="1">
                  <a:txBody>
                    <a:bodyPr/>
                    <a:lstStyle/>
                    <a:p>
                      <a:endParaRPr lang="ru-RU"/>
                    </a:p>
                  </a:txBody>
                  <a:tcPr/>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14.30</a:t>
                      </a:r>
                      <a:endParaRPr lang="ru-RU" sz="12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just">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Виселення з готелю</a:t>
                      </a:r>
                      <a:endParaRPr lang="ru-RU" sz="12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r h="179705">
                <a:tc vMerge="1">
                  <a:txBody>
                    <a:bodyPr/>
                    <a:lstStyle/>
                    <a:p>
                      <a:endParaRPr lang="ru-RU"/>
                    </a:p>
                  </a:txBody>
                  <a:tcPr/>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15.30</a:t>
                      </a:r>
                      <a:endParaRPr lang="ru-RU" sz="12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just">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Похід у музей лісу і сплаву</a:t>
                      </a:r>
                      <a:endParaRPr lang="ru-RU" sz="12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r h="179705">
                <a:tc vMerge="1">
                  <a:txBody>
                    <a:bodyPr/>
                    <a:lstStyle/>
                    <a:p>
                      <a:endParaRPr lang="ru-RU"/>
                    </a:p>
                  </a:txBody>
                  <a:tcPr/>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17.00</a:t>
                      </a:r>
                      <a:endParaRPr lang="ru-RU" sz="12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just">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Виїзд з с.Синевир</a:t>
                      </a:r>
                      <a:endParaRPr lang="ru-RU" sz="12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r h="179705">
                <a:tc vMerge="1">
                  <a:txBody>
                    <a:bodyPr/>
                    <a:lstStyle/>
                    <a:p>
                      <a:endParaRPr lang="ru-RU"/>
                    </a:p>
                  </a:txBody>
                  <a:tcPr/>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22.30</a:t>
                      </a:r>
                      <a:endParaRPr lang="ru-RU" sz="12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just">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Приїзд до м. Львів</a:t>
                      </a:r>
                      <a:endParaRPr lang="ru-RU" sz="120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68580" marR="68580" marT="0" marB="0"/>
                </a:tc>
              </a:tr>
            </a:tbl>
          </a:graphicData>
        </a:graphic>
      </p:graphicFrame>
      <p:pic>
        <p:nvPicPr>
          <p:cNvPr id="5" name="Рисунок 4" descr="Результат пошуку зображень за запитом &quot;mercedes sprinter 20 мест&quot;"/>
          <p:cNvPicPr/>
          <p:nvPr/>
        </p:nvPicPr>
        <p:blipFill>
          <a:blip r:embed="rId2">
            <a:extLst>
              <a:ext uri="{28A0092B-C50C-407E-A947-70E740481C1C}">
                <a14:useLocalDpi xmlns:a14="http://schemas.microsoft.com/office/drawing/2010/main" val="0"/>
              </a:ext>
            </a:extLst>
          </a:blip>
          <a:srcRect/>
          <a:stretch>
            <a:fillRect/>
          </a:stretch>
        </p:blipFill>
        <p:spPr bwMode="auto">
          <a:xfrm>
            <a:off x="609600" y="2057400"/>
            <a:ext cx="2373630" cy="1828800"/>
          </a:xfrm>
          <a:prstGeom prst="rect">
            <a:avLst/>
          </a:prstGeom>
          <a:ln>
            <a:noFill/>
          </a:ln>
          <a:effectLst>
            <a:softEdge rad="112500"/>
          </a:effectLst>
        </p:spPr>
      </p:pic>
      <p:pic>
        <p:nvPicPr>
          <p:cNvPr id="6" name="Рисунок 5"/>
          <p:cNvPicPr/>
          <p:nvPr/>
        </p:nvPicPr>
        <p:blipFill>
          <a:blip r:embed="rId3" cstate="print">
            <a:extLst>
              <a:ext uri="{28A0092B-C50C-407E-A947-70E740481C1C}">
                <a14:useLocalDpi xmlns:a14="http://schemas.microsoft.com/office/drawing/2010/main" val="0"/>
              </a:ext>
            </a:extLst>
          </a:blip>
          <a:stretch>
            <a:fillRect/>
          </a:stretch>
        </p:blipFill>
        <p:spPr>
          <a:xfrm>
            <a:off x="3200400" y="2068882"/>
            <a:ext cx="2167890" cy="1817318"/>
          </a:xfrm>
          <a:prstGeom prst="rect">
            <a:avLst/>
          </a:prstGeom>
          <a:ln>
            <a:noFill/>
          </a:ln>
          <a:effectLst>
            <a:softEdge rad="112500"/>
          </a:effectLst>
        </p:spPr>
      </p:pic>
      <p:pic>
        <p:nvPicPr>
          <p:cNvPr id="7" name="Рисунок 6"/>
          <p:cNvPicPr/>
          <p:nvPr/>
        </p:nvPicPr>
        <p:blipFill>
          <a:blip r:embed="rId4">
            <a:extLst>
              <a:ext uri="{28A0092B-C50C-407E-A947-70E740481C1C}">
                <a14:useLocalDpi xmlns:a14="http://schemas.microsoft.com/office/drawing/2010/main" val="0"/>
              </a:ext>
            </a:extLst>
          </a:blip>
          <a:stretch>
            <a:fillRect/>
          </a:stretch>
        </p:blipFill>
        <p:spPr>
          <a:xfrm>
            <a:off x="626301" y="4191000"/>
            <a:ext cx="3085465" cy="2057400"/>
          </a:xfrm>
          <a:prstGeom prst="rect">
            <a:avLst/>
          </a:prstGeom>
          <a:ln>
            <a:noFill/>
          </a:ln>
          <a:effectLst>
            <a:softEdge rad="112500"/>
          </a:effectLst>
        </p:spPr>
      </p:pic>
      <p:pic>
        <p:nvPicPr>
          <p:cNvPr id="8" name="Рисунок 7"/>
          <p:cNvPicPr/>
          <p:nvPr/>
        </p:nvPicPr>
        <p:blipFill>
          <a:blip r:embed="rId5">
            <a:extLst>
              <a:ext uri="{28A0092B-C50C-407E-A947-70E740481C1C}">
                <a14:useLocalDpi xmlns:a14="http://schemas.microsoft.com/office/drawing/2010/main" val="0"/>
              </a:ext>
            </a:extLst>
          </a:blip>
          <a:stretch>
            <a:fillRect/>
          </a:stretch>
        </p:blipFill>
        <p:spPr>
          <a:xfrm>
            <a:off x="5562600" y="2087245"/>
            <a:ext cx="3311525" cy="1798955"/>
          </a:xfrm>
          <a:prstGeom prst="rect">
            <a:avLst/>
          </a:prstGeom>
          <a:ln>
            <a:noFill/>
          </a:ln>
          <a:effectLst>
            <a:softEdge rad="112500"/>
          </a:effectLst>
        </p:spPr>
      </p:pic>
      <p:pic>
        <p:nvPicPr>
          <p:cNvPr id="9" name="Рисунок 8"/>
          <p:cNvPicPr/>
          <p:nvPr/>
        </p:nvPicPr>
        <p:blipFill>
          <a:blip r:embed="rId6" cstate="print">
            <a:extLst>
              <a:ext uri="{28A0092B-C50C-407E-A947-70E740481C1C}">
                <a14:useLocalDpi xmlns:a14="http://schemas.microsoft.com/office/drawing/2010/main" val="0"/>
              </a:ext>
            </a:extLst>
          </a:blip>
          <a:stretch>
            <a:fillRect/>
          </a:stretch>
        </p:blipFill>
        <p:spPr>
          <a:xfrm>
            <a:off x="4114800" y="4118292"/>
            <a:ext cx="3469640" cy="2202815"/>
          </a:xfrm>
          <a:prstGeom prst="rect">
            <a:avLst/>
          </a:prstGeom>
          <a:ln>
            <a:noFill/>
          </a:ln>
          <a:effectLst>
            <a:softEdge rad="112500"/>
          </a:effectLst>
        </p:spPr>
      </p:pic>
    </p:spTree>
    <p:extLst>
      <p:ext uri="{BB962C8B-B14F-4D97-AF65-F5344CB8AC3E}">
        <p14:creationId xmlns:p14="http://schemas.microsoft.com/office/powerpoint/2010/main" val="29479924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533400"/>
            <a:ext cx="9144000" cy="669099"/>
          </a:xfrm>
        </p:spPr>
        <p:txBody>
          <a:bodyPr anchor="t">
            <a:normAutofit fontScale="90000"/>
          </a:bodyPr>
          <a:lstStyle/>
          <a:p>
            <a:r>
              <a:rPr lang="uk-UA" dirty="0" smtClean="0">
                <a:effectLst/>
              </a:rPr>
              <a:t> </a:t>
            </a:r>
            <a:r>
              <a:rPr lang="uk-UA" sz="3600" i="1" dirty="0">
                <a:effectLst/>
              </a:rPr>
              <a:t>Визначення вартості туристичного продукту</a:t>
            </a:r>
            <a:endParaRPr lang="ru-RU" sz="3600" i="1" dirty="0"/>
          </a:p>
        </p:txBody>
      </p:sp>
      <p:sp>
        <p:nvSpPr>
          <p:cNvPr id="3" name="Объект 2"/>
          <p:cNvSpPr>
            <a:spLocks noGrp="1"/>
          </p:cNvSpPr>
          <p:nvPr>
            <p:ph idx="1"/>
          </p:nvPr>
        </p:nvSpPr>
        <p:spPr/>
        <p:txBody>
          <a:bodyPr>
            <a:normAutofit fontScale="55000" lnSpcReduction="20000"/>
          </a:bodyPr>
          <a:lstStyle/>
          <a:p>
            <a:r>
              <a:rPr lang="uk-UA" dirty="0"/>
              <a:t>Ціна </a:t>
            </a:r>
            <a:r>
              <a:rPr lang="uk-UA" dirty="0" err="1"/>
              <a:t>турпакета</a:t>
            </a:r>
            <a:r>
              <a:rPr lang="uk-UA" dirty="0"/>
              <a:t> в розрахунку на одного туриста визначається за формулою:</a:t>
            </a:r>
            <a:endParaRPr lang="ru-RU" dirty="0"/>
          </a:p>
          <a:p>
            <a:r>
              <a:rPr lang="uk-UA" b="1" dirty="0"/>
              <a:t>Ц = [(</a:t>
            </a:r>
            <a:r>
              <a:rPr lang="uk-UA" b="1" dirty="0" err="1"/>
              <a:t>ΣВі</a:t>
            </a:r>
            <a:r>
              <a:rPr lang="uk-UA" b="1" dirty="0"/>
              <a:t> + (</a:t>
            </a:r>
            <a:r>
              <a:rPr lang="uk-UA" b="1" dirty="0" err="1"/>
              <a:t>Вп</a:t>
            </a:r>
            <a:r>
              <a:rPr lang="uk-UA" b="1" dirty="0"/>
              <a:t> + П + </a:t>
            </a:r>
            <a:r>
              <a:rPr lang="uk-UA" b="1" dirty="0" err="1"/>
              <a:t>Вчі</a:t>
            </a:r>
            <a:r>
              <a:rPr lang="uk-UA" b="1" dirty="0"/>
              <a:t>)* 1,2]/ Чт, </a:t>
            </a:r>
            <a:r>
              <a:rPr lang="uk-UA" dirty="0"/>
              <a:t>де</a:t>
            </a:r>
            <a:endParaRPr lang="ru-RU" dirty="0"/>
          </a:p>
          <a:p>
            <a:r>
              <a:rPr lang="uk-UA" b="1" dirty="0"/>
              <a:t>Ц – </a:t>
            </a:r>
            <a:r>
              <a:rPr lang="uk-UA" dirty="0"/>
              <a:t> ціна </a:t>
            </a:r>
            <a:r>
              <a:rPr lang="uk-UA" dirty="0" err="1"/>
              <a:t>турпакета</a:t>
            </a:r>
            <a:r>
              <a:rPr lang="uk-UA" dirty="0"/>
              <a:t> в розрахунку на одного туриста, грн.;</a:t>
            </a:r>
            <a:endParaRPr lang="ru-RU" dirty="0"/>
          </a:p>
          <a:p>
            <a:r>
              <a:rPr lang="uk-UA" b="1" dirty="0" err="1"/>
              <a:t>ΣВі</a:t>
            </a:r>
            <a:r>
              <a:rPr lang="uk-UA" dirty="0"/>
              <a:t>	</a:t>
            </a:r>
            <a:r>
              <a:rPr lang="uk-UA" b="1" dirty="0"/>
              <a:t>–</a:t>
            </a:r>
            <a:r>
              <a:rPr lang="uk-UA" dirty="0"/>
              <a:t> вартість послуг, які входять до пакета, складеного туроператором, (транспортне перевезення, розміщення, харчування, екскурсійне обслуговування, стра­хування), грн.;</a:t>
            </a:r>
            <a:endParaRPr lang="ru-RU" dirty="0"/>
          </a:p>
          <a:p>
            <a:r>
              <a:rPr lang="uk-UA" b="1" dirty="0" err="1"/>
              <a:t>Вп</a:t>
            </a:r>
            <a:r>
              <a:rPr lang="uk-UA" b="1" dirty="0"/>
              <a:t>–</a:t>
            </a:r>
            <a:r>
              <a:rPr lang="uk-UA" dirty="0"/>
              <a:t> умовно-постійні витрати туроператора (витрати на оплату праці, відрахування на соціальні заходи, витрати на рекламу, витрати на інші заходи щодо стимулювання збуту, усі інші витрати, в т. ч., оренда офісу, комунальні послуги, опалення, банківські послуги, амортизаційні відрахування та ін.) –  </a:t>
            </a:r>
            <a:r>
              <a:rPr lang="uk-UA" i="1" dirty="0"/>
              <a:t>20% від обмеженої собівартості туру;</a:t>
            </a:r>
            <a:endParaRPr lang="ru-RU" dirty="0"/>
          </a:p>
          <a:p>
            <a:r>
              <a:rPr lang="uk-UA" b="1" dirty="0"/>
              <a:t>П–</a:t>
            </a:r>
            <a:r>
              <a:rPr lang="uk-UA" dirty="0"/>
              <a:t> прибуток туроператора, грн.; </a:t>
            </a:r>
            <a:r>
              <a:rPr lang="uk-UA" i="1" dirty="0"/>
              <a:t>15% від обмеженої собівартості туру;</a:t>
            </a:r>
            <a:endParaRPr lang="ru-RU" dirty="0"/>
          </a:p>
          <a:p>
            <a:r>
              <a:rPr lang="uk-UA" b="1" dirty="0" err="1"/>
              <a:t>Вчі</a:t>
            </a:r>
            <a:r>
              <a:rPr lang="uk-UA" dirty="0"/>
              <a:t>	</a:t>
            </a:r>
            <a:r>
              <a:rPr lang="uk-UA" b="1" dirty="0"/>
              <a:t>–</a:t>
            </a:r>
            <a:r>
              <a:rPr lang="uk-UA" dirty="0"/>
              <a:t> вартість послуг осіб, які супроводжують групу туристів, грн. </a:t>
            </a:r>
            <a:r>
              <a:rPr lang="uk-UA" i="1" dirty="0"/>
              <a:t>як правило, це проживання і харчування;</a:t>
            </a:r>
            <a:endParaRPr lang="ru-RU" dirty="0"/>
          </a:p>
          <a:p>
            <a:r>
              <a:rPr lang="uk-UA" b="1" dirty="0"/>
              <a:t>Чт</a:t>
            </a:r>
            <a:r>
              <a:rPr lang="uk-UA" dirty="0"/>
              <a:t>	– чисельність туристів у групі, осіб;</a:t>
            </a:r>
            <a:endParaRPr lang="ru-RU" dirty="0"/>
          </a:p>
          <a:p>
            <a:r>
              <a:rPr lang="uk-UA" b="1" dirty="0"/>
              <a:t>1,2</a:t>
            </a:r>
            <a:r>
              <a:rPr lang="uk-UA" dirty="0"/>
              <a:t> – коефіцієнт, що враховує податок на додану вартість з маржинального доходу.</a:t>
            </a:r>
            <a:endParaRPr lang="ru-RU" dirty="0"/>
          </a:p>
          <a:p>
            <a:endParaRPr lang="ru-RU" dirty="0"/>
          </a:p>
        </p:txBody>
      </p:sp>
    </p:spTree>
    <p:extLst>
      <p:ext uri="{BB962C8B-B14F-4D97-AF65-F5344CB8AC3E}">
        <p14:creationId xmlns:p14="http://schemas.microsoft.com/office/powerpoint/2010/main" val="7053252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274638"/>
            <a:ext cx="8534400" cy="1143000"/>
          </a:xfrm>
        </p:spPr>
        <p:txBody>
          <a:bodyPr>
            <a:normAutofit fontScale="90000"/>
          </a:bodyPr>
          <a:lstStyle/>
          <a:p>
            <a:r>
              <a:rPr lang="uk-UA" sz="3600" i="1" dirty="0">
                <a:effectLst/>
                <a:latin typeface="Times New Roman" panose="02020603050405020304" pitchFamily="18" charset="0"/>
                <a:cs typeface="Times New Roman" panose="02020603050405020304" pitchFamily="18" charset="0"/>
              </a:rPr>
              <a:t>Зведена калькуляція вартості туристичного продукту</a:t>
            </a:r>
            <a:r>
              <a:rPr lang="ru-RU" dirty="0">
                <a:effectLst/>
              </a:rPr>
              <a:t/>
            </a:r>
            <a:br>
              <a:rPr lang="ru-RU" dirty="0">
                <a:effectLst/>
              </a:rPr>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238782516"/>
              </p:ext>
            </p:extLst>
          </p:nvPr>
        </p:nvGraphicFramePr>
        <p:xfrm>
          <a:off x="457200" y="1828800"/>
          <a:ext cx="8305800" cy="4830055"/>
        </p:xfrm>
        <a:graphic>
          <a:graphicData uri="http://schemas.openxmlformats.org/drawingml/2006/table">
            <a:tbl>
              <a:tblPr firstRow="1" firstCol="1" bandRow="1">
                <a:tableStyleId>{5C22544A-7EE6-4342-B048-85BDC9FD1C3A}</a:tableStyleId>
              </a:tblPr>
              <a:tblGrid>
                <a:gridCol w="3505200"/>
                <a:gridCol w="1905000"/>
                <a:gridCol w="2895600"/>
              </a:tblGrid>
              <a:tr h="732811">
                <a:tc>
                  <a:txBody>
                    <a:bodyPr/>
                    <a:lstStyle/>
                    <a:p>
                      <a:pPr algn="just">
                        <a:lnSpc>
                          <a:spcPct val="115000"/>
                        </a:lnSpc>
                        <a:spcAft>
                          <a:spcPts val="0"/>
                        </a:spcAft>
                      </a:pPr>
                      <a:r>
                        <a:rPr lang="uk-UA" sz="1400" b="1" dirty="0">
                          <a:effectLst/>
                          <a:latin typeface="Times New Roman" panose="02020603050405020304" pitchFamily="18" charset="0"/>
                          <a:cs typeface="Times New Roman" panose="02020603050405020304" pitchFamily="18" charset="0"/>
                        </a:rPr>
                        <a:t>Стаття витрат</a:t>
                      </a:r>
                      <a:endParaRPr lang="ru-RU" sz="1400" b="1" dirty="0">
                        <a:effectLst/>
                        <a:latin typeface="Times New Roman" panose="02020603050405020304" pitchFamily="18" charset="0"/>
                        <a:ea typeface="Calibri"/>
                        <a:cs typeface="Times New Roman" panose="02020603050405020304" pitchFamily="18" charset="0"/>
                      </a:endParaRPr>
                    </a:p>
                  </a:txBody>
                  <a:tcPr marL="40807" marR="40807" marT="0" marB="0" anchor="ctr"/>
                </a:tc>
                <a:tc>
                  <a:txBody>
                    <a:bodyPr/>
                    <a:lstStyle/>
                    <a:p>
                      <a:pPr algn="just">
                        <a:lnSpc>
                          <a:spcPct val="115000"/>
                        </a:lnSpc>
                        <a:spcAft>
                          <a:spcPts val="0"/>
                        </a:spcAft>
                      </a:pPr>
                      <a:r>
                        <a:rPr lang="uk-UA" sz="1400" b="1">
                          <a:effectLst/>
                          <a:latin typeface="Times New Roman" panose="02020603050405020304" pitchFamily="18" charset="0"/>
                          <a:cs typeface="Times New Roman" panose="02020603050405020304" pitchFamily="18" charset="0"/>
                        </a:rPr>
                        <a:t>Розрахунок</a:t>
                      </a:r>
                      <a:endParaRPr lang="ru-RU" sz="1400" b="1">
                        <a:effectLst/>
                        <a:latin typeface="Times New Roman" panose="02020603050405020304" pitchFamily="18" charset="0"/>
                        <a:ea typeface="Calibri"/>
                        <a:cs typeface="Times New Roman" panose="02020603050405020304" pitchFamily="18" charset="0"/>
                      </a:endParaRPr>
                    </a:p>
                  </a:txBody>
                  <a:tcPr marL="40807" marR="40807" marT="0" marB="0" anchor="ctr"/>
                </a:tc>
                <a:tc>
                  <a:txBody>
                    <a:bodyPr/>
                    <a:lstStyle/>
                    <a:p>
                      <a:pPr algn="just">
                        <a:lnSpc>
                          <a:spcPct val="115000"/>
                        </a:lnSpc>
                        <a:spcAft>
                          <a:spcPts val="0"/>
                        </a:spcAft>
                      </a:pPr>
                      <a:r>
                        <a:rPr lang="uk-UA" sz="1400" b="1">
                          <a:effectLst/>
                          <a:latin typeface="Times New Roman" panose="02020603050405020304" pitchFamily="18" charset="0"/>
                          <a:cs typeface="Times New Roman" panose="02020603050405020304" pitchFamily="18" charset="0"/>
                        </a:rPr>
                        <a:t>Загальна вартість, (грн.)</a:t>
                      </a:r>
                      <a:endParaRPr lang="ru-RU" sz="1400" b="1">
                        <a:effectLst/>
                        <a:latin typeface="Times New Roman" panose="02020603050405020304" pitchFamily="18" charset="0"/>
                        <a:ea typeface="Calibri"/>
                        <a:cs typeface="Times New Roman" panose="02020603050405020304" pitchFamily="18" charset="0"/>
                      </a:endParaRPr>
                    </a:p>
                  </a:txBody>
                  <a:tcPr marL="40807" marR="40807" marT="0" marB="0" anchor="ctr"/>
                </a:tc>
              </a:tr>
              <a:tr h="732811">
                <a:tc>
                  <a:txBody>
                    <a:bodyPr/>
                    <a:lstStyle/>
                    <a:p>
                      <a:pPr algn="just">
                        <a:lnSpc>
                          <a:spcPct val="115000"/>
                        </a:lnSpc>
                        <a:spcAft>
                          <a:spcPts val="0"/>
                        </a:spcAft>
                      </a:pPr>
                      <a:r>
                        <a:rPr lang="uk-UA" sz="1400" b="1" dirty="0">
                          <a:effectLst/>
                          <a:latin typeface="Times New Roman" panose="02020603050405020304" pitchFamily="18" charset="0"/>
                          <a:cs typeface="Times New Roman" panose="02020603050405020304" pitchFamily="18" charset="0"/>
                        </a:rPr>
                        <a:t>Проживання </a:t>
                      </a:r>
                      <a:endParaRPr lang="ru-RU" sz="1400" b="1" dirty="0">
                        <a:effectLst/>
                        <a:latin typeface="Times New Roman" panose="02020603050405020304" pitchFamily="18" charset="0"/>
                        <a:ea typeface="Calibri"/>
                        <a:cs typeface="Times New Roman" panose="02020603050405020304" pitchFamily="18" charset="0"/>
                      </a:endParaRPr>
                    </a:p>
                  </a:txBody>
                  <a:tcPr marL="40807" marR="40807" marT="0" marB="0"/>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(640*2)*4</a:t>
                      </a:r>
                      <a:endParaRPr lang="ru-RU" sz="14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40807" marR="40807" marT="0" marB="0"/>
                </a:tc>
                <a:tc>
                  <a:txBody>
                    <a:bodyPr/>
                    <a:lstStyle/>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5120</a:t>
                      </a:r>
                      <a:endParaRPr lang="ru-RU" sz="140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40807" marR="40807" marT="0" marB="0"/>
                </a:tc>
              </a:tr>
              <a:tr h="146562">
                <a:tc>
                  <a:txBody>
                    <a:bodyPr/>
                    <a:lstStyle/>
                    <a:p>
                      <a:pPr algn="just">
                        <a:lnSpc>
                          <a:spcPct val="115000"/>
                        </a:lnSpc>
                        <a:spcAft>
                          <a:spcPts val="0"/>
                        </a:spcAft>
                      </a:pPr>
                      <a:r>
                        <a:rPr lang="uk-UA" sz="1400" b="1" dirty="0">
                          <a:effectLst/>
                          <a:latin typeface="Times New Roman" panose="02020603050405020304" pitchFamily="18" charset="0"/>
                          <a:cs typeface="Times New Roman" panose="02020603050405020304" pitchFamily="18" charset="0"/>
                        </a:rPr>
                        <a:t>Харчування</a:t>
                      </a:r>
                      <a:endParaRPr lang="ru-RU" sz="1400" b="1" dirty="0">
                        <a:effectLst/>
                        <a:latin typeface="Times New Roman" panose="02020603050405020304" pitchFamily="18" charset="0"/>
                        <a:ea typeface="Calibri"/>
                        <a:cs typeface="Times New Roman" panose="02020603050405020304" pitchFamily="18" charset="0"/>
                      </a:endParaRPr>
                    </a:p>
                  </a:txBody>
                  <a:tcPr marL="40807" marR="40807" marT="0" marB="0"/>
                </a:tc>
                <a:tc>
                  <a:txBody>
                    <a:bodyPr/>
                    <a:lstStyle/>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a:t>
                      </a:r>
                      <a:endParaRPr lang="ru-RU" sz="140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40807" marR="40807" marT="0" marB="0"/>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a:t>
                      </a:r>
                      <a:endParaRPr lang="ru-RU" sz="14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40807" marR="40807" marT="0" marB="0"/>
                </a:tc>
              </a:tr>
              <a:tr h="439686">
                <a:tc>
                  <a:txBody>
                    <a:bodyPr/>
                    <a:lstStyle/>
                    <a:p>
                      <a:pPr algn="just">
                        <a:lnSpc>
                          <a:spcPct val="115000"/>
                        </a:lnSpc>
                        <a:spcAft>
                          <a:spcPts val="0"/>
                        </a:spcAft>
                      </a:pPr>
                      <a:r>
                        <a:rPr lang="uk-UA" sz="1400" b="1">
                          <a:effectLst/>
                          <a:latin typeface="Times New Roman" panose="02020603050405020304" pitchFamily="18" charset="0"/>
                          <a:cs typeface="Times New Roman" panose="02020603050405020304" pitchFamily="18" charset="0"/>
                        </a:rPr>
                        <a:t>Транспорт</a:t>
                      </a:r>
                      <a:endParaRPr lang="ru-RU" sz="1400" b="1">
                        <a:effectLst/>
                        <a:latin typeface="Times New Roman" panose="02020603050405020304" pitchFamily="18" charset="0"/>
                        <a:ea typeface="Calibri"/>
                        <a:cs typeface="Times New Roman" panose="02020603050405020304" pitchFamily="18" charset="0"/>
                      </a:endParaRPr>
                    </a:p>
                  </a:txBody>
                  <a:tcPr marL="40807" marR="40807" marT="0" marB="0"/>
                </a:tc>
                <a:tc>
                  <a:txBody>
                    <a:bodyPr/>
                    <a:lstStyle/>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285*8</a:t>
                      </a:r>
                      <a:endParaRPr lang="ru-RU" sz="140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40807" marR="40807" marT="0" marB="0"/>
                </a:tc>
                <a:tc>
                  <a:txBody>
                    <a:bodyPr/>
                    <a:lstStyle/>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2280</a:t>
                      </a:r>
                      <a:endParaRPr lang="ru-RU" sz="140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40807" marR="40807" marT="0" marB="0"/>
                </a:tc>
              </a:tr>
              <a:tr h="146562">
                <a:tc>
                  <a:txBody>
                    <a:bodyPr/>
                    <a:lstStyle/>
                    <a:p>
                      <a:pPr algn="just">
                        <a:lnSpc>
                          <a:spcPct val="115000"/>
                        </a:lnSpc>
                        <a:spcAft>
                          <a:spcPts val="0"/>
                        </a:spcAft>
                      </a:pPr>
                      <a:r>
                        <a:rPr lang="uk-UA" sz="1400" b="1">
                          <a:effectLst/>
                          <a:latin typeface="Times New Roman" panose="02020603050405020304" pitchFamily="18" charset="0"/>
                          <a:cs typeface="Times New Roman" panose="02020603050405020304" pitchFamily="18" charset="0"/>
                        </a:rPr>
                        <a:t>Трансфер</a:t>
                      </a:r>
                      <a:endParaRPr lang="ru-RU" sz="1400" b="1">
                        <a:effectLst/>
                        <a:latin typeface="Times New Roman" panose="02020603050405020304" pitchFamily="18" charset="0"/>
                        <a:ea typeface="Calibri"/>
                        <a:cs typeface="Times New Roman" panose="02020603050405020304" pitchFamily="18" charset="0"/>
                      </a:endParaRPr>
                    </a:p>
                  </a:txBody>
                  <a:tcPr marL="40807" marR="40807" marT="0" marB="0"/>
                </a:tc>
                <a:tc>
                  <a:txBody>
                    <a:bodyPr/>
                    <a:lstStyle/>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a:t>
                      </a:r>
                      <a:endParaRPr lang="ru-RU" sz="140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40807" marR="40807" marT="0" marB="0"/>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a:t>
                      </a:r>
                      <a:endParaRPr lang="ru-RU" sz="140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40807" marR="40807" marT="0" marB="0"/>
                </a:tc>
              </a:tr>
              <a:tr h="2344993">
                <a:tc>
                  <a:txBody>
                    <a:bodyPr/>
                    <a:lstStyle/>
                    <a:p>
                      <a:pPr algn="just">
                        <a:lnSpc>
                          <a:spcPct val="115000"/>
                        </a:lnSpc>
                        <a:spcAft>
                          <a:spcPts val="0"/>
                        </a:spcAft>
                      </a:pPr>
                      <a:r>
                        <a:rPr lang="uk-UA" sz="1400" b="1" dirty="0">
                          <a:effectLst/>
                          <a:latin typeface="Times New Roman" panose="02020603050405020304" pitchFamily="18" charset="0"/>
                          <a:cs typeface="Times New Roman" panose="02020603050405020304" pitchFamily="18" charset="0"/>
                        </a:rPr>
                        <a:t>Екскурсійне обслуговування:</a:t>
                      </a:r>
                      <a:endParaRPr lang="ru-RU" sz="1400" b="1" dirty="0">
                        <a:effectLst/>
                        <a:latin typeface="Times New Roman" panose="02020603050405020304" pitchFamily="18" charset="0"/>
                        <a:cs typeface="Times New Roman" panose="02020603050405020304" pitchFamily="18" charset="0"/>
                      </a:endParaRPr>
                    </a:p>
                    <a:p>
                      <a:pPr marL="342900" lvl="0" indent="-342900">
                        <a:lnSpc>
                          <a:spcPct val="115000"/>
                        </a:lnSpc>
                        <a:spcAft>
                          <a:spcPts val="0"/>
                        </a:spcAft>
                        <a:buSzPts val="1000"/>
                        <a:buFont typeface="Symbol"/>
                        <a:buChar char=""/>
                        <a:tabLst>
                          <a:tab pos="457200" algn="l"/>
                        </a:tabLst>
                      </a:pPr>
                      <a:r>
                        <a:rPr lang="ru-RU" sz="1400" b="1" dirty="0" err="1">
                          <a:effectLst/>
                          <a:latin typeface="Times New Roman" panose="02020603050405020304" pitchFamily="18" charset="0"/>
                          <a:cs typeface="Times New Roman" panose="02020603050405020304" pitchFamily="18" charset="0"/>
                        </a:rPr>
                        <a:t>вхідний</a:t>
                      </a:r>
                      <a:r>
                        <a:rPr lang="ru-RU" sz="1400" b="1" dirty="0">
                          <a:effectLst/>
                          <a:latin typeface="Times New Roman" panose="02020603050405020304" pitchFamily="18" charset="0"/>
                          <a:cs typeface="Times New Roman" panose="02020603050405020304" pitchFamily="18" charset="0"/>
                        </a:rPr>
                        <a:t> квиток в </a:t>
                      </a:r>
                      <a:r>
                        <a:rPr lang="ru-RU" sz="1400" b="1" dirty="0" err="1">
                          <a:effectLst/>
                          <a:latin typeface="Times New Roman" panose="02020603050405020304" pitchFamily="18" charset="0"/>
                          <a:cs typeface="Times New Roman" panose="02020603050405020304" pitchFamily="18" charset="0"/>
                        </a:rPr>
                        <a:t>Старе</a:t>
                      </a:r>
                      <a:r>
                        <a:rPr lang="ru-RU" sz="1400" b="1" dirty="0">
                          <a:effectLst/>
                          <a:latin typeface="Times New Roman" panose="02020603050405020304" pitchFamily="18" charset="0"/>
                          <a:cs typeface="Times New Roman" panose="02020603050405020304" pitchFamily="18" charset="0"/>
                        </a:rPr>
                        <a:t> село-50 </a:t>
                      </a:r>
                      <a:r>
                        <a:rPr lang="ru-RU" sz="1400" b="1" dirty="0" err="1">
                          <a:effectLst/>
                          <a:latin typeface="Times New Roman" panose="02020603050405020304" pitchFamily="18" charset="0"/>
                          <a:cs typeface="Times New Roman" panose="02020603050405020304" pitchFamily="18" charset="0"/>
                        </a:rPr>
                        <a:t>грн</a:t>
                      </a:r>
                      <a:r>
                        <a:rPr lang="ru-RU" sz="1400" b="1" dirty="0">
                          <a:effectLst/>
                          <a:latin typeface="Times New Roman" panose="02020603050405020304" pitchFamily="18" charset="0"/>
                          <a:cs typeface="Times New Roman" panose="02020603050405020304" pitchFamily="18" charset="0"/>
                        </a:rPr>
                        <a:t>;</a:t>
                      </a:r>
                    </a:p>
                    <a:p>
                      <a:pPr marL="342900" lvl="0" indent="-342900">
                        <a:lnSpc>
                          <a:spcPct val="115000"/>
                        </a:lnSpc>
                        <a:spcAft>
                          <a:spcPts val="0"/>
                        </a:spcAft>
                        <a:buSzPts val="1000"/>
                        <a:buFont typeface="Symbol"/>
                        <a:buChar char=""/>
                        <a:tabLst>
                          <a:tab pos="457200" algn="l"/>
                        </a:tabLst>
                      </a:pPr>
                      <a:r>
                        <a:rPr lang="ru-RU" sz="1400" b="1" dirty="0" err="1">
                          <a:effectLst/>
                          <a:latin typeface="Times New Roman" panose="02020603050405020304" pitchFamily="18" charset="0"/>
                          <a:cs typeface="Times New Roman" panose="02020603050405020304" pitchFamily="18" charset="0"/>
                        </a:rPr>
                        <a:t>театралізоване</a:t>
                      </a:r>
                      <a:r>
                        <a:rPr lang="ru-RU" sz="1400" b="1"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дійство</a:t>
                      </a:r>
                      <a:r>
                        <a:rPr lang="ru-RU" sz="1400" b="1" dirty="0">
                          <a:effectLst/>
                          <a:latin typeface="Times New Roman" panose="02020603050405020304" pitchFamily="18" charset="0"/>
                          <a:cs typeface="Times New Roman" panose="02020603050405020304" pitchFamily="18" charset="0"/>
                        </a:rPr>
                        <a:t> в Корчмі-70 </a:t>
                      </a:r>
                      <a:r>
                        <a:rPr lang="ru-RU" sz="1400" b="1" dirty="0" err="1">
                          <a:effectLst/>
                          <a:latin typeface="Times New Roman" panose="02020603050405020304" pitchFamily="18" charset="0"/>
                          <a:cs typeface="Times New Roman" panose="02020603050405020304" pitchFamily="18" charset="0"/>
                        </a:rPr>
                        <a:t>грн</a:t>
                      </a:r>
                      <a:r>
                        <a:rPr lang="ru-RU" sz="1400" b="1" dirty="0">
                          <a:effectLst/>
                          <a:latin typeface="Times New Roman" panose="02020603050405020304" pitchFamily="18" charset="0"/>
                          <a:cs typeface="Times New Roman" panose="02020603050405020304" pitchFamily="18" charset="0"/>
                        </a:rPr>
                        <a:t>;</a:t>
                      </a:r>
                    </a:p>
                    <a:p>
                      <a:pPr marL="342900" lvl="0" indent="-342900">
                        <a:lnSpc>
                          <a:spcPct val="115000"/>
                        </a:lnSpc>
                        <a:spcAft>
                          <a:spcPts val="0"/>
                        </a:spcAft>
                        <a:buSzPts val="1000"/>
                        <a:buFont typeface="Symbol"/>
                        <a:buChar char=""/>
                        <a:tabLst>
                          <a:tab pos="457200" algn="l"/>
                        </a:tabLst>
                      </a:pPr>
                      <a:r>
                        <a:rPr lang="ru-RU" sz="1400" b="1" dirty="0">
                          <a:effectLst/>
                          <a:latin typeface="Times New Roman" panose="02020603050405020304" pitchFamily="18" charset="0"/>
                          <a:cs typeface="Times New Roman" panose="02020603050405020304" pitchFamily="18" charset="0"/>
                        </a:rPr>
                        <a:t>канатно-</a:t>
                      </a:r>
                      <a:r>
                        <a:rPr lang="ru-RU" sz="1400" b="1" dirty="0" err="1">
                          <a:effectLst/>
                          <a:latin typeface="Times New Roman" panose="02020603050405020304" pitchFamily="18" charset="0"/>
                          <a:cs typeface="Times New Roman" panose="02020603050405020304" pitchFamily="18" charset="0"/>
                        </a:rPr>
                        <a:t>крісельна</a:t>
                      </a:r>
                      <a:r>
                        <a:rPr lang="ru-RU" sz="1400" b="1" dirty="0">
                          <a:effectLst/>
                          <a:latin typeface="Times New Roman" panose="02020603050405020304" pitchFamily="18" charset="0"/>
                          <a:cs typeface="Times New Roman" panose="02020603050405020304" pitchFamily="18" charset="0"/>
                        </a:rPr>
                        <a:t> дорога на г. </a:t>
                      </a:r>
                      <a:r>
                        <a:rPr lang="ru-RU" sz="1400" b="1" dirty="0" err="1">
                          <a:effectLst/>
                          <a:latin typeface="Times New Roman" panose="02020603050405020304" pitchFamily="18" charset="0"/>
                          <a:cs typeface="Times New Roman" panose="02020603050405020304" pitchFamily="18" charset="0"/>
                        </a:rPr>
                        <a:t>Гимба</a:t>
                      </a:r>
                      <a:r>
                        <a:rPr lang="ru-RU" sz="1400" b="1" dirty="0">
                          <a:effectLst/>
                          <a:latin typeface="Times New Roman" panose="02020603050405020304" pitchFamily="18" charset="0"/>
                          <a:cs typeface="Times New Roman" panose="02020603050405020304" pitchFamily="18" charset="0"/>
                        </a:rPr>
                        <a:t> - 120 </a:t>
                      </a:r>
                      <a:r>
                        <a:rPr lang="ru-RU" sz="1400" b="1" dirty="0" err="1">
                          <a:effectLst/>
                          <a:latin typeface="Times New Roman" panose="02020603050405020304" pitchFamily="18" charset="0"/>
                          <a:cs typeface="Times New Roman" panose="02020603050405020304" pitchFamily="18" charset="0"/>
                        </a:rPr>
                        <a:t>грн</a:t>
                      </a:r>
                      <a:r>
                        <a:rPr lang="ru-RU" sz="1400" b="1" dirty="0">
                          <a:effectLst/>
                          <a:latin typeface="Times New Roman" panose="02020603050405020304" pitchFamily="18" charset="0"/>
                          <a:cs typeface="Times New Roman" panose="02020603050405020304" pitchFamily="18" charset="0"/>
                        </a:rPr>
                        <a:t>;</a:t>
                      </a:r>
                    </a:p>
                    <a:p>
                      <a:pPr marL="342900" lvl="0" indent="-342900">
                        <a:lnSpc>
                          <a:spcPct val="115000"/>
                        </a:lnSpc>
                        <a:spcAft>
                          <a:spcPts val="0"/>
                        </a:spcAft>
                        <a:buSzPts val="1000"/>
                        <a:buFont typeface="Symbol"/>
                        <a:buChar char=""/>
                        <a:tabLst>
                          <a:tab pos="457200" algn="l"/>
                        </a:tabLst>
                      </a:pPr>
                      <a:r>
                        <a:rPr lang="ru-RU" sz="1400" b="1" dirty="0" err="1">
                          <a:effectLst/>
                          <a:latin typeface="Times New Roman" panose="02020603050405020304" pitchFamily="18" charset="0"/>
                          <a:cs typeface="Times New Roman" panose="02020603050405020304" pitchFamily="18" charset="0"/>
                        </a:rPr>
                        <a:t>водоспад</a:t>
                      </a:r>
                      <a:r>
                        <a:rPr lang="ru-RU" sz="1400" b="1"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Шипіт</a:t>
                      </a:r>
                      <a:r>
                        <a:rPr lang="ru-RU" sz="1400" b="1" dirty="0">
                          <a:effectLst/>
                          <a:latin typeface="Times New Roman" panose="02020603050405020304" pitchFamily="18" charset="0"/>
                          <a:cs typeface="Times New Roman" panose="02020603050405020304" pitchFamily="18" charset="0"/>
                        </a:rPr>
                        <a:t> -10грн;</a:t>
                      </a:r>
                    </a:p>
                    <a:p>
                      <a:pPr marL="342900" lvl="0" indent="-342900">
                        <a:lnSpc>
                          <a:spcPct val="115000"/>
                        </a:lnSpc>
                        <a:spcAft>
                          <a:spcPts val="0"/>
                        </a:spcAft>
                        <a:buSzPts val="1000"/>
                        <a:buFont typeface="Symbol"/>
                        <a:buChar char=""/>
                        <a:tabLst>
                          <a:tab pos="457200" algn="l"/>
                        </a:tabLst>
                      </a:pPr>
                      <a:r>
                        <a:rPr lang="ru-RU" sz="1400" b="1" dirty="0">
                          <a:effectLst/>
                          <a:latin typeface="Times New Roman" panose="02020603050405020304" pitchFamily="18" charset="0"/>
                          <a:cs typeface="Times New Roman" panose="02020603050405020304" pitchFamily="18" charset="0"/>
                        </a:rPr>
                        <a:t>озеро </a:t>
                      </a:r>
                      <a:r>
                        <a:rPr lang="ru-RU" sz="1400" b="1" dirty="0" err="1">
                          <a:effectLst/>
                          <a:latin typeface="Times New Roman" panose="02020603050405020304" pitchFamily="18" charset="0"/>
                          <a:cs typeface="Times New Roman" panose="02020603050405020304" pitchFamily="18" charset="0"/>
                        </a:rPr>
                        <a:t>Синевир</a:t>
                      </a:r>
                      <a:r>
                        <a:rPr lang="ru-RU" sz="1400" b="1" dirty="0">
                          <a:effectLst/>
                          <a:latin typeface="Times New Roman" panose="02020603050405020304" pitchFamily="18" charset="0"/>
                          <a:cs typeface="Times New Roman" panose="02020603050405020304" pitchFamily="18" charset="0"/>
                        </a:rPr>
                        <a:t> -21 </a:t>
                      </a:r>
                      <a:r>
                        <a:rPr lang="ru-RU" sz="1400" b="1" dirty="0" err="1">
                          <a:effectLst/>
                          <a:latin typeface="Times New Roman" panose="02020603050405020304" pitchFamily="18" charset="0"/>
                          <a:cs typeface="Times New Roman" panose="02020603050405020304" pitchFamily="18" charset="0"/>
                        </a:rPr>
                        <a:t>грн</a:t>
                      </a:r>
                      <a:r>
                        <a:rPr lang="ru-RU" sz="1400" b="1" dirty="0">
                          <a:effectLst/>
                          <a:latin typeface="Times New Roman" panose="02020603050405020304" pitchFamily="18" charset="0"/>
                          <a:cs typeface="Times New Roman" panose="02020603050405020304" pitchFamily="18" charset="0"/>
                        </a:rPr>
                        <a:t>;</a:t>
                      </a:r>
                      <a:endParaRPr lang="ru-RU" sz="1400" b="1" dirty="0">
                        <a:solidFill>
                          <a:srgbClr val="333333"/>
                        </a:solidFill>
                        <a:effectLst/>
                        <a:latin typeface="Times New Roman" panose="02020603050405020304" pitchFamily="18" charset="0"/>
                        <a:ea typeface="Calibri"/>
                        <a:cs typeface="Times New Roman" panose="02020603050405020304" pitchFamily="18" charset="0"/>
                      </a:endParaRPr>
                    </a:p>
                  </a:txBody>
                  <a:tcPr marL="40807" marR="40807" marT="0" marB="0" anchor="ctr"/>
                </a:tc>
                <a:tc>
                  <a:txBody>
                    <a:bodyPr/>
                    <a:lstStyle/>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 </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 </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50*8</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 </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70*8</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 </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120*8</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 </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10*8</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21*8</a:t>
                      </a:r>
                      <a:endParaRPr lang="ru-RU" sz="140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40807" marR="40807" marT="0" marB="0"/>
                </a:tc>
                <a:tc>
                  <a:txBody>
                    <a:bodyPr/>
                    <a:lstStyle/>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 </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 </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400</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 </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560</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 </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960</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 </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80</a:t>
                      </a:r>
                      <a:endParaRPr lang="ru-RU" sz="1400" b="1" dirty="0">
                        <a:solidFill>
                          <a:schemeClr val="accent1">
                            <a:lumMod val="75000"/>
                          </a:schemeClr>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168</a:t>
                      </a:r>
                      <a:endParaRPr lang="ru-RU" sz="140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40807" marR="40807" marT="0" marB="0"/>
                </a:tc>
              </a:tr>
            </a:tbl>
          </a:graphicData>
        </a:graphic>
      </p:graphicFrame>
    </p:spTree>
    <p:extLst>
      <p:ext uri="{BB962C8B-B14F-4D97-AF65-F5344CB8AC3E}">
        <p14:creationId xmlns:p14="http://schemas.microsoft.com/office/powerpoint/2010/main" val="30837556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3007748632"/>
              </p:ext>
            </p:extLst>
          </p:nvPr>
        </p:nvGraphicFramePr>
        <p:xfrm>
          <a:off x="609600" y="914400"/>
          <a:ext cx="7696199" cy="5138754"/>
        </p:xfrm>
        <a:graphic>
          <a:graphicData uri="http://schemas.openxmlformats.org/drawingml/2006/table">
            <a:tbl>
              <a:tblPr firstRow="1" firstCol="1" bandRow="1">
                <a:tableStyleId>{5C22544A-7EE6-4342-B048-85BDC9FD1C3A}</a:tableStyleId>
              </a:tblPr>
              <a:tblGrid>
                <a:gridCol w="644616"/>
                <a:gridCol w="4274330"/>
                <a:gridCol w="1983992"/>
                <a:gridCol w="793261"/>
              </a:tblGrid>
              <a:tr h="224147">
                <a:tc rowSpan="2">
                  <a:txBody>
                    <a:bodyPr/>
                    <a:lstStyle/>
                    <a:p>
                      <a:pPr>
                        <a:lnSpc>
                          <a:spcPct val="115000"/>
                        </a:lnSpc>
                      </a:pPr>
                      <a:endParaRPr lang="ru-RU" sz="900">
                        <a:effectLst/>
                        <a:latin typeface="Calibri"/>
                        <a:cs typeface="Times New Roman"/>
                      </a:endParaRPr>
                    </a:p>
                  </a:txBody>
                  <a:tcPr marL="55001" marR="55001" marT="0" marB="0" anchor="ctr"/>
                </a:tc>
                <a:tc>
                  <a:txBody>
                    <a:bodyPr/>
                    <a:lstStyle/>
                    <a:p>
                      <a:pPr algn="ctr">
                        <a:lnSpc>
                          <a:spcPct val="115000"/>
                        </a:lnSpc>
                        <a:spcAft>
                          <a:spcPts val="0"/>
                        </a:spcAft>
                      </a:pPr>
                      <a:r>
                        <a:rPr lang="uk-UA" sz="1400" b="1" dirty="0">
                          <a:effectLst/>
                          <a:latin typeface="Times New Roman" panose="02020603050405020304" pitchFamily="18" charset="0"/>
                          <a:cs typeface="Times New Roman" panose="02020603050405020304" pitchFamily="18" charset="0"/>
                        </a:rPr>
                        <a:t>Страхування</a:t>
                      </a:r>
                      <a:endParaRPr lang="ru-RU" sz="1400" b="1" dirty="0">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dirty="0">
                          <a:effectLst/>
                          <a:latin typeface="Times New Roman" panose="02020603050405020304" pitchFamily="18" charset="0"/>
                          <a:cs typeface="Times New Roman" panose="02020603050405020304" pitchFamily="18" charset="0"/>
                        </a:rPr>
                        <a:t>150*8</a:t>
                      </a:r>
                      <a:endParaRPr lang="ru-RU" sz="1400" b="1" dirty="0">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dirty="0">
                          <a:effectLst/>
                          <a:latin typeface="Times New Roman" panose="02020603050405020304" pitchFamily="18" charset="0"/>
                          <a:cs typeface="Times New Roman" panose="02020603050405020304" pitchFamily="18" charset="0"/>
                        </a:rPr>
                        <a:t>1200</a:t>
                      </a:r>
                      <a:endParaRPr lang="ru-RU" sz="1400" b="1" dirty="0">
                        <a:effectLst/>
                        <a:latin typeface="Times New Roman" panose="02020603050405020304" pitchFamily="18" charset="0"/>
                        <a:ea typeface="Calibri"/>
                        <a:cs typeface="Times New Roman" panose="02020603050405020304" pitchFamily="18" charset="0"/>
                      </a:endParaRPr>
                    </a:p>
                  </a:txBody>
                  <a:tcPr marL="55001" marR="55001" marT="0" marB="0" anchor="ctr"/>
                </a:tc>
              </a:tr>
              <a:tr h="224147">
                <a:tc vMerge="1">
                  <a:txBody>
                    <a:bodyPr/>
                    <a:lstStyle/>
                    <a:p>
                      <a:endParaRPr lang="ru-RU"/>
                    </a:p>
                  </a:txBody>
                  <a:tcPr/>
                </a:tc>
                <a:tc>
                  <a:txBody>
                    <a:bodyPr/>
                    <a:lstStyle/>
                    <a:p>
                      <a:pPr algn="just">
                        <a:lnSpc>
                          <a:spcPct val="115000"/>
                        </a:lnSpc>
                        <a:spcAft>
                          <a:spcPts val="0"/>
                        </a:spcAft>
                      </a:pPr>
                      <a:r>
                        <a:rPr lang="uk-UA" sz="1400" b="0">
                          <a:solidFill>
                            <a:schemeClr val="accent1">
                              <a:lumMod val="75000"/>
                            </a:schemeClr>
                          </a:solidFill>
                          <a:effectLst/>
                          <a:latin typeface="Times New Roman" panose="02020603050405020304" pitchFamily="18" charset="0"/>
                          <a:cs typeface="Times New Roman" panose="02020603050405020304" pitchFamily="18" charset="0"/>
                        </a:rPr>
                        <a:t>Інші види затрат</a:t>
                      </a:r>
                      <a:endParaRPr lang="ru-RU" sz="1400" b="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a:t>
                      </a:r>
                      <a:endParaRPr lang="ru-RU" sz="105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a:t>
                      </a:r>
                      <a:endParaRPr lang="ru-RU" sz="105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r>
              <a:tr h="427651">
                <a:tc>
                  <a:txBody>
                    <a:bodyPr/>
                    <a:lstStyle/>
                    <a:p>
                      <a:pPr algn="just">
                        <a:lnSpc>
                          <a:spcPct val="115000"/>
                        </a:lnSpc>
                        <a:spcAft>
                          <a:spcPts val="0"/>
                        </a:spcAft>
                      </a:pPr>
                      <a:r>
                        <a:rPr lang="uk-UA" sz="1100">
                          <a:effectLst/>
                        </a:rPr>
                        <a:t>ΣНі</a:t>
                      </a:r>
                      <a:endParaRPr lang="ru-RU" sz="900">
                        <a:effectLst/>
                        <a:latin typeface="Calibri"/>
                        <a:ea typeface="Calibri"/>
                        <a:cs typeface="Times New Roman"/>
                      </a:endParaRPr>
                    </a:p>
                  </a:txBody>
                  <a:tcPr marL="55001" marR="55001" marT="0" marB="0" anchor="ctr"/>
                </a:tc>
                <a:tc>
                  <a:txBody>
                    <a:bodyPr/>
                    <a:lstStyle/>
                    <a:p>
                      <a:pPr algn="just">
                        <a:lnSpc>
                          <a:spcPct val="115000"/>
                        </a:lnSpc>
                        <a:spcAft>
                          <a:spcPts val="0"/>
                        </a:spcAft>
                      </a:pPr>
                      <a:r>
                        <a:rPr lang="uk-UA" sz="1400" b="0" dirty="0">
                          <a:solidFill>
                            <a:schemeClr val="accent1">
                              <a:lumMod val="75000"/>
                            </a:schemeClr>
                          </a:solidFill>
                          <a:effectLst/>
                          <a:latin typeface="Times New Roman" panose="02020603050405020304" pitchFamily="18" charset="0"/>
                          <a:cs typeface="Times New Roman" panose="02020603050405020304" pitchFamily="18" charset="0"/>
                        </a:rPr>
                        <a:t>Непрямі податки</a:t>
                      </a:r>
                      <a:endParaRPr lang="ru-RU" sz="1400" b="0"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a:t>
                      </a:r>
                      <a:endParaRPr lang="ru-RU" sz="105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a:t>
                      </a:r>
                      <a:endParaRPr lang="ru-RU" sz="105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r>
              <a:tr h="641476">
                <a:tc gridSpan="2">
                  <a:txBody>
                    <a:bodyPr/>
                    <a:lstStyle/>
                    <a:p>
                      <a:pPr algn="just">
                        <a:lnSpc>
                          <a:spcPct val="115000"/>
                        </a:lnSpc>
                        <a:spcAft>
                          <a:spcPts val="0"/>
                        </a:spcAft>
                      </a:pPr>
                      <a:r>
                        <a:rPr lang="uk-UA" sz="1400" b="0">
                          <a:effectLst/>
                          <a:latin typeface="Times New Roman" panose="02020603050405020304" pitchFamily="18" charset="0"/>
                          <a:cs typeface="Times New Roman" panose="02020603050405020304" pitchFamily="18" charset="0"/>
                        </a:rPr>
                        <a:t>Обмежена собівартість туру</a:t>
                      </a:r>
                      <a:endParaRPr lang="ru-RU" sz="1400" b="0">
                        <a:effectLst/>
                        <a:latin typeface="Times New Roman" panose="02020603050405020304" pitchFamily="18" charset="0"/>
                        <a:ea typeface="Calibri"/>
                        <a:cs typeface="Times New Roman" panose="02020603050405020304" pitchFamily="18" charset="0"/>
                      </a:endParaRPr>
                    </a:p>
                  </a:txBody>
                  <a:tcPr marL="55001" marR="55001" marT="0" marB="0" anchor="ctr"/>
                </a:tc>
                <a:tc hMerge="1">
                  <a:txBody>
                    <a:bodyPr/>
                    <a:lstStyle/>
                    <a:p>
                      <a:endParaRPr lang="ru-RU"/>
                    </a:p>
                  </a:txBody>
                  <a:tcPr/>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5120+2280+400+560+960+80+168+1200</a:t>
                      </a:r>
                      <a:endParaRPr lang="ru-RU" sz="105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10768</a:t>
                      </a:r>
                      <a:endParaRPr lang="ru-RU" sz="105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r>
              <a:tr h="427651">
                <a:tc>
                  <a:txBody>
                    <a:bodyPr/>
                    <a:lstStyle/>
                    <a:p>
                      <a:pPr algn="just">
                        <a:lnSpc>
                          <a:spcPct val="115000"/>
                        </a:lnSpc>
                        <a:spcAft>
                          <a:spcPts val="0"/>
                        </a:spcAft>
                      </a:pPr>
                      <a:r>
                        <a:rPr lang="uk-UA" sz="1100">
                          <a:effectLst/>
                        </a:rPr>
                        <a:t>Вп</a:t>
                      </a:r>
                      <a:endParaRPr lang="ru-RU" sz="900">
                        <a:effectLst/>
                        <a:latin typeface="Calibri"/>
                        <a:ea typeface="Calibri"/>
                        <a:cs typeface="Times New Roman"/>
                      </a:endParaRPr>
                    </a:p>
                  </a:txBody>
                  <a:tcPr marL="55001" marR="55001" marT="0" marB="0" anchor="ctr"/>
                </a:tc>
                <a:tc>
                  <a:txBody>
                    <a:bodyPr/>
                    <a:lstStyle/>
                    <a:p>
                      <a:pPr algn="just">
                        <a:lnSpc>
                          <a:spcPct val="115000"/>
                        </a:lnSpc>
                        <a:spcAft>
                          <a:spcPts val="0"/>
                        </a:spcAft>
                      </a:pPr>
                      <a:r>
                        <a:rPr lang="uk-UA" sz="1400" b="0">
                          <a:solidFill>
                            <a:schemeClr val="accent1">
                              <a:lumMod val="75000"/>
                            </a:schemeClr>
                          </a:solidFill>
                          <a:effectLst/>
                          <a:latin typeface="Times New Roman" panose="02020603050405020304" pitchFamily="18" charset="0"/>
                          <a:cs typeface="Times New Roman" panose="02020603050405020304" pitchFamily="18" charset="0"/>
                        </a:rPr>
                        <a:t>Умовно-постійні витрати</a:t>
                      </a:r>
                      <a:endParaRPr lang="ru-RU" sz="1400" b="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10768*0,2</a:t>
                      </a:r>
                      <a:endParaRPr lang="ru-RU" sz="105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2153,6</a:t>
                      </a:r>
                      <a:endParaRPr lang="ru-RU" sz="105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r>
              <a:tr h="224147">
                <a:tc>
                  <a:txBody>
                    <a:bodyPr/>
                    <a:lstStyle/>
                    <a:p>
                      <a:pPr algn="just">
                        <a:lnSpc>
                          <a:spcPct val="115000"/>
                        </a:lnSpc>
                        <a:spcAft>
                          <a:spcPts val="0"/>
                        </a:spcAft>
                      </a:pPr>
                      <a:r>
                        <a:rPr lang="uk-UA" sz="1100">
                          <a:effectLst/>
                        </a:rPr>
                        <a:t>П</a:t>
                      </a:r>
                      <a:endParaRPr lang="ru-RU" sz="900">
                        <a:effectLst/>
                        <a:latin typeface="Calibri"/>
                        <a:ea typeface="Calibri"/>
                        <a:cs typeface="Times New Roman"/>
                      </a:endParaRPr>
                    </a:p>
                  </a:txBody>
                  <a:tcPr marL="55001" marR="55001" marT="0" marB="0" anchor="ctr"/>
                </a:tc>
                <a:tc>
                  <a:txBody>
                    <a:bodyPr/>
                    <a:lstStyle/>
                    <a:p>
                      <a:pPr algn="just">
                        <a:lnSpc>
                          <a:spcPct val="115000"/>
                        </a:lnSpc>
                        <a:spcAft>
                          <a:spcPts val="0"/>
                        </a:spcAft>
                      </a:pPr>
                      <a:r>
                        <a:rPr lang="uk-UA" sz="1400" b="0" dirty="0">
                          <a:solidFill>
                            <a:schemeClr val="accent1">
                              <a:lumMod val="75000"/>
                            </a:schemeClr>
                          </a:solidFill>
                          <a:effectLst/>
                          <a:latin typeface="Times New Roman" panose="02020603050405020304" pitchFamily="18" charset="0"/>
                          <a:cs typeface="Times New Roman" panose="02020603050405020304" pitchFamily="18" charset="0"/>
                        </a:rPr>
                        <a:t>Прибуток туроператора</a:t>
                      </a:r>
                      <a:endParaRPr lang="ru-RU" sz="1400" b="0"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10768*0,15</a:t>
                      </a:r>
                      <a:endParaRPr lang="ru-RU" sz="105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1615,2</a:t>
                      </a:r>
                      <a:endParaRPr lang="ru-RU" sz="105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r>
              <a:tr h="641476">
                <a:tc>
                  <a:txBody>
                    <a:bodyPr/>
                    <a:lstStyle/>
                    <a:p>
                      <a:pPr algn="just">
                        <a:lnSpc>
                          <a:spcPct val="115000"/>
                        </a:lnSpc>
                        <a:spcAft>
                          <a:spcPts val="0"/>
                        </a:spcAft>
                      </a:pPr>
                      <a:r>
                        <a:rPr lang="uk-UA" sz="1100">
                          <a:effectLst/>
                        </a:rPr>
                        <a:t>К</a:t>
                      </a:r>
                      <a:endParaRPr lang="ru-RU" sz="900">
                        <a:effectLst/>
                        <a:latin typeface="Calibri"/>
                        <a:ea typeface="Calibri"/>
                        <a:cs typeface="Times New Roman"/>
                      </a:endParaRPr>
                    </a:p>
                  </a:txBody>
                  <a:tcPr marL="55001" marR="55001" marT="0" marB="0" anchor="ctr"/>
                </a:tc>
                <a:tc>
                  <a:txBody>
                    <a:bodyPr/>
                    <a:lstStyle/>
                    <a:p>
                      <a:pPr algn="just">
                        <a:lnSpc>
                          <a:spcPct val="115000"/>
                        </a:lnSpc>
                        <a:spcAft>
                          <a:spcPts val="0"/>
                        </a:spcAft>
                      </a:pPr>
                      <a:r>
                        <a:rPr lang="uk-UA" sz="1400" b="0">
                          <a:solidFill>
                            <a:schemeClr val="accent1">
                              <a:lumMod val="75000"/>
                            </a:schemeClr>
                          </a:solidFill>
                          <a:effectLst/>
                          <a:latin typeface="Times New Roman" panose="02020603050405020304" pitchFamily="18" charset="0"/>
                          <a:cs typeface="Times New Roman" panose="02020603050405020304" pitchFamily="18" charset="0"/>
                        </a:rPr>
                        <a:t>Комісійна винагорода турагенту чи іншому посереднику</a:t>
                      </a:r>
                      <a:endParaRPr lang="ru-RU" sz="1400" b="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a:t>
                      </a:r>
                      <a:endParaRPr lang="ru-RU" sz="105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a:t>
                      </a:r>
                      <a:endParaRPr lang="ru-RU" sz="105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r>
              <a:tr h="641476">
                <a:tc>
                  <a:txBody>
                    <a:bodyPr/>
                    <a:lstStyle/>
                    <a:p>
                      <a:pPr algn="just">
                        <a:lnSpc>
                          <a:spcPct val="115000"/>
                        </a:lnSpc>
                        <a:spcAft>
                          <a:spcPts val="0"/>
                        </a:spcAft>
                      </a:pPr>
                      <a:r>
                        <a:rPr lang="uk-UA" sz="1100">
                          <a:effectLst/>
                        </a:rPr>
                        <a:t>Вчі</a:t>
                      </a:r>
                      <a:endParaRPr lang="ru-RU" sz="900">
                        <a:effectLst/>
                        <a:latin typeface="Calibri"/>
                        <a:ea typeface="Calibri"/>
                        <a:cs typeface="Times New Roman"/>
                      </a:endParaRPr>
                    </a:p>
                  </a:txBody>
                  <a:tcPr marL="55001" marR="55001" marT="0" marB="0" anchor="ctr"/>
                </a:tc>
                <a:tc>
                  <a:txBody>
                    <a:bodyPr/>
                    <a:lstStyle/>
                    <a:p>
                      <a:pPr algn="just">
                        <a:lnSpc>
                          <a:spcPct val="115000"/>
                        </a:lnSpc>
                        <a:spcAft>
                          <a:spcPts val="0"/>
                        </a:spcAft>
                      </a:pPr>
                      <a:r>
                        <a:rPr lang="uk-UA" sz="1400" b="0" dirty="0">
                          <a:solidFill>
                            <a:schemeClr val="accent1">
                              <a:lumMod val="75000"/>
                            </a:schemeClr>
                          </a:solidFill>
                          <a:effectLst/>
                          <a:latin typeface="Times New Roman" panose="02020603050405020304" pitchFamily="18" charset="0"/>
                          <a:cs typeface="Times New Roman" panose="02020603050405020304" pitchFamily="18" charset="0"/>
                        </a:rPr>
                        <a:t>Вартість послуг осіб, які супроводжують групу туристів</a:t>
                      </a:r>
                      <a:endParaRPr lang="ru-RU" sz="1400" b="0"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3000</a:t>
                      </a:r>
                      <a:endParaRPr lang="ru-RU" sz="105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3000</a:t>
                      </a:r>
                      <a:endParaRPr lang="ru-RU" sz="105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r>
              <a:tr h="641476">
                <a:tc>
                  <a:txBody>
                    <a:bodyPr/>
                    <a:lstStyle/>
                    <a:p>
                      <a:pPr algn="just">
                        <a:lnSpc>
                          <a:spcPct val="115000"/>
                        </a:lnSpc>
                        <a:spcAft>
                          <a:spcPts val="0"/>
                        </a:spcAft>
                      </a:pPr>
                      <a:r>
                        <a:rPr lang="uk-UA" sz="1100">
                          <a:effectLst/>
                        </a:rPr>
                        <a:t>Σ Зн(к)</a:t>
                      </a:r>
                      <a:endParaRPr lang="ru-RU" sz="900">
                        <a:effectLst/>
                        <a:latin typeface="Calibri"/>
                        <a:ea typeface="Calibri"/>
                        <a:cs typeface="Times New Roman"/>
                      </a:endParaRPr>
                    </a:p>
                  </a:txBody>
                  <a:tcPr marL="55001" marR="55001" marT="0" marB="0" anchor="ctr"/>
                </a:tc>
                <a:tc>
                  <a:txBody>
                    <a:bodyPr/>
                    <a:lstStyle/>
                    <a:p>
                      <a:pPr algn="just">
                        <a:lnSpc>
                          <a:spcPct val="115000"/>
                        </a:lnSpc>
                        <a:spcAft>
                          <a:spcPts val="0"/>
                        </a:spcAft>
                      </a:pPr>
                      <a:r>
                        <a:rPr lang="uk-UA" sz="1400" b="0" dirty="0">
                          <a:solidFill>
                            <a:schemeClr val="accent1">
                              <a:lumMod val="75000"/>
                            </a:schemeClr>
                          </a:solidFill>
                          <a:effectLst/>
                          <a:latin typeface="Times New Roman" panose="02020603050405020304" pitchFamily="18" charset="0"/>
                          <a:cs typeface="Times New Roman" panose="02020603050405020304" pitchFamily="18" charset="0"/>
                        </a:rPr>
                        <a:t>Комерційні знижки для окремих туристів чи туристських груп</a:t>
                      </a:r>
                      <a:endParaRPr lang="ru-RU" sz="1400" b="0"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a:t>
                      </a:r>
                      <a:endParaRPr lang="ru-RU" sz="105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a:t>
                      </a:r>
                      <a:endParaRPr lang="ru-RU" sz="105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r>
              <a:tr h="467777">
                <a:tc gridSpan="2">
                  <a:txBody>
                    <a:bodyPr/>
                    <a:lstStyle/>
                    <a:p>
                      <a:pPr algn="just">
                        <a:lnSpc>
                          <a:spcPct val="115000"/>
                        </a:lnSpc>
                        <a:spcAft>
                          <a:spcPts val="0"/>
                        </a:spcAft>
                      </a:pPr>
                      <a:r>
                        <a:rPr lang="uk-UA" sz="1100" b="1">
                          <a:effectLst/>
                        </a:rPr>
                        <a:t>Загальна вартість туру на групу</a:t>
                      </a:r>
                      <a:endParaRPr lang="ru-RU" sz="900" b="1">
                        <a:effectLst/>
                        <a:latin typeface="Calibri"/>
                        <a:ea typeface="Calibri"/>
                        <a:cs typeface="Times New Roman"/>
                      </a:endParaRPr>
                    </a:p>
                  </a:txBody>
                  <a:tcPr marL="55001" marR="55001" marT="0" marB="0" anchor="ctr"/>
                </a:tc>
                <a:tc hMerge="1">
                  <a:txBody>
                    <a:bodyPr/>
                    <a:lstStyle/>
                    <a:p>
                      <a:endParaRPr lang="ru-RU"/>
                    </a:p>
                  </a:txBody>
                  <a:tcPr/>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10768+(2153,6+1615,2+3000)*1,2</a:t>
                      </a:r>
                      <a:endParaRPr lang="ru-RU" sz="105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21044,16</a:t>
                      </a:r>
                      <a:endParaRPr lang="ru-RU" sz="105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r>
              <a:tr h="467777">
                <a:tc gridSpan="2">
                  <a:txBody>
                    <a:bodyPr/>
                    <a:lstStyle/>
                    <a:p>
                      <a:pPr algn="just">
                        <a:lnSpc>
                          <a:spcPct val="115000"/>
                        </a:lnSpc>
                        <a:spcAft>
                          <a:spcPts val="0"/>
                        </a:spcAft>
                      </a:pPr>
                      <a:r>
                        <a:rPr lang="uk-UA" sz="1100" b="1" dirty="0">
                          <a:effectLst/>
                        </a:rPr>
                        <a:t>Вартість туру на 1 особу</a:t>
                      </a:r>
                      <a:endParaRPr lang="ru-RU" sz="900" b="1" dirty="0">
                        <a:effectLst/>
                        <a:latin typeface="Calibri"/>
                        <a:ea typeface="Calibri"/>
                        <a:cs typeface="Times New Roman"/>
                      </a:endParaRPr>
                    </a:p>
                  </a:txBody>
                  <a:tcPr marL="55001" marR="55001" marT="0" marB="0" anchor="ctr"/>
                </a:tc>
                <a:tc hMerge="1">
                  <a:txBody>
                    <a:bodyPr/>
                    <a:lstStyle/>
                    <a:p>
                      <a:endParaRPr lang="ru-RU"/>
                    </a:p>
                  </a:txBody>
                  <a:tcPr/>
                </a:tc>
                <a:tc>
                  <a:txBody>
                    <a:bodyPr/>
                    <a:lstStyle/>
                    <a:p>
                      <a:pPr algn="ctr">
                        <a:lnSpc>
                          <a:spcPct val="115000"/>
                        </a:lnSpc>
                        <a:spcAft>
                          <a:spcPts val="0"/>
                        </a:spcAft>
                      </a:pPr>
                      <a:r>
                        <a:rPr lang="uk-UA" sz="1400" b="1">
                          <a:solidFill>
                            <a:schemeClr val="accent1">
                              <a:lumMod val="75000"/>
                            </a:schemeClr>
                          </a:solidFill>
                          <a:effectLst/>
                          <a:latin typeface="Times New Roman" panose="02020603050405020304" pitchFamily="18" charset="0"/>
                          <a:cs typeface="Times New Roman" panose="02020603050405020304" pitchFamily="18" charset="0"/>
                        </a:rPr>
                        <a:t>[10768+(2153,6+1615,2+3000)*1,2</a:t>
                      </a:r>
                      <a:r>
                        <a:rPr lang="en-US" sz="1400" b="1">
                          <a:solidFill>
                            <a:schemeClr val="accent1">
                              <a:lumMod val="75000"/>
                            </a:schemeClr>
                          </a:solidFill>
                          <a:effectLst/>
                          <a:latin typeface="Times New Roman" panose="02020603050405020304" pitchFamily="18" charset="0"/>
                          <a:cs typeface="Times New Roman" panose="02020603050405020304" pitchFamily="18" charset="0"/>
                        </a:rPr>
                        <a:t>]/</a:t>
                      </a:r>
                      <a:r>
                        <a:rPr lang="uk-UA" sz="1400" b="1">
                          <a:solidFill>
                            <a:schemeClr val="accent1">
                              <a:lumMod val="75000"/>
                            </a:schemeClr>
                          </a:solidFill>
                          <a:effectLst/>
                          <a:latin typeface="Times New Roman" panose="02020603050405020304" pitchFamily="18" charset="0"/>
                          <a:cs typeface="Times New Roman" panose="02020603050405020304" pitchFamily="18" charset="0"/>
                        </a:rPr>
                        <a:t>8</a:t>
                      </a:r>
                      <a:endParaRPr lang="ru-RU" sz="1050" b="1">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c>
                  <a:txBody>
                    <a:bodyPr/>
                    <a:lstStyle/>
                    <a:p>
                      <a:pPr algn="ctr">
                        <a:lnSpc>
                          <a:spcPct val="115000"/>
                        </a:lnSpc>
                        <a:spcAft>
                          <a:spcPts val="0"/>
                        </a:spcAft>
                      </a:pPr>
                      <a:r>
                        <a:rPr lang="ru-RU" sz="1400" b="1" dirty="0">
                          <a:solidFill>
                            <a:schemeClr val="accent1">
                              <a:lumMod val="75000"/>
                            </a:schemeClr>
                          </a:solidFill>
                          <a:effectLst/>
                          <a:latin typeface="Times New Roman" panose="02020603050405020304" pitchFamily="18" charset="0"/>
                          <a:cs typeface="Times New Roman" panose="02020603050405020304" pitchFamily="18" charset="0"/>
                        </a:rPr>
                        <a:t>26</a:t>
                      </a:r>
                      <a:r>
                        <a:rPr lang="uk-UA" sz="1400" b="1" dirty="0">
                          <a:solidFill>
                            <a:schemeClr val="accent1">
                              <a:lumMod val="75000"/>
                            </a:schemeClr>
                          </a:solidFill>
                          <a:effectLst/>
                          <a:latin typeface="Times New Roman" panose="02020603050405020304" pitchFamily="18" charset="0"/>
                          <a:cs typeface="Times New Roman" panose="02020603050405020304" pitchFamily="18" charset="0"/>
                        </a:rPr>
                        <a:t>30,52 </a:t>
                      </a:r>
                      <a:endParaRPr lang="ru-RU" sz="1050" b="1" dirty="0">
                        <a:solidFill>
                          <a:schemeClr val="accent1">
                            <a:lumMod val="75000"/>
                          </a:schemeClr>
                        </a:solidFill>
                        <a:effectLst/>
                        <a:latin typeface="Times New Roman" panose="02020603050405020304" pitchFamily="18" charset="0"/>
                        <a:ea typeface="Calibri"/>
                        <a:cs typeface="Times New Roman" panose="02020603050405020304" pitchFamily="18" charset="0"/>
                      </a:endParaRPr>
                    </a:p>
                  </a:txBody>
                  <a:tcPr marL="55001" marR="55001" marT="0" marB="0" anchor="ctr"/>
                </a:tc>
              </a:tr>
            </a:tbl>
          </a:graphicData>
        </a:graphic>
      </p:graphicFrame>
    </p:spTree>
    <p:extLst>
      <p:ext uri="{BB962C8B-B14F-4D97-AF65-F5344CB8AC3E}">
        <p14:creationId xmlns:p14="http://schemas.microsoft.com/office/powerpoint/2010/main" val="42905018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06052" y="304800"/>
            <a:ext cx="8305800" cy="1323439"/>
          </a:xfrm>
          <a:prstGeom prst="rect">
            <a:avLst/>
          </a:prstGeom>
        </p:spPr>
        <p:txBody>
          <a:bodyPr wrap="square">
            <a:spAutoFit/>
          </a:bodyPr>
          <a:lstStyle/>
          <a:p>
            <a:pPr algn="ctr"/>
            <a:r>
              <a:rPr lang="uk-UA" sz="2000" b="1" dirty="0">
                <a:solidFill>
                  <a:schemeClr val="accent1">
                    <a:lumMod val="75000"/>
                  </a:schemeClr>
                </a:solidFill>
                <a:latin typeface="Times New Roman" panose="02020603050405020304" pitchFamily="18" charset="0"/>
                <a:cs typeface="Times New Roman" panose="02020603050405020304" pitchFamily="18" charset="0"/>
              </a:rPr>
              <a:t>Отже, ціна </a:t>
            </a:r>
            <a:r>
              <a:rPr lang="uk-UA" sz="2000" b="1" dirty="0" err="1">
                <a:solidFill>
                  <a:schemeClr val="accent1">
                    <a:lumMod val="75000"/>
                  </a:schemeClr>
                </a:solidFill>
                <a:latin typeface="Times New Roman" panose="02020603050405020304" pitchFamily="18" charset="0"/>
                <a:cs typeface="Times New Roman" panose="02020603050405020304" pitchFamily="18" charset="0"/>
              </a:rPr>
              <a:t>турпакета</a:t>
            </a:r>
            <a:r>
              <a:rPr lang="uk-UA" sz="2000" b="1" dirty="0">
                <a:solidFill>
                  <a:schemeClr val="accent1">
                    <a:lumMod val="75000"/>
                  </a:schemeClr>
                </a:solidFill>
                <a:latin typeface="Times New Roman" panose="02020603050405020304" pitchFamily="18" charset="0"/>
                <a:cs typeface="Times New Roman" panose="02020603050405020304" pitchFamily="18" charset="0"/>
              </a:rPr>
              <a:t> в розрахунку на одного туриста для туристичного продукту </a:t>
            </a:r>
            <a:r>
              <a:rPr lang="uk-UA" sz="2000" b="1" i="1" dirty="0">
                <a:solidFill>
                  <a:schemeClr val="accent1">
                    <a:lumMod val="75000"/>
                  </a:schemeClr>
                </a:solidFill>
                <a:latin typeface="Times New Roman" panose="02020603050405020304" pitchFamily="18" charset="0"/>
                <a:cs typeface="Times New Roman" panose="02020603050405020304" pitchFamily="18" charset="0"/>
              </a:rPr>
              <a:t>« Синевир – одне з семи чудес </a:t>
            </a:r>
            <a:r>
              <a:rPr lang="uk-UA" sz="2000" b="1" i="1" dirty="0" err="1">
                <a:solidFill>
                  <a:schemeClr val="accent1">
                    <a:lumMod val="75000"/>
                  </a:schemeClr>
                </a:solidFill>
                <a:latin typeface="Times New Roman" panose="02020603050405020304" pitchFamily="18" charset="0"/>
                <a:cs typeface="Times New Roman" panose="02020603050405020304" pitchFamily="18" charset="0"/>
              </a:rPr>
              <a:t>України»</a:t>
            </a:r>
            <a:r>
              <a:rPr lang="uk-UA" sz="2000" b="1" dirty="0" err="1">
                <a:solidFill>
                  <a:schemeClr val="accent1">
                    <a:lumMod val="75000"/>
                  </a:schemeClr>
                </a:solidFill>
                <a:latin typeface="Times New Roman" panose="02020603050405020304" pitchFamily="18" charset="0"/>
                <a:cs typeface="Times New Roman" panose="02020603050405020304" pitchFamily="18" charset="0"/>
              </a:rPr>
              <a:t>становить</a:t>
            </a:r>
            <a:r>
              <a:rPr lang="uk-UA" sz="2000" b="1" dirty="0">
                <a:solidFill>
                  <a:schemeClr val="accent1">
                    <a:lumMod val="75000"/>
                  </a:schemeClr>
                </a:solidFill>
                <a:latin typeface="Times New Roman" panose="02020603050405020304" pitchFamily="18" charset="0"/>
                <a:cs typeface="Times New Roman" panose="02020603050405020304" pitchFamily="18" charset="0"/>
              </a:rPr>
              <a:t>:</a:t>
            </a:r>
            <a:endParaRPr lang="ru-RU" sz="2000" b="1" dirty="0">
              <a:solidFill>
                <a:schemeClr val="accent1">
                  <a:lumMod val="75000"/>
                </a:schemeClr>
              </a:solidFill>
              <a:latin typeface="Times New Roman" panose="02020603050405020304" pitchFamily="18" charset="0"/>
              <a:cs typeface="Times New Roman" panose="02020603050405020304" pitchFamily="18" charset="0"/>
            </a:endParaRPr>
          </a:p>
          <a:p>
            <a:pPr algn="ctr"/>
            <a:r>
              <a:rPr lang="uk-UA" sz="2000" b="1" dirty="0">
                <a:solidFill>
                  <a:schemeClr val="accent1">
                    <a:lumMod val="75000"/>
                  </a:schemeClr>
                </a:solidFill>
                <a:latin typeface="Times New Roman" panose="02020603050405020304" pitchFamily="18" charset="0"/>
                <a:cs typeface="Times New Roman" panose="02020603050405020304" pitchFamily="18" charset="0"/>
              </a:rPr>
              <a:t>Ц=[10768+(2153,6+1615,2+3000)*1,2</a:t>
            </a:r>
            <a:r>
              <a:rPr lang="ru-RU" sz="2000" b="1" dirty="0">
                <a:solidFill>
                  <a:schemeClr val="accent1">
                    <a:lumMod val="75000"/>
                  </a:schemeClr>
                </a:solidFill>
                <a:latin typeface="Times New Roman" panose="02020603050405020304" pitchFamily="18" charset="0"/>
                <a:cs typeface="Times New Roman" panose="02020603050405020304" pitchFamily="18" charset="0"/>
              </a:rPr>
              <a:t>]/</a:t>
            </a:r>
            <a:r>
              <a:rPr lang="uk-UA" sz="2000" b="1" dirty="0">
                <a:solidFill>
                  <a:schemeClr val="accent1">
                    <a:lumMod val="75000"/>
                  </a:schemeClr>
                </a:solidFill>
                <a:latin typeface="Times New Roman" panose="02020603050405020304" pitchFamily="18" charset="0"/>
                <a:cs typeface="Times New Roman" panose="02020603050405020304" pitchFamily="18" charset="0"/>
              </a:rPr>
              <a:t>8= </a:t>
            </a:r>
            <a:r>
              <a:rPr lang="ru-RU" sz="2000" b="1" dirty="0">
                <a:solidFill>
                  <a:schemeClr val="accent1">
                    <a:lumMod val="75000"/>
                  </a:schemeClr>
                </a:solidFill>
                <a:latin typeface="Times New Roman" panose="02020603050405020304" pitchFamily="18" charset="0"/>
                <a:cs typeface="Times New Roman" panose="02020603050405020304" pitchFamily="18" charset="0"/>
              </a:rPr>
              <a:t>26</a:t>
            </a:r>
            <a:r>
              <a:rPr lang="uk-UA" sz="2000" b="1" dirty="0">
                <a:solidFill>
                  <a:schemeClr val="accent1">
                    <a:lumMod val="75000"/>
                  </a:schemeClr>
                </a:solidFill>
                <a:latin typeface="Times New Roman" panose="02020603050405020304" pitchFamily="18" charset="0"/>
                <a:cs typeface="Times New Roman" panose="02020603050405020304" pitchFamily="18" charset="0"/>
              </a:rPr>
              <a:t>30</a:t>
            </a:r>
            <a:r>
              <a:rPr lang="ru-RU" sz="2000" b="1" dirty="0">
                <a:solidFill>
                  <a:schemeClr val="accent1">
                    <a:lumMod val="75000"/>
                  </a:schemeClr>
                </a:solidFill>
                <a:latin typeface="Times New Roman" panose="02020603050405020304" pitchFamily="18" charset="0"/>
                <a:cs typeface="Times New Roman" panose="02020603050405020304" pitchFamily="18" charset="0"/>
              </a:rPr>
              <a:t>,</a:t>
            </a:r>
            <a:r>
              <a:rPr lang="uk-UA" sz="2000" b="1" dirty="0">
                <a:solidFill>
                  <a:schemeClr val="accent1">
                    <a:lumMod val="75000"/>
                  </a:schemeClr>
                </a:solidFill>
                <a:latin typeface="Times New Roman" panose="02020603050405020304" pitchFamily="18" charset="0"/>
                <a:cs typeface="Times New Roman" panose="02020603050405020304" pitchFamily="18" charset="0"/>
              </a:rPr>
              <a:t>52 грн.</a:t>
            </a:r>
            <a:endParaRPr lang="ru-RU" sz="2000"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762000" y="1981200"/>
            <a:ext cx="7949852" cy="3139321"/>
          </a:xfrm>
          <a:prstGeom prst="rect">
            <a:avLst/>
          </a:prstGeom>
        </p:spPr>
        <p:txBody>
          <a:bodyPr wrap="square">
            <a:spAutoFit/>
          </a:bodyPr>
          <a:lstStyle/>
          <a:p>
            <a:r>
              <a:rPr lang="uk-UA" b="1" dirty="0">
                <a:solidFill>
                  <a:schemeClr val="accent1">
                    <a:lumMod val="75000"/>
                  </a:schemeClr>
                </a:solidFill>
              </a:rPr>
              <a:t>Розроблений мною тур триває 3 дні і 2 ночі.</a:t>
            </a:r>
            <a:endParaRPr lang="ru-RU" b="1" dirty="0">
              <a:solidFill>
                <a:schemeClr val="accent1">
                  <a:lumMod val="75000"/>
                </a:schemeClr>
              </a:solidFill>
            </a:endParaRPr>
          </a:p>
          <a:p>
            <a:r>
              <a:rPr lang="uk-UA" b="1" dirty="0">
                <a:solidFill>
                  <a:schemeClr val="accent1">
                    <a:lumMod val="75000"/>
                  </a:schemeClr>
                </a:solidFill>
              </a:rPr>
              <a:t>В </a:t>
            </a:r>
            <a:r>
              <a:rPr lang="uk-UA" b="1" i="1" dirty="0">
                <a:solidFill>
                  <a:schemeClr val="accent1">
                    <a:lumMod val="75000"/>
                  </a:schemeClr>
                </a:solidFill>
              </a:rPr>
              <a:t>перший день</a:t>
            </a:r>
            <a:r>
              <a:rPr lang="uk-UA" b="1" dirty="0">
                <a:solidFill>
                  <a:schemeClr val="accent1">
                    <a:lumMod val="75000"/>
                  </a:schemeClr>
                </a:solidFill>
              </a:rPr>
              <a:t> практики я вибрала маршрут свого туристичного туру. </a:t>
            </a:r>
            <a:endParaRPr lang="ru-RU" b="1" dirty="0">
              <a:solidFill>
                <a:schemeClr val="accent1">
                  <a:lumMod val="75000"/>
                </a:schemeClr>
              </a:solidFill>
            </a:endParaRPr>
          </a:p>
          <a:p>
            <a:r>
              <a:rPr lang="uk-UA" b="1" dirty="0">
                <a:solidFill>
                  <a:schemeClr val="accent1">
                    <a:lumMod val="75000"/>
                  </a:schemeClr>
                </a:solidFill>
              </a:rPr>
              <a:t>На </a:t>
            </a:r>
            <a:r>
              <a:rPr lang="uk-UA" b="1" i="1" dirty="0">
                <a:solidFill>
                  <a:schemeClr val="accent1">
                    <a:lumMod val="75000"/>
                  </a:schemeClr>
                </a:solidFill>
              </a:rPr>
              <a:t>другий день практики</a:t>
            </a:r>
            <a:r>
              <a:rPr lang="uk-UA" b="1" dirty="0">
                <a:solidFill>
                  <a:schemeClr val="accent1">
                    <a:lumMod val="75000"/>
                  </a:schemeClr>
                </a:solidFill>
              </a:rPr>
              <a:t>, були вибрані туристичні об’єкти для проходження екскурсій в рамках даного туру.</a:t>
            </a:r>
            <a:endParaRPr lang="ru-RU" b="1" dirty="0">
              <a:solidFill>
                <a:schemeClr val="accent1">
                  <a:lumMod val="75000"/>
                </a:schemeClr>
              </a:solidFill>
            </a:endParaRPr>
          </a:p>
          <a:p>
            <a:r>
              <a:rPr lang="uk-UA" b="1" dirty="0">
                <a:solidFill>
                  <a:schemeClr val="accent1">
                    <a:lumMod val="75000"/>
                  </a:schemeClr>
                </a:solidFill>
              </a:rPr>
              <a:t>На </a:t>
            </a:r>
            <a:r>
              <a:rPr lang="uk-UA" b="1" i="1" dirty="0">
                <a:solidFill>
                  <a:schemeClr val="accent1">
                    <a:lumMod val="75000"/>
                  </a:schemeClr>
                </a:solidFill>
              </a:rPr>
              <a:t>третій день практики </a:t>
            </a:r>
            <a:r>
              <a:rPr lang="uk-UA" b="1" dirty="0">
                <a:solidFill>
                  <a:schemeClr val="accent1">
                    <a:lumMod val="75000"/>
                  </a:schemeClr>
                </a:solidFill>
              </a:rPr>
              <a:t>мною був проведений аналіз витрат під час поїздки, вибір місць проживання та створення детальної програми поїздки.</a:t>
            </a:r>
            <a:endParaRPr lang="ru-RU" b="1" dirty="0">
              <a:solidFill>
                <a:schemeClr val="accent1">
                  <a:lumMod val="75000"/>
                </a:schemeClr>
              </a:solidFill>
            </a:endParaRPr>
          </a:p>
          <a:p>
            <a:r>
              <a:rPr lang="uk-UA" b="1" dirty="0">
                <a:solidFill>
                  <a:schemeClr val="accent1">
                    <a:lumMod val="75000"/>
                  </a:schemeClr>
                </a:solidFill>
              </a:rPr>
              <a:t>На </a:t>
            </a:r>
            <a:r>
              <a:rPr lang="uk-UA" b="1" i="1" dirty="0">
                <a:solidFill>
                  <a:schemeClr val="accent1">
                    <a:lumMod val="75000"/>
                  </a:schemeClr>
                </a:solidFill>
              </a:rPr>
              <a:t>четвертий день </a:t>
            </a:r>
            <a:r>
              <a:rPr lang="uk-UA" b="1" dirty="0">
                <a:solidFill>
                  <a:schemeClr val="accent1">
                    <a:lumMod val="75000"/>
                  </a:schemeClr>
                </a:solidFill>
              </a:rPr>
              <a:t>працювала над створенням презентації і брошури культурно-пізнавального туру.</a:t>
            </a:r>
            <a:endParaRPr lang="ru-RU" b="1" dirty="0">
              <a:solidFill>
                <a:schemeClr val="accent1">
                  <a:lumMod val="75000"/>
                </a:schemeClr>
              </a:solidFill>
            </a:endParaRPr>
          </a:p>
          <a:p>
            <a:r>
              <a:rPr lang="uk-UA" b="1" dirty="0">
                <a:solidFill>
                  <a:schemeClr val="accent1">
                    <a:lumMod val="75000"/>
                  </a:schemeClr>
                </a:solidFill>
              </a:rPr>
              <a:t>На </a:t>
            </a:r>
            <a:r>
              <a:rPr lang="uk-UA" b="1" i="1" dirty="0">
                <a:solidFill>
                  <a:schemeClr val="accent1">
                    <a:lumMod val="75000"/>
                  </a:schemeClr>
                </a:solidFill>
              </a:rPr>
              <a:t>п’ятий день</a:t>
            </a:r>
            <a:r>
              <a:rPr lang="uk-UA" b="1" dirty="0">
                <a:solidFill>
                  <a:schemeClr val="accent1">
                    <a:lumMod val="75000"/>
                  </a:schemeClr>
                </a:solidFill>
              </a:rPr>
              <a:t> я почала роботу над підготовкою звіту, в якому вказані всі вищевказані роботи, а також названі та зображені найцікавіші об’єкти, з якими туристи мали б ознайомитися при поїздці.</a:t>
            </a:r>
            <a:endParaRPr lang="ru-RU" b="1" dirty="0">
              <a:solidFill>
                <a:schemeClr val="accent1">
                  <a:lumMod val="75000"/>
                </a:schemeClr>
              </a:solidFill>
            </a:endParaRPr>
          </a:p>
        </p:txBody>
      </p:sp>
      <p:sp>
        <p:nvSpPr>
          <p:cNvPr id="7" name="Прямоугольник 6"/>
          <p:cNvSpPr/>
          <p:nvPr/>
        </p:nvSpPr>
        <p:spPr>
          <a:xfrm>
            <a:off x="2082953" y="5334000"/>
            <a:ext cx="4951997"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uk-UA"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Дякую за увагу!</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1579341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2948121987"/>
              </p:ext>
            </p:extLst>
          </p:nvPr>
        </p:nvGraphicFramePr>
        <p:xfrm>
          <a:off x="838200" y="2209800"/>
          <a:ext cx="7543800" cy="3886201"/>
        </p:xfrm>
        <a:graphic>
          <a:graphicData uri="http://schemas.openxmlformats.org/drawingml/2006/table">
            <a:tbl>
              <a:tblPr firstRow="1" firstCol="1" bandRow="1">
                <a:tableStyleId>{5C22544A-7EE6-4342-B048-85BDC9FD1C3A}</a:tableStyleId>
              </a:tblPr>
              <a:tblGrid>
                <a:gridCol w="3258342"/>
                <a:gridCol w="4285458"/>
              </a:tblGrid>
              <a:tr h="584089">
                <a:tc>
                  <a:txBody>
                    <a:bodyPr/>
                    <a:lstStyle/>
                    <a:p>
                      <a:pPr algn="ctr">
                        <a:lnSpc>
                          <a:spcPct val="115000"/>
                        </a:lnSpc>
                        <a:spcAft>
                          <a:spcPts val="0"/>
                        </a:spcAft>
                      </a:pPr>
                      <a:r>
                        <a:rPr lang="uk-UA" sz="1200" dirty="0">
                          <a:effectLst/>
                        </a:rPr>
                        <a:t>Назва параметру</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1200">
                          <a:effectLst/>
                        </a:rPr>
                        <a:t>Характеристика параметру</a:t>
                      </a:r>
                      <a:endParaRPr lang="ru-RU" sz="1100">
                        <a:effectLst/>
                        <a:latin typeface="Calibri"/>
                        <a:ea typeface="Calibri"/>
                        <a:cs typeface="Times New Roman"/>
                      </a:endParaRPr>
                    </a:p>
                  </a:txBody>
                  <a:tcPr marL="68580" marR="68580" marT="0" marB="0"/>
                </a:tc>
              </a:tr>
              <a:tr h="535477">
                <a:tc>
                  <a:txBody>
                    <a:bodyPr/>
                    <a:lstStyle/>
                    <a:p>
                      <a:pPr algn="ctr">
                        <a:lnSpc>
                          <a:spcPct val="115000"/>
                        </a:lnSpc>
                        <a:spcAft>
                          <a:spcPts val="0"/>
                        </a:spcAft>
                      </a:pPr>
                      <a:r>
                        <a:rPr lang="uk-UA" sz="1200" dirty="0">
                          <a:effectLst/>
                        </a:rPr>
                        <a:t>Назва туристичного продукту</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1200" dirty="0">
                          <a:solidFill>
                            <a:schemeClr val="accent1">
                              <a:lumMod val="75000"/>
                            </a:schemeClr>
                          </a:solidFill>
                          <a:effectLst/>
                        </a:rPr>
                        <a:t>«Синевир – </a:t>
                      </a:r>
                      <a:endParaRPr lang="ru-RU" sz="1100" dirty="0">
                        <a:solidFill>
                          <a:schemeClr val="accent1">
                            <a:lumMod val="75000"/>
                          </a:schemeClr>
                        </a:solidFill>
                        <a:effectLst/>
                      </a:endParaRPr>
                    </a:p>
                    <a:p>
                      <a:pPr algn="ctr">
                        <a:lnSpc>
                          <a:spcPct val="115000"/>
                        </a:lnSpc>
                        <a:spcAft>
                          <a:spcPts val="0"/>
                        </a:spcAft>
                      </a:pPr>
                      <a:r>
                        <a:rPr lang="uk-UA" sz="1200" dirty="0">
                          <a:solidFill>
                            <a:schemeClr val="accent1">
                              <a:lumMod val="75000"/>
                            </a:schemeClr>
                          </a:solidFill>
                          <a:effectLst/>
                        </a:rPr>
                        <a:t>одне з семи чудес </a:t>
                      </a:r>
                      <a:r>
                        <a:rPr lang="uk-UA" sz="1200" dirty="0" err="1">
                          <a:solidFill>
                            <a:schemeClr val="accent1">
                              <a:lumMod val="75000"/>
                            </a:schemeClr>
                          </a:solidFill>
                          <a:effectLst/>
                        </a:rPr>
                        <a:t>Укра</a:t>
                      </a:r>
                      <a:r>
                        <a:rPr lang="ru-RU" sz="1200" dirty="0">
                          <a:solidFill>
                            <a:schemeClr val="accent1">
                              <a:lumMod val="75000"/>
                            </a:schemeClr>
                          </a:solidFill>
                          <a:effectLst/>
                        </a:rPr>
                        <a:t>ї</a:t>
                      </a:r>
                      <a:r>
                        <a:rPr lang="uk-UA" sz="1200" dirty="0" err="1">
                          <a:solidFill>
                            <a:schemeClr val="accent1">
                              <a:lumMod val="75000"/>
                            </a:schemeClr>
                          </a:solidFill>
                          <a:effectLst/>
                        </a:rPr>
                        <a:t>ни</a:t>
                      </a:r>
                      <a:r>
                        <a:rPr lang="uk-UA" sz="1200" dirty="0">
                          <a:solidFill>
                            <a:schemeClr val="accent1">
                              <a:lumMod val="75000"/>
                            </a:schemeClr>
                          </a:solidFill>
                          <a:effectLst/>
                        </a:rPr>
                        <a:t>»</a:t>
                      </a:r>
                      <a:endParaRPr lang="ru-RU" sz="1100" dirty="0">
                        <a:solidFill>
                          <a:schemeClr val="accent1">
                            <a:lumMod val="75000"/>
                          </a:schemeClr>
                        </a:solidFill>
                        <a:effectLst/>
                        <a:latin typeface="Calibri"/>
                        <a:ea typeface="Calibri"/>
                        <a:cs typeface="Times New Roman"/>
                      </a:endParaRPr>
                    </a:p>
                  </a:txBody>
                  <a:tcPr marL="68580" marR="68580" marT="0" marB="0"/>
                </a:tc>
              </a:tr>
              <a:tr h="267739">
                <a:tc>
                  <a:txBody>
                    <a:bodyPr/>
                    <a:lstStyle/>
                    <a:p>
                      <a:pPr algn="ctr">
                        <a:lnSpc>
                          <a:spcPct val="115000"/>
                        </a:lnSpc>
                        <a:spcAft>
                          <a:spcPts val="0"/>
                        </a:spcAft>
                      </a:pPr>
                      <a:r>
                        <a:rPr lang="uk-UA" sz="1200">
                          <a:effectLst/>
                        </a:rPr>
                        <a:t>Вид туризму</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1200" dirty="0">
                          <a:solidFill>
                            <a:schemeClr val="accent1">
                              <a:lumMod val="75000"/>
                            </a:schemeClr>
                          </a:solidFill>
                          <a:effectLst/>
                        </a:rPr>
                        <a:t>Рекреаційно-відпочинковий</a:t>
                      </a:r>
                      <a:endParaRPr lang="ru-RU" sz="1100" dirty="0">
                        <a:solidFill>
                          <a:schemeClr val="accent1">
                            <a:lumMod val="75000"/>
                          </a:schemeClr>
                        </a:solidFill>
                        <a:effectLst/>
                        <a:latin typeface="Calibri"/>
                        <a:ea typeface="Calibri"/>
                        <a:cs typeface="Times New Roman"/>
                      </a:endParaRPr>
                    </a:p>
                  </a:txBody>
                  <a:tcPr marL="68580" marR="68580" marT="0" marB="0"/>
                </a:tc>
              </a:tr>
              <a:tr h="267739">
                <a:tc>
                  <a:txBody>
                    <a:bodyPr/>
                    <a:lstStyle/>
                    <a:p>
                      <a:pPr algn="ctr">
                        <a:lnSpc>
                          <a:spcPct val="115000"/>
                        </a:lnSpc>
                        <a:spcAft>
                          <a:spcPts val="0"/>
                        </a:spcAft>
                      </a:pPr>
                      <a:r>
                        <a:rPr lang="uk-UA" sz="1200">
                          <a:effectLst/>
                        </a:rPr>
                        <a:t>Регіон, туристична дестинація</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1200" dirty="0">
                          <a:solidFill>
                            <a:schemeClr val="accent1">
                              <a:lumMod val="75000"/>
                            </a:schemeClr>
                          </a:solidFill>
                          <a:effectLst/>
                        </a:rPr>
                        <a:t>Закарпаття</a:t>
                      </a:r>
                      <a:endParaRPr lang="ru-RU" sz="1100" dirty="0">
                        <a:solidFill>
                          <a:schemeClr val="accent1">
                            <a:lumMod val="75000"/>
                          </a:schemeClr>
                        </a:solidFill>
                        <a:effectLst/>
                        <a:latin typeface="Calibri"/>
                        <a:ea typeface="Calibri"/>
                        <a:cs typeface="Times New Roman"/>
                      </a:endParaRPr>
                    </a:p>
                  </a:txBody>
                  <a:tcPr marL="68580" marR="68580" marT="0" marB="0"/>
                </a:tc>
              </a:tr>
              <a:tr h="267739">
                <a:tc>
                  <a:txBody>
                    <a:bodyPr/>
                    <a:lstStyle/>
                    <a:p>
                      <a:pPr algn="ctr">
                        <a:lnSpc>
                          <a:spcPct val="115000"/>
                        </a:lnSpc>
                        <a:spcAft>
                          <a:spcPts val="0"/>
                        </a:spcAft>
                      </a:pPr>
                      <a:r>
                        <a:rPr lang="uk-UA" sz="1200">
                          <a:effectLst/>
                        </a:rPr>
                        <a:t>Тривалість</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1200" dirty="0">
                          <a:solidFill>
                            <a:schemeClr val="accent1">
                              <a:lumMod val="75000"/>
                            </a:schemeClr>
                          </a:solidFill>
                          <a:effectLst/>
                        </a:rPr>
                        <a:t>3 дні</a:t>
                      </a:r>
                      <a:endParaRPr lang="ru-RU" sz="1100" dirty="0">
                        <a:solidFill>
                          <a:schemeClr val="accent1">
                            <a:lumMod val="75000"/>
                          </a:schemeClr>
                        </a:solidFill>
                        <a:effectLst/>
                        <a:latin typeface="Calibri"/>
                        <a:ea typeface="Calibri"/>
                        <a:cs typeface="Times New Roman"/>
                      </a:endParaRPr>
                    </a:p>
                  </a:txBody>
                  <a:tcPr marL="68580" marR="68580" marT="0" marB="0"/>
                </a:tc>
              </a:tr>
              <a:tr h="267739">
                <a:tc>
                  <a:txBody>
                    <a:bodyPr/>
                    <a:lstStyle/>
                    <a:p>
                      <a:pPr algn="ctr">
                        <a:lnSpc>
                          <a:spcPct val="115000"/>
                        </a:lnSpc>
                        <a:spcAft>
                          <a:spcPts val="0"/>
                        </a:spcAft>
                      </a:pPr>
                      <a:r>
                        <a:rPr lang="uk-UA" sz="1200">
                          <a:effectLst/>
                        </a:rPr>
                        <a:t>Сезонність</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1200" dirty="0">
                          <a:solidFill>
                            <a:schemeClr val="accent1">
                              <a:lumMod val="75000"/>
                            </a:schemeClr>
                          </a:solidFill>
                          <a:effectLst/>
                        </a:rPr>
                        <a:t>Весна, літо, осінь</a:t>
                      </a:r>
                      <a:endParaRPr lang="ru-RU" sz="1100" dirty="0">
                        <a:solidFill>
                          <a:schemeClr val="accent1">
                            <a:lumMod val="75000"/>
                          </a:schemeClr>
                        </a:solidFill>
                        <a:effectLst/>
                        <a:latin typeface="Calibri"/>
                        <a:ea typeface="Calibri"/>
                        <a:cs typeface="Times New Roman"/>
                      </a:endParaRPr>
                    </a:p>
                  </a:txBody>
                  <a:tcPr marL="68580" marR="68580" marT="0" marB="0"/>
                </a:tc>
              </a:tr>
              <a:tr h="267739">
                <a:tc>
                  <a:txBody>
                    <a:bodyPr/>
                    <a:lstStyle/>
                    <a:p>
                      <a:pPr algn="ctr">
                        <a:lnSpc>
                          <a:spcPct val="115000"/>
                        </a:lnSpc>
                        <a:spcAft>
                          <a:spcPts val="0"/>
                        </a:spcAft>
                      </a:pPr>
                      <a:r>
                        <a:rPr lang="uk-UA" sz="1200">
                          <a:effectLst/>
                        </a:rPr>
                        <a:t>Форма організації</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1200" dirty="0">
                          <a:solidFill>
                            <a:schemeClr val="accent1">
                              <a:lumMod val="75000"/>
                            </a:schemeClr>
                          </a:solidFill>
                          <a:effectLst/>
                        </a:rPr>
                        <a:t>Групова</a:t>
                      </a:r>
                      <a:endParaRPr lang="ru-RU" sz="1100" dirty="0">
                        <a:solidFill>
                          <a:schemeClr val="accent1">
                            <a:lumMod val="75000"/>
                          </a:schemeClr>
                        </a:solidFill>
                        <a:effectLst/>
                        <a:latin typeface="Calibri"/>
                        <a:ea typeface="Calibri"/>
                        <a:cs typeface="Times New Roman"/>
                      </a:endParaRPr>
                    </a:p>
                  </a:txBody>
                  <a:tcPr marL="68580" marR="68580" marT="0" marB="0"/>
                </a:tc>
              </a:tr>
              <a:tr h="267739">
                <a:tc>
                  <a:txBody>
                    <a:bodyPr/>
                    <a:lstStyle/>
                    <a:p>
                      <a:pPr algn="ctr">
                        <a:lnSpc>
                          <a:spcPct val="115000"/>
                        </a:lnSpc>
                        <a:spcAft>
                          <a:spcPts val="0"/>
                        </a:spcAft>
                      </a:pPr>
                      <a:r>
                        <a:rPr lang="uk-UA" sz="1200">
                          <a:effectLst/>
                        </a:rPr>
                        <a:t>Цільова група</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1200" dirty="0">
                          <a:solidFill>
                            <a:schemeClr val="accent1">
                              <a:lumMod val="75000"/>
                            </a:schemeClr>
                          </a:solidFill>
                          <a:effectLst/>
                        </a:rPr>
                        <a:t>Люди різного віку</a:t>
                      </a:r>
                      <a:endParaRPr lang="ru-RU" sz="1100" dirty="0">
                        <a:solidFill>
                          <a:schemeClr val="accent1">
                            <a:lumMod val="75000"/>
                          </a:schemeClr>
                        </a:solidFill>
                        <a:effectLst/>
                        <a:latin typeface="Calibri"/>
                        <a:ea typeface="Calibri"/>
                        <a:cs typeface="Times New Roman"/>
                      </a:endParaRPr>
                    </a:p>
                  </a:txBody>
                  <a:tcPr marL="68580" marR="68580" marT="0" marB="0"/>
                </a:tc>
              </a:tr>
              <a:tr h="267739">
                <a:tc>
                  <a:txBody>
                    <a:bodyPr/>
                    <a:lstStyle/>
                    <a:p>
                      <a:pPr algn="ctr">
                        <a:lnSpc>
                          <a:spcPct val="115000"/>
                        </a:lnSpc>
                        <a:spcAft>
                          <a:spcPts val="0"/>
                        </a:spcAft>
                      </a:pPr>
                      <a:r>
                        <a:rPr lang="uk-UA" sz="1200">
                          <a:effectLst/>
                        </a:rPr>
                        <a:t>Кількість учасників</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1200" dirty="0">
                          <a:solidFill>
                            <a:schemeClr val="accent1">
                              <a:lumMod val="75000"/>
                            </a:schemeClr>
                          </a:solidFill>
                          <a:effectLst/>
                        </a:rPr>
                        <a:t>8 осіб</a:t>
                      </a:r>
                      <a:endParaRPr lang="ru-RU" sz="1100" dirty="0">
                        <a:solidFill>
                          <a:schemeClr val="accent1">
                            <a:lumMod val="75000"/>
                          </a:schemeClr>
                        </a:solidFill>
                        <a:effectLst/>
                        <a:latin typeface="Calibri"/>
                        <a:ea typeface="Calibri"/>
                        <a:cs typeface="Times New Roman"/>
                      </a:endParaRPr>
                    </a:p>
                  </a:txBody>
                  <a:tcPr marL="68580" marR="68580" marT="0" marB="0"/>
                </a:tc>
              </a:tr>
              <a:tr h="892462">
                <a:tc>
                  <a:txBody>
                    <a:bodyPr/>
                    <a:lstStyle/>
                    <a:p>
                      <a:pPr algn="ctr">
                        <a:lnSpc>
                          <a:spcPct val="115000"/>
                        </a:lnSpc>
                        <a:spcAft>
                          <a:spcPts val="0"/>
                        </a:spcAft>
                      </a:pPr>
                      <a:r>
                        <a:rPr lang="uk-UA" sz="1200">
                          <a:effectLst/>
                        </a:rPr>
                        <a:t>Маршрут подорожі</a:t>
                      </a:r>
                      <a:endParaRPr lang="ru-RU" sz="1100">
                        <a:effectLst/>
                        <a:latin typeface="Calibri"/>
                        <a:ea typeface="Calibri"/>
                        <a:cs typeface="Times New Roman"/>
                      </a:endParaRPr>
                    </a:p>
                  </a:txBody>
                  <a:tcPr marL="68580" marR="68580" marT="0" marB="0"/>
                </a:tc>
                <a:tc>
                  <a:txBody>
                    <a:bodyPr/>
                    <a:lstStyle/>
                    <a:p>
                      <a:pPr marL="457200" algn="ctr">
                        <a:lnSpc>
                          <a:spcPct val="115000"/>
                        </a:lnSpc>
                        <a:spcAft>
                          <a:spcPts val="0"/>
                        </a:spcAft>
                      </a:pPr>
                      <a:r>
                        <a:rPr lang="uk-UA" sz="1400" dirty="0">
                          <a:solidFill>
                            <a:schemeClr val="accent1">
                              <a:lumMod val="75000"/>
                            </a:schemeClr>
                          </a:solidFill>
                          <a:effectLst/>
                        </a:rPr>
                        <a:t>Львів  – </a:t>
                      </a:r>
                      <a:r>
                        <a:rPr lang="uk-UA" sz="1400" dirty="0" err="1">
                          <a:solidFill>
                            <a:schemeClr val="accent1">
                              <a:lumMod val="75000"/>
                            </a:schemeClr>
                          </a:solidFill>
                          <a:effectLst/>
                        </a:rPr>
                        <a:t>Пилипець</a:t>
                      </a:r>
                      <a:r>
                        <a:rPr lang="uk-UA" sz="1400" dirty="0">
                          <a:solidFill>
                            <a:schemeClr val="accent1">
                              <a:lumMod val="75000"/>
                            </a:schemeClr>
                          </a:solidFill>
                          <a:effectLst/>
                        </a:rPr>
                        <a:t> – </a:t>
                      </a:r>
                      <a:r>
                        <a:rPr lang="uk-UA" sz="1400" dirty="0" err="1">
                          <a:solidFill>
                            <a:schemeClr val="accent1">
                              <a:lumMod val="75000"/>
                            </a:schemeClr>
                          </a:solidFill>
                          <a:effectLst/>
                        </a:rPr>
                        <a:t>Колочава</a:t>
                      </a:r>
                      <a:r>
                        <a:rPr lang="uk-UA" sz="1400" dirty="0">
                          <a:solidFill>
                            <a:schemeClr val="accent1">
                              <a:lumMod val="75000"/>
                            </a:schemeClr>
                          </a:solidFill>
                          <a:effectLst/>
                        </a:rPr>
                        <a:t> – Синевир -Львів</a:t>
                      </a:r>
                      <a:endParaRPr lang="ru-RU" sz="1100" dirty="0">
                        <a:solidFill>
                          <a:schemeClr val="accent1">
                            <a:lumMod val="75000"/>
                          </a:schemeClr>
                        </a:solidFill>
                        <a:effectLst/>
                      </a:endParaRPr>
                    </a:p>
                    <a:p>
                      <a:pPr algn="ctr">
                        <a:lnSpc>
                          <a:spcPct val="115000"/>
                        </a:lnSpc>
                        <a:spcAft>
                          <a:spcPts val="0"/>
                        </a:spcAft>
                      </a:pPr>
                      <a:r>
                        <a:rPr lang="ru-RU" sz="1200" dirty="0">
                          <a:solidFill>
                            <a:schemeClr val="accent1">
                              <a:lumMod val="75000"/>
                            </a:schemeClr>
                          </a:solidFill>
                          <a:effectLst/>
                        </a:rPr>
                        <a:t>28</a:t>
                      </a:r>
                      <a:r>
                        <a:rPr lang="uk-UA" sz="1200" dirty="0">
                          <a:solidFill>
                            <a:schemeClr val="accent1">
                              <a:lumMod val="75000"/>
                            </a:schemeClr>
                          </a:solidFill>
                          <a:effectLst/>
                        </a:rPr>
                        <a:t>5</a:t>
                      </a:r>
                      <a:r>
                        <a:rPr lang="ru-RU" sz="1200" dirty="0">
                          <a:solidFill>
                            <a:schemeClr val="accent1">
                              <a:lumMod val="75000"/>
                            </a:schemeClr>
                          </a:solidFill>
                          <a:effectLst/>
                        </a:rPr>
                        <a:t> км.</a:t>
                      </a:r>
                      <a:endParaRPr lang="ru-RU" sz="1100" dirty="0">
                        <a:solidFill>
                          <a:schemeClr val="accent1">
                            <a:lumMod val="75000"/>
                          </a:schemeClr>
                        </a:solidFill>
                        <a:effectLst/>
                        <a:latin typeface="Calibri"/>
                        <a:ea typeface="Calibri"/>
                        <a:cs typeface="Times New Roman"/>
                      </a:endParaRPr>
                    </a:p>
                  </a:txBody>
                  <a:tcPr marL="68580" marR="68580" marT="0" marB="0"/>
                </a:tc>
              </a:tr>
            </a:tbl>
          </a:graphicData>
        </a:graphic>
      </p:graphicFrame>
      <p:sp>
        <p:nvSpPr>
          <p:cNvPr id="121" name="Rectangle 1"/>
          <p:cNvSpPr>
            <a:spLocks noGrp="1" noChangeArrowheads="1"/>
          </p:cNvSpPr>
          <p:nvPr>
            <p:ph type="title"/>
          </p:nvPr>
        </p:nvSpPr>
        <p:spPr bwMode="auto">
          <a:xfrm>
            <a:off x="1600200" y="609600"/>
            <a:ext cx="6504794"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defTabSz="914400" rtl="0" eaLnBrk="1" fontAlgn="base" latinLnBrk="0" hangingPunct="1">
              <a:lnSpc>
                <a:spcPct val="100000"/>
              </a:lnSpc>
              <a:spcBef>
                <a:spcPct val="0"/>
              </a:spcBef>
              <a:spcAft>
                <a:spcPct val="0"/>
              </a:spcAft>
              <a:buClrTx/>
              <a:buSzTx/>
              <a:buFontTx/>
              <a:buNone/>
              <a:tabLst/>
            </a:pPr>
            <a:r>
              <a:rPr kumimoji="0" lang="ru-RU" altLang="ru-RU" sz="2400" b="1" i="1" u="none" strike="noStrike" cap="none" normalizeH="0" baseline="0" dirty="0" err="1" smtClean="0">
                <a:ln>
                  <a:noFill/>
                </a:ln>
                <a:solidFill>
                  <a:schemeClr val="accent1">
                    <a:lumMod val="60000"/>
                    <a:lumOff val="40000"/>
                  </a:schemeClr>
                </a:solidFill>
                <a:effectLst/>
                <a:latin typeface="Times New Roman" panose="02020603050405020304" pitchFamily="18" charset="0"/>
                <a:ea typeface="Calibri" pitchFamily="34" charset="0"/>
                <a:cs typeface="Times New Roman" pitchFamily="18" charset="0"/>
              </a:rPr>
              <a:t>Загальні</a:t>
            </a:r>
            <a:r>
              <a:rPr kumimoji="0" lang="ru-RU" altLang="ru-RU" sz="2400" b="1" i="1" u="none" strike="noStrike" cap="none" normalizeH="0" baseline="0" dirty="0" smtClean="0">
                <a:ln>
                  <a:noFill/>
                </a:ln>
                <a:solidFill>
                  <a:schemeClr val="accent1">
                    <a:lumMod val="60000"/>
                    <a:lumOff val="40000"/>
                  </a:schemeClr>
                </a:solidFill>
                <a:effectLst/>
                <a:latin typeface="Times New Roman" pitchFamily="18" charset="0"/>
                <a:ea typeface="Calibri" pitchFamily="34" charset="0"/>
                <a:cs typeface="Times New Roman" pitchFamily="18" charset="0"/>
              </a:rPr>
              <a:t> </a:t>
            </a:r>
            <a:r>
              <a:rPr kumimoji="0" lang="ru-RU" altLang="ru-RU" sz="2400" b="1" i="1" u="none" strike="noStrike" cap="none" normalizeH="0" baseline="0" dirty="0" err="1" smtClean="0">
                <a:ln>
                  <a:noFill/>
                </a:ln>
                <a:solidFill>
                  <a:schemeClr val="accent1">
                    <a:lumMod val="60000"/>
                    <a:lumOff val="40000"/>
                  </a:schemeClr>
                </a:solidFill>
                <a:effectLst/>
                <a:latin typeface="Times New Roman" pitchFamily="18" charset="0"/>
                <a:ea typeface="Calibri" pitchFamily="34" charset="0"/>
                <a:cs typeface="Times New Roman" pitchFamily="18" charset="0"/>
              </a:rPr>
              <a:t>параметри</a:t>
            </a:r>
            <a:r>
              <a:rPr kumimoji="0" lang="ru-RU" altLang="ru-RU" sz="2400" b="1" i="1" u="none" strike="noStrike" cap="none" normalizeH="0" baseline="0" dirty="0" smtClean="0">
                <a:ln>
                  <a:noFill/>
                </a:ln>
                <a:solidFill>
                  <a:schemeClr val="accent1">
                    <a:lumMod val="60000"/>
                    <a:lumOff val="40000"/>
                  </a:schemeClr>
                </a:solidFill>
                <a:effectLst/>
                <a:latin typeface="Times New Roman" pitchFamily="18" charset="0"/>
                <a:ea typeface="Calibri" pitchFamily="34" charset="0"/>
                <a:cs typeface="Times New Roman" pitchFamily="18" charset="0"/>
              </a:rPr>
              <a:t> </a:t>
            </a:r>
            <a:r>
              <a:rPr kumimoji="0" lang="ru-RU" altLang="ru-RU" sz="2400" b="1" i="1" u="none" strike="noStrike" cap="none" normalizeH="0" baseline="0" dirty="0" err="1" smtClean="0">
                <a:ln>
                  <a:noFill/>
                </a:ln>
                <a:solidFill>
                  <a:schemeClr val="accent1">
                    <a:lumMod val="60000"/>
                    <a:lumOff val="40000"/>
                  </a:schemeClr>
                </a:solidFill>
                <a:effectLst/>
                <a:latin typeface="Times New Roman" pitchFamily="18" charset="0"/>
                <a:ea typeface="Calibri" pitchFamily="34" charset="0"/>
                <a:cs typeface="Times New Roman" pitchFamily="18" charset="0"/>
              </a:rPr>
              <a:t>туристичного</a:t>
            </a:r>
            <a:r>
              <a:rPr kumimoji="0" lang="ru-RU" altLang="ru-RU" sz="2400" b="1" i="1" u="none" strike="noStrike" cap="none" normalizeH="0" baseline="0" dirty="0" smtClean="0">
                <a:ln>
                  <a:noFill/>
                </a:ln>
                <a:solidFill>
                  <a:schemeClr val="accent1">
                    <a:lumMod val="60000"/>
                    <a:lumOff val="40000"/>
                  </a:schemeClr>
                </a:solidFill>
                <a:effectLst/>
                <a:latin typeface="Times New Roman" pitchFamily="18" charset="0"/>
                <a:ea typeface="Calibri" pitchFamily="34" charset="0"/>
                <a:cs typeface="Times New Roman" pitchFamily="18" charset="0"/>
              </a:rPr>
              <a:t> продукту</a:t>
            </a:r>
            <a:endParaRPr kumimoji="0" lang="ru-RU" altLang="ru-RU" sz="2400" b="0" i="1" u="none" strike="noStrike" cap="none" normalizeH="0" baseline="0" dirty="0" smtClean="0">
              <a:ln>
                <a:noFill/>
              </a:ln>
              <a:solidFill>
                <a:schemeClr val="accent1">
                  <a:lumMod val="60000"/>
                  <a:lumOff val="40000"/>
                </a:schemeClr>
              </a:solidFill>
              <a:effectLst/>
              <a:latin typeface="Times New Roman" panose="02020603050405020304" pitchFamily="18" charset="0"/>
              <a:cs typeface="Times New Roman" panose="02020603050405020304" pitchFamily="18"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638250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447800" y="1981200"/>
            <a:ext cx="6205537" cy="4257675"/>
          </a:xfrm>
          <a:prstGeom prst="rect">
            <a:avLst/>
          </a:prstGeom>
        </p:spPr>
      </p:pic>
      <p:sp>
        <p:nvSpPr>
          <p:cNvPr id="5" name="Прямоугольник 4"/>
          <p:cNvSpPr/>
          <p:nvPr/>
        </p:nvSpPr>
        <p:spPr>
          <a:xfrm>
            <a:off x="2819400" y="685800"/>
            <a:ext cx="4495800" cy="523220"/>
          </a:xfrm>
          <a:prstGeom prst="rect">
            <a:avLst/>
          </a:prstGeom>
        </p:spPr>
        <p:txBody>
          <a:bodyPr wrap="square">
            <a:spAutoFit/>
          </a:bodyPr>
          <a:lstStyle/>
          <a:p>
            <a:r>
              <a:rPr lang="ru-RU" sz="2800" b="1" i="1" dirty="0" smtClean="0">
                <a:solidFill>
                  <a:schemeClr val="accent1">
                    <a:lumMod val="75000"/>
                  </a:schemeClr>
                </a:solidFill>
                <a:latin typeface="Times New Roman" panose="02020603050405020304" pitchFamily="18" charset="0"/>
                <a:cs typeface="Times New Roman" panose="02020603050405020304" pitchFamily="18" charset="0"/>
              </a:rPr>
              <a:t> </a:t>
            </a:r>
            <a:r>
              <a:rPr lang="ru-RU" sz="2800" b="1" i="1" dirty="0">
                <a:solidFill>
                  <a:schemeClr val="accent1">
                    <a:lumMod val="75000"/>
                  </a:schemeClr>
                </a:solidFill>
                <a:latin typeface="Times New Roman" panose="02020603050405020304" pitchFamily="18" charset="0"/>
                <a:cs typeface="Times New Roman" panose="02020603050405020304" pitchFamily="18" charset="0"/>
              </a:rPr>
              <a:t>Схема маршруту</a:t>
            </a:r>
            <a:endParaRPr lang="ru-RU" sz="2800" i="1" dirty="0">
              <a:solidFill>
                <a:schemeClr val="accent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05405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44562"/>
          </a:xfrm>
        </p:spPr>
        <p:txBody>
          <a:bodyPr>
            <a:normAutofit fontScale="90000"/>
          </a:bodyPr>
          <a:lstStyle/>
          <a:p>
            <a:r>
              <a:rPr lang="uk-UA" i="1" dirty="0">
                <a:effectLst/>
              </a:rPr>
              <a:t>Основні туристичні </a:t>
            </a:r>
            <a:r>
              <a:rPr lang="uk-UA" i="1" dirty="0" err="1">
                <a:effectLst/>
              </a:rPr>
              <a:t>дестинації</a:t>
            </a:r>
            <a:r>
              <a:rPr lang="ru-RU" dirty="0">
                <a:effectLst/>
              </a:rPr>
              <a:t/>
            </a:r>
            <a:br>
              <a:rPr lang="ru-RU" dirty="0">
                <a:effectLst/>
              </a:rPr>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716707707"/>
              </p:ext>
            </p:extLst>
          </p:nvPr>
        </p:nvGraphicFramePr>
        <p:xfrm>
          <a:off x="381000" y="990600"/>
          <a:ext cx="8382000" cy="5734822"/>
        </p:xfrm>
        <a:graphic>
          <a:graphicData uri="http://schemas.openxmlformats.org/drawingml/2006/table">
            <a:tbl>
              <a:tblPr firstRow="1" firstCol="1" bandRow="1">
                <a:tableStyleId>{5C22544A-7EE6-4342-B048-85BDC9FD1C3A}</a:tableStyleId>
              </a:tblPr>
              <a:tblGrid>
                <a:gridCol w="748126"/>
                <a:gridCol w="1826513"/>
                <a:gridCol w="5807361"/>
              </a:tblGrid>
              <a:tr h="0">
                <a:tc>
                  <a:txBody>
                    <a:bodyPr/>
                    <a:lstStyle/>
                    <a:p>
                      <a:pPr algn="ctr">
                        <a:lnSpc>
                          <a:spcPct val="115000"/>
                        </a:lnSpc>
                        <a:spcAft>
                          <a:spcPts val="1000"/>
                        </a:spcAft>
                      </a:pPr>
                      <a:r>
                        <a:rPr lang="uk-UA" sz="900" dirty="0">
                          <a:effectLst/>
                        </a:rPr>
                        <a:t> </a:t>
                      </a:r>
                      <a:endParaRPr lang="ru-RU" sz="800" dirty="0">
                        <a:effectLst/>
                        <a:latin typeface="Calibri"/>
                        <a:ea typeface="Calibri"/>
                        <a:cs typeface="Times New Roman"/>
                      </a:endParaRPr>
                    </a:p>
                  </a:txBody>
                  <a:tcPr marL="49195" marR="49195" marT="0" marB="0" vert="vert270" anchor="b"/>
                </a:tc>
                <a:tc>
                  <a:txBody>
                    <a:bodyPr/>
                    <a:lstStyle/>
                    <a:p>
                      <a:pPr algn="ctr">
                        <a:lnSpc>
                          <a:spcPct val="115000"/>
                        </a:lnSpc>
                        <a:spcAft>
                          <a:spcPts val="0"/>
                        </a:spcAft>
                      </a:pPr>
                      <a:r>
                        <a:rPr lang="uk-UA" sz="1400" dirty="0">
                          <a:effectLst/>
                          <a:latin typeface="Times New Roman" panose="02020603050405020304" pitchFamily="18" charset="0"/>
                          <a:cs typeface="Times New Roman" panose="02020603050405020304" pitchFamily="18" charset="0"/>
                        </a:rPr>
                        <a:t>Види ресурсів</a:t>
                      </a:r>
                      <a:endParaRPr lang="ru-RU" sz="1400" dirty="0">
                        <a:effectLst/>
                        <a:latin typeface="Times New Roman" panose="02020603050405020304" pitchFamily="18" charset="0"/>
                        <a:ea typeface="Calibri"/>
                        <a:cs typeface="Times New Roman" panose="02020603050405020304" pitchFamily="18" charset="0"/>
                      </a:endParaRPr>
                    </a:p>
                  </a:txBody>
                  <a:tcPr marL="49195" marR="49195" marT="0" marB="0"/>
                </a:tc>
                <a:tc>
                  <a:txBody>
                    <a:bodyPr/>
                    <a:lstStyle/>
                    <a:p>
                      <a:pPr algn="just">
                        <a:lnSpc>
                          <a:spcPct val="115000"/>
                        </a:lnSpc>
                        <a:spcAft>
                          <a:spcPts val="0"/>
                        </a:spcAft>
                      </a:pPr>
                      <a:r>
                        <a:rPr lang="uk-UA" sz="1400">
                          <a:effectLst/>
                          <a:latin typeface="Times New Roman" panose="02020603050405020304" pitchFamily="18" charset="0"/>
                          <a:cs typeface="Times New Roman" panose="02020603050405020304" pitchFamily="18" charset="0"/>
                        </a:rPr>
                        <a:t>Коротка характеристика</a:t>
                      </a:r>
                      <a:endParaRPr lang="ru-RU" sz="1400">
                        <a:effectLst/>
                        <a:latin typeface="Times New Roman" panose="02020603050405020304" pitchFamily="18" charset="0"/>
                        <a:ea typeface="Calibri"/>
                        <a:cs typeface="Times New Roman" panose="02020603050405020304" pitchFamily="18" charset="0"/>
                      </a:endParaRPr>
                    </a:p>
                  </a:txBody>
                  <a:tcPr marL="49195" marR="49195" marT="0" marB="0"/>
                </a:tc>
              </a:tr>
              <a:tr h="1206923">
                <a:tc rowSpan="3">
                  <a:txBody>
                    <a:bodyPr/>
                    <a:lstStyle/>
                    <a:p>
                      <a:pPr marR="71755" algn="ctr">
                        <a:lnSpc>
                          <a:spcPct val="115000"/>
                        </a:lnSpc>
                        <a:spcAft>
                          <a:spcPts val="0"/>
                        </a:spcAft>
                      </a:pPr>
                      <a:r>
                        <a:rPr lang="uk-UA" sz="3200" dirty="0" err="1">
                          <a:effectLst/>
                          <a:latin typeface="Times New Roman" panose="02020603050405020304" pitchFamily="18" charset="0"/>
                          <a:cs typeface="Times New Roman" panose="02020603050405020304" pitchFamily="18" charset="0"/>
                        </a:rPr>
                        <a:t>Пилипець</a:t>
                      </a:r>
                      <a:endParaRPr lang="ru-RU" sz="2800" dirty="0">
                        <a:effectLst/>
                        <a:latin typeface="Times New Roman" panose="02020603050405020304" pitchFamily="18" charset="0"/>
                        <a:ea typeface="Calibri"/>
                        <a:cs typeface="Times New Roman" panose="02020603050405020304" pitchFamily="18" charset="0"/>
                      </a:endParaRPr>
                    </a:p>
                  </a:txBody>
                  <a:tcPr marL="49195" marR="49195" marT="0" marB="0" vert="vert270"/>
                </a:tc>
                <a:tc>
                  <a:txBody>
                    <a:bodyPr/>
                    <a:lstStyle/>
                    <a:p>
                      <a:pPr algn="ctr">
                        <a:lnSpc>
                          <a:spcPct val="115000"/>
                        </a:lnSpc>
                        <a:spcAft>
                          <a:spcPts val="0"/>
                        </a:spcAft>
                      </a:pPr>
                      <a:r>
                        <a:rPr lang="uk-UA" sz="1400" b="1" dirty="0">
                          <a:solidFill>
                            <a:schemeClr val="accent1"/>
                          </a:solidFill>
                          <a:effectLst/>
                          <a:latin typeface="Times New Roman" panose="02020603050405020304" pitchFamily="18" charset="0"/>
                          <a:cs typeface="Times New Roman" panose="02020603050405020304" pitchFamily="18" charset="0"/>
                        </a:rPr>
                        <a:t>Природні</a:t>
                      </a:r>
                      <a:endParaRPr lang="ru-RU" sz="1400" b="1" dirty="0">
                        <a:solidFill>
                          <a:schemeClr val="accent1"/>
                        </a:solidFill>
                        <a:effectLst/>
                        <a:latin typeface="Times New Roman" panose="02020603050405020304" pitchFamily="18" charset="0"/>
                        <a:ea typeface="Calibri"/>
                        <a:cs typeface="Times New Roman" panose="02020603050405020304" pitchFamily="18" charset="0"/>
                      </a:endParaRPr>
                    </a:p>
                  </a:txBody>
                  <a:tcPr marL="49195" marR="49195" marT="0" marB="0"/>
                </a:tc>
                <a:tc>
                  <a:txBody>
                    <a:bodyPr/>
                    <a:lstStyle/>
                    <a:p>
                      <a:pPr indent="165100" algn="just">
                        <a:lnSpc>
                          <a:spcPct val="115000"/>
                        </a:lnSpc>
                        <a:spcAft>
                          <a:spcPts val="0"/>
                        </a:spcAft>
                      </a:pPr>
                      <a:r>
                        <a:rPr lang="uk-UA" sz="1400" b="1" dirty="0" err="1">
                          <a:solidFill>
                            <a:schemeClr val="accent1"/>
                          </a:solidFill>
                          <a:effectLst/>
                          <a:latin typeface="Times New Roman" panose="02020603050405020304" pitchFamily="18" charset="0"/>
                          <a:cs typeface="Times New Roman" panose="02020603050405020304" pitchFamily="18" charset="0"/>
                        </a:rPr>
                        <a:t>Пилипець</a:t>
                      </a:r>
                      <a:r>
                        <a:rPr lang="uk-UA" sz="1400" b="1" dirty="0">
                          <a:solidFill>
                            <a:schemeClr val="accent1"/>
                          </a:solidFill>
                          <a:effectLst/>
                          <a:latin typeface="Times New Roman" panose="02020603050405020304" pitchFamily="18" charset="0"/>
                          <a:cs typeface="Times New Roman" panose="02020603050405020304" pitchFamily="18" charset="0"/>
                        </a:rPr>
                        <a:t> розташований на відстані 190 км від Львова і 135 км від Ужгорода біля підніжжя гори </a:t>
                      </a:r>
                      <a:r>
                        <a:rPr lang="uk-UA" sz="1400" b="1" dirty="0" err="1">
                          <a:solidFill>
                            <a:schemeClr val="accent1"/>
                          </a:solidFill>
                          <a:effectLst/>
                          <a:latin typeface="Times New Roman" panose="02020603050405020304" pitchFamily="18" charset="0"/>
                          <a:cs typeface="Times New Roman" panose="02020603050405020304" pitchFamily="18" charset="0"/>
                        </a:rPr>
                        <a:t>Гимба</a:t>
                      </a:r>
                      <a:r>
                        <a:rPr lang="uk-UA" sz="1400" b="1" dirty="0">
                          <a:solidFill>
                            <a:schemeClr val="accent1"/>
                          </a:solidFill>
                          <a:effectLst/>
                          <a:latin typeface="Times New Roman" panose="02020603050405020304" pitchFamily="18" charset="0"/>
                          <a:cs typeface="Times New Roman" panose="02020603050405020304" pitchFamily="18" charset="0"/>
                        </a:rPr>
                        <a:t> (1497 м) і </a:t>
                      </a:r>
                      <a:r>
                        <a:rPr lang="uk-UA" sz="1400" b="1" dirty="0" err="1">
                          <a:solidFill>
                            <a:schemeClr val="accent1"/>
                          </a:solidFill>
                          <a:effectLst/>
                          <a:latin typeface="Times New Roman" panose="02020603050405020304" pitchFamily="18" charset="0"/>
                          <a:cs typeface="Times New Roman" panose="02020603050405020304" pitchFamily="18" charset="0"/>
                        </a:rPr>
                        <a:t>Магура</a:t>
                      </a:r>
                      <a:r>
                        <a:rPr lang="uk-UA" sz="1400" b="1" dirty="0">
                          <a:solidFill>
                            <a:schemeClr val="accent1"/>
                          </a:solidFill>
                          <a:effectLst/>
                          <a:latin typeface="Times New Roman" panose="02020603050405020304" pitchFamily="18" charset="0"/>
                          <a:cs typeface="Times New Roman" panose="02020603050405020304" pitchFamily="18" charset="0"/>
                        </a:rPr>
                        <a:t>-Жида (1517 м).</a:t>
                      </a:r>
                      <a:r>
                        <a:rPr lang="ru-RU" sz="1400" b="1" dirty="0">
                          <a:solidFill>
                            <a:schemeClr val="accent1"/>
                          </a:solidFill>
                          <a:effectLst/>
                          <a:latin typeface="Times New Roman" panose="02020603050405020304" pitchFamily="18" charset="0"/>
                          <a:cs typeface="Times New Roman" panose="02020603050405020304" pitchFamily="18" charset="0"/>
                        </a:rPr>
                        <a:t>  </a:t>
                      </a:r>
                      <a:r>
                        <a:rPr lang="ru-RU" sz="1400" b="1" dirty="0" err="1">
                          <a:solidFill>
                            <a:schemeClr val="accent1"/>
                          </a:solidFill>
                          <a:effectLst/>
                          <a:latin typeface="Times New Roman" panose="02020603050405020304" pitchFamily="18" charset="0"/>
                          <a:cs typeface="Times New Roman" panose="02020603050405020304" pitchFamily="18" charset="0"/>
                        </a:rPr>
                        <a:t>Неподалік</a:t>
                      </a:r>
                      <a:r>
                        <a:rPr lang="ru-RU" sz="1400" b="1" dirty="0">
                          <a:solidFill>
                            <a:schemeClr val="accent1"/>
                          </a:solidFill>
                          <a:effectLst/>
                          <a:latin typeface="Times New Roman" panose="02020603050405020304" pitchFamily="18" charset="0"/>
                          <a:cs typeface="Times New Roman" panose="02020603050405020304" pitchFamily="18" charset="0"/>
                        </a:rPr>
                        <a:t>, в 3 км, </a:t>
                      </a:r>
                      <a:r>
                        <a:rPr lang="ru-RU" sz="1400" b="1" dirty="0" err="1">
                          <a:solidFill>
                            <a:schemeClr val="accent1"/>
                          </a:solidFill>
                          <a:effectLst/>
                          <a:latin typeface="Times New Roman" panose="02020603050405020304" pitchFamily="18" charset="0"/>
                          <a:cs typeface="Times New Roman" panose="02020603050405020304" pitchFamily="18" charset="0"/>
                        </a:rPr>
                        <a:t>знаходиться</a:t>
                      </a:r>
                      <a:r>
                        <a:rPr lang="ru-RU" sz="1400" b="1" dirty="0">
                          <a:solidFill>
                            <a:schemeClr val="accent1"/>
                          </a:solidFill>
                          <a:effectLst/>
                          <a:latin typeface="Times New Roman" panose="02020603050405020304" pitchFamily="18" charset="0"/>
                          <a:cs typeface="Times New Roman" panose="02020603050405020304" pitchFamily="18" charset="0"/>
                        </a:rPr>
                        <a:t> </a:t>
                      </a:r>
                      <a:r>
                        <a:rPr lang="ru-RU" sz="1400" b="1" dirty="0" err="1">
                          <a:solidFill>
                            <a:schemeClr val="accent1"/>
                          </a:solidFill>
                          <a:effectLst/>
                          <a:latin typeface="Times New Roman" panose="02020603050405020304" pitchFamily="18" charset="0"/>
                          <a:cs typeface="Times New Roman" panose="02020603050405020304" pitchFamily="18" charset="0"/>
                        </a:rPr>
                        <a:t>водоспад</a:t>
                      </a:r>
                      <a:r>
                        <a:rPr lang="ru-RU" sz="1400" b="1" dirty="0">
                          <a:solidFill>
                            <a:schemeClr val="accent1"/>
                          </a:solidFill>
                          <a:effectLst/>
                          <a:latin typeface="Times New Roman" panose="02020603050405020304" pitchFamily="18" charset="0"/>
                          <a:cs typeface="Times New Roman" panose="02020603050405020304" pitchFamily="18" charset="0"/>
                        </a:rPr>
                        <a:t> </a:t>
                      </a:r>
                      <a:r>
                        <a:rPr lang="ru-RU" sz="1400" b="1" dirty="0" err="1">
                          <a:solidFill>
                            <a:schemeClr val="accent1"/>
                          </a:solidFill>
                          <a:effectLst/>
                          <a:latin typeface="Times New Roman" panose="02020603050405020304" pitchFamily="18" charset="0"/>
                          <a:cs typeface="Times New Roman" panose="02020603050405020304" pitchFamily="18" charset="0"/>
                        </a:rPr>
                        <a:t>Шипіт</a:t>
                      </a:r>
                      <a:r>
                        <a:rPr lang="ru-RU" sz="1400" b="1" dirty="0">
                          <a:solidFill>
                            <a:schemeClr val="accent1"/>
                          </a:solidFill>
                          <a:effectLst/>
                          <a:latin typeface="Times New Roman" panose="02020603050405020304" pitchFamily="18" charset="0"/>
                          <a:cs typeface="Times New Roman" panose="02020603050405020304" pitchFamily="18" charset="0"/>
                        </a:rPr>
                        <a:t>, один з </a:t>
                      </a:r>
                      <a:r>
                        <a:rPr lang="ru-RU" sz="1400" b="1" dirty="0" err="1">
                          <a:solidFill>
                            <a:schemeClr val="accent1"/>
                          </a:solidFill>
                          <a:effectLst/>
                          <a:latin typeface="Times New Roman" panose="02020603050405020304" pitchFamily="18" charset="0"/>
                          <a:cs typeface="Times New Roman" panose="02020603050405020304" pitchFamily="18" charset="0"/>
                        </a:rPr>
                        <a:t>найкрасивіших</a:t>
                      </a:r>
                      <a:r>
                        <a:rPr lang="ru-RU" sz="1400" b="1" dirty="0">
                          <a:solidFill>
                            <a:schemeClr val="accent1"/>
                          </a:solidFill>
                          <a:effectLst/>
                          <a:latin typeface="Times New Roman" panose="02020603050405020304" pitchFamily="18" charset="0"/>
                          <a:cs typeface="Times New Roman" panose="02020603050405020304" pitchFamily="18" charset="0"/>
                        </a:rPr>
                        <a:t> </a:t>
                      </a:r>
                      <a:r>
                        <a:rPr lang="ru-RU" sz="1400" b="1" dirty="0" err="1">
                          <a:solidFill>
                            <a:schemeClr val="accent1"/>
                          </a:solidFill>
                          <a:effectLst/>
                          <a:latin typeface="Times New Roman" panose="02020603050405020304" pitchFamily="18" charset="0"/>
                          <a:cs typeface="Times New Roman" panose="02020603050405020304" pitchFamily="18" charset="0"/>
                        </a:rPr>
                        <a:t>водоспадів</a:t>
                      </a:r>
                      <a:r>
                        <a:rPr lang="ru-RU" sz="1400" b="1" dirty="0">
                          <a:solidFill>
                            <a:schemeClr val="accent1"/>
                          </a:solidFill>
                          <a:effectLst/>
                          <a:latin typeface="Times New Roman" panose="02020603050405020304" pitchFamily="18" charset="0"/>
                          <a:cs typeface="Times New Roman" panose="02020603050405020304" pitchFamily="18" charset="0"/>
                        </a:rPr>
                        <a:t> в </a:t>
                      </a:r>
                      <a:r>
                        <a:rPr lang="ru-RU" sz="1400" b="1" dirty="0" err="1">
                          <a:solidFill>
                            <a:schemeClr val="accent1"/>
                          </a:solidFill>
                          <a:effectLst/>
                          <a:latin typeface="Times New Roman" panose="02020603050405020304" pitchFamily="18" charset="0"/>
                          <a:cs typeface="Times New Roman" panose="02020603050405020304" pitchFamily="18" charset="0"/>
                        </a:rPr>
                        <a:t>Західній</a:t>
                      </a:r>
                      <a:r>
                        <a:rPr lang="ru-RU" sz="1400" b="1" dirty="0">
                          <a:solidFill>
                            <a:schemeClr val="accent1"/>
                          </a:solidFill>
                          <a:effectLst/>
                          <a:latin typeface="Times New Roman" panose="02020603050405020304" pitchFamily="18" charset="0"/>
                          <a:cs typeface="Times New Roman" panose="02020603050405020304" pitchFamily="18" charset="0"/>
                        </a:rPr>
                        <a:t> </a:t>
                      </a:r>
                      <a:r>
                        <a:rPr lang="ru-RU" sz="1400" b="1" dirty="0" err="1">
                          <a:solidFill>
                            <a:schemeClr val="accent1"/>
                          </a:solidFill>
                          <a:effectLst/>
                          <a:latin typeface="Times New Roman" panose="02020603050405020304" pitchFamily="18" charset="0"/>
                          <a:cs typeface="Times New Roman" panose="02020603050405020304" pitchFamily="18" charset="0"/>
                        </a:rPr>
                        <a:t>Україні</a:t>
                      </a:r>
                      <a:r>
                        <a:rPr lang="ru-RU" sz="1400" b="1" dirty="0">
                          <a:solidFill>
                            <a:schemeClr val="accent1"/>
                          </a:solidFill>
                          <a:effectLst/>
                          <a:latin typeface="Times New Roman" panose="02020603050405020304" pitchFamily="18" charset="0"/>
                          <a:cs typeface="Times New Roman" panose="02020603050405020304" pitchFamily="18" charset="0"/>
                        </a:rPr>
                        <a:t>.</a:t>
                      </a:r>
                      <a:endParaRPr lang="ru-RU" sz="1400" b="1" dirty="0">
                        <a:solidFill>
                          <a:schemeClr val="accent1"/>
                        </a:solidFill>
                        <a:effectLst/>
                        <a:latin typeface="Times New Roman" panose="02020603050405020304" pitchFamily="18" charset="0"/>
                        <a:ea typeface="Calibri"/>
                        <a:cs typeface="Times New Roman" panose="02020603050405020304" pitchFamily="18" charset="0"/>
                      </a:endParaRPr>
                    </a:p>
                  </a:txBody>
                  <a:tcPr marL="49195" marR="49195" marT="0" marB="0"/>
                </a:tc>
              </a:tr>
              <a:tr h="1357788">
                <a:tc vMerge="1">
                  <a:txBody>
                    <a:bodyPr/>
                    <a:lstStyle/>
                    <a:p>
                      <a:endParaRPr lang="ru-RU"/>
                    </a:p>
                  </a:txBody>
                  <a:tcPr/>
                </a:tc>
                <a:tc>
                  <a:txBody>
                    <a:bodyPr/>
                    <a:lstStyle/>
                    <a:p>
                      <a:pPr algn="ctr">
                        <a:lnSpc>
                          <a:spcPct val="115000"/>
                        </a:lnSpc>
                        <a:spcAft>
                          <a:spcPts val="0"/>
                        </a:spcAft>
                      </a:pPr>
                      <a:r>
                        <a:rPr lang="uk-UA" sz="1400" b="1" dirty="0">
                          <a:solidFill>
                            <a:schemeClr val="accent1"/>
                          </a:solidFill>
                          <a:effectLst/>
                          <a:latin typeface="Times New Roman" panose="02020603050405020304" pitchFamily="18" charset="0"/>
                          <a:cs typeface="Times New Roman" panose="02020603050405020304" pitchFamily="18" charset="0"/>
                        </a:rPr>
                        <a:t>Історико-культурні</a:t>
                      </a:r>
                      <a:endParaRPr lang="ru-RU" sz="1400" b="1" dirty="0">
                        <a:solidFill>
                          <a:schemeClr val="accent1"/>
                        </a:solidFill>
                        <a:effectLst/>
                        <a:latin typeface="Times New Roman" panose="02020603050405020304" pitchFamily="18" charset="0"/>
                        <a:ea typeface="Calibri"/>
                        <a:cs typeface="Times New Roman" panose="02020603050405020304" pitchFamily="18" charset="0"/>
                      </a:endParaRPr>
                    </a:p>
                  </a:txBody>
                  <a:tcPr marL="49195" marR="49195" marT="0" marB="0"/>
                </a:tc>
                <a:tc>
                  <a:txBody>
                    <a:bodyPr/>
                    <a:lstStyle/>
                    <a:p>
                      <a:pPr marL="342900" lvl="0" indent="-342900" algn="just">
                        <a:lnSpc>
                          <a:spcPct val="115000"/>
                        </a:lnSpc>
                        <a:spcAft>
                          <a:spcPts val="0"/>
                        </a:spcAft>
                        <a:buSzPts val="1000"/>
                        <a:buFont typeface="Symbol"/>
                        <a:buChar char=""/>
                        <a:tabLst>
                          <a:tab pos="457200" algn="l"/>
                        </a:tabLst>
                      </a:pPr>
                      <a:r>
                        <a:rPr lang="uk-UA" sz="1400" b="1" dirty="0">
                          <a:solidFill>
                            <a:schemeClr val="accent1"/>
                          </a:solidFill>
                          <a:effectLst/>
                          <a:latin typeface="Times New Roman" panose="02020603050405020304" pitchFamily="18" charset="0"/>
                          <a:cs typeface="Times New Roman" panose="02020603050405020304" pitchFamily="18" charset="0"/>
                        </a:rPr>
                        <a:t>Церква Різдва Пресвятої Богородиці - дерев'яна церква, в якій зберігся іконостас </a:t>
                      </a:r>
                      <a:r>
                        <a:rPr lang="ru-RU" sz="1400" b="1" dirty="0">
                          <a:solidFill>
                            <a:schemeClr val="accent1"/>
                          </a:solidFill>
                          <a:effectLst/>
                          <a:latin typeface="Times New Roman" panose="02020603050405020304" pitchFamily="18" charset="0"/>
                          <a:cs typeface="Times New Roman" panose="02020603050405020304" pitchFamily="18" charset="0"/>
                        </a:rPr>
                        <a:t>XVIII</a:t>
                      </a:r>
                      <a:r>
                        <a:rPr lang="uk-UA" sz="1400" b="1" dirty="0">
                          <a:solidFill>
                            <a:schemeClr val="accent1"/>
                          </a:solidFill>
                          <a:effectLst/>
                          <a:latin typeface="Times New Roman" panose="02020603050405020304" pitchFamily="18" charset="0"/>
                          <a:cs typeface="Times New Roman" panose="02020603050405020304" pitchFamily="18" charset="0"/>
                        </a:rPr>
                        <a:t> ст.  </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000"/>
                        <a:buFont typeface="Symbol"/>
                        <a:buChar char=""/>
                        <a:tabLst>
                          <a:tab pos="457200" algn="l"/>
                        </a:tabLst>
                      </a:pPr>
                      <a:r>
                        <a:rPr lang="uk-UA" sz="1400" b="1" dirty="0">
                          <a:solidFill>
                            <a:schemeClr val="accent1"/>
                          </a:solidFill>
                          <a:effectLst/>
                          <a:latin typeface="Times New Roman" panose="02020603050405020304" pitchFamily="18" charset="0"/>
                          <a:cs typeface="Times New Roman" panose="02020603050405020304" pitchFamily="18" charset="0"/>
                        </a:rPr>
                        <a:t>Двоярусна дерев'яна дзвіниця. </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000"/>
                        <a:buFont typeface="Symbol"/>
                        <a:buChar char=""/>
                        <a:tabLst>
                          <a:tab pos="457200" algn="l"/>
                        </a:tabLst>
                      </a:pPr>
                      <a:r>
                        <a:rPr lang="uk-UA" sz="1400" b="1" dirty="0">
                          <a:solidFill>
                            <a:schemeClr val="accent1"/>
                          </a:solidFill>
                          <a:effectLst/>
                          <a:latin typeface="Times New Roman" panose="02020603050405020304" pitchFamily="18" charset="0"/>
                          <a:cs typeface="Times New Roman" panose="02020603050405020304" pitchFamily="18" charset="0"/>
                        </a:rPr>
                        <a:t>Музей дерев'яних церков, де можна побачити макети 30 храмів і дзвіниць Верховини і Прикарпаття.</a:t>
                      </a:r>
                      <a:endParaRPr lang="ru-RU" sz="1400" b="1" dirty="0">
                        <a:solidFill>
                          <a:schemeClr val="accent1"/>
                        </a:solidFill>
                        <a:effectLst/>
                        <a:latin typeface="Times New Roman" panose="02020603050405020304" pitchFamily="18" charset="0"/>
                        <a:ea typeface="Calibri"/>
                        <a:cs typeface="Times New Roman" panose="02020603050405020304" pitchFamily="18" charset="0"/>
                      </a:endParaRPr>
                    </a:p>
                  </a:txBody>
                  <a:tcPr marL="49195" marR="49195" marT="0" marB="0"/>
                </a:tc>
              </a:tr>
              <a:tr h="1810385">
                <a:tc vMerge="1">
                  <a:txBody>
                    <a:bodyPr/>
                    <a:lstStyle/>
                    <a:p>
                      <a:endParaRPr lang="ru-RU"/>
                    </a:p>
                  </a:txBody>
                  <a:tcPr/>
                </a:tc>
                <a:tc>
                  <a:txBody>
                    <a:bodyPr/>
                    <a:lstStyle/>
                    <a:p>
                      <a:pPr algn="ctr">
                        <a:lnSpc>
                          <a:spcPct val="115000"/>
                        </a:lnSpc>
                        <a:spcAft>
                          <a:spcPts val="0"/>
                        </a:spcAft>
                      </a:pPr>
                      <a:r>
                        <a:rPr lang="uk-UA" sz="1400" b="1" dirty="0">
                          <a:solidFill>
                            <a:schemeClr val="accent1"/>
                          </a:solidFill>
                          <a:effectLst/>
                          <a:latin typeface="Times New Roman" panose="02020603050405020304" pitchFamily="18" charset="0"/>
                          <a:cs typeface="Times New Roman" panose="02020603050405020304" pitchFamily="18" charset="0"/>
                        </a:rPr>
                        <a:t>Соціально-економічні</a:t>
                      </a:r>
                      <a:endParaRPr lang="ru-RU" sz="1400" b="1" dirty="0">
                        <a:solidFill>
                          <a:schemeClr val="accent1"/>
                        </a:solidFill>
                        <a:effectLst/>
                        <a:latin typeface="Times New Roman" panose="02020603050405020304" pitchFamily="18" charset="0"/>
                        <a:ea typeface="Calibri"/>
                        <a:cs typeface="Times New Roman" panose="02020603050405020304" pitchFamily="18" charset="0"/>
                      </a:endParaRPr>
                    </a:p>
                  </a:txBody>
                  <a:tcPr marL="49195" marR="49195" marT="0" marB="0"/>
                </a:tc>
                <a:tc>
                  <a:txBody>
                    <a:bodyPr/>
                    <a:lstStyle/>
                    <a:p>
                      <a:pPr algn="just">
                        <a:lnSpc>
                          <a:spcPct val="115000"/>
                        </a:lnSpc>
                        <a:spcAft>
                          <a:spcPts val="0"/>
                        </a:spcAft>
                      </a:pPr>
                      <a:r>
                        <a:rPr lang="uk-UA" sz="1400" b="1" dirty="0">
                          <a:solidFill>
                            <a:schemeClr val="accent1"/>
                          </a:solidFill>
                          <a:effectLst/>
                          <a:latin typeface="Times New Roman" panose="02020603050405020304" pitchFamily="18" charset="0"/>
                          <a:cs typeface="Times New Roman" panose="02020603050405020304" pitchFamily="18" charset="0"/>
                        </a:rPr>
                        <a:t> </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Автовокзал</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Готелі</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Wingdings"/>
                        <a:buChar char=""/>
                      </a:pPr>
                      <a:r>
                        <a:rPr lang="uk-UA" sz="1400" b="1" dirty="0">
                          <a:solidFill>
                            <a:schemeClr val="accent1"/>
                          </a:solidFill>
                          <a:effectLst/>
                          <a:latin typeface="Times New Roman" panose="02020603050405020304" pitchFamily="18" charset="0"/>
                          <a:cs typeface="Times New Roman" panose="02020603050405020304" pitchFamily="18" charset="0"/>
                        </a:rPr>
                        <a:t> </a:t>
                      </a:r>
                      <a:r>
                        <a:rPr lang="ru-RU" sz="1400" b="1" dirty="0">
                          <a:solidFill>
                            <a:schemeClr val="accent1"/>
                          </a:solidFill>
                          <a:effectLst/>
                          <a:latin typeface="Times New Roman" panose="02020603050405020304" pitchFamily="18" charset="0"/>
                          <a:cs typeface="Times New Roman" panose="02020603050405020304" pitchFamily="18" charset="0"/>
                        </a:rPr>
                        <a:t>«</a:t>
                      </a:r>
                      <a:r>
                        <a:rPr lang="ru-RU" sz="1400" b="1" dirty="0" err="1">
                          <a:solidFill>
                            <a:schemeClr val="accent1"/>
                          </a:solidFill>
                          <a:effectLst/>
                          <a:latin typeface="Times New Roman" panose="02020603050405020304" pitchFamily="18" charset="0"/>
                          <a:cs typeface="Times New Roman" panose="02020603050405020304" pitchFamily="18" charset="0"/>
                        </a:rPr>
                        <a:t>Шепіт</a:t>
                      </a:r>
                      <a:r>
                        <a:rPr lang="ru-RU" sz="1400" b="1" dirty="0">
                          <a:solidFill>
                            <a:schemeClr val="accent1"/>
                          </a:solidFill>
                          <a:effectLst/>
                          <a:latin typeface="Times New Roman" panose="02020603050405020304" pitchFamily="18" charset="0"/>
                          <a:cs typeface="Times New Roman" panose="02020603050405020304" pitchFamily="18" charset="0"/>
                        </a:rPr>
                        <a:t> Карпат» </a:t>
                      </a:r>
                    </a:p>
                    <a:p>
                      <a:pPr marL="342900" lvl="0" indent="-342900" algn="just">
                        <a:lnSpc>
                          <a:spcPct val="115000"/>
                        </a:lnSpc>
                        <a:spcAft>
                          <a:spcPts val="0"/>
                        </a:spcAft>
                        <a:buFont typeface="Wingdings"/>
                        <a:buChar char=""/>
                      </a:pPr>
                      <a:r>
                        <a:rPr lang="ru-RU" sz="1400" b="1" dirty="0">
                          <a:solidFill>
                            <a:schemeClr val="accent1"/>
                          </a:solidFill>
                          <a:effectLst/>
                          <a:latin typeface="Times New Roman" panose="02020603050405020304" pitchFamily="18" charset="0"/>
                          <a:cs typeface="Times New Roman" panose="02020603050405020304" pitchFamily="18" charset="0"/>
                        </a:rPr>
                        <a:t>«</a:t>
                      </a:r>
                      <a:r>
                        <a:rPr lang="ru-RU" sz="1400" b="1" dirty="0" err="1">
                          <a:solidFill>
                            <a:schemeClr val="accent1"/>
                          </a:solidFill>
                          <a:effectLst/>
                          <a:latin typeface="Times New Roman" panose="02020603050405020304" pitchFamily="18" charset="0"/>
                          <a:cs typeface="Times New Roman" panose="02020603050405020304" pitchFamily="18" charset="0"/>
                        </a:rPr>
                        <a:t>Горянин</a:t>
                      </a:r>
                      <a:r>
                        <a:rPr lang="ru-RU" sz="1400" b="1" dirty="0">
                          <a:solidFill>
                            <a:schemeClr val="accent1"/>
                          </a:solidFill>
                          <a:effectLst/>
                          <a:latin typeface="Times New Roman" panose="02020603050405020304" pitchFamily="18" charset="0"/>
                          <a:cs typeface="Times New Roman" panose="02020603050405020304" pitchFamily="18" charset="0"/>
                        </a:rPr>
                        <a:t>»</a:t>
                      </a:r>
                    </a:p>
                    <a:p>
                      <a:pPr marL="342900" lvl="0" indent="-342900" algn="just">
                        <a:lnSpc>
                          <a:spcPct val="115000"/>
                        </a:lnSpc>
                        <a:spcAft>
                          <a:spcPts val="0"/>
                        </a:spcAft>
                        <a:buFont typeface="Wingdings"/>
                        <a:buChar char=""/>
                      </a:pPr>
                      <a:r>
                        <a:rPr lang="ru-RU" sz="1400" b="1" dirty="0">
                          <a:solidFill>
                            <a:schemeClr val="accent1"/>
                          </a:solidFill>
                          <a:effectLst/>
                          <a:latin typeface="Times New Roman" panose="02020603050405020304" pitchFamily="18" charset="0"/>
                          <a:cs typeface="Times New Roman" panose="02020603050405020304" pitchFamily="18" charset="0"/>
                        </a:rPr>
                        <a:t>«</a:t>
                      </a:r>
                      <a:r>
                        <a:rPr lang="ru-RU" sz="1400" b="1" dirty="0" err="1">
                          <a:solidFill>
                            <a:schemeClr val="accent1"/>
                          </a:solidFill>
                          <a:effectLst/>
                          <a:latin typeface="Times New Roman" panose="02020603050405020304" pitchFamily="18" charset="0"/>
                          <a:cs typeface="Times New Roman" panose="02020603050405020304" pitchFamily="18" charset="0"/>
                        </a:rPr>
                        <a:t>Магура</a:t>
                      </a:r>
                      <a:r>
                        <a:rPr lang="ru-RU" sz="1400" b="1" dirty="0">
                          <a:solidFill>
                            <a:schemeClr val="accent1"/>
                          </a:solidFill>
                          <a:effectLst/>
                          <a:latin typeface="Times New Roman" panose="02020603050405020304" pitchFamily="18" charset="0"/>
                          <a:cs typeface="Times New Roman" panose="02020603050405020304" pitchFamily="18" charset="0"/>
                        </a:rPr>
                        <a:t>»</a:t>
                      </a:r>
                    </a:p>
                    <a:p>
                      <a:pPr marL="342900" lvl="0" indent="-342900" algn="just">
                        <a:lnSpc>
                          <a:spcPct val="115000"/>
                        </a:lnSpc>
                        <a:spcAft>
                          <a:spcPts val="0"/>
                        </a:spcAft>
                        <a:buFont typeface="Wingdings"/>
                        <a:buChar char=""/>
                      </a:pPr>
                      <a:r>
                        <a:rPr lang="ru-RU" sz="1400" b="1" dirty="0">
                          <a:solidFill>
                            <a:schemeClr val="accent1"/>
                          </a:solidFill>
                          <a:effectLst/>
                          <a:latin typeface="Times New Roman" panose="02020603050405020304" pitchFamily="18" charset="0"/>
                          <a:cs typeface="Times New Roman" panose="02020603050405020304" pitchFamily="18" charset="0"/>
                        </a:rPr>
                        <a:t>«</a:t>
                      </a:r>
                      <a:r>
                        <a:rPr lang="ru-RU" sz="1400" b="1" dirty="0" err="1">
                          <a:solidFill>
                            <a:schemeClr val="accent1"/>
                          </a:solidFill>
                          <a:effectLst/>
                          <a:latin typeface="Times New Roman" panose="02020603050405020304" pitchFamily="18" charset="0"/>
                          <a:cs typeface="Times New Roman" panose="02020603050405020304" pitchFamily="18" charset="0"/>
                        </a:rPr>
                        <a:t>Газдівська</a:t>
                      </a:r>
                      <a:r>
                        <a:rPr lang="ru-RU" sz="1400" b="1" dirty="0">
                          <a:solidFill>
                            <a:schemeClr val="accent1"/>
                          </a:solidFill>
                          <a:effectLst/>
                          <a:latin typeface="Times New Roman" panose="02020603050405020304" pitchFamily="18" charset="0"/>
                          <a:cs typeface="Times New Roman" panose="02020603050405020304" pitchFamily="18" charset="0"/>
                        </a:rPr>
                        <a:t> </a:t>
                      </a:r>
                      <a:r>
                        <a:rPr lang="ru-RU" sz="1400" b="1" dirty="0" err="1">
                          <a:solidFill>
                            <a:schemeClr val="accent1"/>
                          </a:solidFill>
                          <a:effectLst/>
                          <a:latin typeface="Times New Roman" panose="02020603050405020304" pitchFamily="18" charset="0"/>
                          <a:cs typeface="Times New Roman" panose="02020603050405020304" pitchFamily="18" charset="0"/>
                        </a:rPr>
                        <a:t>хижа</a:t>
                      </a:r>
                      <a:r>
                        <a:rPr lang="ru-RU" sz="1400" b="1" dirty="0">
                          <a:solidFill>
                            <a:schemeClr val="accent1"/>
                          </a:solidFill>
                          <a:effectLst/>
                          <a:latin typeface="Times New Roman" panose="02020603050405020304" pitchFamily="18" charset="0"/>
                          <a:cs typeface="Times New Roman" panose="02020603050405020304" pitchFamily="18" charset="0"/>
                        </a:rPr>
                        <a:t>»</a:t>
                      </a:r>
                    </a:p>
                    <a:p>
                      <a:pPr marL="342900" lvl="0" indent="-342900" algn="just">
                        <a:lnSpc>
                          <a:spcPct val="115000"/>
                        </a:lnSpc>
                        <a:spcAft>
                          <a:spcPts val="0"/>
                        </a:spcAft>
                        <a:buFont typeface="Wingdings"/>
                        <a:buChar char=""/>
                      </a:pPr>
                      <a:r>
                        <a:rPr lang="uk-UA" sz="1400" b="1" dirty="0">
                          <a:solidFill>
                            <a:schemeClr val="accent1"/>
                          </a:solidFill>
                          <a:effectLst/>
                          <a:latin typeface="Times New Roman" panose="02020603050405020304" pitchFamily="18" charset="0"/>
                          <a:cs typeface="Times New Roman" panose="02020603050405020304" pitchFamily="18" charset="0"/>
                        </a:rPr>
                        <a:t>«Гранд Готель </a:t>
                      </a:r>
                      <a:r>
                        <a:rPr lang="uk-UA" sz="1400" b="1" dirty="0" err="1">
                          <a:solidFill>
                            <a:schemeClr val="accent1"/>
                          </a:solidFill>
                          <a:effectLst/>
                          <a:latin typeface="Times New Roman" panose="02020603050405020304" pitchFamily="18" charset="0"/>
                          <a:cs typeface="Times New Roman" panose="02020603050405020304" pitchFamily="18" charset="0"/>
                        </a:rPr>
                        <a:t>Пилипець</a:t>
                      </a:r>
                      <a:r>
                        <a:rPr lang="uk-UA" sz="1400" b="1" dirty="0">
                          <a:solidFill>
                            <a:schemeClr val="accent1"/>
                          </a:solidFill>
                          <a:effectLst/>
                          <a:latin typeface="Times New Roman" panose="02020603050405020304" pitchFamily="18" charset="0"/>
                          <a:cs typeface="Times New Roman" panose="02020603050405020304" pitchFamily="18" charset="0"/>
                        </a:rPr>
                        <a:t>»</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Wingdings"/>
                        <a:buChar char=""/>
                      </a:pPr>
                      <a:r>
                        <a:rPr lang="uk-UA" sz="1400" b="1" dirty="0">
                          <a:solidFill>
                            <a:schemeClr val="accent1"/>
                          </a:solidFill>
                          <a:effectLst/>
                          <a:latin typeface="Times New Roman" panose="02020603050405020304" pitchFamily="18" charset="0"/>
                          <a:cs typeface="Times New Roman" panose="02020603050405020304" pitchFamily="18" charset="0"/>
                        </a:rPr>
                        <a:t>«Олімпія </a:t>
                      </a:r>
                      <a:r>
                        <a:rPr lang="uk-UA" sz="1400" b="1" dirty="0" err="1">
                          <a:solidFill>
                            <a:schemeClr val="accent1"/>
                          </a:solidFill>
                          <a:effectLst/>
                          <a:latin typeface="Times New Roman" panose="02020603050405020304" pitchFamily="18" charset="0"/>
                          <a:cs typeface="Times New Roman" panose="02020603050405020304" pitchFamily="18" charset="0"/>
                        </a:rPr>
                        <a:t>Пилипець</a:t>
                      </a:r>
                      <a:r>
                        <a:rPr lang="uk-UA" sz="1400" b="1" dirty="0">
                          <a:solidFill>
                            <a:schemeClr val="accent1"/>
                          </a:solidFill>
                          <a:effectLst/>
                          <a:latin typeface="Times New Roman" panose="02020603050405020304" pitchFamily="18" charset="0"/>
                          <a:cs typeface="Times New Roman" panose="02020603050405020304" pitchFamily="18" charset="0"/>
                        </a:rPr>
                        <a:t>»</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Ресторани</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Кафе</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457200" algn="just">
                        <a:lnSpc>
                          <a:spcPct val="115000"/>
                        </a:lnSpc>
                        <a:spcAft>
                          <a:spcPts val="0"/>
                        </a:spcAft>
                      </a:pPr>
                      <a:r>
                        <a:rPr lang="uk-UA" sz="1400" b="1" dirty="0">
                          <a:solidFill>
                            <a:schemeClr val="accent1"/>
                          </a:solidFill>
                          <a:effectLst/>
                          <a:latin typeface="Times New Roman" panose="02020603050405020304" pitchFamily="18" charset="0"/>
                          <a:cs typeface="Times New Roman" panose="02020603050405020304" pitchFamily="18" charset="0"/>
                        </a:rPr>
                        <a:t> </a:t>
                      </a:r>
                      <a:endParaRPr lang="ru-RU" sz="1400" b="1" dirty="0">
                        <a:solidFill>
                          <a:schemeClr val="accent1"/>
                        </a:solidFill>
                        <a:effectLst/>
                        <a:latin typeface="Times New Roman" panose="02020603050405020304" pitchFamily="18" charset="0"/>
                        <a:ea typeface="Calibri"/>
                        <a:cs typeface="Times New Roman" panose="02020603050405020304" pitchFamily="18" charset="0"/>
                      </a:endParaRPr>
                    </a:p>
                  </a:txBody>
                  <a:tcPr marL="49195" marR="49195" marT="0" marB="0"/>
                </a:tc>
              </a:tr>
            </a:tbl>
          </a:graphicData>
        </a:graphic>
      </p:graphicFrame>
    </p:spTree>
    <p:extLst>
      <p:ext uri="{BB962C8B-B14F-4D97-AF65-F5344CB8AC3E}">
        <p14:creationId xmlns:p14="http://schemas.microsoft.com/office/powerpoint/2010/main" val="15543352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2946447099"/>
              </p:ext>
            </p:extLst>
          </p:nvPr>
        </p:nvGraphicFramePr>
        <p:xfrm>
          <a:off x="304800" y="152400"/>
          <a:ext cx="8153400" cy="6544438"/>
        </p:xfrm>
        <a:graphic>
          <a:graphicData uri="http://schemas.openxmlformats.org/drawingml/2006/table">
            <a:tbl>
              <a:tblPr firstRow="1" firstCol="1" bandRow="1">
                <a:tableStyleId>{5C22544A-7EE6-4342-B048-85BDC9FD1C3A}</a:tableStyleId>
              </a:tblPr>
              <a:tblGrid>
                <a:gridCol w="609599"/>
                <a:gridCol w="1752600"/>
                <a:gridCol w="5791201"/>
              </a:tblGrid>
              <a:tr h="1676400">
                <a:tc rowSpan="3">
                  <a:txBody>
                    <a:bodyPr/>
                    <a:lstStyle/>
                    <a:p>
                      <a:pPr marL="71755" marR="71755" algn="ctr">
                        <a:lnSpc>
                          <a:spcPct val="115000"/>
                        </a:lnSpc>
                        <a:spcAft>
                          <a:spcPts val="1000"/>
                        </a:spcAft>
                      </a:pPr>
                      <a:r>
                        <a:rPr lang="uk-UA" sz="2800" dirty="0" err="1">
                          <a:effectLst/>
                          <a:latin typeface="Times New Roman" panose="02020603050405020304" pitchFamily="18" charset="0"/>
                          <a:cs typeface="Times New Roman" panose="02020603050405020304" pitchFamily="18" charset="0"/>
                        </a:rPr>
                        <a:t>Колочава</a:t>
                      </a:r>
                      <a:endParaRPr lang="ru-RU" sz="2800" dirty="0">
                        <a:effectLst/>
                        <a:latin typeface="Times New Roman" panose="02020603050405020304" pitchFamily="18" charset="0"/>
                        <a:ea typeface="Calibri"/>
                        <a:cs typeface="Times New Roman" panose="02020603050405020304" pitchFamily="18" charset="0"/>
                      </a:endParaRPr>
                    </a:p>
                  </a:txBody>
                  <a:tcPr marL="26834" marR="26834" marT="0" marB="0" vert="vert270"/>
                </a:tc>
                <a:tc>
                  <a:txBody>
                    <a:bodyPr/>
                    <a:lstStyle/>
                    <a:p>
                      <a:pPr algn="ctr">
                        <a:lnSpc>
                          <a:spcPct val="115000"/>
                        </a:lnSpc>
                        <a:spcAft>
                          <a:spcPts val="0"/>
                        </a:spcAft>
                      </a:pPr>
                      <a:r>
                        <a:rPr lang="uk-UA" sz="1400">
                          <a:effectLst/>
                          <a:latin typeface="Times New Roman" panose="02020603050405020304" pitchFamily="18" charset="0"/>
                          <a:cs typeface="Times New Roman" panose="02020603050405020304" pitchFamily="18" charset="0"/>
                        </a:rPr>
                        <a:t>Природні</a:t>
                      </a:r>
                      <a:endParaRPr lang="ru-RU" sz="1400">
                        <a:effectLst/>
                        <a:latin typeface="Times New Roman" panose="02020603050405020304" pitchFamily="18" charset="0"/>
                        <a:ea typeface="Calibri"/>
                        <a:cs typeface="Times New Roman" panose="02020603050405020304" pitchFamily="18" charset="0"/>
                      </a:endParaRPr>
                    </a:p>
                  </a:txBody>
                  <a:tcPr marL="26834" marR="26834" marT="0" marB="0"/>
                </a:tc>
                <a:tc>
                  <a:txBody>
                    <a:bodyPr/>
                    <a:lstStyle/>
                    <a:p>
                      <a:pPr marL="116840" indent="41275" algn="just">
                        <a:lnSpc>
                          <a:spcPct val="115000"/>
                        </a:lnSpc>
                        <a:spcAft>
                          <a:spcPts val="0"/>
                        </a:spcAft>
                      </a:pPr>
                      <a:r>
                        <a:rPr lang="ru-RU" sz="1400" dirty="0">
                          <a:effectLst/>
                          <a:latin typeface="Times New Roman" panose="02020603050405020304" pitchFamily="18" charset="0"/>
                          <a:cs typeface="Times New Roman" panose="02020603050405020304" pitchFamily="18" charset="0"/>
                        </a:rPr>
                        <a:t>Село </a:t>
                      </a:r>
                      <a:r>
                        <a:rPr lang="ru-RU" sz="1400" dirty="0" err="1">
                          <a:effectLst/>
                          <a:latin typeface="Times New Roman" panose="02020603050405020304" pitchFamily="18" charset="0"/>
                          <a:cs typeface="Times New Roman" panose="02020603050405020304" pitchFamily="18" charset="0"/>
                        </a:rPr>
                        <a:t>Колочава</a:t>
                      </a:r>
                      <a:r>
                        <a:rPr lang="ru-RU" sz="1400" dirty="0">
                          <a:effectLst/>
                          <a:latin typeface="Times New Roman" panose="02020603050405020304" pitchFamily="18" charset="0"/>
                          <a:cs typeface="Times New Roman" panose="02020603050405020304" pitchFamily="18" charset="0"/>
                        </a:rPr>
                        <a:t> справедливо </a:t>
                      </a:r>
                      <a:r>
                        <a:rPr lang="ru-RU" sz="1400" dirty="0" err="1">
                          <a:effectLst/>
                          <a:latin typeface="Times New Roman" panose="02020603050405020304" pitchFamily="18" charset="0"/>
                          <a:cs typeface="Times New Roman" panose="02020603050405020304" pitchFamily="18" charset="0"/>
                        </a:rPr>
                        <a:t>вважається</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екологічно</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найчистішим</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куточком</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Закарпаття</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адже</a:t>
                      </a:r>
                      <a:r>
                        <a:rPr lang="ru-RU" sz="1400" dirty="0">
                          <a:effectLst/>
                          <a:latin typeface="Times New Roman" panose="02020603050405020304" pitchFamily="18" charset="0"/>
                          <a:cs typeface="Times New Roman" panose="02020603050405020304" pitchFamily="18" charset="0"/>
                        </a:rPr>
                        <a:t> з 5 </a:t>
                      </a:r>
                      <a:r>
                        <a:rPr lang="ru-RU" sz="1400" dirty="0" err="1">
                          <a:effectLst/>
                          <a:latin typeface="Times New Roman" panose="02020603050405020304" pitchFamily="18" charset="0"/>
                          <a:cs typeface="Times New Roman" panose="02020603050405020304" pitchFamily="18" charset="0"/>
                        </a:rPr>
                        <a:t>січня</a:t>
                      </a:r>
                      <a:r>
                        <a:rPr lang="ru-RU" sz="1400" dirty="0">
                          <a:effectLst/>
                          <a:latin typeface="Times New Roman" panose="02020603050405020304" pitchFamily="18" charset="0"/>
                          <a:cs typeface="Times New Roman" panose="02020603050405020304" pitchFamily="18" charset="0"/>
                        </a:rPr>
                        <a:t> 1989 року входить до складу </a:t>
                      </a:r>
                      <a:r>
                        <a:rPr lang="ru-RU" sz="1400" dirty="0" err="1">
                          <a:effectLst/>
                          <a:latin typeface="Times New Roman" panose="02020603050405020304" pitchFamily="18" charset="0"/>
                          <a:cs typeface="Times New Roman" panose="02020603050405020304" pitchFamily="18" charset="0"/>
                        </a:rPr>
                        <a:t>національного</a:t>
                      </a:r>
                      <a:r>
                        <a:rPr lang="ru-RU" sz="1400" dirty="0">
                          <a:effectLst/>
                          <a:latin typeface="Times New Roman" panose="02020603050405020304" pitchFamily="18" charset="0"/>
                          <a:cs typeface="Times New Roman" panose="02020603050405020304" pitchFamily="18" charset="0"/>
                        </a:rPr>
                        <a:t> природного парку «</a:t>
                      </a:r>
                      <a:r>
                        <a:rPr lang="ru-RU" sz="1400" dirty="0" err="1">
                          <a:effectLst/>
                          <a:latin typeface="Times New Roman" panose="02020603050405020304" pitchFamily="18" charset="0"/>
                          <a:cs typeface="Times New Roman" panose="02020603050405020304" pitchFamily="18" charset="0"/>
                        </a:rPr>
                        <a:t>Синевир</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Хоча</a:t>
                      </a:r>
                      <a:r>
                        <a:rPr lang="ru-RU" sz="1400" dirty="0">
                          <a:effectLst/>
                          <a:latin typeface="Times New Roman" panose="02020603050405020304" pitchFamily="18" charset="0"/>
                          <a:cs typeface="Times New Roman" panose="02020603050405020304" pitchFamily="18" charset="0"/>
                        </a:rPr>
                        <a:t> природа </a:t>
                      </a:r>
                      <a:r>
                        <a:rPr lang="ru-RU" sz="1400" dirty="0" err="1">
                          <a:effectLst/>
                          <a:latin typeface="Times New Roman" panose="02020603050405020304" pitchFamily="18" charset="0"/>
                          <a:cs typeface="Times New Roman" panose="02020603050405020304" pitchFamily="18" charset="0"/>
                        </a:rPr>
                        <a:t>навколо</a:t>
                      </a:r>
                      <a:r>
                        <a:rPr lang="ru-RU" sz="1400" dirty="0">
                          <a:effectLst/>
                          <a:latin typeface="Times New Roman" panose="02020603050405020304" pitchFamily="18" charset="0"/>
                          <a:cs typeface="Times New Roman" panose="02020603050405020304" pitchFamily="18" charset="0"/>
                        </a:rPr>
                        <a:t> села давно </a:t>
                      </a:r>
                      <a:r>
                        <a:rPr lang="ru-RU" sz="1400" dirty="0" err="1">
                          <a:effectLst/>
                          <a:latin typeface="Times New Roman" panose="02020603050405020304" pitchFamily="18" charset="0"/>
                          <a:cs typeface="Times New Roman" panose="02020603050405020304" pitchFamily="18" charset="0"/>
                        </a:rPr>
                        <a:t>освоєна</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людиною</a:t>
                      </a:r>
                      <a:r>
                        <a:rPr lang="ru-RU" sz="1400" dirty="0">
                          <a:effectLst/>
                          <a:latin typeface="Times New Roman" panose="02020603050405020304" pitchFamily="18" charset="0"/>
                          <a:cs typeface="Times New Roman" panose="02020603050405020304" pitchFamily="18" charset="0"/>
                        </a:rPr>
                        <a:t>, тут </a:t>
                      </a:r>
                      <a:r>
                        <a:rPr lang="ru-RU" sz="1400" dirty="0" err="1">
                          <a:effectLst/>
                          <a:latin typeface="Times New Roman" panose="02020603050405020304" pitchFamily="18" charset="0"/>
                          <a:cs typeface="Times New Roman" panose="02020603050405020304" pitchFamily="18" charset="0"/>
                        </a:rPr>
                        <a:t>ще</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збереглося</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чимало</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незайманих</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пралісів</a:t>
                      </a:r>
                      <a:r>
                        <a:rPr lang="ru-RU" sz="1400" dirty="0">
                          <a:effectLst/>
                          <a:latin typeface="Times New Roman" panose="02020603050405020304" pitchFamily="18" charset="0"/>
                          <a:cs typeface="Times New Roman" panose="02020603050405020304" pitchFamily="18" charset="0"/>
                        </a:rPr>
                        <a:t> з </a:t>
                      </a:r>
                      <a:r>
                        <a:rPr lang="ru-RU" sz="1400" dirty="0" err="1">
                          <a:effectLst/>
                          <a:latin typeface="Times New Roman" panose="02020603050405020304" pitchFamily="18" charset="0"/>
                          <a:cs typeface="Times New Roman" panose="02020603050405020304" pitchFamily="18" charset="0"/>
                        </a:rPr>
                        <a:t>багатими</a:t>
                      </a:r>
                      <a:r>
                        <a:rPr lang="ru-RU" sz="1400" dirty="0">
                          <a:effectLst/>
                          <a:latin typeface="Times New Roman" panose="02020603050405020304" pitchFamily="18" charset="0"/>
                          <a:cs typeface="Times New Roman" panose="02020603050405020304" pitchFamily="18" charset="0"/>
                        </a:rPr>
                        <a:t> флорою і фауною. Гори </a:t>
                      </a:r>
                      <a:r>
                        <a:rPr lang="ru-RU" sz="1400" dirty="0" err="1">
                          <a:effectLst/>
                          <a:latin typeface="Times New Roman" panose="02020603050405020304" pitchFamily="18" charset="0"/>
                          <a:cs typeface="Times New Roman" panose="02020603050405020304" pitchFamily="18" charset="0"/>
                        </a:rPr>
                        <a:t>вкриті</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смерековими</a:t>
                      </a:r>
                      <a:r>
                        <a:rPr lang="ru-RU" sz="1400" dirty="0">
                          <a:effectLst/>
                          <a:latin typeface="Times New Roman" panose="02020603050405020304" pitchFamily="18" charset="0"/>
                          <a:cs typeface="Times New Roman" panose="02020603050405020304" pitchFamily="18" charset="0"/>
                        </a:rPr>
                        <a:t> і </a:t>
                      </a:r>
                      <a:r>
                        <a:rPr lang="ru-RU" sz="1400" dirty="0" err="1">
                          <a:effectLst/>
                          <a:latin typeface="Times New Roman" panose="02020603050405020304" pitchFamily="18" charset="0"/>
                          <a:cs typeface="Times New Roman" panose="02020603050405020304" pitchFamily="18" charset="0"/>
                        </a:rPr>
                        <a:t>буковими</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лісами</a:t>
                      </a:r>
                      <a:r>
                        <a:rPr lang="ru-RU"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Calibri"/>
                        <a:cs typeface="Times New Roman" panose="02020603050405020304" pitchFamily="18" charset="0"/>
                      </a:endParaRPr>
                    </a:p>
                  </a:txBody>
                  <a:tcPr marL="26834" marR="26834" marT="0" marB="0"/>
                </a:tc>
              </a:tr>
              <a:tr h="1234353">
                <a:tc vMerge="1">
                  <a:txBody>
                    <a:bodyPr/>
                    <a:lstStyle/>
                    <a:p>
                      <a:endParaRPr lang="ru-RU"/>
                    </a:p>
                  </a:txBody>
                  <a:tcPr/>
                </a:tc>
                <a:tc>
                  <a:txBody>
                    <a:bodyPr/>
                    <a:lstStyle/>
                    <a:p>
                      <a:pPr algn="ctr">
                        <a:lnSpc>
                          <a:spcPct val="115000"/>
                        </a:lnSpc>
                        <a:spcAft>
                          <a:spcPts val="0"/>
                        </a:spcAft>
                      </a:pPr>
                      <a:r>
                        <a:rPr lang="uk-UA" sz="1400" b="1" dirty="0">
                          <a:solidFill>
                            <a:schemeClr val="accent1"/>
                          </a:solidFill>
                          <a:effectLst/>
                          <a:latin typeface="Times New Roman" panose="02020603050405020304" pitchFamily="18" charset="0"/>
                          <a:cs typeface="Times New Roman" panose="02020603050405020304" pitchFamily="18" charset="0"/>
                        </a:rPr>
                        <a:t>Історико-культурні</a:t>
                      </a:r>
                      <a:endParaRPr lang="ru-RU" sz="1400" b="1" dirty="0">
                        <a:solidFill>
                          <a:schemeClr val="accent1"/>
                        </a:solidFill>
                        <a:effectLst/>
                        <a:latin typeface="Times New Roman" panose="02020603050405020304" pitchFamily="18" charset="0"/>
                        <a:ea typeface="Calibri"/>
                        <a:cs typeface="Times New Roman" panose="02020603050405020304" pitchFamily="18" charset="0"/>
                      </a:endParaRPr>
                    </a:p>
                  </a:txBody>
                  <a:tcPr marL="26834" marR="26834" marT="0" marB="0"/>
                </a:tc>
                <a:tc>
                  <a:txBody>
                    <a:bodyPr/>
                    <a:lstStyle/>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Музей </a:t>
                      </a:r>
                      <a:r>
                        <a:rPr lang="uk-UA" sz="1400" b="1" dirty="0" err="1">
                          <a:solidFill>
                            <a:schemeClr val="accent1"/>
                          </a:solidFill>
                          <a:effectLst/>
                          <a:latin typeface="Times New Roman" panose="02020603050405020304" pitchFamily="18" charset="0"/>
                          <a:cs typeface="Times New Roman" panose="02020603050405020304" pitchFamily="18" charset="0"/>
                        </a:rPr>
                        <a:t>скансен</a:t>
                      </a:r>
                      <a:r>
                        <a:rPr lang="uk-UA" sz="1400" b="1" dirty="0">
                          <a:solidFill>
                            <a:schemeClr val="accent1"/>
                          </a:solidFill>
                          <a:effectLst/>
                          <a:latin typeface="Times New Roman" panose="02020603050405020304" pitchFamily="18" charset="0"/>
                          <a:cs typeface="Times New Roman" panose="02020603050405020304" pitchFamily="18" charset="0"/>
                        </a:rPr>
                        <a:t> «Старе село»</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Музей Радянська школа</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Музей </a:t>
                      </a:r>
                      <a:r>
                        <a:rPr lang="uk-UA" sz="1400" b="1" dirty="0" err="1">
                          <a:solidFill>
                            <a:schemeClr val="accent1"/>
                          </a:solidFill>
                          <a:effectLst/>
                          <a:latin typeface="Times New Roman" panose="02020603050405020304" pitchFamily="18" charset="0"/>
                          <a:cs typeface="Times New Roman" panose="02020603050405020304" pitchFamily="18" charset="0"/>
                        </a:rPr>
                        <a:t>Колочавська</a:t>
                      </a:r>
                      <a:r>
                        <a:rPr lang="uk-UA" sz="1400" b="1" dirty="0">
                          <a:solidFill>
                            <a:schemeClr val="accent1"/>
                          </a:solidFill>
                          <a:effectLst/>
                          <a:latin typeface="Times New Roman" panose="02020603050405020304" pitchFamily="18" charset="0"/>
                          <a:cs typeface="Times New Roman" panose="02020603050405020304" pitchFamily="18" charset="0"/>
                        </a:rPr>
                        <a:t> вузькоколійка</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Музей Чеська школа</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Музей Івана </a:t>
                      </a:r>
                      <a:r>
                        <a:rPr lang="uk-UA" sz="1400" b="1" dirty="0" err="1">
                          <a:solidFill>
                            <a:schemeClr val="accent1"/>
                          </a:solidFill>
                          <a:effectLst/>
                          <a:latin typeface="Times New Roman" panose="02020603050405020304" pitchFamily="18" charset="0"/>
                          <a:cs typeface="Times New Roman" panose="02020603050405020304" pitchFamily="18" charset="0"/>
                        </a:rPr>
                        <a:t>Ольбрахта</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Музей Бункер </a:t>
                      </a:r>
                      <a:r>
                        <a:rPr lang="uk-UA" sz="1400" b="1" dirty="0" err="1">
                          <a:solidFill>
                            <a:schemeClr val="accent1"/>
                          </a:solidFill>
                          <a:effectLst/>
                          <a:latin typeface="Times New Roman" panose="02020603050405020304" pitchFamily="18" charset="0"/>
                          <a:cs typeface="Times New Roman" panose="02020603050405020304" pitchFamily="18" charset="0"/>
                        </a:rPr>
                        <a:t>Штаєра</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Музей Воїнам- Інтернаціоналістам</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Музей Лінія </a:t>
                      </a:r>
                      <a:r>
                        <a:rPr lang="uk-UA" sz="1400" b="1" dirty="0" err="1">
                          <a:solidFill>
                            <a:schemeClr val="accent1"/>
                          </a:solidFill>
                          <a:effectLst/>
                          <a:latin typeface="Times New Roman" panose="02020603050405020304" pitchFamily="18" charset="0"/>
                          <a:cs typeface="Times New Roman" panose="02020603050405020304" pitchFamily="18" charset="0"/>
                        </a:rPr>
                        <a:t>Арпада</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Музей </a:t>
                      </a:r>
                      <a:r>
                        <a:rPr lang="uk-UA" sz="1400" b="1" dirty="0" err="1">
                          <a:solidFill>
                            <a:schemeClr val="accent1"/>
                          </a:solidFill>
                          <a:effectLst/>
                          <a:latin typeface="Times New Roman" panose="02020603050405020304" pitchFamily="18" charset="0"/>
                          <a:cs typeface="Times New Roman" panose="02020603050405020304" pitchFamily="18" charset="0"/>
                        </a:rPr>
                        <a:t>Колочавський</a:t>
                      </a:r>
                      <a:r>
                        <a:rPr lang="uk-UA" sz="1400" b="1" dirty="0">
                          <a:solidFill>
                            <a:schemeClr val="accent1"/>
                          </a:solidFill>
                          <a:effectLst/>
                          <a:latin typeface="Times New Roman" panose="02020603050405020304" pitchFamily="18" charset="0"/>
                          <a:cs typeface="Times New Roman" panose="02020603050405020304" pitchFamily="18" charset="0"/>
                        </a:rPr>
                        <a:t> </a:t>
                      </a:r>
                      <a:r>
                        <a:rPr lang="uk-UA" sz="1400" b="1" dirty="0" err="1">
                          <a:solidFill>
                            <a:schemeClr val="accent1"/>
                          </a:solidFill>
                          <a:effectLst/>
                          <a:latin typeface="Times New Roman" panose="02020603050405020304" pitchFamily="18" charset="0"/>
                          <a:cs typeface="Times New Roman" panose="02020603050405020304" pitchFamily="18" charset="0"/>
                        </a:rPr>
                        <a:t>бокораш</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Церква Святого Духа</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err="1">
                          <a:solidFill>
                            <a:schemeClr val="accent1"/>
                          </a:solidFill>
                          <a:effectLst/>
                          <a:latin typeface="Times New Roman" panose="02020603050405020304" pitchFamily="18" charset="0"/>
                          <a:cs typeface="Times New Roman" panose="02020603050405020304" pitchFamily="18" charset="0"/>
                        </a:rPr>
                        <a:t>Пам</a:t>
                      </a:r>
                      <a:r>
                        <a:rPr lang="uk-UA" sz="1400" b="1" dirty="0">
                          <a:solidFill>
                            <a:schemeClr val="accent1"/>
                          </a:solidFill>
                          <a:effectLst/>
                          <a:latin typeface="Times New Roman" panose="02020603050405020304" pitchFamily="18" charset="0"/>
                          <a:cs typeface="Times New Roman" panose="02020603050405020304" pitchFamily="18" charset="0"/>
                        </a:rPr>
                        <a:t>*</a:t>
                      </a:r>
                      <a:r>
                        <a:rPr lang="uk-UA" sz="1400" b="1" dirty="0" err="1">
                          <a:solidFill>
                            <a:schemeClr val="accent1"/>
                          </a:solidFill>
                          <a:effectLst/>
                          <a:latin typeface="Times New Roman" panose="02020603050405020304" pitchFamily="18" charset="0"/>
                          <a:cs typeface="Times New Roman" panose="02020603050405020304" pitchFamily="18" charset="0"/>
                        </a:rPr>
                        <a:t>ятники</a:t>
                      </a:r>
                      <a:r>
                        <a:rPr lang="uk-UA" sz="1400" b="1" dirty="0">
                          <a:solidFill>
                            <a:schemeClr val="accent1"/>
                          </a:solidFill>
                          <a:effectLst/>
                          <a:latin typeface="Times New Roman" panose="02020603050405020304" pitchFamily="18" charset="0"/>
                          <a:cs typeface="Times New Roman" panose="02020603050405020304" pitchFamily="18" charset="0"/>
                        </a:rPr>
                        <a:t> : «Заробітчанам» , «Вівчарю», «Примирення» , «Вчительці з </a:t>
                      </a:r>
                      <a:r>
                        <a:rPr lang="uk-UA" sz="1400" b="1" dirty="0" err="1">
                          <a:solidFill>
                            <a:schemeClr val="accent1"/>
                          </a:solidFill>
                          <a:effectLst/>
                          <a:latin typeface="Times New Roman" panose="02020603050405020304" pitchFamily="18" charset="0"/>
                          <a:cs typeface="Times New Roman" panose="02020603050405020304" pitchFamily="18" charset="0"/>
                        </a:rPr>
                        <a:t>Вкрайіни</a:t>
                      </a:r>
                      <a:r>
                        <a:rPr lang="uk-UA" sz="1400" b="1" dirty="0">
                          <a:solidFill>
                            <a:schemeClr val="accent1"/>
                          </a:solidFill>
                          <a:effectLst/>
                          <a:latin typeface="Times New Roman" panose="02020603050405020304" pitchFamily="18" charset="0"/>
                          <a:cs typeface="Times New Roman" panose="02020603050405020304" pitchFamily="18" charset="0"/>
                        </a:rPr>
                        <a:t>» та </a:t>
                      </a:r>
                      <a:r>
                        <a:rPr lang="uk-UA" sz="1400" b="1" dirty="0" err="1">
                          <a:solidFill>
                            <a:schemeClr val="accent1"/>
                          </a:solidFill>
                          <a:effectLst/>
                          <a:latin typeface="Times New Roman" panose="02020603050405020304" pitchFamily="18" charset="0"/>
                          <a:cs typeface="Times New Roman" panose="02020603050405020304" pitchFamily="18" charset="0"/>
                        </a:rPr>
                        <a:t>інш</a:t>
                      </a:r>
                      <a:r>
                        <a:rPr lang="uk-UA" sz="1400" b="1" dirty="0">
                          <a:solidFill>
                            <a:schemeClr val="accent1"/>
                          </a:solidFill>
                          <a:effectLst/>
                          <a:latin typeface="Times New Roman" panose="02020603050405020304" pitchFamily="18" charset="0"/>
                          <a:cs typeface="Times New Roman" panose="02020603050405020304" pitchFamily="18" charset="0"/>
                        </a:rPr>
                        <a:t>.</a:t>
                      </a:r>
                      <a:endParaRPr lang="ru-RU" sz="1400" b="1" dirty="0">
                        <a:solidFill>
                          <a:schemeClr val="accent1"/>
                        </a:solidFill>
                        <a:effectLst/>
                        <a:latin typeface="Times New Roman" panose="02020603050405020304" pitchFamily="18" charset="0"/>
                        <a:ea typeface="Calibri"/>
                        <a:cs typeface="Times New Roman" panose="02020603050405020304" pitchFamily="18" charset="0"/>
                      </a:endParaRPr>
                    </a:p>
                  </a:txBody>
                  <a:tcPr marL="26834" marR="26834" marT="0" marB="0"/>
                </a:tc>
              </a:tr>
              <a:tr h="740612">
                <a:tc vMerge="1">
                  <a:txBody>
                    <a:bodyPr/>
                    <a:lstStyle/>
                    <a:p>
                      <a:endParaRPr lang="ru-RU"/>
                    </a:p>
                  </a:txBody>
                  <a:tcPr/>
                </a:tc>
                <a:tc>
                  <a:txBody>
                    <a:bodyPr/>
                    <a:lstStyle/>
                    <a:p>
                      <a:pPr algn="ctr">
                        <a:lnSpc>
                          <a:spcPct val="115000"/>
                        </a:lnSpc>
                        <a:spcAft>
                          <a:spcPts val="0"/>
                        </a:spcAft>
                      </a:pPr>
                      <a:r>
                        <a:rPr lang="uk-UA" sz="1400" b="1">
                          <a:solidFill>
                            <a:schemeClr val="accent1"/>
                          </a:solidFill>
                          <a:effectLst/>
                          <a:latin typeface="Times New Roman" panose="02020603050405020304" pitchFamily="18" charset="0"/>
                          <a:cs typeface="Times New Roman" panose="02020603050405020304" pitchFamily="18" charset="0"/>
                        </a:rPr>
                        <a:t>Соціально-економічні</a:t>
                      </a:r>
                      <a:endParaRPr lang="ru-RU" sz="1400" b="1">
                        <a:solidFill>
                          <a:schemeClr val="accent1"/>
                        </a:solidFill>
                        <a:effectLst/>
                        <a:latin typeface="Times New Roman" panose="02020603050405020304" pitchFamily="18" charset="0"/>
                        <a:ea typeface="Calibri"/>
                        <a:cs typeface="Times New Roman" panose="02020603050405020304" pitchFamily="18" charset="0"/>
                      </a:endParaRPr>
                    </a:p>
                  </a:txBody>
                  <a:tcPr marL="26834" marR="26834" marT="0" marB="0"/>
                </a:tc>
                <a:tc>
                  <a:txBody>
                    <a:bodyPr/>
                    <a:lstStyle/>
                    <a:p>
                      <a:pPr marL="342900" lvl="0" indent="-342900">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Готелі </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nSpc>
                          <a:spcPct val="115000"/>
                        </a:lnSpc>
                        <a:spcAft>
                          <a:spcPts val="0"/>
                        </a:spcAft>
                        <a:buFont typeface="Wingdings"/>
                        <a:buChar char=""/>
                      </a:pPr>
                      <a:r>
                        <a:rPr lang="uk-UA" sz="1400" b="1" dirty="0">
                          <a:solidFill>
                            <a:schemeClr val="accent1"/>
                          </a:solidFill>
                          <a:effectLst/>
                          <a:latin typeface="Times New Roman" panose="02020603050405020304" pitchFamily="18" charset="0"/>
                          <a:cs typeface="Times New Roman" panose="02020603050405020304" pitchFamily="18" charset="0"/>
                        </a:rPr>
                        <a:t>«Ажіо»</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nSpc>
                          <a:spcPct val="115000"/>
                        </a:lnSpc>
                        <a:spcAft>
                          <a:spcPts val="0"/>
                        </a:spcAft>
                        <a:buFont typeface="Wingdings"/>
                        <a:buChar char=""/>
                      </a:pPr>
                      <a:r>
                        <a:rPr lang="uk-UA" sz="1400" b="1" dirty="0">
                          <a:solidFill>
                            <a:schemeClr val="accent1"/>
                          </a:solidFill>
                          <a:effectLst/>
                          <a:latin typeface="Times New Roman" panose="02020603050405020304" pitchFamily="18" charset="0"/>
                          <a:cs typeface="Times New Roman" panose="02020603050405020304" pitchFamily="18" charset="0"/>
                        </a:rPr>
                        <a:t>«Велика Гора»</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nSpc>
                          <a:spcPct val="115000"/>
                        </a:lnSpc>
                        <a:spcAft>
                          <a:spcPts val="0"/>
                        </a:spcAft>
                        <a:buFont typeface="Wingdings"/>
                        <a:buChar char=""/>
                      </a:pPr>
                      <a:r>
                        <a:rPr lang="uk-UA" sz="1400" b="1" dirty="0">
                          <a:solidFill>
                            <a:schemeClr val="accent1"/>
                          </a:solidFill>
                          <a:effectLst/>
                          <a:latin typeface="Times New Roman" panose="02020603050405020304" pitchFamily="18" charset="0"/>
                          <a:cs typeface="Times New Roman" panose="02020603050405020304" pitchFamily="18" charset="0"/>
                        </a:rPr>
                        <a:t>«Садиба Сухар»</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nSpc>
                          <a:spcPct val="115000"/>
                        </a:lnSpc>
                        <a:spcAft>
                          <a:spcPts val="0"/>
                        </a:spcAft>
                        <a:buFont typeface="Wingdings"/>
                        <a:buChar char=""/>
                      </a:pPr>
                      <a:r>
                        <a:rPr lang="uk-UA" sz="1400" b="1" dirty="0">
                          <a:solidFill>
                            <a:schemeClr val="accent1"/>
                          </a:solidFill>
                          <a:effectLst/>
                          <a:latin typeface="Times New Roman" panose="02020603050405020304" pitchFamily="18" charset="0"/>
                          <a:cs typeface="Times New Roman" panose="02020603050405020304" pitchFamily="18" charset="0"/>
                        </a:rPr>
                        <a:t>«приватна садиба </a:t>
                      </a:r>
                      <a:r>
                        <a:rPr lang="uk-UA" sz="1400" b="1" dirty="0" err="1">
                          <a:solidFill>
                            <a:schemeClr val="accent1"/>
                          </a:solidFill>
                          <a:effectLst/>
                          <a:latin typeface="Times New Roman" panose="02020603050405020304" pitchFamily="18" charset="0"/>
                          <a:cs typeface="Times New Roman" panose="02020603050405020304" pitchFamily="18" charset="0"/>
                        </a:rPr>
                        <a:t>Гусляшки</a:t>
                      </a:r>
                      <a:r>
                        <a:rPr lang="uk-UA" sz="1400" b="1" dirty="0">
                          <a:solidFill>
                            <a:schemeClr val="accent1"/>
                          </a:solidFill>
                          <a:effectLst/>
                          <a:latin typeface="Times New Roman" panose="02020603050405020304" pitchFamily="18" charset="0"/>
                          <a:cs typeface="Times New Roman" panose="02020603050405020304" pitchFamily="18" charset="0"/>
                        </a:rPr>
                        <a:t>»</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nSpc>
                          <a:spcPct val="115000"/>
                        </a:lnSpc>
                        <a:spcAft>
                          <a:spcPts val="0"/>
                        </a:spcAft>
                        <a:buFont typeface="Wingdings"/>
                        <a:buChar char=""/>
                      </a:pPr>
                      <a:r>
                        <a:rPr lang="uk-UA" sz="1400" b="1" dirty="0">
                          <a:solidFill>
                            <a:schemeClr val="accent1"/>
                          </a:solidFill>
                          <a:effectLst/>
                          <a:latin typeface="Times New Roman" panose="02020603050405020304" pitchFamily="18" charset="0"/>
                          <a:cs typeface="Times New Roman" panose="02020603050405020304" pitchFamily="18" charset="0"/>
                        </a:rPr>
                        <a:t>Комплекс відпочинку «Старе село»</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Кафе</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Ресторани</a:t>
                      </a:r>
                      <a:endParaRPr lang="ru-RU" sz="1400" b="1" dirty="0">
                        <a:solidFill>
                          <a:schemeClr val="accent1"/>
                        </a:solidFill>
                        <a:effectLst/>
                        <a:latin typeface="Times New Roman" panose="02020603050405020304" pitchFamily="18" charset="0"/>
                        <a:ea typeface="Calibri"/>
                        <a:cs typeface="Times New Roman" panose="02020603050405020304" pitchFamily="18" charset="0"/>
                      </a:endParaRPr>
                    </a:p>
                  </a:txBody>
                  <a:tcPr marL="26834" marR="26834" marT="0" marB="0"/>
                </a:tc>
              </a:tr>
            </a:tbl>
          </a:graphicData>
        </a:graphic>
      </p:graphicFrame>
    </p:spTree>
    <p:extLst>
      <p:ext uri="{BB962C8B-B14F-4D97-AF65-F5344CB8AC3E}">
        <p14:creationId xmlns:p14="http://schemas.microsoft.com/office/powerpoint/2010/main" val="25084501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4263875161"/>
              </p:ext>
            </p:extLst>
          </p:nvPr>
        </p:nvGraphicFramePr>
        <p:xfrm>
          <a:off x="685800" y="914400"/>
          <a:ext cx="7543800" cy="5134319"/>
        </p:xfrm>
        <a:graphic>
          <a:graphicData uri="http://schemas.openxmlformats.org/drawingml/2006/table">
            <a:tbl>
              <a:tblPr firstRow="1" firstCol="1" bandRow="1">
                <a:tableStyleId>{5C22544A-7EE6-4342-B048-85BDC9FD1C3A}</a:tableStyleId>
              </a:tblPr>
              <a:tblGrid>
                <a:gridCol w="773924"/>
                <a:gridCol w="1889496"/>
                <a:gridCol w="4880380"/>
              </a:tblGrid>
              <a:tr h="2965285">
                <a:tc rowSpan="3">
                  <a:txBody>
                    <a:bodyPr/>
                    <a:lstStyle/>
                    <a:p>
                      <a:pPr marL="71755" marR="71755" algn="ctr">
                        <a:lnSpc>
                          <a:spcPct val="115000"/>
                        </a:lnSpc>
                        <a:spcAft>
                          <a:spcPts val="1000"/>
                        </a:spcAft>
                      </a:pPr>
                      <a:r>
                        <a:rPr lang="uk-UA" sz="2800" dirty="0">
                          <a:effectLst/>
                          <a:latin typeface="Times New Roman" panose="02020603050405020304" pitchFamily="18" charset="0"/>
                          <a:cs typeface="Times New Roman" panose="02020603050405020304" pitchFamily="18" charset="0"/>
                        </a:rPr>
                        <a:t>Синевир</a:t>
                      </a:r>
                      <a:endParaRPr lang="ru-RU" sz="2800" dirty="0">
                        <a:effectLst/>
                        <a:latin typeface="Times New Roman" panose="02020603050405020304" pitchFamily="18" charset="0"/>
                        <a:ea typeface="Calibri"/>
                        <a:cs typeface="Times New Roman" panose="02020603050405020304" pitchFamily="18" charset="0"/>
                      </a:endParaRPr>
                    </a:p>
                  </a:txBody>
                  <a:tcPr marL="50892" marR="50892" marT="0" marB="0" vert="vert270"/>
                </a:tc>
                <a:tc>
                  <a:txBody>
                    <a:bodyPr/>
                    <a:lstStyle/>
                    <a:p>
                      <a:pPr algn="ctr">
                        <a:lnSpc>
                          <a:spcPct val="115000"/>
                        </a:lnSpc>
                        <a:spcAft>
                          <a:spcPts val="0"/>
                        </a:spcAft>
                      </a:pPr>
                      <a:r>
                        <a:rPr lang="uk-UA" sz="1400" dirty="0">
                          <a:effectLst/>
                          <a:latin typeface="Times New Roman" panose="02020603050405020304" pitchFamily="18" charset="0"/>
                          <a:cs typeface="Times New Roman" panose="02020603050405020304" pitchFamily="18" charset="0"/>
                        </a:rPr>
                        <a:t>Природні</a:t>
                      </a:r>
                      <a:endParaRPr lang="ru-RU" sz="1400" dirty="0">
                        <a:effectLst/>
                        <a:latin typeface="Times New Roman" panose="02020603050405020304" pitchFamily="18" charset="0"/>
                        <a:ea typeface="Calibri"/>
                        <a:cs typeface="Times New Roman" panose="02020603050405020304" pitchFamily="18" charset="0"/>
                      </a:endParaRPr>
                    </a:p>
                  </a:txBody>
                  <a:tcPr marL="50892" marR="50892" marT="0" marB="0"/>
                </a:tc>
                <a:tc>
                  <a:txBody>
                    <a:bodyPr/>
                    <a:lstStyle/>
                    <a:p>
                      <a:pPr algn="just">
                        <a:lnSpc>
                          <a:spcPct val="115000"/>
                        </a:lnSpc>
                        <a:spcAft>
                          <a:spcPts val="0"/>
                        </a:spcAft>
                      </a:pPr>
                      <a:r>
                        <a:rPr lang="ru-RU" sz="1400">
                          <a:effectLst/>
                          <a:latin typeface="Times New Roman" panose="02020603050405020304" pitchFamily="18" charset="0"/>
                          <a:cs typeface="Times New Roman" panose="02020603050405020304" pitchFamily="18" charset="0"/>
                        </a:rPr>
                        <a:t/>
                      </a:r>
                      <a:br>
                        <a:rPr lang="ru-RU" sz="1400">
                          <a:effectLst/>
                          <a:latin typeface="Times New Roman" panose="02020603050405020304" pitchFamily="18" charset="0"/>
                          <a:cs typeface="Times New Roman" panose="02020603050405020304" pitchFamily="18" charset="0"/>
                        </a:rPr>
                      </a:br>
                      <a:r>
                        <a:rPr lang="ru-RU" sz="1400">
                          <a:effectLst/>
                          <a:latin typeface="Times New Roman" panose="02020603050405020304" pitchFamily="18" charset="0"/>
                          <a:cs typeface="Times New Roman" panose="02020603050405020304" pitchFamily="18" charset="0"/>
                        </a:rPr>
                        <a:t>Село Синевир розташоване на р. Теребля в 7 км на південний схід від Межигір'я, по дорозі на озеро Синевир. Саме озеро знаходиться в 15 км на північ, біля села Синевирська Поляна. Перші поселення тут з'явилися в XV в. Місцеві жителі займалися лесозаготовкой і лісосплавом. Неподалік знаходяться залишки укріплень проходила тут під час Другої світової війни "Лінії Арпада". Розвивається зелений туризм - є колиби та міні-готелі. Дорога в село Синевир з Межигір'я через перевал висотою 960 м вважається однією з найбільш мальовничих в Карпатах.</a:t>
                      </a:r>
                      <a:endParaRPr lang="ru-RU" sz="1400">
                        <a:effectLst/>
                        <a:latin typeface="Times New Roman" panose="02020603050405020304" pitchFamily="18" charset="0"/>
                        <a:ea typeface="Calibri"/>
                        <a:cs typeface="Times New Roman" panose="02020603050405020304" pitchFamily="18" charset="0"/>
                      </a:endParaRPr>
                    </a:p>
                  </a:txBody>
                  <a:tcPr marL="50892" marR="50892" marT="0" marB="0"/>
                </a:tc>
              </a:tr>
              <a:tr h="780338">
                <a:tc vMerge="1">
                  <a:txBody>
                    <a:bodyPr/>
                    <a:lstStyle/>
                    <a:p>
                      <a:endParaRPr lang="ru-RU"/>
                    </a:p>
                  </a:txBody>
                  <a:tcPr/>
                </a:tc>
                <a:tc>
                  <a:txBody>
                    <a:bodyPr/>
                    <a:lstStyle/>
                    <a:p>
                      <a:pPr algn="ctr">
                        <a:lnSpc>
                          <a:spcPct val="115000"/>
                        </a:lnSpc>
                        <a:spcAft>
                          <a:spcPts val="0"/>
                        </a:spcAft>
                      </a:pPr>
                      <a:r>
                        <a:rPr lang="uk-UA" sz="1400" b="1">
                          <a:solidFill>
                            <a:schemeClr val="accent1"/>
                          </a:solidFill>
                          <a:effectLst/>
                          <a:latin typeface="Times New Roman" panose="02020603050405020304" pitchFamily="18" charset="0"/>
                          <a:cs typeface="Times New Roman" panose="02020603050405020304" pitchFamily="18" charset="0"/>
                        </a:rPr>
                        <a:t>Історико-культурні</a:t>
                      </a:r>
                      <a:endParaRPr lang="ru-RU" sz="1400" b="1">
                        <a:solidFill>
                          <a:schemeClr val="accent1"/>
                        </a:solidFill>
                        <a:effectLst/>
                        <a:latin typeface="Times New Roman" panose="02020603050405020304" pitchFamily="18" charset="0"/>
                        <a:ea typeface="Calibri"/>
                        <a:cs typeface="Times New Roman" panose="02020603050405020304" pitchFamily="18" charset="0"/>
                      </a:endParaRPr>
                    </a:p>
                  </a:txBody>
                  <a:tcPr marL="50892" marR="50892" marT="0" marB="0"/>
                </a:tc>
                <a:tc>
                  <a:txBody>
                    <a:bodyPr/>
                    <a:lstStyle/>
                    <a:p>
                      <a:pPr marL="342900" lvl="0" indent="-342900" algn="just">
                        <a:lnSpc>
                          <a:spcPct val="115000"/>
                        </a:lnSpc>
                        <a:spcAft>
                          <a:spcPts val="0"/>
                        </a:spcAft>
                        <a:buFont typeface="Symbol"/>
                        <a:buChar char=""/>
                      </a:pPr>
                      <a:r>
                        <a:rPr lang="uk-UA" sz="1400" b="1">
                          <a:solidFill>
                            <a:schemeClr val="accent1"/>
                          </a:solidFill>
                          <a:effectLst/>
                          <a:latin typeface="Times New Roman" panose="02020603050405020304" pitchFamily="18" charset="0"/>
                          <a:cs typeface="Times New Roman" panose="02020603050405020304" pitchFamily="18" charset="0"/>
                        </a:rPr>
                        <a:t>Реабілітаційний центр бурого ведмедя</a:t>
                      </a:r>
                      <a:endParaRPr lang="ru-RU" sz="1400" b="1">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a:solidFill>
                            <a:schemeClr val="accent1"/>
                          </a:solidFill>
                          <a:effectLst/>
                          <a:latin typeface="Times New Roman" panose="02020603050405020304" pitchFamily="18" charset="0"/>
                          <a:cs typeface="Times New Roman" panose="02020603050405020304" pitchFamily="18" charset="0"/>
                        </a:rPr>
                        <a:t>Краєзнавчий музей</a:t>
                      </a:r>
                      <a:endParaRPr lang="ru-RU" sz="1400" b="1">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a:solidFill>
                            <a:schemeClr val="accent1"/>
                          </a:solidFill>
                          <a:effectLst/>
                          <a:latin typeface="Times New Roman" panose="02020603050405020304" pitchFamily="18" charset="0"/>
                          <a:cs typeface="Times New Roman" panose="02020603050405020304" pitchFamily="18" charset="0"/>
                        </a:rPr>
                        <a:t>Музей лісу і сплаву </a:t>
                      </a:r>
                      <a:endParaRPr lang="ru-RU" sz="1400" b="1">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a:solidFill>
                            <a:schemeClr val="accent1"/>
                          </a:solidFill>
                          <a:effectLst/>
                          <a:latin typeface="Times New Roman" panose="02020603050405020304" pitchFamily="18" charset="0"/>
                          <a:cs typeface="Times New Roman" panose="02020603050405020304" pitchFamily="18" charset="0"/>
                        </a:rPr>
                        <a:t>НПП «Синевир»</a:t>
                      </a:r>
                      <a:endParaRPr lang="ru-RU" sz="1400" b="1">
                        <a:solidFill>
                          <a:schemeClr val="accent1"/>
                        </a:solidFill>
                        <a:effectLst/>
                        <a:latin typeface="Times New Roman" panose="02020603050405020304" pitchFamily="18" charset="0"/>
                        <a:ea typeface="Calibri"/>
                        <a:cs typeface="Times New Roman" panose="02020603050405020304" pitchFamily="18" charset="0"/>
                      </a:endParaRPr>
                    </a:p>
                  </a:txBody>
                  <a:tcPr marL="50892" marR="50892" marT="0" marB="0"/>
                </a:tc>
              </a:tr>
              <a:tr h="780338">
                <a:tc vMerge="1">
                  <a:txBody>
                    <a:bodyPr/>
                    <a:lstStyle/>
                    <a:p>
                      <a:endParaRPr lang="ru-RU"/>
                    </a:p>
                  </a:txBody>
                  <a:tcPr/>
                </a:tc>
                <a:tc>
                  <a:txBody>
                    <a:bodyPr/>
                    <a:lstStyle/>
                    <a:p>
                      <a:pPr algn="ctr">
                        <a:lnSpc>
                          <a:spcPct val="115000"/>
                        </a:lnSpc>
                        <a:spcAft>
                          <a:spcPts val="0"/>
                        </a:spcAft>
                      </a:pPr>
                      <a:r>
                        <a:rPr lang="uk-UA" sz="1400" b="1">
                          <a:solidFill>
                            <a:schemeClr val="accent1"/>
                          </a:solidFill>
                          <a:effectLst/>
                          <a:latin typeface="Times New Roman" panose="02020603050405020304" pitchFamily="18" charset="0"/>
                          <a:cs typeface="Times New Roman" panose="02020603050405020304" pitchFamily="18" charset="0"/>
                        </a:rPr>
                        <a:t>Соціально-економічні</a:t>
                      </a:r>
                      <a:endParaRPr lang="ru-RU" sz="1400" b="1">
                        <a:solidFill>
                          <a:schemeClr val="accent1"/>
                        </a:solidFill>
                        <a:effectLst/>
                        <a:latin typeface="Times New Roman" panose="02020603050405020304" pitchFamily="18" charset="0"/>
                        <a:ea typeface="Calibri"/>
                        <a:cs typeface="Times New Roman" panose="02020603050405020304" pitchFamily="18" charset="0"/>
                      </a:endParaRPr>
                    </a:p>
                  </a:txBody>
                  <a:tcPr marL="50892" marR="50892" marT="0" marB="0"/>
                </a:tc>
                <a:tc>
                  <a:txBody>
                    <a:bodyPr/>
                    <a:lstStyle/>
                    <a:p>
                      <a:pPr algn="just">
                        <a:lnSpc>
                          <a:spcPct val="115000"/>
                        </a:lnSpc>
                        <a:spcAft>
                          <a:spcPts val="0"/>
                        </a:spcAft>
                      </a:pPr>
                      <a:r>
                        <a:rPr lang="uk-UA" sz="1400" b="1" dirty="0">
                          <a:solidFill>
                            <a:schemeClr val="accent1"/>
                          </a:solidFill>
                          <a:effectLst/>
                          <a:latin typeface="Times New Roman" panose="02020603050405020304" pitchFamily="18" charset="0"/>
                          <a:cs typeface="Times New Roman" panose="02020603050405020304" pitchFamily="18" charset="0"/>
                        </a:rPr>
                        <a:t> </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Гостинний двір Синевир</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Готель </a:t>
                      </a:r>
                      <a:r>
                        <a:rPr lang="uk-UA" sz="1400" b="1" dirty="0" err="1">
                          <a:solidFill>
                            <a:schemeClr val="accent1"/>
                          </a:solidFill>
                          <a:effectLst/>
                          <a:latin typeface="Times New Roman" panose="02020603050405020304" pitchFamily="18" charset="0"/>
                          <a:cs typeface="Times New Roman" panose="02020603050405020304" pitchFamily="18" charset="0"/>
                        </a:rPr>
                        <a:t>берлога</a:t>
                      </a:r>
                      <a:r>
                        <a:rPr lang="uk-UA" sz="1400" b="1" dirty="0">
                          <a:solidFill>
                            <a:schemeClr val="accent1"/>
                          </a:solidFill>
                          <a:effectLst/>
                          <a:latin typeface="Times New Roman" panose="02020603050405020304" pitchFamily="18" charset="0"/>
                          <a:cs typeface="Times New Roman" panose="02020603050405020304" pitchFamily="18" charset="0"/>
                        </a:rPr>
                        <a:t> Синевир</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a:buChar char=""/>
                      </a:pPr>
                      <a:r>
                        <a:rPr lang="uk-UA" sz="1400" b="1" dirty="0">
                          <a:solidFill>
                            <a:schemeClr val="accent1"/>
                          </a:solidFill>
                          <a:effectLst/>
                          <a:latin typeface="Times New Roman" panose="02020603050405020304" pitchFamily="18" charset="0"/>
                          <a:cs typeface="Times New Roman" panose="02020603050405020304" pitchFamily="18" charset="0"/>
                        </a:rPr>
                        <a:t>Верховинський водограй</a:t>
                      </a:r>
                      <a:endParaRPr lang="ru-RU" sz="1400" b="1" dirty="0">
                        <a:solidFill>
                          <a:schemeClr val="accent1"/>
                        </a:solidFill>
                        <a:effectLst/>
                        <a:latin typeface="Times New Roman" panose="02020603050405020304" pitchFamily="18" charset="0"/>
                        <a:cs typeface="Times New Roman" panose="02020603050405020304" pitchFamily="18" charset="0"/>
                      </a:endParaRPr>
                    </a:p>
                    <a:p>
                      <a:pPr marL="497205" algn="just">
                        <a:lnSpc>
                          <a:spcPct val="115000"/>
                        </a:lnSpc>
                        <a:spcAft>
                          <a:spcPts val="0"/>
                        </a:spcAft>
                      </a:pPr>
                      <a:r>
                        <a:rPr lang="uk-UA" sz="1400" b="1" dirty="0">
                          <a:solidFill>
                            <a:schemeClr val="accent1"/>
                          </a:solidFill>
                          <a:effectLst/>
                          <a:latin typeface="Times New Roman" panose="02020603050405020304" pitchFamily="18" charset="0"/>
                          <a:cs typeface="Times New Roman" panose="02020603050405020304" pitchFamily="18" charset="0"/>
                        </a:rPr>
                        <a:t> </a:t>
                      </a:r>
                      <a:endParaRPr lang="ru-RU" sz="1400" b="1" dirty="0">
                        <a:solidFill>
                          <a:schemeClr val="accent1"/>
                        </a:solidFill>
                        <a:effectLst/>
                        <a:latin typeface="Times New Roman" panose="02020603050405020304" pitchFamily="18" charset="0"/>
                        <a:ea typeface="Calibri"/>
                        <a:cs typeface="Times New Roman" panose="02020603050405020304" pitchFamily="18" charset="0"/>
                      </a:endParaRPr>
                    </a:p>
                  </a:txBody>
                  <a:tcPr marL="50892" marR="50892" marT="0" marB="0"/>
                </a:tc>
              </a:tr>
            </a:tbl>
          </a:graphicData>
        </a:graphic>
      </p:graphicFrame>
    </p:spTree>
    <p:extLst>
      <p:ext uri="{BB962C8B-B14F-4D97-AF65-F5344CB8AC3E}">
        <p14:creationId xmlns:p14="http://schemas.microsoft.com/office/powerpoint/2010/main" val="40881707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44562"/>
          </a:xfrm>
        </p:spPr>
        <p:txBody>
          <a:bodyPr>
            <a:normAutofit fontScale="90000"/>
          </a:bodyPr>
          <a:lstStyle/>
          <a:p>
            <a:r>
              <a:rPr lang="uk-UA" i="1" dirty="0">
                <a:effectLst/>
              </a:rPr>
              <a:t>Розширена характеристика туристичних об</a:t>
            </a:r>
            <a:r>
              <a:rPr lang="ru-RU" i="1" dirty="0">
                <a:effectLst/>
              </a:rPr>
              <a:t>’</a:t>
            </a:r>
            <a:r>
              <a:rPr lang="uk-UA" i="1" dirty="0" err="1">
                <a:effectLst/>
              </a:rPr>
              <a:t>єктів</a:t>
            </a:r>
            <a:endParaRPr lang="ru-RU" i="1" dirty="0"/>
          </a:p>
        </p:txBody>
      </p:sp>
      <p:sp>
        <p:nvSpPr>
          <p:cNvPr id="3" name="Объект 2"/>
          <p:cNvSpPr>
            <a:spLocks noGrp="1"/>
          </p:cNvSpPr>
          <p:nvPr>
            <p:ph idx="1"/>
          </p:nvPr>
        </p:nvSpPr>
        <p:spPr>
          <a:xfrm>
            <a:off x="5219" y="1981200"/>
            <a:ext cx="4038600" cy="4525963"/>
          </a:xfrm>
        </p:spPr>
        <p:txBody>
          <a:bodyPr>
            <a:normAutofit fontScale="62500" lnSpcReduction="20000"/>
          </a:bodyPr>
          <a:lstStyle/>
          <a:p>
            <a:pPr algn="ctr"/>
            <a:r>
              <a:rPr lang="ru-RU" b="1" dirty="0"/>
              <a:t>Гора </a:t>
            </a:r>
            <a:r>
              <a:rPr lang="ru-RU" b="1" dirty="0" err="1"/>
              <a:t>Гемба</a:t>
            </a:r>
            <a:r>
              <a:rPr lang="ru-RU" b="1" dirty="0"/>
              <a:t> </a:t>
            </a:r>
            <a:r>
              <a:rPr lang="ru-RU" dirty="0" err="1"/>
              <a:t>має</a:t>
            </a:r>
            <a:r>
              <a:rPr lang="ru-RU" dirty="0"/>
              <a:t> 1491 </a:t>
            </a:r>
            <a:r>
              <a:rPr lang="ru-RU" dirty="0" err="1"/>
              <a:t>метрів</a:t>
            </a:r>
            <a:r>
              <a:rPr lang="ru-RU" dirty="0"/>
              <a:t> над </a:t>
            </a:r>
            <a:r>
              <a:rPr lang="ru-RU" dirty="0" err="1"/>
              <a:t>рівнем</a:t>
            </a:r>
            <a:r>
              <a:rPr lang="ru-RU" dirty="0"/>
              <a:t> моря. </a:t>
            </a:r>
            <a:r>
              <a:rPr lang="ru-RU" dirty="0" err="1"/>
              <a:t>Гемба</a:t>
            </a:r>
            <a:r>
              <a:rPr lang="ru-RU" dirty="0"/>
              <a:t> є </a:t>
            </a:r>
            <a:r>
              <a:rPr lang="ru-RU" dirty="0" err="1"/>
              <a:t>частиною</a:t>
            </a:r>
            <a:r>
              <a:rPr lang="ru-RU" dirty="0"/>
              <a:t> </a:t>
            </a:r>
            <a:r>
              <a:rPr lang="ru-RU" dirty="0" err="1"/>
              <a:t>гірського</a:t>
            </a:r>
            <a:r>
              <a:rPr lang="ru-RU" dirty="0"/>
              <a:t> </a:t>
            </a:r>
            <a:r>
              <a:rPr lang="ru-RU" dirty="0" err="1"/>
              <a:t>масиву</a:t>
            </a:r>
            <a:r>
              <a:rPr lang="ru-RU" dirty="0"/>
              <a:t> </a:t>
            </a:r>
            <a:r>
              <a:rPr lang="ru-RU" dirty="0" err="1"/>
              <a:t>полонини</a:t>
            </a:r>
            <a:r>
              <a:rPr lang="ru-RU" dirty="0"/>
              <a:t> </a:t>
            </a:r>
            <a:r>
              <a:rPr lang="ru-RU" dirty="0" err="1"/>
              <a:t>Боржава</a:t>
            </a:r>
            <a:r>
              <a:rPr lang="ru-RU" dirty="0"/>
              <a:t>, </a:t>
            </a:r>
            <a:r>
              <a:rPr lang="ru-RU" dirty="0" err="1"/>
              <a:t>який</a:t>
            </a:r>
            <a:r>
              <a:rPr lang="ru-RU" dirty="0"/>
              <a:t> </a:t>
            </a:r>
            <a:r>
              <a:rPr lang="ru-RU" dirty="0" err="1"/>
              <a:t>інколи</a:t>
            </a:r>
            <a:r>
              <a:rPr lang="ru-RU" dirty="0"/>
              <a:t> </a:t>
            </a:r>
            <a:r>
              <a:rPr lang="ru-RU" dirty="0" err="1"/>
              <a:t>називають</a:t>
            </a:r>
            <a:r>
              <a:rPr lang="ru-RU" dirty="0"/>
              <a:t> </a:t>
            </a:r>
            <a:r>
              <a:rPr lang="ru-RU" dirty="0" err="1"/>
              <a:t>Боржавським</a:t>
            </a:r>
            <a:r>
              <a:rPr lang="ru-RU" dirty="0"/>
              <a:t> хребтом. На гору ми </a:t>
            </a:r>
            <a:r>
              <a:rPr lang="ru-RU" dirty="0" err="1"/>
              <a:t>піднімемось</a:t>
            </a:r>
            <a:r>
              <a:rPr lang="ru-RU" dirty="0"/>
              <a:t> на канатно-</a:t>
            </a:r>
            <a:r>
              <a:rPr lang="ru-RU" dirty="0" err="1"/>
              <a:t>крісельному</a:t>
            </a:r>
            <a:r>
              <a:rPr lang="ru-RU" dirty="0"/>
              <a:t> </a:t>
            </a:r>
            <a:r>
              <a:rPr lang="ru-RU" dirty="0" err="1"/>
              <a:t>підймнику</a:t>
            </a:r>
            <a:r>
              <a:rPr lang="ru-RU" dirty="0"/>
              <a:t>, </a:t>
            </a:r>
            <a:r>
              <a:rPr lang="ru-RU" dirty="0" err="1"/>
              <a:t>щоправда</a:t>
            </a:r>
            <a:r>
              <a:rPr lang="ru-RU" dirty="0"/>
              <a:t>, не на саму вершину, до верху треба </a:t>
            </a:r>
            <a:r>
              <a:rPr lang="ru-RU" dirty="0" err="1"/>
              <a:t>ще</a:t>
            </a:r>
            <a:r>
              <a:rPr lang="ru-RU" dirty="0"/>
              <a:t> </a:t>
            </a:r>
            <a:r>
              <a:rPr lang="ru-RU" dirty="0" err="1"/>
              <a:t>йти</a:t>
            </a:r>
            <a:r>
              <a:rPr lang="ru-RU" dirty="0"/>
              <a:t> з </a:t>
            </a:r>
            <a:r>
              <a:rPr lang="ru-RU" dirty="0" err="1"/>
              <a:t>півгодини</a:t>
            </a:r>
            <a:r>
              <a:rPr lang="ru-RU" dirty="0"/>
              <a:t>.</a:t>
            </a:r>
            <a:br>
              <a:rPr lang="ru-RU" dirty="0"/>
            </a:br>
            <a:r>
              <a:rPr lang="ru-RU" dirty="0"/>
              <a:t>На </a:t>
            </a:r>
            <a:r>
              <a:rPr lang="ru-RU" dirty="0" err="1"/>
              <a:t>вершині</a:t>
            </a:r>
            <a:r>
              <a:rPr lang="ru-RU" dirty="0"/>
              <a:t> перед нами </a:t>
            </a:r>
            <a:r>
              <a:rPr lang="ru-RU" dirty="0" err="1"/>
              <a:t>відкривається</a:t>
            </a:r>
            <a:r>
              <a:rPr lang="ru-RU" dirty="0"/>
              <a:t> </a:t>
            </a:r>
            <a:r>
              <a:rPr lang="ru-RU" dirty="0" err="1"/>
              <a:t>така</a:t>
            </a:r>
            <a:r>
              <a:rPr lang="ru-RU" dirty="0"/>
              <a:t> панорама, </a:t>
            </a:r>
            <a:r>
              <a:rPr lang="ru-RU" dirty="0" err="1"/>
              <a:t>що</a:t>
            </a:r>
            <a:r>
              <a:rPr lang="ru-RU" dirty="0"/>
              <a:t> </a:t>
            </a:r>
            <a:r>
              <a:rPr lang="ru-RU" dirty="0" err="1"/>
              <a:t>перші</a:t>
            </a:r>
            <a:r>
              <a:rPr lang="ru-RU" dirty="0"/>
              <a:t> </a:t>
            </a:r>
            <a:r>
              <a:rPr lang="ru-RU" dirty="0" err="1"/>
              <a:t>хвилини</a:t>
            </a:r>
            <a:r>
              <a:rPr lang="ru-RU" dirty="0"/>
              <a:t> </a:t>
            </a:r>
            <a:r>
              <a:rPr lang="ru-RU" dirty="0" err="1"/>
              <a:t>стоїш</a:t>
            </a:r>
            <a:r>
              <a:rPr lang="ru-RU" dirty="0"/>
              <a:t> </a:t>
            </a:r>
            <a:r>
              <a:rPr lang="ru-RU" dirty="0" err="1"/>
              <a:t>приголомшеним</a:t>
            </a:r>
            <a:r>
              <a:rPr lang="ru-RU" dirty="0"/>
              <a:t>. </a:t>
            </a:r>
            <a:r>
              <a:rPr lang="ru-RU" dirty="0" err="1"/>
              <a:t>Карпати</a:t>
            </a:r>
            <a:r>
              <a:rPr lang="ru-RU" dirty="0"/>
              <a:t> — </a:t>
            </a:r>
            <a:r>
              <a:rPr lang="ru-RU" dirty="0" err="1"/>
              <a:t>дуже</a:t>
            </a:r>
            <a:r>
              <a:rPr lang="ru-RU" dirty="0"/>
              <a:t> </a:t>
            </a:r>
            <a:r>
              <a:rPr lang="ru-RU" dirty="0" err="1"/>
              <a:t>мальовничі</a:t>
            </a:r>
            <a:r>
              <a:rPr lang="ru-RU" dirty="0"/>
              <a:t> гори, але </a:t>
            </a:r>
            <a:r>
              <a:rPr lang="ru-RU" dirty="0" err="1"/>
              <a:t>краєвид</a:t>
            </a:r>
            <a:r>
              <a:rPr lang="ru-RU" dirty="0"/>
              <a:t> з </a:t>
            </a:r>
            <a:r>
              <a:rPr lang="ru-RU" dirty="0" err="1"/>
              <a:t>Гемби</a:t>
            </a:r>
            <a:r>
              <a:rPr lang="ru-RU" dirty="0"/>
              <a:t>, </a:t>
            </a:r>
            <a:r>
              <a:rPr lang="ru-RU" dirty="0" err="1"/>
              <a:t>певно</a:t>
            </a:r>
            <a:r>
              <a:rPr lang="ru-RU" dirty="0"/>
              <a:t>, </a:t>
            </a:r>
            <a:r>
              <a:rPr lang="ru-RU" dirty="0" err="1"/>
              <a:t>б’є</a:t>
            </a:r>
            <a:r>
              <a:rPr lang="ru-RU" dirty="0"/>
              <a:t> </a:t>
            </a:r>
            <a:r>
              <a:rPr lang="ru-RU" dirty="0" err="1"/>
              <a:t>всі</a:t>
            </a:r>
            <a:r>
              <a:rPr lang="ru-RU" dirty="0"/>
              <a:t> </a:t>
            </a:r>
            <a:r>
              <a:rPr lang="ru-RU" dirty="0" err="1"/>
              <a:t>рекорди</a:t>
            </a:r>
            <a:r>
              <a:rPr lang="ru-RU" dirty="0"/>
              <a:t> </a:t>
            </a:r>
            <a:r>
              <a:rPr lang="ru-RU" dirty="0" err="1"/>
              <a:t>фотогенічності</a:t>
            </a:r>
            <a:r>
              <a:rPr lang="ru-RU" dirty="0"/>
              <a:t>.</a:t>
            </a:r>
          </a:p>
          <a:p>
            <a:endParaRPr lang="ru-RU" dirty="0"/>
          </a:p>
        </p:txBody>
      </p:sp>
      <p:pic>
        <p:nvPicPr>
          <p:cNvPr id="4" name="Рисунок 3"/>
          <p:cNvPicPr/>
          <p:nvPr/>
        </p:nvPicPr>
        <p:blipFill>
          <a:blip r:embed="rId2" cstate="print">
            <a:extLst>
              <a:ext uri="{28A0092B-C50C-407E-A947-70E740481C1C}">
                <a14:useLocalDpi xmlns:a14="http://schemas.microsoft.com/office/drawing/2010/main" val="0"/>
              </a:ext>
            </a:extLst>
          </a:blip>
          <a:stretch>
            <a:fillRect/>
          </a:stretch>
        </p:blipFill>
        <p:spPr>
          <a:xfrm>
            <a:off x="4800600" y="1968674"/>
            <a:ext cx="2951480" cy="2235835"/>
          </a:xfrm>
          <a:prstGeom prst="rect">
            <a:avLst/>
          </a:prstGeom>
          <a:ln>
            <a:noFill/>
          </a:ln>
          <a:effectLst>
            <a:softEdge rad="112500"/>
          </a:effectLst>
        </p:spPr>
      </p:pic>
      <p:pic>
        <p:nvPicPr>
          <p:cNvPr id="5" name="Рисунок 4"/>
          <p:cNvPicPr/>
          <p:nvPr/>
        </p:nvPicPr>
        <p:blipFill>
          <a:blip r:embed="rId3" cstate="print">
            <a:extLst>
              <a:ext uri="{28A0092B-C50C-407E-A947-70E740481C1C}">
                <a14:useLocalDpi xmlns:a14="http://schemas.microsoft.com/office/drawing/2010/main" val="0"/>
              </a:ext>
            </a:extLst>
          </a:blip>
          <a:stretch>
            <a:fillRect/>
          </a:stretch>
        </p:blipFill>
        <p:spPr>
          <a:xfrm>
            <a:off x="4343400" y="4205553"/>
            <a:ext cx="2722880" cy="2235835"/>
          </a:xfrm>
          <a:prstGeom prst="rect">
            <a:avLst/>
          </a:prstGeom>
          <a:ln>
            <a:noFill/>
          </a:ln>
          <a:effectLst>
            <a:softEdge rad="112500"/>
          </a:effectLst>
        </p:spPr>
      </p:pic>
    </p:spTree>
    <p:extLst>
      <p:ext uri="{BB962C8B-B14F-4D97-AF65-F5344CB8AC3E}">
        <p14:creationId xmlns:p14="http://schemas.microsoft.com/office/powerpoint/2010/main" val="22102437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486400" y="1981200"/>
            <a:ext cx="3352800" cy="4449763"/>
          </a:xfrm>
        </p:spPr>
        <p:txBody>
          <a:bodyPr>
            <a:normAutofit fontScale="70000" lnSpcReduction="20000"/>
          </a:bodyPr>
          <a:lstStyle/>
          <a:p>
            <a:pPr algn="ctr"/>
            <a:r>
              <a:rPr lang="uk-UA" dirty="0"/>
              <a:t>Водоспад Шипіт</a:t>
            </a:r>
            <a:r>
              <a:rPr lang="ru-RU" dirty="0"/>
              <a:t> </a:t>
            </a:r>
            <a:r>
              <a:rPr lang="uk-UA" dirty="0"/>
              <a:t>- одне з семи природних чудес України – найкрасивіший водоспад Закарпаття, розташований на північних схилах гірського масиву </a:t>
            </a:r>
            <a:r>
              <a:rPr lang="uk-UA" dirty="0" err="1"/>
              <a:t>Боржавських</a:t>
            </a:r>
            <a:r>
              <a:rPr lang="uk-UA" dirty="0"/>
              <a:t> полонин біля підніжжя гори </a:t>
            </a:r>
            <a:r>
              <a:rPr lang="uk-UA" dirty="0" err="1"/>
              <a:t>Гимба</a:t>
            </a:r>
            <a:r>
              <a:rPr lang="uk-UA" dirty="0"/>
              <a:t> що у селі </a:t>
            </a:r>
            <a:r>
              <a:rPr lang="uk-UA" dirty="0" err="1"/>
              <a:t>Пилипець</a:t>
            </a:r>
            <a:r>
              <a:rPr lang="uk-UA" dirty="0"/>
              <a:t> </a:t>
            </a:r>
            <a:r>
              <a:rPr lang="uk-UA" dirty="0" err="1"/>
              <a:t>Міжгірського</a:t>
            </a:r>
            <a:r>
              <a:rPr lang="uk-UA" dirty="0"/>
              <a:t> району.</a:t>
            </a:r>
            <a:endParaRPr lang="ru-RU" dirty="0"/>
          </a:p>
          <a:p>
            <a:endParaRPr lang="ru-RU" dirty="0"/>
          </a:p>
        </p:txBody>
      </p:sp>
      <p:pic>
        <p:nvPicPr>
          <p:cNvPr id="4" name="Рисунок 3"/>
          <p:cNvPicPr/>
          <p:nvPr/>
        </p:nvPicPr>
        <p:blipFill>
          <a:blip r:embed="rId2" cstate="print">
            <a:extLst>
              <a:ext uri="{28A0092B-C50C-407E-A947-70E740481C1C}">
                <a14:useLocalDpi xmlns:a14="http://schemas.microsoft.com/office/drawing/2010/main" val="0"/>
              </a:ext>
            </a:extLst>
          </a:blip>
          <a:stretch>
            <a:fillRect/>
          </a:stretch>
        </p:blipFill>
        <p:spPr>
          <a:xfrm>
            <a:off x="3578268" y="2057400"/>
            <a:ext cx="2047240" cy="2430780"/>
          </a:xfrm>
          <a:prstGeom prst="rect">
            <a:avLst/>
          </a:prstGeom>
          <a:ln>
            <a:noFill/>
          </a:ln>
          <a:effectLst>
            <a:softEdge rad="112500"/>
          </a:effectLst>
        </p:spPr>
      </p:pic>
      <p:pic>
        <p:nvPicPr>
          <p:cNvPr id="5" name="Рисунок 4"/>
          <p:cNvPicPr/>
          <p:nvPr/>
        </p:nvPicPr>
        <p:blipFill>
          <a:blip r:embed="rId3" cstate="print">
            <a:extLst>
              <a:ext uri="{28A0092B-C50C-407E-A947-70E740481C1C}">
                <a14:useLocalDpi xmlns:a14="http://schemas.microsoft.com/office/drawing/2010/main" val="0"/>
              </a:ext>
            </a:extLst>
          </a:blip>
          <a:stretch>
            <a:fillRect/>
          </a:stretch>
        </p:blipFill>
        <p:spPr>
          <a:xfrm>
            <a:off x="381000" y="3886200"/>
            <a:ext cx="3007995" cy="2425065"/>
          </a:xfrm>
          <a:prstGeom prst="rect">
            <a:avLst/>
          </a:prstGeom>
          <a:ln>
            <a:noFill/>
          </a:ln>
          <a:effectLst>
            <a:softEdge rad="112500"/>
          </a:effectLst>
        </p:spPr>
      </p:pic>
      <p:pic>
        <p:nvPicPr>
          <p:cNvPr id="6" name="Рисунок 5"/>
          <p:cNvPicPr/>
          <p:nvPr/>
        </p:nvPicPr>
        <p:blipFill>
          <a:blip r:embed="rId4">
            <a:extLst>
              <a:ext uri="{28A0092B-C50C-407E-A947-70E740481C1C}">
                <a14:useLocalDpi xmlns:a14="http://schemas.microsoft.com/office/drawing/2010/main" val="0"/>
              </a:ext>
            </a:extLst>
          </a:blip>
          <a:stretch>
            <a:fillRect/>
          </a:stretch>
        </p:blipFill>
        <p:spPr>
          <a:xfrm>
            <a:off x="0" y="0"/>
            <a:ext cx="9144000" cy="1676400"/>
          </a:xfrm>
          <a:prstGeom prst="rect">
            <a:avLst/>
          </a:prstGeom>
          <a:ln>
            <a:noFill/>
          </a:ln>
          <a:effectLst>
            <a:softEdge rad="112500"/>
          </a:effectLst>
        </p:spPr>
      </p:pic>
    </p:spTree>
    <p:extLst>
      <p:ext uri="{BB962C8B-B14F-4D97-AF65-F5344CB8AC3E}">
        <p14:creationId xmlns:p14="http://schemas.microsoft.com/office/powerpoint/2010/main" val="17110866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7500" lnSpcReduction="20000"/>
          </a:bodyPr>
          <a:lstStyle/>
          <a:p>
            <a:pPr algn="ctr"/>
            <a:r>
              <a:rPr lang="ru-RU" b="1" dirty="0" err="1"/>
              <a:t>Колоча́ва</a:t>
            </a:r>
            <a:r>
              <a:rPr lang="ru-RU" dirty="0"/>
              <a:t>– </a:t>
            </a:r>
            <a:r>
              <a:rPr lang="ru-RU" dirty="0" err="1"/>
              <a:t>унікальне</a:t>
            </a:r>
            <a:r>
              <a:rPr lang="ru-RU" dirty="0"/>
              <a:t> село на </a:t>
            </a:r>
            <a:r>
              <a:rPr lang="ru-RU" dirty="0" err="1"/>
              <a:t>Закарпатті</a:t>
            </a:r>
            <a:r>
              <a:rPr lang="ru-RU" dirty="0"/>
              <a:t>, </a:t>
            </a:r>
            <a:r>
              <a:rPr lang="ru-RU" dirty="0" err="1"/>
              <a:t>розташоване</a:t>
            </a:r>
            <a:r>
              <a:rPr lang="ru-RU" dirty="0"/>
              <a:t> у </a:t>
            </a:r>
            <a:r>
              <a:rPr lang="ru-RU" dirty="0" err="1"/>
              <a:t>мальовничій</a:t>
            </a:r>
            <a:r>
              <a:rPr lang="ru-RU" dirty="0"/>
              <a:t> </a:t>
            </a:r>
            <a:r>
              <a:rPr lang="ru-RU" dirty="0" err="1"/>
              <a:t>Тереблянській</a:t>
            </a:r>
            <a:r>
              <a:rPr lang="ru-RU" dirty="0"/>
              <a:t> </a:t>
            </a:r>
            <a:r>
              <a:rPr lang="ru-RU" dirty="0" err="1"/>
              <a:t>долині</a:t>
            </a:r>
            <a:r>
              <a:rPr lang="ru-RU" dirty="0"/>
              <a:t>. </a:t>
            </a:r>
            <a:r>
              <a:rPr lang="ru-RU" dirty="0" err="1"/>
              <a:t>Чудові</a:t>
            </a:r>
            <a:r>
              <a:rPr lang="ru-RU" dirty="0"/>
              <a:t> </a:t>
            </a:r>
            <a:r>
              <a:rPr lang="ru-RU" dirty="0" err="1"/>
              <a:t>гірські</a:t>
            </a:r>
            <a:r>
              <a:rPr lang="ru-RU" dirty="0"/>
              <a:t> </a:t>
            </a:r>
            <a:r>
              <a:rPr lang="ru-RU" dirty="0" err="1"/>
              <a:t>краєвиди</a:t>
            </a:r>
            <a:r>
              <a:rPr lang="ru-RU" dirty="0"/>
              <a:t>, </a:t>
            </a:r>
            <a:r>
              <a:rPr lang="ru-RU" dirty="0" err="1"/>
              <a:t>чисте</a:t>
            </a:r>
            <a:r>
              <a:rPr lang="ru-RU" dirty="0"/>
              <a:t> </a:t>
            </a:r>
            <a:r>
              <a:rPr lang="ru-RU" dirty="0" err="1"/>
              <a:t>повітря</a:t>
            </a:r>
            <a:r>
              <a:rPr lang="ru-RU" dirty="0"/>
              <a:t>, </a:t>
            </a:r>
            <a:r>
              <a:rPr lang="ru-RU" dirty="0" err="1"/>
              <a:t>мінеральна</a:t>
            </a:r>
            <a:r>
              <a:rPr lang="ru-RU" dirty="0"/>
              <a:t> вода та </a:t>
            </a:r>
            <a:r>
              <a:rPr lang="ru-RU" dirty="0" err="1"/>
              <a:t>гостинність</a:t>
            </a:r>
            <a:r>
              <a:rPr lang="ru-RU" dirty="0"/>
              <a:t> </a:t>
            </a:r>
            <a:r>
              <a:rPr lang="ru-RU" dirty="0" err="1"/>
              <a:t>місцевих</a:t>
            </a:r>
            <a:r>
              <a:rPr lang="ru-RU" dirty="0"/>
              <a:t> </a:t>
            </a:r>
            <a:r>
              <a:rPr lang="ru-RU" dirty="0" err="1"/>
              <a:t>мешканців</a:t>
            </a:r>
            <a:r>
              <a:rPr lang="ru-RU" dirty="0"/>
              <a:t> </a:t>
            </a:r>
            <a:r>
              <a:rPr lang="ru-RU" dirty="0" err="1"/>
              <a:t>зроблять</a:t>
            </a:r>
            <a:r>
              <a:rPr lang="ru-RU" dirty="0"/>
              <a:t> наш </a:t>
            </a:r>
            <a:r>
              <a:rPr lang="ru-RU" dirty="0" err="1"/>
              <a:t>відпочинок</a:t>
            </a:r>
            <a:r>
              <a:rPr lang="ru-RU" dirty="0"/>
              <a:t> тут </a:t>
            </a:r>
            <a:r>
              <a:rPr lang="ru-RU" dirty="0" err="1"/>
              <a:t>приємним</a:t>
            </a:r>
            <a:r>
              <a:rPr lang="ru-RU" dirty="0"/>
              <a:t> і </a:t>
            </a:r>
            <a:r>
              <a:rPr lang="ru-RU" dirty="0" err="1"/>
              <a:t>корисним</a:t>
            </a:r>
            <a:r>
              <a:rPr lang="ru-RU" dirty="0"/>
              <a:t>. У самому </a:t>
            </a:r>
            <a:r>
              <a:rPr lang="ru-RU" dirty="0" err="1"/>
              <a:t>селі</a:t>
            </a:r>
            <a:r>
              <a:rPr lang="ru-RU" dirty="0"/>
              <a:t> є музей </a:t>
            </a:r>
            <a:r>
              <a:rPr lang="ru-RU" dirty="0" err="1"/>
              <a:t>під</a:t>
            </a:r>
            <a:r>
              <a:rPr lang="ru-RU" dirty="0"/>
              <a:t> </a:t>
            </a:r>
            <a:r>
              <a:rPr lang="ru-RU" dirty="0" err="1"/>
              <a:t>відкритим</a:t>
            </a:r>
            <a:r>
              <a:rPr lang="ru-RU" dirty="0"/>
              <a:t> небом "</a:t>
            </a:r>
            <a:r>
              <a:rPr lang="ru-RU" i="1" dirty="0" err="1"/>
              <a:t>Старе</a:t>
            </a:r>
            <a:r>
              <a:rPr lang="ru-RU" i="1" dirty="0"/>
              <a:t> село</a:t>
            </a:r>
            <a:r>
              <a:rPr lang="ru-RU" dirty="0"/>
              <a:t>".</a:t>
            </a:r>
            <a:r>
              <a:rPr lang="ru-RU" dirty="0" err="1"/>
              <a:t>Це</a:t>
            </a:r>
            <a:r>
              <a:rPr lang="ru-RU" dirty="0"/>
              <a:t> перший </a:t>
            </a:r>
            <a:r>
              <a:rPr lang="ru-RU" dirty="0" err="1"/>
              <a:t>сільський</a:t>
            </a:r>
            <a:r>
              <a:rPr lang="ru-RU" dirty="0"/>
              <a:t> музей </a:t>
            </a:r>
            <a:r>
              <a:rPr lang="ru-RU" dirty="0" err="1"/>
              <a:t>архітектури</a:t>
            </a:r>
            <a:r>
              <a:rPr lang="ru-RU" dirty="0"/>
              <a:t> та </a:t>
            </a:r>
            <a:r>
              <a:rPr lang="ru-RU" dirty="0" err="1"/>
              <a:t>побуту</a:t>
            </a:r>
            <a:r>
              <a:rPr lang="ru-RU" dirty="0"/>
              <a:t> на </a:t>
            </a:r>
            <a:r>
              <a:rPr lang="ru-RU" dirty="0" err="1"/>
              <a:t>Закарпатті</a:t>
            </a:r>
            <a:r>
              <a:rPr lang="ru-RU" dirty="0"/>
              <a:t>, </a:t>
            </a:r>
            <a:r>
              <a:rPr lang="ru-RU" dirty="0" err="1"/>
              <a:t>який</a:t>
            </a:r>
            <a:r>
              <a:rPr lang="ru-RU" dirty="0"/>
              <a:t> </a:t>
            </a:r>
            <a:r>
              <a:rPr lang="ru-RU" dirty="0" err="1"/>
              <a:t>відтворює</a:t>
            </a:r>
            <a:r>
              <a:rPr lang="ru-RU" dirty="0"/>
              <a:t> </a:t>
            </a:r>
            <a:r>
              <a:rPr lang="ru-RU" dirty="0" err="1"/>
              <a:t>матеріальне</a:t>
            </a:r>
            <a:r>
              <a:rPr lang="ru-RU" dirty="0"/>
              <a:t>, </a:t>
            </a:r>
            <a:r>
              <a:rPr lang="ru-RU" dirty="0" err="1"/>
              <a:t>духовне</a:t>
            </a:r>
            <a:r>
              <a:rPr lang="ru-RU" dirty="0"/>
              <a:t> та </a:t>
            </a:r>
            <a:r>
              <a:rPr lang="ru-RU" dirty="0" err="1"/>
              <a:t>культурне</a:t>
            </a:r>
            <a:r>
              <a:rPr lang="ru-RU" dirty="0"/>
              <a:t> </a:t>
            </a:r>
            <a:r>
              <a:rPr lang="ru-RU" dirty="0" err="1"/>
              <a:t>життя</a:t>
            </a:r>
            <a:r>
              <a:rPr lang="ru-RU" dirty="0"/>
              <a:t> </a:t>
            </a:r>
            <a:r>
              <a:rPr lang="ru-RU" dirty="0" err="1"/>
              <a:t>регіону</a:t>
            </a:r>
            <a:r>
              <a:rPr lang="ru-RU" dirty="0"/>
              <a:t>. "</a:t>
            </a:r>
            <a:r>
              <a:rPr lang="ru-RU" dirty="0" err="1"/>
              <a:t>Старе</a:t>
            </a:r>
            <a:r>
              <a:rPr lang="ru-RU" dirty="0"/>
              <a:t> село" у </a:t>
            </a:r>
            <a:r>
              <a:rPr lang="ru-RU" dirty="0" err="1"/>
              <a:t>Колочаві</a:t>
            </a:r>
            <a:r>
              <a:rPr lang="ru-RU" dirty="0"/>
              <a:t> </a:t>
            </a:r>
            <a:r>
              <a:rPr lang="ru-RU" dirty="0" err="1"/>
              <a:t>сьогодні</a:t>
            </a:r>
            <a:r>
              <a:rPr lang="ru-RU" dirty="0"/>
              <a:t> </a:t>
            </a:r>
            <a:r>
              <a:rPr lang="ru-RU" dirty="0" err="1"/>
              <a:t>налічує</a:t>
            </a:r>
            <a:r>
              <a:rPr lang="ru-RU" dirty="0"/>
              <a:t> </a:t>
            </a:r>
            <a:r>
              <a:rPr lang="ru-RU" dirty="0" err="1"/>
              <a:t>близько</a:t>
            </a:r>
            <a:r>
              <a:rPr lang="ru-RU" dirty="0"/>
              <a:t> </a:t>
            </a:r>
            <a:r>
              <a:rPr lang="ru-RU" dirty="0" err="1"/>
              <a:t>двох</a:t>
            </a:r>
            <a:r>
              <a:rPr lang="ru-RU" dirty="0"/>
              <a:t> </a:t>
            </a:r>
            <a:r>
              <a:rPr lang="ru-RU" dirty="0" err="1"/>
              <a:t>десятків</a:t>
            </a:r>
            <a:r>
              <a:rPr lang="ru-RU" dirty="0"/>
              <a:t> </a:t>
            </a:r>
            <a:r>
              <a:rPr lang="ru-RU" dirty="0" err="1"/>
              <a:t>житлових</a:t>
            </a:r>
            <a:r>
              <a:rPr lang="ru-RU" dirty="0"/>
              <a:t> і </a:t>
            </a:r>
            <a:r>
              <a:rPr lang="ru-RU" dirty="0" err="1"/>
              <a:t>господарських</a:t>
            </a:r>
            <a:r>
              <a:rPr lang="ru-RU" dirty="0"/>
              <a:t> </a:t>
            </a:r>
            <a:r>
              <a:rPr lang="ru-RU" dirty="0" err="1"/>
              <a:t>будівель</a:t>
            </a:r>
            <a:r>
              <a:rPr lang="ru-RU" dirty="0"/>
              <a:t> з предметами </a:t>
            </a:r>
            <a:r>
              <a:rPr lang="ru-RU" dirty="0" err="1"/>
              <a:t>домашнього</a:t>
            </a:r>
            <a:r>
              <a:rPr lang="ru-RU" dirty="0"/>
              <a:t> </a:t>
            </a:r>
            <a:r>
              <a:rPr lang="ru-RU" dirty="0" err="1"/>
              <a:t>побуту</a:t>
            </a:r>
            <a:r>
              <a:rPr lang="ru-RU" dirty="0"/>
              <a:t> і </a:t>
            </a:r>
            <a:r>
              <a:rPr lang="ru-RU" dirty="0" err="1"/>
              <a:t>художніми</a:t>
            </a:r>
            <a:r>
              <a:rPr lang="ru-RU" dirty="0"/>
              <a:t> </a:t>
            </a:r>
            <a:r>
              <a:rPr lang="ru-RU" dirty="0" err="1"/>
              <a:t>творами</a:t>
            </a:r>
            <a:r>
              <a:rPr lang="ru-RU" dirty="0"/>
              <a:t> ХIX-XX ст. </a:t>
            </a:r>
            <a:r>
              <a:rPr lang="ru-RU" dirty="0" err="1"/>
              <a:t>колочавців</a:t>
            </a:r>
            <a:r>
              <a:rPr lang="ru-RU" dirty="0"/>
              <a:t>. Село </a:t>
            </a:r>
            <a:r>
              <a:rPr lang="ru-RU" dirty="0" err="1"/>
              <a:t>поєднало</a:t>
            </a:r>
            <a:r>
              <a:rPr lang="ru-RU" dirty="0"/>
              <a:t> </a:t>
            </a:r>
            <a:r>
              <a:rPr lang="ru-RU" dirty="0" err="1"/>
              <a:t>культури</a:t>
            </a:r>
            <a:r>
              <a:rPr lang="ru-RU" dirty="0"/>
              <a:t> </a:t>
            </a:r>
            <a:r>
              <a:rPr lang="ru-RU" dirty="0" err="1"/>
              <a:t>гуцулів</a:t>
            </a:r>
            <a:r>
              <a:rPr lang="ru-RU" dirty="0"/>
              <a:t>, </a:t>
            </a:r>
            <a:r>
              <a:rPr lang="ru-RU" dirty="0" err="1"/>
              <a:t>бойків</a:t>
            </a:r>
            <a:r>
              <a:rPr lang="ru-RU" dirty="0"/>
              <a:t>, </a:t>
            </a:r>
            <a:r>
              <a:rPr lang="ru-RU" dirty="0" err="1"/>
              <a:t>лемків</a:t>
            </a:r>
            <a:r>
              <a:rPr lang="ru-RU" dirty="0"/>
              <a:t>, </a:t>
            </a:r>
            <a:r>
              <a:rPr lang="ru-RU" dirty="0" err="1"/>
              <a:t>угорців</a:t>
            </a:r>
            <a:r>
              <a:rPr lang="ru-RU" dirty="0"/>
              <a:t>, </a:t>
            </a:r>
            <a:r>
              <a:rPr lang="ru-RU" dirty="0" err="1"/>
              <a:t>румунів</a:t>
            </a:r>
            <a:r>
              <a:rPr lang="ru-RU" dirty="0"/>
              <a:t>, </a:t>
            </a:r>
            <a:r>
              <a:rPr lang="ru-RU" dirty="0" err="1"/>
              <a:t>німців</a:t>
            </a:r>
            <a:r>
              <a:rPr lang="ru-RU" dirty="0"/>
              <a:t>, </a:t>
            </a:r>
            <a:r>
              <a:rPr lang="ru-RU" dirty="0" err="1"/>
              <a:t>євреєв</a:t>
            </a:r>
            <a:r>
              <a:rPr lang="ru-RU" dirty="0"/>
              <a:t>, </a:t>
            </a:r>
            <a:r>
              <a:rPr lang="ru-RU" dirty="0" err="1"/>
              <a:t>чехів</a:t>
            </a:r>
            <a:r>
              <a:rPr lang="ru-RU" dirty="0"/>
              <a:t> та </a:t>
            </a:r>
            <a:r>
              <a:rPr lang="ru-RU" dirty="0" err="1"/>
              <a:t>словаків</a:t>
            </a:r>
            <a:r>
              <a:rPr lang="ru-RU" dirty="0"/>
              <a:t>.</a:t>
            </a:r>
          </a:p>
          <a:p>
            <a:endParaRPr lang="ru-RU" dirty="0"/>
          </a:p>
        </p:txBody>
      </p:sp>
      <p:pic>
        <p:nvPicPr>
          <p:cNvPr id="4" name="Рисунок 3"/>
          <p:cNvPicPr/>
          <p:nvPr/>
        </p:nvPicPr>
        <p:blipFill>
          <a:blip r:embed="rId2">
            <a:extLst>
              <a:ext uri="{28A0092B-C50C-407E-A947-70E740481C1C}">
                <a14:useLocalDpi xmlns:a14="http://schemas.microsoft.com/office/drawing/2010/main" val="0"/>
              </a:ext>
            </a:extLst>
          </a:blip>
          <a:stretch>
            <a:fillRect/>
          </a:stretch>
        </p:blipFill>
        <p:spPr>
          <a:xfrm>
            <a:off x="0" y="0"/>
            <a:ext cx="9144000" cy="1923415"/>
          </a:xfrm>
          <a:prstGeom prst="rect">
            <a:avLst/>
          </a:prstGeom>
          <a:ln>
            <a:noFill/>
          </a:ln>
          <a:effectLst>
            <a:softEdge rad="112500"/>
          </a:effectLst>
        </p:spPr>
      </p:pic>
    </p:spTree>
    <p:extLst>
      <p:ext uri="{BB962C8B-B14F-4D97-AF65-F5344CB8AC3E}">
        <p14:creationId xmlns:p14="http://schemas.microsoft.com/office/powerpoint/2010/main" val="112618390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6c3a6698934449bbec54ee908d74e29d8c0a74d"/>
</p:tagLst>
</file>

<file path=ppt/theme/theme1.xml><?xml version="1.0" encoding="utf-8"?>
<a:theme xmlns:a="http://schemas.openxmlformats.org/drawingml/2006/main" name="Тема Office">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plan-puteshestviya</Template>
  <TotalTime>76</TotalTime>
  <Words>970</Words>
  <Application>Microsoft Office PowerPoint</Application>
  <PresentationFormat>Экран (4:3)</PresentationFormat>
  <Paragraphs>328</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«Синевир –  одне з семи чудес України» </vt:lpstr>
      <vt:lpstr>Загальні параметри туристичного продукту </vt:lpstr>
      <vt:lpstr>Презентация PowerPoint</vt:lpstr>
      <vt:lpstr>Основні туристичні дестинації </vt:lpstr>
      <vt:lpstr>Презентация PowerPoint</vt:lpstr>
      <vt:lpstr>Презентация PowerPoint</vt:lpstr>
      <vt:lpstr>Розширена характеристика туристичних об’єктів</vt:lpstr>
      <vt:lpstr>Презентация PowerPoint</vt:lpstr>
      <vt:lpstr>Презентация PowerPoint</vt:lpstr>
      <vt:lpstr>Озеро Синевир належить до семи природних чудес України. Кажуть, воно утворилось приблизно 10 тисяч років тому. Тоді бистрі річкові води стримали гори, перегородивши їм шлях на тому місці, де згодом утворилось озеро. </vt:lpstr>
      <vt:lpstr>Формування переліку основних і додаткових послуг і туристичних товарів, їх характеристика.</vt:lpstr>
      <vt:lpstr>Характеристика засобів розміщення</vt:lpstr>
      <vt:lpstr>Наступний готель Гостинний двір "Синевир"  Кімнати напівлюкс на 2 </vt:lpstr>
      <vt:lpstr>Складання програми обслуговування Програма обслуговування — це набір запланованих туристичних послуг, розподілений за днями та годинами їх надання. </vt:lpstr>
      <vt:lpstr>Презентация PowerPoint</vt:lpstr>
      <vt:lpstr> Визначення вартості туристичного продукту</vt:lpstr>
      <vt:lpstr>Зведена калькуляція вартості туристичного продукту </vt:lpstr>
      <vt:lpstr>Презентация PowerPoint</vt:lpstr>
      <vt:lpstr>Презентация PowerPoint</vt:lpstr>
    </vt:vector>
  </TitlesOfParts>
  <Company/>
  <LinksUpToDate>false</LinksUpToDate>
  <SharedDoc>false</SharedDoc>
  <HyperlinkBase>http://presentation-creation.ru/</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Заголовок слайда</dc:title>
  <dc:creator>user</dc:creator>
  <cp:lastModifiedBy>Пользователь Windows</cp:lastModifiedBy>
  <cp:revision>11</cp:revision>
  <dcterms:created xsi:type="dcterms:W3CDTF">2018-01-21T12:09:50Z</dcterms:created>
  <dcterms:modified xsi:type="dcterms:W3CDTF">2019-04-12T17:29:18Z</dcterms:modified>
</cp:coreProperties>
</file>