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9DCB"/>
    <a:srgbClr val="843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5286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4323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8548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614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497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4415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5785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96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555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35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850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0CDD6-4B50-46E8-9B51-ED8FF75E5FC8}" type="datetimeFigureOut">
              <a:rPr lang="uk-UA" smtClean="0"/>
              <a:t>04.05.2026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55896-74E3-4B18-82ED-9486B330F85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437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Зображення піна-розповід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18652" cy="682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0" y="1838739"/>
            <a:ext cx="5741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Монтаж губиться в дрібницях</a:t>
            </a:r>
            <a:endParaRPr lang="uk-UA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7" name="Прямая соединительная линия 6"/>
          <p:cNvCxnSpPr>
            <a:stCxn id="1026" idx="3"/>
          </p:cNvCxnSpPr>
          <p:nvPr/>
        </p:nvCxnSpPr>
        <p:spPr>
          <a:xfrm>
            <a:off x="5118652" y="3411276"/>
            <a:ext cx="7073348" cy="0"/>
          </a:xfrm>
          <a:prstGeom prst="line">
            <a:avLst/>
          </a:prstGeom>
          <a:ln w="25400">
            <a:solidFill>
              <a:srgbClr val="843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096000" y="3687417"/>
            <a:ext cx="5403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19DCB"/>
                </a:solidFill>
              </a:rPr>
              <a:t>До 60% часу монтажера — </a:t>
            </a:r>
            <a:r>
              <a:rPr lang="ru-RU" dirty="0" err="1" smtClean="0">
                <a:solidFill>
                  <a:srgbClr val="C19DCB"/>
                </a:solidFill>
              </a:rPr>
              <a:t>це</a:t>
            </a:r>
            <a:r>
              <a:rPr lang="ru-RU" dirty="0" smtClean="0">
                <a:solidFill>
                  <a:srgbClr val="C19DCB"/>
                </a:solidFill>
              </a:rPr>
              <a:t> </a:t>
            </a:r>
            <a:r>
              <a:rPr lang="ru-RU" dirty="0" err="1" smtClean="0">
                <a:solidFill>
                  <a:srgbClr val="C19DCB"/>
                </a:solidFill>
              </a:rPr>
              <a:t>технічна</a:t>
            </a:r>
            <a:r>
              <a:rPr lang="ru-RU" dirty="0" smtClean="0">
                <a:solidFill>
                  <a:srgbClr val="C19DCB"/>
                </a:solidFill>
              </a:rPr>
              <a:t> рутина</a:t>
            </a:r>
            <a:endParaRPr lang="uk-UA" dirty="0">
              <a:solidFill>
                <a:srgbClr val="C19D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895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4496" y="2535321"/>
            <a:ext cx="574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EditAI</a:t>
            </a:r>
            <a:endParaRPr lang="uk-UA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3429000"/>
            <a:ext cx="7073348" cy="0"/>
          </a:xfrm>
          <a:prstGeom prst="line">
            <a:avLst/>
          </a:prstGeom>
          <a:ln w="25400">
            <a:solidFill>
              <a:srgbClr val="843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54496" y="3657599"/>
            <a:ext cx="540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19DCB"/>
                </a:solidFill>
              </a:rPr>
              <a:t>ШІ-редактор </a:t>
            </a:r>
            <a:r>
              <a:rPr lang="ru-RU" dirty="0" err="1" smtClean="0">
                <a:solidFill>
                  <a:srgbClr val="C19DCB"/>
                </a:solidFill>
              </a:rPr>
              <a:t>який</a:t>
            </a:r>
            <a:r>
              <a:rPr lang="ru-RU" dirty="0" smtClean="0">
                <a:solidFill>
                  <a:srgbClr val="C19DCB"/>
                </a:solidFill>
              </a:rPr>
              <a:t> автоматично </a:t>
            </a:r>
            <a:r>
              <a:rPr lang="ru-RU" dirty="0" err="1" smtClean="0">
                <a:solidFill>
                  <a:srgbClr val="C19DCB"/>
                </a:solidFill>
              </a:rPr>
              <a:t>прибирає</a:t>
            </a:r>
            <a:r>
              <a:rPr lang="ru-RU" dirty="0" smtClean="0">
                <a:solidFill>
                  <a:srgbClr val="C19DCB"/>
                </a:solidFill>
              </a:rPr>
              <a:t> </a:t>
            </a:r>
            <a:r>
              <a:rPr lang="ru-RU" dirty="0" err="1" smtClean="0">
                <a:solidFill>
                  <a:srgbClr val="C19DCB"/>
                </a:solidFill>
              </a:rPr>
              <a:t>технічний</a:t>
            </a:r>
            <a:r>
              <a:rPr lang="ru-RU" dirty="0" smtClean="0">
                <a:solidFill>
                  <a:srgbClr val="C19DCB"/>
                </a:solidFill>
              </a:rPr>
              <a:t> брак з </a:t>
            </a:r>
            <a:r>
              <a:rPr lang="ru-RU" dirty="0" err="1" smtClean="0">
                <a:solidFill>
                  <a:srgbClr val="C19DCB"/>
                </a:solidFill>
              </a:rPr>
              <a:t>відео</a:t>
            </a:r>
            <a:endParaRPr lang="uk-UA" dirty="0">
              <a:solidFill>
                <a:srgbClr val="C19DCB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73348" y="1932516"/>
            <a:ext cx="4770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k-UA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</a:t>
            </a:r>
            <a:endParaRPr lang="uk-UA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97347" y="3657599"/>
            <a:ext cx="2246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C19DCB"/>
                </a:solidFill>
              </a:rPr>
              <a:t>Час редакції відео</a:t>
            </a:r>
            <a:endParaRPr lang="uk-UA" dirty="0">
              <a:solidFill>
                <a:srgbClr val="C19D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148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4496" y="2535321"/>
            <a:ext cx="574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Чому зараз?</a:t>
            </a:r>
            <a:endParaRPr lang="uk-UA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7974" y="511220"/>
            <a:ext cx="4770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dirty="0" smtClean="0">
                <a:solidFill>
                  <a:schemeClr val="bg1"/>
                </a:solidFill>
                <a:latin typeface="Arial" panose="020B0604020202020204" pitchFamily="34" charset="0"/>
                <a:ea typeface="Yu Gothic UI Semilight" panose="020B0400000000000000" pitchFamily="34" charset="-128"/>
                <a:cs typeface="Arial" panose="020B0604020202020204" pitchFamily="34" charset="0"/>
              </a:rPr>
              <a:t>х</a:t>
            </a:r>
            <a:r>
              <a:rPr lang="uk-UA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uk-UA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37952" y="1987430"/>
            <a:ext cx="3130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C19DCB"/>
                </a:solidFill>
              </a:rPr>
              <a:t>Зріст</a:t>
            </a:r>
            <a:r>
              <a:rPr lang="ru-RU" dirty="0" smtClean="0">
                <a:solidFill>
                  <a:srgbClr val="C19DCB"/>
                </a:solidFill>
              </a:rPr>
              <a:t> ринку за 5 </a:t>
            </a:r>
            <a:r>
              <a:rPr lang="ru-RU" dirty="0" err="1" smtClean="0">
                <a:solidFill>
                  <a:srgbClr val="C19DCB"/>
                </a:solidFill>
              </a:rPr>
              <a:t>років</a:t>
            </a:r>
            <a:endParaRPr lang="uk-UA" dirty="0">
              <a:solidFill>
                <a:srgbClr val="C19DCB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rot="5400000">
            <a:off x="3429000" y="0"/>
            <a:ext cx="0" cy="6858000"/>
          </a:xfrm>
          <a:prstGeom prst="line">
            <a:avLst/>
          </a:prstGeom>
          <a:ln w="25400">
            <a:solidFill>
              <a:srgbClr val="843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317974" y="3304762"/>
            <a:ext cx="4770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dirty="0">
                <a:solidFill>
                  <a:schemeClr val="bg1"/>
                </a:solidFill>
                <a:latin typeface="Arial" panose="020B0604020202020204" pitchFamily="34" charset="0"/>
                <a:ea typeface="Yu Gothic UI Semilight" panose="020B0400000000000000" pitchFamily="34" charset="-128"/>
                <a:cs typeface="Arial" panose="020B0604020202020204" pitchFamily="34" charset="0"/>
              </a:rPr>
              <a:t>0</a:t>
            </a:r>
            <a:endParaRPr lang="uk-UA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37952" y="4779856"/>
            <a:ext cx="3130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C19DCB"/>
                </a:solidFill>
              </a:rPr>
              <a:t>Інструментів</a:t>
            </a:r>
            <a:r>
              <a:rPr lang="ru-RU" dirty="0" smtClean="0">
                <a:solidFill>
                  <a:srgbClr val="C19DCB"/>
                </a:solidFill>
              </a:rPr>
              <a:t> </a:t>
            </a:r>
            <a:r>
              <a:rPr lang="ru-RU" dirty="0" err="1" smtClean="0">
                <a:solidFill>
                  <a:srgbClr val="C19DCB"/>
                </a:solidFill>
              </a:rPr>
              <a:t>що</a:t>
            </a:r>
            <a:r>
              <a:rPr lang="ru-RU" dirty="0" smtClean="0">
                <a:solidFill>
                  <a:srgbClr val="C19DCB"/>
                </a:solidFill>
              </a:rPr>
              <a:t> </a:t>
            </a:r>
            <a:r>
              <a:rPr lang="ru-RU" dirty="0" err="1" smtClean="0">
                <a:solidFill>
                  <a:srgbClr val="C19DCB"/>
                </a:solidFill>
              </a:rPr>
              <a:t>вирішують</a:t>
            </a:r>
            <a:r>
              <a:rPr lang="ru-RU" dirty="0" smtClean="0">
                <a:solidFill>
                  <a:srgbClr val="C19DCB"/>
                </a:solidFill>
              </a:rPr>
              <a:t> проблему автоматично</a:t>
            </a:r>
            <a:endParaRPr lang="uk-UA" dirty="0">
              <a:solidFill>
                <a:srgbClr val="C19DC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496" y="3553239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C19DCB"/>
                </a:solidFill>
              </a:rPr>
              <a:t>Ринок виріс, а ніша порожня</a:t>
            </a:r>
            <a:endParaRPr lang="uk-UA" dirty="0">
              <a:solidFill>
                <a:srgbClr val="C19D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84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4496" y="2535321"/>
            <a:ext cx="574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Чому зараз?</a:t>
            </a:r>
            <a:endParaRPr lang="uk-UA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7974" y="511220"/>
            <a:ext cx="4770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dirty="0" smtClean="0">
                <a:solidFill>
                  <a:schemeClr val="bg1"/>
                </a:solidFill>
                <a:latin typeface="Arial" panose="020B0604020202020204" pitchFamily="34" charset="0"/>
                <a:ea typeface="Yu Gothic UI Semilight" panose="020B0400000000000000" pitchFamily="34" charset="-128"/>
                <a:cs typeface="Arial" panose="020B0604020202020204" pitchFamily="34" charset="0"/>
              </a:rPr>
              <a:t>х</a:t>
            </a:r>
            <a:r>
              <a:rPr lang="uk-UA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uk-UA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37952" y="1987430"/>
            <a:ext cx="3130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C19DCB"/>
                </a:solidFill>
              </a:rPr>
              <a:t>Зріст</a:t>
            </a:r>
            <a:r>
              <a:rPr lang="ru-RU" dirty="0" smtClean="0">
                <a:solidFill>
                  <a:srgbClr val="C19DCB"/>
                </a:solidFill>
              </a:rPr>
              <a:t> ринку за 5 </a:t>
            </a:r>
            <a:r>
              <a:rPr lang="ru-RU" dirty="0" err="1" smtClean="0">
                <a:solidFill>
                  <a:srgbClr val="C19DCB"/>
                </a:solidFill>
              </a:rPr>
              <a:t>років</a:t>
            </a:r>
            <a:endParaRPr lang="uk-UA" dirty="0">
              <a:solidFill>
                <a:srgbClr val="C19DCB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rot="5400000">
            <a:off x="3429000" y="0"/>
            <a:ext cx="0" cy="6858000"/>
          </a:xfrm>
          <a:prstGeom prst="line">
            <a:avLst/>
          </a:prstGeom>
          <a:ln w="25400">
            <a:solidFill>
              <a:srgbClr val="843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317974" y="3304762"/>
            <a:ext cx="4770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dirty="0">
                <a:solidFill>
                  <a:schemeClr val="bg1"/>
                </a:solidFill>
                <a:latin typeface="Arial" panose="020B0604020202020204" pitchFamily="34" charset="0"/>
                <a:ea typeface="Yu Gothic UI Semilight" panose="020B0400000000000000" pitchFamily="34" charset="-128"/>
                <a:cs typeface="Arial" panose="020B0604020202020204" pitchFamily="34" charset="0"/>
              </a:rPr>
              <a:t>0</a:t>
            </a:r>
            <a:endParaRPr lang="uk-UA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37952" y="4779856"/>
            <a:ext cx="3130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C19DCB"/>
                </a:solidFill>
              </a:rPr>
              <a:t>Інструментів</a:t>
            </a:r>
            <a:r>
              <a:rPr lang="ru-RU" dirty="0" smtClean="0">
                <a:solidFill>
                  <a:srgbClr val="C19DCB"/>
                </a:solidFill>
              </a:rPr>
              <a:t> </a:t>
            </a:r>
            <a:r>
              <a:rPr lang="ru-RU" dirty="0" err="1" smtClean="0">
                <a:solidFill>
                  <a:srgbClr val="C19DCB"/>
                </a:solidFill>
              </a:rPr>
              <a:t>що</a:t>
            </a:r>
            <a:r>
              <a:rPr lang="ru-RU" dirty="0" smtClean="0">
                <a:solidFill>
                  <a:srgbClr val="C19DCB"/>
                </a:solidFill>
              </a:rPr>
              <a:t> </a:t>
            </a:r>
            <a:r>
              <a:rPr lang="ru-RU" dirty="0" err="1" smtClean="0">
                <a:solidFill>
                  <a:srgbClr val="C19DCB"/>
                </a:solidFill>
              </a:rPr>
              <a:t>вирішують</a:t>
            </a:r>
            <a:r>
              <a:rPr lang="ru-RU" dirty="0" smtClean="0">
                <a:solidFill>
                  <a:srgbClr val="C19DCB"/>
                </a:solidFill>
              </a:rPr>
              <a:t> проблему автоматично</a:t>
            </a:r>
            <a:endParaRPr lang="uk-UA" dirty="0">
              <a:solidFill>
                <a:srgbClr val="C19DC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496" y="3553239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C19DCB"/>
                </a:solidFill>
              </a:rPr>
              <a:t>Ринок виріс, а ніша порожня</a:t>
            </a:r>
            <a:endParaRPr lang="uk-UA" dirty="0">
              <a:solidFill>
                <a:srgbClr val="C19DC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1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3406049"/>
            <a:ext cx="12192000" cy="3429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4111095" y="3659935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solidFill>
                  <a:srgbClr val="C19DCB"/>
                </a:solidFill>
              </a:rPr>
              <a:t>стільки</a:t>
            </a:r>
            <a:r>
              <a:rPr lang="ru-RU" dirty="0">
                <a:solidFill>
                  <a:srgbClr val="C19DCB"/>
                </a:solidFill>
              </a:rPr>
              <a:t> часу </a:t>
            </a:r>
            <a:r>
              <a:rPr lang="ru-RU" dirty="0" err="1">
                <a:solidFill>
                  <a:srgbClr val="C19DCB"/>
                </a:solidFill>
              </a:rPr>
              <a:t>пішло</a:t>
            </a:r>
            <a:r>
              <a:rPr lang="ru-RU" dirty="0">
                <a:solidFill>
                  <a:srgbClr val="C19DCB"/>
                </a:solidFill>
              </a:rPr>
              <a:t> на </a:t>
            </a:r>
            <a:r>
              <a:rPr lang="ru-RU" dirty="0" err="1">
                <a:solidFill>
                  <a:srgbClr val="C19DCB"/>
                </a:solidFill>
              </a:rPr>
              <a:t>технічну</a:t>
            </a:r>
            <a:r>
              <a:rPr lang="ru-RU" dirty="0">
                <a:solidFill>
                  <a:srgbClr val="C19DCB"/>
                </a:solidFill>
              </a:rPr>
              <a:t> рутину </a:t>
            </a:r>
            <a:r>
              <a:rPr lang="ru-RU" dirty="0" err="1">
                <a:solidFill>
                  <a:srgbClr val="C19DCB"/>
                </a:solidFill>
              </a:rPr>
              <a:t>сьогодні</a:t>
            </a:r>
            <a:endParaRPr lang="uk-UA" dirty="0">
              <a:solidFill>
                <a:srgbClr val="C19DCB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69377" y="3429000"/>
            <a:ext cx="12264887" cy="0"/>
          </a:xfrm>
          <a:prstGeom prst="line">
            <a:avLst/>
          </a:prstGeom>
          <a:ln w="25400">
            <a:solidFill>
              <a:srgbClr val="843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528000" y="1440000"/>
            <a:ext cx="51285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b="1" dirty="0">
                <a:solidFill>
                  <a:schemeClr val="bg1"/>
                </a:solidFill>
              </a:rPr>
              <a:t>00:47:23</a:t>
            </a:r>
            <a:r>
              <a:rPr lang="uk-UA" sz="96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529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437" y="1858212"/>
            <a:ext cx="37106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Чому зараз?</a:t>
            </a:r>
            <a:endParaRPr lang="uk-UA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17974" y="511220"/>
            <a:ext cx="4770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dirty="0" smtClean="0">
                <a:solidFill>
                  <a:schemeClr val="bg1"/>
                </a:solidFill>
                <a:latin typeface="Arial" panose="020B0604020202020204" pitchFamily="34" charset="0"/>
                <a:ea typeface="Yu Gothic UI Semilight" panose="020B0400000000000000" pitchFamily="34" charset="-128"/>
                <a:cs typeface="Arial" panose="020B0604020202020204" pitchFamily="34" charset="0"/>
              </a:rPr>
              <a:t>х</a:t>
            </a:r>
            <a:r>
              <a:rPr lang="uk-UA" sz="9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uk-UA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37952" y="1987430"/>
            <a:ext cx="3130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C19DCB"/>
                </a:solidFill>
              </a:rPr>
              <a:t>Зріст</a:t>
            </a:r>
            <a:r>
              <a:rPr lang="ru-RU" dirty="0" smtClean="0">
                <a:solidFill>
                  <a:srgbClr val="C19DCB"/>
                </a:solidFill>
              </a:rPr>
              <a:t> ринку за 5 </a:t>
            </a:r>
            <a:r>
              <a:rPr lang="ru-RU" dirty="0" err="1" smtClean="0">
                <a:solidFill>
                  <a:srgbClr val="C19DCB"/>
                </a:solidFill>
              </a:rPr>
              <a:t>років</a:t>
            </a:r>
            <a:endParaRPr lang="uk-UA" dirty="0">
              <a:solidFill>
                <a:srgbClr val="C19DCB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rot="5400000">
            <a:off x="3429000" y="0"/>
            <a:ext cx="0" cy="6858000"/>
          </a:xfrm>
          <a:prstGeom prst="line">
            <a:avLst/>
          </a:prstGeom>
          <a:ln w="25400">
            <a:solidFill>
              <a:srgbClr val="843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317974" y="3304762"/>
            <a:ext cx="4770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dirty="0">
                <a:solidFill>
                  <a:schemeClr val="bg1"/>
                </a:solidFill>
                <a:latin typeface="Arial" panose="020B0604020202020204" pitchFamily="34" charset="0"/>
                <a:ea typeface="Yu Gothic UI Semilight" panose="020B0400000000000000" pitchFamily="34" charset="-128"/>
                <a:cs typeface="Arial" panose="020B0604020202020204" pitchFamily="34" charset="0"/>
              </a:rPr>
              <a:t>0</a:t>
            </a:r>
            <a:endParaRPr lang="uk-UA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37952" y="4779856"/>
            <a:ext cx="3130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C19DCB"/>
                </a:solidFill>
              </a:rPr>
              <a:t>Інструментів</a:t>
            </a:r>
            <a:r>
              <a:rPr lang="ru-RU" dirty="0" smtClean="0">
                <a:solidFill>
                  <a:srgbClr val="C19DCB"/>
                </a:solidFill>
              </a:rPr>
              <a:t> </a:t>
            </a:r>
            <a:r>
              <a:rPr lang="ru-RU" dirty="0" err="1" smtClean="0">
                <a:solidFill>
                  <a:srgbClr val="C19DCB"/>
                </a:solidFill>
              </a:rPr>
              <a:t>що</a:t>
            </a:r>
            <a:r>
              <a:rPr lang="ru-RU" dirty="0" smtClean="0">
                <a:solidFill>
                  <a:srgbClr val="C19DCB"/>
                </a:solidFill>
              </a:rPr>
              <a:t> </a:t>
            </a:r>
            <a:r>
              <a:rPr lang="ru-RU" dirty="0" err="1" smtClean="0">
                <a:solidFill>
                  <a:srgbClr val="C19DCB"/>
                </a:solidFill>
              </a:rPr>
              <a:t>вирішують</a:t>
            </a:r>
            <a:r>
              <a:rPr lang="ru-RU" dirty="0" smtClean="0">
                <a:solidFill>
                  <a:srgbClr val="C19DCB"/>
                </a:solidFill>
              </a:rPr>
              <a:t> проблему автоматично</a:t>
            </a:r>
            <a:endParaRPr lang="uk-UA" dirty="0">
              <a:solidFill>
                <a:srgbClr val="C19DC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496" y="3553239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rgbClr val="C19DCB"/>
                </a:solidFill>
              </a:rPr>
              <a:t>Ринок</a:t>
            </a:r>
            <a:r>
              <a:rPr lang="ru-RU" dirty="0">
                <a:solidFill>
                  <a:srgbClr val="C19DCB"/>
                </a:solidFill>
              </a:rPr>
              <a:t> </a:t>
            </a:r>
            <a:r>
              <a:rPr lang="ru-RU" dirty="0" err="1">
                <a:solidFill>
                  <a:srgbClr val="C19DCB"/>
                </a:solidFill>
              </a:rPr>
              <a:t>виріс</a:t>
            </a:r>
            <a:r>
              <a:rPr lang="ru-RU" dirty="0">
                <a:solidFill>
                  <a:srgbClr val="C19DCB"/>
                </a:solidFill>
              </a:rPr>
              <a:t>, а </a:t>
            </a:r>
            <a:r>
              <a:rPr lang="ru-RU" dirty="0" err="1">
                <a:solidFill>
                  <a:srgbClr val="C19DCB"/>
                </a:solidFill>
              </a:rPr>
              <a:t>ніша</a:t>
            </a:r>
            <a:r>
              <a:rPr lang="ru-RU" dirty="0">
                <a:solidFill>
                  <a:srgbClr val="C19DCB"/>
                </a:solidFill>
              </a:rPr>
              <a:t> </a:t>
            </a:r>
            <a:r>
              <a:rPr lang="ru-RU" dirty="0" err="1">
                <a:solidFill>
                  <a:srgbClr val="C19DCB"/>
                </a:solidFill>
              </a:rPr>
              <a:t>порожня</a:t>
            </a:r>
            <a:endParaRPr lang="uk-UA" dirty="0">
              <a:solidFill>
                <a:srgbClr val="C19DCB"/>
              </a:solidFill>
            </a:endParaRPr>
          </a:p>
        </p:txBody>
      </p:sp>
      <p:pic>
        <p:nvPicPr>
          <p:cNvPr id="1026" name="Picture 2" descr="https://i.pinimg.com/736x/8a/e8/b2/8ae8b26436ddfdf02230d059e41249c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481" y="0"/>
            <a:ext cx="7950520" cy="685800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14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#0f0f1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4462</TotalTime>
  <Words>97</Words>
  <Application>Microsoft Office PowerPoint</Application>
  <PresentationFormat>Широкоэкранный</PresentationFormat>
  <Paragraphs>26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Yu Gothic UI Semilight</vt:lpstr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14</cp:revision>
  <dcterms:created xsi:type="dcterms:W3CDTF">2026-04-27T16:06:38Z</dcterms:created>
  <dcterms:modified xsi:type="dcterms:W3CDTF">2026-05-04T19:47:16Z</dcterms:modified>
</cp:coreProperties>
</file>