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70" r:id="rId12"/>
  </p:sldIdLst>
  <p:sldSz cx="9144000" cy="5143500" type="screen16x9"/>
  <p:notesSz cx="6858000" cy="9144000"/>
  <p:embeddedFontLst>
    <p:embeddedFont>
      <p:font typeface="Microsoft YaHei UI" pitchFamily="34" charset="-122"/>
      <p:regular r:id="rId15"/>
      <p:bold r:id="rId16"/>
    </p:embeddedFont>
    <p:embeddedFont>
      <p:font typeface="Helvetica Neue Light" charset="0"/>
      <p:regular r:id="rId17"/>
      <p:bold r:id="rId18"/>
      <p:italic r:id="rId19"/>
      <p:boldItalic r:id="rId20"/>
    </p:embeddedFont>
    <p:embeddedFont>
      <p:font typeface="Helvetica Neue" charset="0"/>
      <p:regular r:id="rId21"/>
      <p:bold r:id="rId22"/>
      <p:italic r:id="rId23"/>
      <p:boldItalic r:id="rId24"/>
    </p:embeddedFont>
    <p:embeddedFont>
      <p:font typeface="Snap ITC" pitchFamily="8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ироткін Олексій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AED"/>
    <a:srgbClr val="212121"/>
    <a:srgbClr val="D18EDD"/>
    <a:srgbClr val="000000"/>
    <a:srgbClr val="DFD8FC"/>
    <a:srgbClr val="E8E3FD"/>
    <a:srgbClr val="CFC5FB"/>
    <a:srgbClr val="242424"/>
    <a:srgbClr val="FFD5D5"/>
    <a:srgbClr val="FEE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 snapToGrid="0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0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02T11:14:57.217" idx="1">
    <p:pos x="6000" y="0"/>
    <p:text>https://docs.google.com/presentation/d/18nnsZDL6yccedsv_QrA5l4XzV4xREhXvYX_y82Ej0yk/edit#slide=id.g24c0ac14f02_1_0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328CF-4214-4D8D-A74E-3EF16CFF11E7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7D7BC-8AA8-4841-A2FC-79397C1C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5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715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03a15f04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03a15f04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03a15f04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03a15f04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03a15f04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03a15f04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03a15f04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03a15f04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03a15f04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03a15f04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03a15f04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03a15f04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03a15f04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03a15f04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03a15f04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03a15f04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03a15f04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03a15f04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1212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21212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66047" y="3358419"/>
            <a:ext cx="561190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A SMART DATING PLATFORM</a:t>
            </a:r>
            <a:endParaRPr lang="en-US" sz="280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6725" y="4695825"/>
            <a:ext cx="933450" cy="381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54;p13"/>
          <p:cNvSpPr txBox="1"/>
          <p:nvPr/>
        </p:nvSpPr>
        <p:spPr>
          <a:xfrm>
            <a:off x="2412786" y="1612863"/>
            <a:ext cx="431842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654AED"/>
                </a:solidFill>
                <a:latin typeface="Snap ITC" pitchFamily="82" charset="0"/>
                <a:ea typeface="Microsoft YaHei UI" pitchFamily="34" charset="-122"/>
                <a:cs typeface="Helvetica Neue Light"/>
                <a:sym typeface="Helvetica Neue Light"/>
              </a:rPr>
              <a:t>ASDP</a:t>
            </a:r>
            <a:endParaRPr lang="en-US" sz="9600" b="1" dirty="0">
              <a:solidFill>
                <a:srgbClr val="654AED"/>
              </a:solidFill>
              <a:latin typeface="Snap ITC" pitchFamily="82" charset="0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60;p14"/>
          <p:cNvSpPr txBox="1"/>
          <p:nvPr/>
        </p:nvSpPr>
        <p:spPr>
          <a:xfrm>
            <a:off x="373711" y="380353"/>
            <a:ext cx="8368764" cy="681004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" sz="2800" b="1" dirty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GROSS INCOME EXPECTED</a:t>
            </a:r>
            <a:r>
              <a:rPr lang="en-US" sz="2800" b="1" dirty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:</a:t>
            </a:r>
          </a:p>
        </p:txBody>
      </p:sp>
      <p:cxnSp>
        <p:nvCxnSpPr>
          <p:cNvPr id="18" name="Прямая соединительная линия 17"/>
          <p:cNvCxnSpPr>
            <a:stCxn id="175" idx="0"/>
          </p:cNvCxnSpPr>
          <p:nvPr/>
        </p:nvCxnSpPr>
        <p:spPr>
          <a:xfrm flipV="1">
            <a:off x="5566496" y="3053159"/>
            <a:ext cx="0" cy="619139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61" idx="0"/>
          </p:cNvCxnSpPr>
          <p:nvPr/>
        </p:nvCxnSpPr>
        <p:spPr>
          <a:xfrm flipH="1" flipV="1">
            <a:off x="3585722" y="3053159"/>
            <a:ext cx="1" cy="619139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2" idx="2"/>
          </p:cNvCxnSpPr>
          <p:nvPr/>
        </p:nvCxnSpPr>
        <p:spPr>
          <a:xfrm>
            <a:off x="4848676" y="2359350"/>
            <a:ext cx="0" cy="693809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621803" y="3035194"/>
            <a:ext cx="0" cy="648000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70" idx="2"/>
          </p:cNvCxnSpPr>
          <p:nvPr/>
        </p:nvCxnSpPr>
        <p:spPr>
          <a:xfrm>
            <a:off x="2730767" y="2361101"/>
            <a:ext cx="0" cy="676387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60" idx="0"/>
          </p:cNvCxnSpPr>
          <p:nvPr/>
        </p:nvCxnSpPr>
        <p:spPr>
          <a:xfrm flipV="1">
            <a:off x="1549624" y="3027206"/>
            <a:ext cx="0" cy="645092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72882" y="2376469"/>
            <a:ext cx="0" cy="585750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Google Shape;160;p22"/>
          <p:cNvSpPr/>
          <p:nvPr/>
        </p:nvSpPr>
        <p:spPr>
          <a:xfrm>
            <a:off x="578882" y="3672298"/>
            <a:ext cx="1941483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CRYPTOCURRENCY PAYMENTS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2791546" y="3672298"/>
            <a:ext cx="1588353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SUBSCRIPTION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3696676" y="1639350"/>
            <a:ext cx="2304000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5 AGENCIES</a:t>
            </a:r>
          </a:p>
          <a:p>
            <a:pPr lvl="0"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XXX $ 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REVENUE/M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cxnSp>
        <p:nvCxnSpPr>
          <p:cNvPr id="163" name="Google Shape;163;p22"/>
          <p:cNvCxnSpPr/>
          <p:nvPr/>
        </p:nvCxnSpPr>
        <p:spPr>
          <a:xfrm>
            <a:off x="1270442" y="3027206"/>
            <a:ext cx="6336000" cy="0"/>
          </a:xfrm>
          <a:prstGeom prst="straightConnector1">
            <a:avLst/>
          </a:prstGeom>
          <a:noFill/>
          <a:ln w="19050" cap="flat" cmpd="sng">
            <a:solidFill>
              <a:srgbClr val="654AE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2"/>
          <p:cNvSpPr/>
          <p:nvPr/>
        </p:nvSpPr>
        <p:spPr>
          <a:xfrm>
            <a:off x="1094176" y="2946851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644967" y="2946851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2028767" y="1641101"/>
            <a:ext cx="1404000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MULTI-LANGUAGE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4655283" y="3672298"/>
            <a:ext cx="1822426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SCALE PLATFORM</a:t>
            </a:r>
          </a:p>
          <a:p>
            <a:pPr lvl="0"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AI CHAT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578882" y="1641101"/>
            <a:ext cx="1188000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LAUNCH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597573" y="3118076"/>
            <a:ext cx="9858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JUNE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988165" y="3118076"/>
            <a:ext cx="148211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SEPTEMBER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2839949" y="2581234"/>
            <a:ext cx="148211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 OCTOBER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864385" y="2578137"/>
            <a:ext cx="140422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FEBRUARY 2024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7015589" y="2573766"/>
            <a:ext cx="119602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Q2 2024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46" name="Google Shape;179;p22"/>
          <p:cNvSpPr txBox="1"/>
          <p:nvPr/>
        </p:nvSpPr>
        <p:spPr>
          <a:xfrm>
            <a:off x="1201844" y="2600633"/>
            <a:ext cx="120270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AUGUST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49" name="Google Shape;164;p22"/>
          <p:cNvSpPr/>
          <p:nvPr/>
        </p:nvSpPr>
        <p:spPr>
          <a:xfrm>
            <a:off x="1463824" y="294046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6" name="Google Shape;164;p22"/>
          <p:cNvSpPr/>
          <p:nvPr/>
        </p:nvSpPr>
        <p:spPr>
          <a:xfrm>
            <a:off x="4762200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7" name="Google Shape;165;p22"/>
          <p:cNvSpPr/>
          <p:nvPr/>
        </p:nvSpPr>
        <p:spPr>
          <a:xfrm>
            <a:off x="7527803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8" name="Google Shape;164;p22"/>
          <p:cNvSpPr/>
          <p:nvPr/>
        </p:nvSpPr>
        <p:spPr>
          <a:xfrm>
            <a:off x="5477769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Google Shape;175;p22"/>
          <p:cNvSpPr/>
          <p:nvPr/>
        </p:nvSpPr>
        <p:spPr>
          <a:xfrm>
            <a:off x="6755935" y="3664614"/>
            <a:ext cx="1731735" cy="720000"/>
          </a:xfrm>
          <a:prstGeom prst="roundRect">
            <a:avLst>
              <a:gd name="adj" fmla="val 16667"/>
            </a:avLst>
          </a:prstGeom>
          <a:solidFill>
            <a:srgbClr val="D18EDD"/>
          </a:solidFill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212121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10 AGENCIES</a:t>
            </a:r>
          </a:p>
          <a:p>
            <a:pPr lvl="0" algn="ctr"/>
            <a:r>
              <a:rPr lang="en-US" dirty="0" smtClean="0">
                <a:solidFill>
                  <a:srgbClr val="212121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XXX $ </a:t>
            </a:r>
            <a:r>
              <a:rPr lang="en-US" dirty="0" smtClean="0">
                <a:solidFill>
                  <a:srgbClr val="212121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REVENUE/M</a:t>
            </a:r>
            <a:endParaRPr lang="en-US" dirty="0">
              <a:solidFill>
                <a:srgbClr val="21212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3" name="Google Shape;165;p22"/>
          <p:cNvSpPr/>
          <p:nvPr/>
        </p:nvSpPr>
        <p:spPr>
          <a:xfrm>
            <a:off x="3499922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8" name="Google Shape;183;p22"/>
          <p:cNvSpPr txBox="1"/>
          <p:nvPr/>
        </p:nvSpPr>
        <p:spPr>
          <a:xfrm>
            <a:off x="4147587" y="3128147"/>
            <a:ext cx="140422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JANUARY 2024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6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/>
          <p:nvPr/>
        </p:nvSpPr>
        <p:spPr>
          <a:xfrm>
            <a:off x="1766047" y="3212423"/>
            <a:ext cx="561190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THANK YOU!</a:t>
            </a:r>
            <a:endParaRPr lang="en-US" sz="400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6725" y="4695825"/>
            <a:ext cx="933450" cy="381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54;p13"/>
          <p:cNvSpPr txBox="1"/>
          <p:nvPr/>
        </p:nvSpPr>
        <p:spPr>
          <a:xfrm>
            <a:off x="2412786" y="1612863"/>
            <a:ext cx="431842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654AED"/>
                </a:solidFill>
                <a:latin typeface="Snap ITC" pitchFamily="82" charset="0"/>
                <a:ea typeface="Microsoft YaHei UI" pitchFamily="34" charset="-122"/>
                <a:cs typeface="Helvetica Neue Light"/>
                <a:sym typeface="Helvetica Neue Light"/>
              </a:rPr>
              <a:t>ASDP</a:t>
            </a:r>
            <a:endParaRPr lang="en-US" sz="9600" b="1" dirty="0">
              <a:solidFill>
                <a:srgbClr val="654AED"/>
              </a:solidFill>
              <a:latin typeface="Snap ITC" pitchFamily="82" charset="0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79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985247" y="1585080"/>
            <a:ext cx="5647765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FOR A DATING SERVICE, THERE IS ALWAYS A QUESTION OF HOW TO ATTRACT THE FIRST USERS. INNOVATIVE FEATURES AND A BEAUTIFUL INTERFACE WON'T HELP IF THERE ARE NO FEMALE PROFILES AND NO ONE TO COMMUNICATE WITH.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A SMALL DATABASE OF PROFILES AFFECTS THE LENGTH OF SESSIONS, USER RETENTION RATES, AND THE OVERALL VALUE OF THE APPLICATION. WHY PAY FOR FEATURES IN A SERVICE WHERE THERE ARE NO PROFILES?</a:t>
            </a:r>
            <a:endParaRPr lang="en-US" sz="1600" b="1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64" name="Picture 16" descr="D:\Танька\Робота\MUR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" y="1231616"/>
            <a:ext cx="3386756" cy="3428128"/>
          </a:xfrm>
          <a:prstGeom prst="rect">
            <a:avLst/>
          </a:prstGeom>
          <a:noFill/>
          <a:effectLst>
            <a:glow rad="38100">
              <a:srgbClr val="D18EDD">
                <a:alpha val="2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Google Shape;60;p14"/>
          <p:cNvSpPr txBox="1"/>
          <p:nvPr/>
        </p:nvSpPr>
        <p:spPr>
          <a:xfrm>
            <a:off x="373711" y="210093"/>
            <a:ext cx="8368764" cy="1021523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PROBLEM: </a:t>
            </a:r>
            <a:endParaRPr lang="uk-UA" sz="2800" b="1" dirty="0" smtClean="0">
              <a:solidFill>
                <a:srgbClr val="654AE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THE USER BASE OF DATING SERVICES</a:t>
            </a:r>
            <a:endParaRPr lang="en-US" sz="1800" b="1" dirty="0">
              <a:solidFill>
                <a:schemeClr val="tx1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0;p14"/>
          <p:cNvSpPr txBox="1"/>
          <p:nvPr/>
        </p:nvSpPr>
        <p:spPr>
          <a:xfrm>
            <a:off x="373711" y="73886"/>
            <a:ext cx="8368764" cy="129393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-US" sz="2800" b="1" dirty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SOLUTION: </a:t>
            </a:r>
          </a:p>
          <a:p>
            <a:r>
              <a:rPr lang="en-US" sz="1800" b="1" dirty="0" smtClean="0">
                <a:solidFill>
                  <a:srgbClr val="654AED"/>
                </a:solidFill>
                <a:latin typeface="Snap ITC" pitchFamily="82" charset="0"/>
                <a:ea typeface="Microsoft YaHei UI" pitchFamily="34" charset="-122"/>
                <a:cs typeface="Helvetica Neue Light"/>
                <a:sym typeface="Helvetica Neue Light"/>
              </a:rPr>
              <a:t>ASDP</a:t>
            </a:r>
            <a:r>
              <a:rPr lang="en-US" sz="1800" b="1" dirty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"/>
              </a:rPr>
              <a:t> </a:t>
            </a:r>
            <a:r>
              <a:rPr lang="en-US" sz="1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IS </a:t>
            </a:r>
            <a:r>
              <a:rPr lang="en-US" sz="1800" b="1" dirty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A SMART DATING PLATFORM FOR QUICK AND CONVENIENT DATING WITH NEW PEOPLE ALL OVER THE WORLD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47598" y="1397698"/>
            <a:ext cx="1331384" cy="2520195"/>
            <a:chOff x="776012" y="1160350"/>
            <a:chExt cx="1635376" cy="3095626"/>
          </a:xfrm>
          <a:effectLst>
            <a:glow rad="38100">
              <a:srgbClr val="D18EDD">
                <a:alpha val="20000"/>
              </a:srgbClr>
            </a:glow>
          </a:effectLst>
        </p:grpSpPr>
        <p:pic>
          <p:nvPicPr>
            <p:cNvPr id="70" name="Google Shape;7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4512" y="1200887"/>
              <a:ext cx="1418372" cy="3014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5"/>
            <p:cNvPicPr preferRelativeResize="0"/>
            <p:nvPr/>
          </p:nvPicPr>
          <p:blipFill>
            <a:blip r:embed="rId4">
              <a:duotone>
                <a:prstClr val="black"/>
                <a:srgbClr val="D18ED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76012" y="1160350"/>
              <a:ext cx="1635376" cy="3095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6833919" y="1438238"/>
            <a:ext cx="1331384" cy="2520216"/>
            <a:chOff x="6732588" y="1160337"/>
            <a:chExt cx="1635376" cy="3095651"/>
          </a:xfrm>
          <a:effectLst>
            <a:glow rad="38100">
              <a:srgbClr val="D18EDD">
                <a:alpha val="20000"/>
              </a:srgbClr>
            </a:glow>
          </a:effectLst>
        </p:grpSpPr>
        <p:pic>
          <p:nvPicPr>
            <p:cNvPr id="68" name="Google Shape;68;p15"/>
            <p:cNvPicPr preferRelativeResize="0"/>
            <p:nvPr/>
          </p:nvPicPr>
          <p:blipFill rotWithShape="1">
            <a:blip r:embed="rId5">
              <a:alphaModFix/>
            </a:blip>
            <a:srcRect b="11347"/>
            <a:stretch/>
          </p:blipFill>
          <p:spPr>
            <a:xfrm>
              <a:off x="6841125" y="1200888"/>
              <a:ext cx="1418376" cy="3014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>
            <a:blip r:embed="rId4">
              <a:alphaModFix/>
              <a:duotone>
                <a:prstClr val="black"/>
                <a:srgbClr val="D18ED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732588" y="1160337"/>
              <a:ext cx="1635376" cy="30956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3999003" y="1397698"/>
            <a:ext cx="1331384" cy="2520195"/>
            <a:chOff x="3754312" y="1160350"/>
            <a:chExt cx="1635376" cy="3095626"/>
          </a:xfrm>
          <a:effectLst>
            <a:glow rad="38100">
              <a:srgbClr val="D18EDD">
                <a:alpha val="20000"/>
              </a:srgbClr>
            </a:glow>
          </a:effectLst>
        </p:grpSpPr>
        <p:pic>
          <p:nvPicPr>
            <p:cNvPr id="69" name="Google Shape;69;p15"/>
            <p:cNvPicPr preferRelativeResize="0"/>
            <p:nvPr/>
          </p:nvPicPr>
          <p:blipFill rotWithShape="1">
            <a:blip r:embed="rId6">
              <a:alphaModFix/>
            </a:blip>
            <a:srcRect b="26378"/>
            <a:stretch/>
          </p:blipFill>
          <p:spPr>
            <a:xfrm>
              <a:off x="3830100" y="1224423"/>
              <a:ext cx="1492650" cy="2927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5"/>
            <p:cNvPicPr preferRelativeResize="0"/>
            <p:nvPr/>
          </p:nvPicPr>
          <p:blipFill>
            <a:blip r:embed="rId4">
              <a:alphaModFix/>
              <a:duotone>
                <a:prstClr val="black"/>
                <a:srgbClr val="D18ED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754312" y="1160350"/>
              <a:ext cx="1635376" cy="3095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5"/>
          <p:cNvSpPr txBox="1"/>
          <p:nvPr/>
        </p:nvSpPr>
        <p:spPr>
          <a:xfrm>
            <a:off x="407426" y="3969095"/>
            <a:ext cx="2631603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A HUGE NUMBER OF GIRLS' PROFILES, OPEN FOR COMMUNICATION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444396" y="3969095"/>
            <a:ext cx="24345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A CONVENIENT CHAT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FOR CASUAL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COMMUNICATION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288225" y="3969095"/>
            <a:ext cx="24345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 FREE REGISTRATION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AND AFFORDABLE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TARIFFS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085" y="1471251"/>
            <a:ext cx="252829" cy="135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13396" y="1511129"/>
            <a:ext cx="252829" cy="135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46102" y="1578864"/>
            <a:ext cx="310418" cy="120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6"/>
          <p:cNvCxnSpPr>
            <a:stCxn id="86" idx="2"/>
            <a:endCxn id="84" idx="0"/>
          </p:cNvCxnSpPr>
          <p:nvPr/>
        </p:nvCxnSpPr>
        <p:spPr>
          <a:xfrm rot="16200000" flipH="1">
            <a:off x="4289563" y="2473853"/>
            <a:ext cx="469184" cy="635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654AE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>
            <a:stCxn id="89" idx="0"/>
            <a:endCxn id="84" idx="2"/>
          </p:cNvCxnSpPr>
          <p:nvPr/>
        </p:nvCxnSpPr>
        <p:spPr>
          <a:xfrm rot="5400000" flipH="1" flipV="1">
            <a:off x="4292397" y="3555938"/>
            <a:ext cx="467250" cy="261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654AE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Группа 1"/>
          <p:cNvGrpSpPr/>
          <p:nvPr/>
        </p:nvGrpSpPr>
        <p:grpSpPr>
          <a:xfrm>
            <a:off x="1367580" y="1630436"/>
            <a:ext cx="6309120" cy="2772434"/>
            <a:chOff x="1215175" y="1639401"/>
            <a:chExt cx="6309120" cy="2772434"/>
          </a:xfrm>
          <a:noFill/>
        </p:grpSpPr>
        <p:cxnSp>
          <p:nvCxnSpPr>
            <p:cNvPr id="97" name="Google Shape;97;p16"/>
            <p:cNvCxnSpPr>
              <a:stCxn id="90" idx="0"/>
              <a:endCxn id="84" idx="2"/>
            </p:cNvCxnSpPr>
            <p:nvPr/>
          </p:nvCxnSpPr>
          <p:spPr>
            <a:xfrm rot="16200000" flipV="1">
              <a:off x="5265985" y="2441525"/>
              <a:ext cx="467250" cy="2249370"/>
            </a:xfrm>
            <a:prstGeom prst="curvedConnector3">
              <a:avLst>
                <a:gd name="adj1" fmla="val 50000"/>
              </a:avLst>
            </a:prstGeom>
            <a:grpFill/>
            <a:ln w="19050" cap="flat" cmpd="sng">
              <a:solidFill>
                <a:srgbClr val="654A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16"/>
            <p:cNvCxnSpPr>
              <a:stCxn id="88" idx="0"/>
              <a:endCxn id="84" idx="2"/>
            </p:cNvCxnSpPr>
            <p:nvPr/>
          </p:nvCxnSpPr>
          <p:spPr>
            <a:xfrm rot="5400000" flipH="1" flipV="1">
              <a:off x="3015907" y="2440818"/>
              <a:ext cx="467250" cy="2250785"/>
            </a:xfrm>
            <a:prstGeom prst="curvedConnector3">
              <a:avLst>
                <a:gd name="adj1" fmla="val 50000"/>
              </a:avLst>
            </a:prstGeom>
            <a:grpFill/>
            <a:ln w="19050" cap="flat" cmpd="sng">
              <a:solidFill>
                <a:srgbClr val="654A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Google Shape;85;p16"/>
            <p:cNvSpPr/>
            <p:nvPr/>
          </p:nvSpPr>
          <p:spPr>
            <a:xfrm>
              <a:off x="1215175" y="1639405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</a:rPr>
                <a:t>AGENCY 1</a:t>
              </a:r>
              <a:endParaRPr lang="en-US" sz="2000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468575" y="1639401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</a:rPr>
                <a:t>AGENCY 2</a:t>
              </a:r>
              <a:endParaRPr lang="en-US" sz="2000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724295" y="1639402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</a:rPr>
                <a:t>AGENCY N</a:t>
              </a:r>
              <a:endParaRPr lang="en-US" sz="2000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1224140" y="3799835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</a:rPr>
                <a:t>JOHN</a:t>
              </a:r>
              <a:endParaRPr lang="en-US" sz="2000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472310" y="3799835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</a:rPr>
                <a:t>BEN</a:t>
              </a:r>
              <a:endParaRPr lang="en-US" sz="2000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724295" y="3799835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</a:rPr>
                <a:t>JACK</a:t>
              </a:r>
              <a:endParaRPr lang="en-US" sz="2000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cxnSp>
          <p:nvCxnSpPr>
            <p:cNvPr id="93" name="Google Shape;93;p16"/>
            <p:cNvCxnSpPr>
              <a:stCxn id="85" idx="2"/>
              <a:endCxn id="84" idx="0"/>
            </p:cNvCxnSpPr>
            <p:nvPr/>
          </p:nvCxnSpPr>
          <p:spPr>
            <a:xfrm rot="16200000" flipH="1">
              <a:off x="3010460" y="1356120"/>
              <a:ext cx="469180" cy="2259750"/>
            </a:xfrm>
            <a:prstGeom prst="curvedConnector3">
              <a:avLst>
                <a:gd name="adj1" fmla="val 50000"/>
              </a:avLst>
            </a:prstGeom>
            <a:grpFill/>
            <a:ln w="19050" cap="flat" cmpd="sng">
              <a:solidFill>
                <a:srgbClr val="654A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6"/>
            <p:cNvCxnSpPr>
              <a:stCxn id="87" idx="2"/>
              <a:endCxn id="84" idx="0"/>
            </p:cNvCxnSpPr>
            <p:nvPr/>
          </p:nvCxnSpPr>
          <p:spPr>
            <a:xfrm rot="5400000">
              <a:off x="5265019" y="1361308"/>
              <a:ext cx="469183" cy="2249370"/>
            </a:xfrm>
            <a:prstGeom prst="curvedConnector3">
              <a:avLst>
                <a:gd name="adj1" fmla="val 50000"/>
              </a:avLst>
            </a:prstGeom>
            <a:grpFill/>
            <a:ln w="19050" cap="flat" cmpd="sng">
              <a:solidFill>
                <a:srgbClr val="654A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Google Shape;84;p16"/>
            <p:cNvSpPr/>
            <p:nvPr/>
          </p:nvSpPr>
          <p:spPr>
            <a:xfrm>
              <a:off x="3474925" y="2720585"/>
              <a:ext cx="1800000" cy="612000"/>
            </a:xfrm>
            <a:prstGeom prst="roundRect">
              <a:avLst>
                <a:gd name="adj" fmla="val 16667"/>
              </a:avLst>
            </a:prstGeom>
            <a:grpFill/>
            <a:ln w="5715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b="1" dirty="0">
                  <a:solidFill>
                    <a:srgbClr val="654AED"/>
                  </a:solidFill>
                  <a:latin typeface="Snap ITC" pitchFamily="82" charset="0"/>
                  <a:ea typeface="Microsoft YaHei UI" pitchFamily="34" charset="-122"/>
                  <a:cs typeface="Helvetica Neue Light"/>
                  <a:sym typeface="Helvetica Neue Light"/>
                </a:rPr>
                <a:t>ASDP</a:t>
              </a:r>
              <a:endParaRPr lang="en-US" sz="2000" b="1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</p:grpSp>
      <p:sp>
        <p:nvSpPr>
          <p:cNvPr id="100" name="Google Shape;100;p16"/>
          <p:cNvSpPr txBox="1"/>
          <p:nvPr/>
        </p:nvSpPr>
        <p:spPr>
          <a:xfrm rot="-5400000">
            <a:off x="-747258" y="2821421"/>
            <a:ext cx="277977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VERIFIED PROFILES OF GIRLS</a:t>
            </a:r>
            <a:endParaRPr lang="en-US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sp>
        <p:nvSpPr>
          <p:cNvPr id="22" name="Google Shape;60;p14"/>
          <p:cNvSpPr txBox="1"/>
          <p:nvPr/>
        </p:nvSpPr>
        <p:spPr>
          <a:xfrm>
            <a:off x="373711" y="73885"/>
            <a:ext cx="8368764" cy="129393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HOW IT WORKS: </a:t>
            </a:r>
          </a:p>
          <a:p>
            <a:pPr lvl="0"/>
            <a:r>
              <a:rPr lang="en-US" sz="1800" b="1" dirty="0">
                <a:solidFill>
                  <a:srgbClr val="654AED"/>
                </a:solidFill>
                <a:latin typeface="Snap ITC" pitchFamily="82" charset="0"/>
                <a:ea typeface="Microsoft YaHei UI" pitchFamily="34" charset="-122"/>
                <a:cs typeface="Helvetica Neue Light"/>
                <a:sym typeface="Helvetica Neue Light"/>
              </a:rPr>
              <a:t>ASDP</a:t>
            </a:r>
            <a:r>
              <a:rPr lang="en-US" sz="1800" b="1" dirty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"/>
              </a:rPr>
              <a:t> </a:t>
            </a:r>
            <a:r>
              <a:rPr lang="en-US" sz="1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CONNECTS </a:t>
            </a:r>
            <a:r>
              <a:rPr lang="en-US" sz="1800" b="1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MARRIAGE AGENCIES 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WITH MEN FROM ALL OVER THE WORLD</a:t>
            </a:r>
            <a:endParaRPr lang="en-US" sz="1800" b="1" dirty="0">
              <a:solidFill>
                <a:schemeClr val="tx1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8179734" y="1549750"/>
            <a:ext cx="0" cy="2952000"/>
          </a:xfrm>
          <a:prstGeom prst="straightConnector1">
            <a:avLst/>
          </a:prstGeom>
          <a:noFill/>
          <a:ln w="19050" cap="flat" cmpd="sng">
            <a:solidFill>
              <a:srgbClr val="654AE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16"/>
          <p:cNvSpPr txBox="1"/>
          <p:nvPr/>
        </p:nvSpPr>
        <p:spPr>
          <a:xfrm rot="-5400000">
            <a:off x="6796323" y="2821428"/>
            <a:ext cx="326386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</a:defRPr>
            </a:lvl1pPr>
          </a:lstStyle>
          <a:p>
            <a:r>
              <a:rPr lang="en-US" dirty="0" smtClean="0">
                <a:sym typeface="Helvetica Neue"/>
              </a:rPr>
              <a:t>CHAT, VIDEO CHAT, EMAILS, GIFTS</a:t>
            </a:r>
            <a:endParaRPr lang="en-US" dirty="0">
              <a:sym typeface="Helvetica Neue"/>
            </a:endParaRPr>
          </a:p>
        </p:txBody>
      </p:sp>
      <p:cxnSp>
        <p:nvCxnSpPr>
          <p:cNvPr id="25" name="Google Shape;91;p16"/>
          <p:cNvCxnSpPr/>
          <p:nvPr/>
        </p:nvCxnSpPr>
        <p:spPr>
          <a:xfrm>
            <a:off x="859212" y="1549750"/>
            <a:ext cx="0" cy="2952000"/>
          </a:xfrm>
          <a:prstGeom prst="straightConnector1">
            <a:avLst/>
          </a:prstGeom>
          <a:noFill/>
          <a:ln w="19050" cap="flat" cmpd="sng">
            <a:solidFill>
              <a:srgbClr val="654AE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586920" y="1659333"/>
            <a:ext cx="2736000" cy="27360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AGENCY: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-40%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USD/MONTH</a:t>
            </a:r>
            <a:endParaRPr lang="en-US" sz="24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754000" y="1658905"/>
            <a:ext cx="2736000" cy="27360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USERS</a:t>
            </a:r>
            <a:r>
              <a:rPr lang="en-US" sz="2400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:</a:t>
            </a:r>
          </a:p>
          <a:p>
            <a:pPr algn="ctr"/>
            <a:endParaRPr lang="en-US" sz="2400" b="1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  <a:p>
            <a:pPr algn="ctr"/>
            <a:r>
              <a:rPr lang="en-US" sz="2400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+</a:t>
            </a:r>
            <a:r>
              <a:rPr lang="en-US" sz="2400" b="1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40$</a:t>
            </a:r>
          </a:p>
          <a:p>
            <a:pPr algn="ctr"/>
            <a:r>
              <a:rPr lang="en-US" sz="24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</a:rPr>
              <a:t>USD/MONTH</a:t>
            </a:r>
            <a:endParaRPr lang="en-US" sz="24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7" name="Google Shape;60;p14"/>
          <p:cNvSpPr txBox="1"/>
          <p:nvPr/>
        </p:nvSpPr>
        <p:spPr>
          <a:xfrm>
            <a:off x="373711" y="227119"/>
            <a:ext cx="8368764" cy="987471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654AED"/>
                </a:solidFill>
                <a:effectLst/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BUSINESS MODEL: 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  <a:effectLst/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FREEMIUM </a:t>
            </a:r>
            <a:endParaRPr lang="en-US" sz="2800" b="1" dirty="0">
              <a:solidFill>
                <a:schemeClr val="tx1"/>
              </a:solidFill>
              <a:effectLst/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pic>
        <p:nvPicPr>
          <p:cNvPr id="3074" name="Picture 2" descr="D:\Танька\Робота\MUR\1641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93" y="2140591"/>
            <a:ext cx="1800000" cy="1800000"/>
          </a:xfrm>
          <a:prstGeom prst="rect">
            <a:avLst/>
          </a:prstGeom>
          <a:noFill/>
          <a:effectLst>
            <a:glow rad="38100">
              <a:srgbClr val="D18EDD">
                <a:alpha val="2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4285129" y="1852783"/>
            <a:ext cx="4598908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GO TO MARKET PLAN 2023: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CONNECT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5 </a:t>
            </a: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AGENCIES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</a:t>
            </a:r>
          </a:p>
          <a:p>
            <a:pPr marL="457200" lvl="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XXX+ </a:t>
            </a: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VERIFIED PROFILES OF GIRLS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WEBSITE TRAFFIC OF </a:t>
            </a: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XXX</a:t>
            </a:r>
            <a:r>
              <a:rPr lang="en-US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USERS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</a:t>
            </a:r>
            <a:endParaRPr lang="en-US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MONTHLY REVENUE OF 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$XXX</a:t>
            </a:r>
            <a:endParaRPr lang="en-US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CURRENT NUMBERS: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AGENCY CONNECTED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–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2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VERIFIED PROFILES OF GIRLS –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 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XXX</a:t>
            </a:r>
            <a:endParaRPr lang="en-US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marL="457200" lvl="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WEBSITE TRAFFIC – </a:t>
            </a:r>
            <a:r>
              <a:rPr lang="en-US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XXX </a:t>
            </a:r>
            <a:r>
              <a:rPr lang="en-US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USERS</a:t>
            </a:r>
            <a:endParaRPr lang="en-US" dirty="0">
              <a:solidFill>
                <a:schemeClr val="tx1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sp>
        <p:nvSpPr>
          <p:cNvPr id="7" name="Google Shape;60;p14"/>
          <p:cNvSpPr txBox="1"/>
          <p:nvPr/>
        </p:nvSpPr>
        <p:spPr>
          <a:xfrm>
            <a:off x="373711" y="210093"/>
            <a:ext cx="8368764" cy="1021523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MARKET OPPORTUNITY: 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UNITED STATES, SOUTH AMERICA AS AN MVP</a:t>
            </a:r>
            <a:endParaRPr lang="en-US" sz="1800" b="1" dirty="0">
              <a:solidFill>
                <a:schemeClr val="tx1"/>
              </a:solidFill>
              <a:latin typeface="Microsoft YaHei UI" pitchFamily="34" charset="-122"/>
              <a:ea typeface="Microsoft YaHei UI" pitchFamily="34" charset="-122"/>
              <a:cs typeface="Helvetica Neue"/>
            </a:endParaRPr>
          </a:p>
        </p:txBody>
      </p:sp>
      <p:sp>
        <p:nvSpPr>
          <p:cNvPr id="8" name="Google Shape;107;p17"/>
          <p:cNvSpPr/>
          <p:nvPr/>
        </p:nvSpPr>
        <p:spPr>
          <a:xfrm>
            <a:off x="586920" y="1659333"/>
            <a:ext cx="2736000" cy="27360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MARKET SIZE:</a:t>
            </a:r>
          </a:p>
          <a:p>
            <a:pPr lvl="0" algn="ctr"/>
            <a:endParaRPr lang="en-US" b="1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lvl="0"/>
            <a:r>
              <a:rPr lang="en-US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$XX BLN</a:t>
            </a:r>
            <a:endParaRPr lang="en-US" b="1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lvl="0"/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THE MARKET VOLUME OF TRADITIONAL DATING MODELS (TINDER OR ZOOSK) + DATING AGENCIES OR ONLINE PURCHASED TICKETS FOR SPEED DATING</a:t>
            </a:r>
          </a:p>
          <a:p>
            <a:pPr lvl="0"/>
            <a:endParaRPr lang="en-US" b="1" dirty="0" smtClean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lvl="0"/>
            <a:r>
              <a:rPr lang="en-US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XXX</a:t>
            </a:r>
            <a:r>
              <a:rPr lang="en-US" b="1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%</a:t>
            </a:r>
            <a:endParaRPr lang="en-US" b="1" dirty="0" smtClean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  <a:p>
            <a:pPr lvl="0"/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COMPOUND ANNUAL GROWTH RATE (CAGR) FROM 2022 TO 2027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920" y="4831977"/>
            <a:ext cx="21873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source: </a:t>
            </a:r>
            <a:r>
              <a:rPr lang="en-US" sz="700" dirty="0" err="1" smtClean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Statista</a:t>
            </a:r>
            <a:endParaRPr lang="en-US" sz="7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4"/>
          <p:cNvSpPr txBox="1"/>
          <p:nvPr/>
        </p:nvSpPr>
        <p:spPr>
          <a:xfrm>
            <a:off x="373711" y="380354"/>
            <a:ext cx="8368764" cy="681004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r>
              <a:rPr lang="en-US" sz="2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WE FOLLOW:</a:t>
            </a:r>
          </a:p>
        </p:txBody>
      </p:sp>
      <p:pic>
        <p:nvPicPr>
          <p:cNvPr id="4101" name="Picture 5" descr="D:\Танька\Робота\MUR\41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9765" r="16696" b="9585"/>
          <a:stretch/>
        </p:blipFill>
        <p:spPr bwMode="auto">
          <a:xfrm rot="20580401">
            <a:off x="6749679" y="1109671"/>
            <a:ext cx="1722558" cy="3295298"/>
          </a:xfrm>
          <a:prstGeom prst="rect">
            <a:avLst/>
          </a:prstGeom>
          <a:noFill/>
          <a:effectLst>
            <a:glow rad="38100">
              <a:srgbClr val="D18EDD">
                <a:alpha val="2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51060" y="1631576"/>
            <a:ext cx="6136612" cy="1260001"/>
            <a:chOff x="551060" y="1631576"/>
            <a:chExt cx="6136612" cy="126000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1060" y="1631577"/>
              <a:ext cx="2094816" cy="1260000"/>
              <a:chOff x="551060" y="1703297"/>
              <a:chExt cx="2094816" cy="1260000"/>
            </a:xfrm>
          </p:grpSpPr>
          <p:pic>
            <p:nvPicPr>
              <p:cNvPr id="126" name="Google Shape;126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15380" y="1975788"/>
                <a:ext cx="1776064" cy="6464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Google Shape;107;p17"/>
              <p:cNvSpPr/>
              <p:nvPr/>
            </p:nvSpPr>
            <p:spPr>
              <a:xfrm>
                <a:off x="551060" y="1703297"/>
                <a:ext cx="2094816" cy="1260000"/>
              </a:xfrm>
              <a:prstGeom prst="roundRect">
                <a:avLst>
                  <a:gd name="adj" fmla="val 16667"/>
                </a:avLst>
              </a:prstGeom>
              <a:grpFill/>
              <a:ln w="38100" cap="flat" cmpd="sng">
                <a:solidFill>
                  <a:srgbClr val="D18ED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glow rad="38100">
                  <a:srgbClr val="D18EDD">
                    <a:alpha val="20000"/>
                  </a:srgbClr>
                </a:glow>
                <a:softEdge rad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lang="en-US" sz="2000" dirty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sym typeface="Helvetica Neue"/>
                </a:endParaRPr>
              </a:p>
            </p:txBody>
          </p:sp>
        </p:grpSp>
        <p:sp>
          <p:nvSpPr>
            <p:cNvPr id="20" name="Google Shape;107;p17"/>
            <p:cNvSpPr/>
            <p:nvPr/>
          </p:nvSpPr>
          <p:spPr>
            <a:xfrm>
              <a:off x="2780351" y="1631576"/>
              <a:ext cx="3907321" cy="1260001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dirty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TINDER IS AN APPLICATION DESIGNED FOR ROMANTIC ENCOUNTERS WITH A FREEMIUM BUSINESS </a:t>
              </a:r>
              <a:r>
                <a:rPr lang="en-US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MODEL</a:t>
              </a:r>
              <a:endParaRPr lang="en-US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3333" y="3131302"/>
            <a:ext cx="6264339" cy="1260000"/>
            <a:chOff x="423333" y="3104407"/>
            <a:chExt cx="6264339" cy="1260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23333" y="3104407"/>
              <a:ext cx="2368223" cy="1260000"/>
              <a:chOff x="423333" y="3176127"/>
              <a:chExt cx="2368223" cy="1260000"/>
            </a:xfrm>
          </p:grpSpPr>
          <p:pic>
            <p:nvPicPr>
              <p:cNvPr id="4098" name="Picture 2" descr="D:\Танька\Робота\MUR\Untitled-2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832" b="43796"/>
              <a:stretch/>
            </p:blipFill>
            <p:spPr bwMode="auto">
              <a:xfrm>
                <a:off x="423333" y="3432192"/>
                <a:ext cx="2368223" cy="742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Google Shape;107;p17"/>
              <p:cNvSpPr/>
              <p:nvPr/>
            </p:nvSpPr>
            <p:spPr>
              <a:xfrm>
                <a:off x="546480" y="3176127"/>
                <a:ext cx="2094816" cy="1260000"/>
              </a:xfrm>
              <a:prstGeom prst="roundRect">
                <a:avLst>
                  <a:gd name="adj" fmla="val 16667"/>
                </a:avLst>
              </a:prstGeom>
              <a:grpFill/>
              <a:ln w="38100" cap="flat" cmpd="sng">
                <a:solidFill>
                  <a:srgbClr val="D18ED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glow rad="38100">
                  <a:srgbClr val="D18EDD">
                    <a:alpha val="20000"/>
                  </a:srgbClr>
                </a:glow>
                <a:softEdge rad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lang="en-US" sz="2000" dirty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sym typeface="Helvetica Neue"/>
                </a:endParaRPr>
              </a:p>
            </p:txBody>
          </p:sp>
        </p:grpSp>
        <p:sp>
          <p:nvSpPr>
            <p:cNvPr id="21" name="Google Shape;107;p17"/>
            <p:cNvSpPr/>
            <p:nvPr/>
          </p:nvSpPr>
          <p:spPr>
            <a:xfrm>
              <a:off x="2780352" y="3104407"/>
              <a:ext cx="3907320" cy="1260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defRPr/>
              </a:pPr>
              <a:r>
                <a:rPr lang="en-US" dirty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IT IS CONSIDERED FROM THE PERSPECTIVE OF USING ARTIFICIAL INTELLIGENCE IN THE DATING INDUSTRY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анька\Робота\MUR\491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04" y="1621813"/>
            <a:ext cx="1026137" cy="1026137"/>
          </a:xfrm>
          <a:prstGeom prst="rect">
            <a:avLst/>
          </a:prstGeom>
          <a:noFill/>
          <a:effectLst>
            <a:glow rad="38100">
              <a:srgbClr val="D18EDD">
                <a:alpha val="2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60;p14"/>
          <p:cNvSpPr txBox="1"/>
          <p:nvPr/>
        </p:nvSpPr>
        <p:spPr>
          <a:xfrm>
            <a:off x="373711" y="380353"/>
            <a:ext cx="8368764" cy="681004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FINANCIAL:</a:t>
            </a:r>
            <a:endParaRPr lang="en-US" sz="2800" b="1" dirty="0">
              <a:solidFill>
                <a:srgbClr val="654AE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2573" y="2707143"/>
            <a:ext cx="4191975" cy="1852517"/>
            <a:chOff x="726013" y="1447703"/>
            <a:chExt cx="4191975" cy="2349678"/>
          </a:xfrm>
        </p:grpSpPr>
        <p:sp>
          <p:nvSpPr>
            <p:cNvPr id="133" name="Google Shape;133;p20"/>
            <p:cNvSpPr/>
            <p:nvPr/>
          </p:nvSpPr>
          <p:spPr>
            <a:xfrm>
              <a:off x="726013" y="2203144"/>
              <a:ext cx="1963500" cy="913227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  <a:softEdge rad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sym typeface="Helvetica Neue"/>
                </a:rPr>
                <a:t>? $</a:t>
              </a: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2954488" y="2203144"/>
              <a:ext cx="1963500" cy="913227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  <a:softEdge rad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sym typeface="Helvetica Neue"/>
                </a:rPr>
                <a:t>XXX $</a:t>
              </a:r>
              <a:endParaRPr lang="en" sz="2000" b="1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"/>
              </a:endParaRPr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1304563" y="3250895"/>
              <a:ext cx="806400" cy="5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2022</a:t>
              </a:r>
              <a:endParaRPr lang="en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20"/>
            <p:cNvSpPr txBox="1"/>
            <p:nvPr/>
          </p:nvSpPr>
          <p:spPr>
            <a:xfrm>
              <a:off x="3533038" y="3250895"/>
              <a:ext cx="806400" cy="5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2023</a:t>
              </a:r>
              <a:endParaRPr lang="en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1434088" y="1447703"/>
              <a:ext cx="2775900" cy="5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GENERAL EXPENSES</a:t>
              </a:r>
              <a:endParaRPr lang="en-US" dirty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94622" y="2584029"/>
            <a:ext cx="3620596" cy="1970242"/>
            <a:chOff x="5642088" y="1388155"/>
            <a:chExt cx="2775900" cy="2459966"/>
          </a:xfrm>
        </p:grpSpPr>
        <p:sp>
          <p:nvSpPr>
            <p:cNvPr id="138" name="Google Shape;138;p20"/>
            <p:cNvSpPr/>
            <p:nvPr/>
          </p:nvSpPr>
          <p:spPr>
            <a:xfrm>
              <a:off x="6048288" y="2285511"/>
              <a:ext cx="1963500" cy="899999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rgbClr val="D18EDD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38100">
                <a:srgbClr val="D18EDD">
                  <a:alpha val="20000"/>
                </a:srgbClr>
              </a:glow>
              <a:softEdge rad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sym typeface="Helvetica Neue"/>
                </a:rPr>
                <a:t>XXX $</a:t>
              </a:r>
              <a:endParaRPr lang="en" sz="2000" b="1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"/>
              </a:endParaRPr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5642088" y="1388155"/>
              <a:ext cx="2775900" cy="845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INVESTMENT FOR </a:t>
              </a:r>
              <a:r>
                <a:rPr lang="en-US" sz="1600" dirty="0" smtClean="0">
                  <a:solidFill>
                    <a:schemeClr val="dk1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X% </a:t>
              </a:r>
              <a:r>
                <a:rPr lang="en-US" sz="1600" dirty="0" smtClean="0">
                  <a:solidFill>
                    <a:schemeClr val="dk1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SHARE OF THE COMPANY</a:t>
              </a:r>
              <a:endParaRPr lang="en-US" dirty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5881338" y="3310170"/>
              <a:ext cx="2297400" cy="537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D18EDD"/>
                  </a:solidFill>
                  <a:latin typeface="Microsoft YaHei UI" pitchFamily="34" charset="-122"/>
                  <a:ea typeface="Microsoft YaHei UI" pitchFamily="34" charset="-122"/>
                  <a:cs typeface="Helvetica Neue"/>
                  <a:sym typeface="Helvetica Neue"/>
                </a:rPr>
                <a:t>07.2023 – 06.2024</a:t>
              </a:r>
              <a:endParaRPr lang="en" dirty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endParaRPr>
            </a:p>
          </p:txBody>
        </p:sp>
      </p:grpSp>
      <p:pic>
        <p:nvPicPr>
          <p:cNvPr id="1026" name="Picture 2" descr="D:\Танька\Робота\MUR\458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20" y="1583712"/>
            <a:ext cx="1022400" cy="1022400"/>
          </a:xfrm>
          <a:prstGeom prst="rect">
            <a:avLst/>
          </a:prstGeom>
          <a:noFill/>
          <a:effectLst>
            <a:glow rad="38100">
              <a:srgbClr val="D18EDD">
                <a:alpha val="2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0;p14"/>
          <p:cNvSpPr txBox="1"/>
          <p:nvPr/>
        </p:nvSpPr>
        <p:spPr>
          <a:xfrm>
            <a:off x="373711" y="380353"/>
            <a:ext cx="8368764" cy="681004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654AED"/>
                </a:solidFill>
                <a:latin typeface="Microsoft YaHei UI" pitchFamily="34" charset="-122"/>
                <a:ea typeface="Microsoft YaHei UI" pitchFamily="34" charset="-122"/>
                <a:cs typeface="Helvetica Neue"/>
                <a:sym typeface="Helvetica Neue"/>
              </a:rPr>
              <a:t>PIPELINE: </a:t>
            </a:r>
            <a:endParaRPr lang="en-US" sz="2800" b="1" dirty="0">
              <a:solidFill>
                <a:srgbClr val="654AED"/>
              </a:solidFill>
              <a:latin typeface="Microsoft YaHei UI" pitchFamily="34" charset="-122"/>
              <a:ea typeface="Microsoft YaHei UI" pitchFamily="34" charset="-122"/>
              <a:cs typeface="Helvetica Neue"/>
              <a:sym typeface="Helvetica Neue"/>
            </a:endParaRPr>
          </a:p>
        </p:txBody>
      </p:sp>
      <p:cxnSp>
        <p:nvCxnSpPr>
          <p:cNvPr id="19" name="Прямая соединительная линия 18"/>
          <p:cNvCxnSpPr>
            <a:stCxn id="161" idx="0"/>
          </p:cNvCxnSpPr>
          <p:nvPr/>
        </p:nvCxnSpPr>
        <p:spPr>
          <a:xfrm flipV="1">
            <a:off x="5017913" y="3027206"/>
            <a:ext cx="0" cy="645092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2" idx="2"/>
          </p:cNvCxnSpPr>
          <p:nvPr/>
        </p:nvCxnSpPr>
        <p:spPr>
          <a:xfrm flipH="1">
            <a:off x="6378073" y="2359350"/>
            <a:ext cx="1" cy="678138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624725" y="3053159"/>
            <a:ext cx="9525" cy="611455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70" idx="2"/>
            <a:endCxn id="165" idx="0"/>
          </p:cNvCxnSpPr>
          <p:nvPr/>
        </p:nvCxnSpPr>
        <p:spPr>
          <a:xfrm flipH="1">
            <a:off x="3514799" y="2361101"/>
            <a:ext cx="1" cy="585750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60" idx="0"/>
          </p:cNvCxnSpPr>
          <p:nvPr/>
        </p:nvCxnSpPr>
        <p:spPr>
          <a:xfrm flipH="1" flipV="1">
            <a:off x="1918290" y="3027206"/>
            <a:ext cx="1" cy="645092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63445" y="2376469"/>
            <a:ext cx="1055" cy="585750"/>
          </a:xfrm>
          <a:prstGeom prst="line">
            <a:avLst/>
          </a:prstGeom>
          <a:ln w="19050">
            <a:solidFill>
              <a:srgbClr val="654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Google Shape;160;p22"/>
          <p:cNvSpPr/>
          <p:nvPr/>
        </p:nvSpPr>
        <p:spPr>
          <a:xfrm>
            <a:off x="578882" y="3672298"/>
            <a:ext cx="2678817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CRYPTOCURRENCY PAYMENTS</a:t>
            </a:r>
            <a:endParaRPr lang="en-US" sz="20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967200" y="3672298"/>
            <a:ext cx="2101426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SUBSCRIPTION</a:t>
            </a:r>
            <a:endParaRPr lang="en-US" sz="20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5102848" y="1639350"/>
            <a:ext cx="2550451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SCALE PLATFORM</a:t>
            </a:r>
          </a:p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AI CHAT</a:t>
            </a:r>
            <a:endParaRPr lang="en-US" sz="20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cxnSp>
        <p:nvCxnSpPr>
          <p:cNvPr id="163" name="Google Shape;163;p22"/>
          <p:cNvCxnSpPr/>
          <p:nvPr/>
        </p:nvCxnSpPr>
        <p:spPr>
          <a:xfrm>
            <a:off x="1270442" y="3027206"/>
            <a:ext cx="6336000" cy="0"/>
          </a:xfrm>
          <a:prstGeom prst="straightConnector1">
            <a:avLst/>
          </a:prstGeom>
          <a:noFill/>
          <a:ln w="19050" cap="flat" cmpd="sng">
            <a:solidFill>
              <a:srgbClr val="654AE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2"/>
          <p:cNvSpPr/>
          <p:nvPr/>
        </p:nvSpPr>
        <p:spPr>
          <a:xfrm>
            <a:off x="1178700" y="2946851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3428999" y="2946851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2643487" y="1641101"/>
            <a:ext cx="1742625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MULTI-LANGUAGE</a:t>
            </a:r>
            <a:endParaRPr lang="en-US" sz="20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768382" y="3672298"/>
            <a:ext cx="1731735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 ASIA MARKET</a:t>
            </a:r>
            <a:endParaRPr lang="en-US" sz="20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578882" y="1641101"/>
            <a:ext cx="1369125" cy="720000"/>
          </a:xfrm>
          <a:prstGeom prst="roundRect">
            <a:avLst>
              <a:gd name="adj" fmla="val 16667"/>
            </a:avLst>
          </a:prstGeom>
          <a:grpFill/>
          <a:ln w="38100" cap="flat" cmpd="sng">
            <a:solidFill>
              <a:srgbClr val="D18EDD"/>
            </a:solidFill>
            <a:prstDash val="solid"/>
            <a:round/>
            <a:headEnd type="none" w="sm" len="sm"/>
            <a:tailEnd type="none" w="sm" len="sm"/>
          </a:ln>
          <a:effectLst>
            <a:glow rad="38100">
              <a:srgbClr val="D18EDD">
                <a:alpha val="20000"/>
              </a:srgb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D18EDD"/>
                </a:solidFill>
                <a:latin typeface="Microsoft YaHei UI" pitchFamily="34" charset="-122"/>
                <a:ea typeface="Microsoft YaHei UI" pitchFamily="34" charset="-122"/>
                <a:sym typeface="Helvetica Neue Light"/>
              </a:rPr>
              <a:t>LAUNCH</a:t>
            </a:r>
            <a:endParaRPr lang="en-US" sz="2000" dirty="0">
              <a:solidFill>
                <a:srgbClr val="D18EDD"/>
              </a:solidFill>
              <a:latin typeface="Microsoft YaHei UI" pitchFamily="34" charset="-122"/>
              <a:ea typeface="Microsoft YaHei UI" pitchFamily="34" charset="-122"/>
              <a:sym typeface="Helvetica Neue Ligh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74305" y="3118076"/>
            <a:ext cx="9858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JUNE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2779617" y="3118076"/>
            <a:ext cx="148211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SEPTEMBER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4276857" y="2581234"/>
            <a:ext cx="148211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 OCTOBER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674686" y="3131989"/>
            <a:ext cx="140422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FEBRUARY 2024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7015589" y="2573766"/>
            <a:ext cx="119602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Q3 2024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46" name="Google Shape;179;p22"/>
          <p:cNvSpPr txBox="1"/>
          <p:nvPr/>
        </p:nvSpPr>
        <p:spPr>
          <a:xfrm>
            <a:off x="1317663" y="2600633"/>
            <a:ext cx="120270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latin typeface="Microsoft YaHei UI" pitchFamily="34" charset="-122"/>
                <a:ea typeface="Microsoft YaHei UI" pitchFamily="34" charset="-122"/>
                <a:cs typeface="Helvetica Neue Light"/>
                <a:sym typeface="Helvetica Neue Light"/>
              </a:rPr>
              <a:t>AUGUST 2023</a:t>
            </a:r>
            <a:endParaRPr lang="en-US" sz="1050" dirty="0">
              <a:solidFill>
                <a:schemeClr val="dk1"/>
              </a:solidFill>
              <a:latin typeface="Microsoft YaHei UI" pitchFamily="34" charset="-122"/>
              <a:ea typeface="Microsoft YaHei UI" pitchFamily="34" charset="-122"/>
              <a:cs typeface="Helvetica Neue Light"/>
              <a:sym typeface="Helvetica Neue Light"/>
            </a:endParaRPr>
          </a:p>
        </p:txBody>
      </p:sp>
      <p:sp>
        <p:nvSpPr>
          <p:cNvPr id="49" name="Google Shape;164;p22"/>
          <p:cNvSpPr/>
          <p:nvPr/>
        </p:nvSpPr>
        <p:spPr>
          <a:xfrm>
            <a:off x="1832491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6" name="Google Shape;164;p22"/>
          <p:cNvSpPr/>
          <p:nvPr/>
        </p:nvSpPr>
        <p:spPr>
          <a:xfrm>
            <a:off x="4931248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7" name="Google Shape;165;p22"/>
          <p:cNvSpPr/>
          <p:nvPr/>
        </p:nvSpPr>
        <p:spPr>
          <a:xfrm>
            <a:off x="7535487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8" name="Google Shape;164;p22"/>
          <p:cNvSpPr/>
          <p:nvPr/>
        </p:nvSpPr>
        <p:spPr>
          <a:xfrm>
            <a:off x="6292273" y="2945912"/>
            <a:ext cx="171600" cy="162000"/>
          </a:xfrm>
          <a:prstGeom prst="ellipse">
            <a:avLst/>
          </a:prstGeom>
          <a:solidFill>
            <a:srgbClr val="654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Microsoft YaHei UI" pitchFamily="34" charset="-122"/>
              <a:ea typeface="Microsoft YaHei U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404</Words>
  <Application>Microsoft Office PowerPoint</Application>
  <PresentationFormat>Экран (16:9)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Microsoft YaHei UI</vt:lpstr>
      <vt:lpstr>Helvetica Neue Light</vt:lpstr>
      <vt:lpstr>Helvetica Neue</vt:lpstr>
      <vt:lpstr>Snap ITC</vt:lpstr>
      <vt:lpstr>Simple Dark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Oleksii Perevodchyk</cp:lastModifiedBy>
  <cp:revision>56</cp:revision>
  <dcterms:modified xsi:type="dcterms:W3CDTF">2023-06-13T13:24:08Z</dcterms:modified>
</cp:coreProperties>
</file>