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3" r:id="rId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B4B800E-670D-4C68-9180-D63C4DD24D52}">
          <p14:sldIdLst>
            <p14:sldId id="256"/>
            <p14:sldId id="257"/>
            <p14:sldId id="258"/>
            <p14:sldId id="259"/>
            <p14:sldId id="260"/>
            <p14:sldId id="263"/>
          </p14:sldIdLst>
        </p14:section>
        <p14:section name="Раздел без заголовка" id="{6421F88B-3A0F-4353-B0E7-E7ACDB18CBB8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9D22D-5F75-45B1-AD3F-C52E54741DA7}" type="datetimeFigureOut">
              <a:rPr lang="uk-UA" smtClean="0"/>
              <a:t>28.04.2025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0F7EB-844D-4066-B4CB-B017076947D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1459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9D22D-5F75-45B1-AD3F-C52E54741DA7}" type="datetimeFigureOut">
              <a:rPr lang="uk-UA" smtClean="0"/>
              <a:t>28.04.2025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0F7EB-844D-4066-B4CB-B017076947D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6534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9D22D-5F75-45B1-AD3F-C52E54741DA7}" type="datetimeFigureOut">
              <a:rPr lang="uk-UA" smtClean="0"/>
              <a:t>28.04.2025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0F7EB-844D-4066-B4CB-B017076947D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0977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9D22D-5F75-45B1-AD3F-C52E54741DA7}" type="datetimeFigureOut">
              <a:rPr lang="uk-UA" smtClean="0"/>
              <a:t>28.04.2025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0F7EB-844D-4066-B4CB-B017076947D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00143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9D22D-5F75-45B1-AD3F-C52E54741DA7}" type="datetimeFigureOut">
              <a:rPr lang="uk-UA" smtClean="0"/>
              <a:t>28.04.2025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0F7EB-844D-4066-B4CB-B017076947D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5665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9D22D-5F75-45B1-AD3F-C52E54741DA7}" type="datetimeFigureOut">
              <a:rPr lang="uk-UA" smtClean="0"/>
              <a:t>28.04.2025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0F7EB-844D-4066-B4CB-B017076947D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3596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9D22D-5F75-45B1-AD3F-C52E54741DA7}" type="datetimeFigureOut">
              <a:rPr lang="uk-UA" smtClean="0"/>
              <a:t>28.04.2025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0F7EB-844D-4066-B4CB-B017076947D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95872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9D22D-5F75-45B1-AD3F-C52E54741DA7}" type="datetimeFigureOut">
              <a:rPr lang="uk-UA" smtClean="0"/>
              <a:t>28.04.2025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0F7EB-844D-4066-B4CB-B017076947D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58779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9D22D-5F75-45B1-AD3F-C52E54741DA7}" type="datetimeFigureOut">
              <a:rPr lang="uk-UA" smtClean="0"/>
              <a:t>28.04.2025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0F7EB-844D-4066-B4CB-B017076947D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5562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9D22D-5F75-45B1-AD3F-C52E54741DA7}" type="datetimeFigureOut">
              <a:rPr lang="uk-UA" smtClean="0"/>
              <a:t>28.04.2025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0F7EB-844D-4066-B4CB-B017076947D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0125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9D22D-5F75-45B1-AD3F-C52E54741DA7}" type="datetimeFigureOut">
              <a:rPr lang="uk-UA" smtClean="0"/>
              <a:t>28.04.2025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0F7EB-844D-4066-B4CB-B017076947D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0855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9D22D-5F75-45B1-AD3F-C52E54741DA7}" type="datetimeFigureOut">
              <a:rPr lang="uk-UA" smtClean="0"/>
              <a:t>28.04.2025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0F7EB-844D-4066-B4CB-B017076947D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67887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jp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64" y="146649"/>
            <a:ext cx="11858272" cy="656834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42536" y="2289835"/>
            <a:ext cx="8925464" cy="1220128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90777"/>
            <a:ext cx="12131789" cy="32435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66864" y="1690777"/>
            <a:ext cx="0" cy="327803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39427" y="1631027"/>
            <a:ext cx="6097" cy="328602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19039" y="1652275"/>
            <a:ext cx="6097" cy="3286029"/>
          </a:xfrm>
          <a:prstGeom prst="rect">
            <a:avLst/>
          </a:prstGeom>
        </p:spPr>
      </p:pic>
      <p:cxnSp>
        <p:nvCxnSpPr>
          <p:cNvPr id="21" name="Прямая соединительная линия 20"/>
          <p:cNvCxnSpPr/>
          <p:nvPr/>
        </p:nvCxnSpPr>
        <p:spPr>
          <a:xfrm flipV="1">
            <a:off x="166864" y="4822166"/>
            <a:ext cx="11852175" cy="86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Рисунок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438" y="1803062"/>
            <a:ext cx="11851200" cy="18271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2119" y="2394193"/>
            <a:ext cx="11561665" cy="1942535"/>
          </a:xfrm>
        </p:spPr>
        <p:txBody>
          <a:bodyPr>
            <a:normAutofit/>
          </a:bodyPr>
          <a:lstStyle/>
          <a:p>
            <a:r>
              <a:rPr lang="en-US" sz="6600" dirty="0"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Digital Economy: The Impact of Technology on the Labor Market</a:t>
            </a:r>
            <a:endParaRPr lang="uk-UA" sz="6600" b="1" dirty="0">
              <a:latin typeface="ZhikharevCTT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7828" y="4246346"/>
            <a:ext cx="3269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Khlapova</a:t>
            </a:r>
            <a:r>
              <a:rPr lang="en-US" sz="3600" dirty="0" smtClean="0"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lang="en-US" sz="3600" dirty="0" err="1" smtClean="0"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Yaroslava</a:t>
            </a:r>
            <a:r>
              <a:rPr lang="en-US" sz="3600" dirty="0" smtClean="0"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endParaRPr lang="uk-UA" sz="3600" dirty="0">
              <a:latin typeface="ZhikharevCTT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94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7308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21" name="Группа 20"/>
          <p:cNvGrpSpPr/>
          <p:nvPr/>
        </p:nvGrpSpPr>
        <p:grpSpPr>
          <a:xfrm>
            <a:off x="207034" y="750498"/>
            <a:ext cx="5365630" cy="4761781"/>
            <a:chOff x="207034" y="750498"/>
            <a:chExt cx="5365630" cy="4761781"/>
          </a:xfrm>
        </p:grpSpPr>
        <p:sp>
          <p:nvSpPr>
            <p:cNvPr id="16" name="TextBox 15"/>
            <p:cNvSpPr txBox="1"/>
            <p:nvPr/>
          </p:nvSpPr>
          <p:spPr>
            <a:xfrm>
              <a:off x="1928003" y="1061223"/>
              <a:ext cx="34333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uk-UA" sz="2400" dirty="0">
                <a:solidFill>
                  <a:schemeClr val="bg1"/>
                </a:solidFill>
                <a:latin typeface="ZhikharevCTT" pitchFamily="2" charset="0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1716657" y="750498"/>
              <a:ext cx="3856007" cy="219111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207034" y="3096883"/>
              <a:ext cx="4502989" cy="241539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22" name="Нашивка 21"/>
          <p:cNvSpPr/>
          <p:nvPr/>
        </p:nvSpPr>
        <p:spPr>
          <a:xfrm>
            <a:off x="5359880" y="0"/>
            <a:ext cx="6832120" cy="6858000"/>
          </a:xfrm>
          <a:prstGeom prst="chevron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6096000" y="566600"/>
            <a:ext cx="5857337" cy="5724800"/>
          </a:xfrm>
          <a:prstGeom prst="chevron">
            <a:avLst>
              <a:gd name="adj" fmla="val 49192"/>
            </a:avLst>
          </a:prstGeom>
          <a:blipFill dpi="0" rotWithShape="1">
            <a:blip r:embed="rId3"/>
            <a:srcRect/>
            <a:stretch>
              <a:fillRect/>
            </a:stretch>
          </a:blip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schemeClr val="tx1"/>
              </a:solidFill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0" y="120770"/>
            <a:ext cx="12192000" cy="22962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Рисунок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714268"/>
            <a:ext cx="12192000" cy="30465"/>
          </a:xfrm>
          <a:prstGeom prst="rect">
            <a:avLst/>
          </a:prstGeom>
        </p:spPr>
      </p:pic>
      <p:cxnSp>
        <p:nvCxnSpPr>
          <p:cNvPr id="29" name="Прямая соединительная линия 28"/>
          <p:cNvCxnSpPr/>
          <p:nvPr/>
        </p:nvCxnSpPr>
        <p:spPr>
          <a:xfrm>
            <a:off x="5495026" y="132251"/>
            <a:ext cx="3390182" cy="114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Рисунок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5026" y="6720355"/>
            <a:ext cx="3401863" cy="1829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27696" y="882474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The digital economy refers to </a:t>
            </a:r>
            <a:endParaRPr lang="uk-UA" sz="2400" dirty="0" smtClean="0">
              <a:solidFill>
                <a:schemeClr val="bg1"/>
              </a:solidFill>
              <a:latin typeface="ZhikharevCTT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r>
              <a:rPr lang="en-US" sz="2400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economic </a:t>
            </a:r>
            <a:r>
              <a:rPr lang="en-US" sz="24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activities that </a:t>
            </a:r>
            <a:r>
              <a:rPr lang="en-US" sz="2400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result</a:t>
            </a:r>
            <a:endParaRPr lang="uk-UA" sz="2400" dirty="0" smtClean="0">
              <a:solidFill>
                <a:schemeClr val="bg1"/>
              </a:solidFill>
              <a:latin typeface="ZhikharevCTT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r>
              <a:rPr lang="en-US" sz="2400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from billions of daily online </a:t>
            </a:r>
            <a:endParaRPr lang="uk-UA" sz="2400" dirty="0" smtClean="0">
              <a:solidFill>
                <a:schemeClr val="bg1"/>
              </a:solidFill>
              <a:latin typeface="ZhikharevCTT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r>
              <a:rPr lang="en-US" sz="2400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connections </a:t>
            </a:r>
            <a:r>
              <a:rPr lang="en-US" sz="24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among people, </a:t>
            </a:r>
            <a:endParaRPr lang="uk-UA" sz="2400" dirty="0" smtClean="0">
              <a:solidFill>
                <a:schemeClr val="bg1"/>
              </a:solidFill>
              <a:latin typeface="ZhikharevCTT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r>
              <a:rPr lang="en-US" sz="2400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businesses</a:t>
            </a:r>
            <a:r>
              <a:rPr lang="en-US" sz="24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, devices, and data.</a:t>
            </a:r>
            <a:endParaRPr lang="uk-UA" sz="2400" dirty="0">
              <a:solidFill>
                <a:schemeClr val="bg1"/>
              </a:solidFill>
              <a:latin typeface="ZhikharevCTT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94117" y="3519751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Driven by rapid technological </a:t>
            </a:r>
            <a:endParaRPr lang="uk-UA" sz="2400" dirty="0" smtClean="0">
              <a:solidFill>
                <a:schemeClr val="bg1"/>
              </a:solidFill>
              <a:latin typeface="ZhikharevCTT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r>
              <a:rPr lang="en-US" sz="2400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advancements </a:t>
            </a:r>
            <a:r>
              <a:rPr lang="en-US" sz="24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like artificial </a:t>
            </a:r>
            <a:endParaRPr lang="uk-UA" sz="2400" dirty="0" smtClean="0">
              <a:solidFill>
                <a:schemeClr val="bg1"/>
              </a:solidFill>
              <a:latin typeface="ZhikharevCTT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r>
              <a:rPr lang="en-US" sz="2400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intelligence </a:t>
            </a:r>
            <a:r>
              <a:rPr lang="en-US" sz="24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(AI), machine </a:t>
            </a:r>
            <a:endParaRPr lang="uk-UA" sz="2400" dirty="0" smtClean="0">
              <a:solidFill>
                <a:schemeClr val="bg1"/>
              </a:solidFill>
              <a:latin typeface="ZhikharevCTT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r>
              <a:rPr lang="en-US" sz="2400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learning</a:t>
            </a:r>
            <a:r>
              <a:rPr lang="en-US" sz="24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, and automation.</a:t>
            </a:r>
            <a:endParaRPr lang="uk-UA" sz="2400" dirty="0">
              <a:solidFill>
                <a:schemeClr val="bg1"/>
              </a:solidFill>
              <a:latin typeface="ZhikharevCTT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34638" y="3244334"/>
            <a:ext cx="29227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What is the Digital Economy?</a:t>
            </a:r>
            <a:endParaRPr lang="uk-UA" dirty="0"/>
          </a:p>
        </p:txBody>
      </p:sp>
      <p:sp>
        <p:nvSpPr>
          <p:cNvPr id="5" name="Прямоугольник 4"/>
          <p:cNvSpPr/>
          <p:nvPr/>
        </p:nvSpPr>
        <p:spPr>
          <a:xfrm rot="2660117">
            <a:off x="8275214" y="1566622"/>
            <a:ext cx="53656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What is the Digital Economy?</a:t>
            </a:r>
            <a:endParaRPr lang="uk-UA" sz="4000" b="1" dirty="0">
              <a:solidFill>
                <a:schemeClr val="bg1"/>
              </a:solidFill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9152626" y="146587"/>
            <a:ext cx="19840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724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614"/>
            <a:ext cx="12192000" cy="6887308"/>
          </a:xfrm>
          <a:prstGeom prst="rect">
            <a:avLst/>
          </a:prstGeom>
        </p:spPr>
      </p:pic>
      <p:sp>
        <p:nvSpPr>
          <p:cNvPr id="17" name="Хорда 16"/>
          <p:cNvSpPr/>
          <p:nvPr/>
        </p:nvSpPr>
        <p:spPr>
          <a:xfrm rot="12182392">
            <a:off x="-2313259" y="-149753"/>
            <a:ext cx="7082287" cy="6392174"/>
          </a:xfrm>
          <a:prstGeom prst="chord">
            <a:avLst>
              <a:gd name="adj1" fmla="val 2700000"/>
              <a:gd name="adj2" fmla="val 16211510"/>
            </a:avLst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671" y="5541402"/>
            <a:ext cx="1743607" cy="1361521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361" y="2654300"/>
            <a:ext cx="1743607" cy="232277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609" y="2681679"/>
            <a:ext cx="1633870" cy="2261812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3671" y="-6614"/>
            <a:ext cx="1743607" cy="232277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40679" y="406867"/>
            <a:ext cx="8051321" cy="930665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Key Technologies Impacting Jobs:</a:t>
            </a:r>
            <a:endParaRPr lang="uk-UA" dirty="0">
              <a:solidFill>
                <a:schemeClr val="bg1"/>
              </a:solidFill>
              <a:latin typeface="ZhikharevCTT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/>
          <a:srcRect l="18280" r="34885"/>
          <a:stretch/>
        </p:blipFill>
        <p:spPr>
          <a:xfrm>
            <a:off x="936326" y="2695404"/>
            <a:ext cx="1628436" cy="223975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9"/>
          <a:srcRect r="18087"/>
          <a:stretch/>
        </p:blipFill>
        <p:spPr>
          <a:xfrm>
            <a:off x="929926" y="5572205"/>
            <a:ext cx="1623494" cy="128579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10"/>
          <a:srcRect r="47555"/>
          <a:stretch/>
        </p:blipFill>
        <p:spPr>
          <a:xfrm>
            <a:off x="915390" y="32650"/>
            <a:ext cx="1649372" cy="2244248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2970361" y="1744269"/>
            <a:ext cx="7450347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Automation</a:t>
            </a:r>
            <a:r>
              <a:rPr lang="en-US" sz="28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– Robotics and AI replacing repetitive manual tasks.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Artificial Intelligence (AI)</a:t>
            </a:r>
            <a:r>
              <a:rPr lang="en-US" sz="28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– Machines performing cognitive tasks (e.g., customer service, analysis).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Big Data &amp; Analytics</a:t>
            </a:r>
            <a:r>
              <a:rPr lang="en-US" sz="28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– Informs decision-making, shifts in demand for analytical skills.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Remote Collaboration Tools</a:t>
            </a:r>
            <a:r>
              <a:rPr lang="en-US" sz="28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– Transforms work culture and remote job opportunities.</a:t>
            </a:r>
          </a:p>
        </p:txBody>
      </p:sp>
    </p:spTree>
    <p:extLst>
      <p:ext uri="{BB962C8B-B14F-4D97-AF65-F5344CB8AC3E}">
        <p14:creationId xmlns:p14="http://schemas.microsoft.com/office/powerpoint/2010/main" val="426449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730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249303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355047"/>
            <a:ext cx="12192000" cy="2502953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0" y="2191109"/>
            <a:ext cx="12192000" cy="1725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0385" y="4653693"/>
            <a:ext cx="12192000" cy="304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5719313" y="3137730"/>
            <a:ext cx="12192000" cy="30450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/>
          <p:nvPr/>
        </p:nvCxnSpPr>
        <p:spPr>
          <a:xfrm flipH="1">
            <a:off x="361461" y="2493034"/>
            <a:ext cx="15226" cy="186201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56717" y="327804"/>
            <a:ext cx="5474898" cy="827148"/>
          </a:xfrm>
        </p:spPr>
        <p:txBody>
          <a:bodyPr>
            <a:normAutofit fontScale="90000"/>
          </a:bodyPr>
          <a:lstStyle/>
          <a:p>
            <a:r>
              <a:rPr lang="uk-UA" dirty="0" err="1">
                <a:solidFill>
                  <a:sysClr val="windowText" lastClr="000000"/>
                </a:solidFill>
                <a:latin typeface="ZhikharevCTT" pitchFamily="2" charset="0"/>
              </a:rPr>
              <a:t>Відеоконференції</a:t>
            </a:r>
            <a:endParaRPr lang="uk-UA" dirty="0">
              <a:solidFill>
                <a:sysClr val="windowText" lastClr="000000"/>
              </a:solidFill>
              <a:latin typeface="ZhikharevCTT" pitchFamily="2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000855"/>
            <a:ext cx="12192000" cy="161558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48785"/>
            <a:ext cx="12192000" cy="161558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750498" y="1800760"/>
            <a:ext cx="10757140" cy="326294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494" y="219135"/>
            <a:ext cx="24386" cy="187163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494" y="5011754"/>
            <a:ext cx="24386" cy="187163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0498" y="1830610"/>
            <a:ext cx="10774393" cy="322608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596332" y="530268"/>
            <a:ext cx="50464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Impact on Job Market</a:t>
            </a:r>
            <a:endParaRPr lang="uk-UA" sz="6000" dirty="0">
              <a:solidFill>
                <a:schemeClr val="bg1"/>
              </a:solidFill>
              <a:latin typeface="ZhikharevCTT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6" name="AutoShape 2" descr="Діаграма відповідей у Формах. Назва запитання: Який вид спорту ви вважаєте найбільш популярним у світі?&#10;. Кількість відповідей: 18 відповідей."/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1" name="AutoShape 4" descr="Діаграма відповідей у Формах. Назва запитання: Який вид спорту ви вважаєте найбільш популярним у світі?&#10;. Кількість відповідей: 18 відповідей."/>
          <p:cNvSpPr>
            <a:spLocks noChangeAspect="1" noChangeArrowheads="1"/>
          </p:cNvSpPr>
          <p:nvPr/>
        </p:nvSpPr>
        <p:spPr bwMode="auto">
          <a:xfrm>
            <a:off x="307975" y="2365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1906437" y="2450528"/>
            <a:ext cx="9109097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1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Job</a:t>
            </a:r>
            <a:r>
              <a:rPr kumimoji="0" lang="uk-UA" altLang="uk-UA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kumimoji="0" lang="uk-UA" altLang="uk-UA" sz="1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Creatio</a:t>
            </a:r>
            <a:r>
              <a:rPr kumimoji="0" lang="en-US" altLang="uk-UA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altLang="uk-UA" b="1" dirty="0">
                <a:solidFill>
                  <a:schemeClr val="bg1"/>
                </a:solidFill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lang="en-US" altLang="uk-UA" b="1" dirty="0" smtClean="0">
                <a:solidFill>
                  <a:schemeClr val="bg1"/>
                </a:solidFill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      </a:t>
            </a:r>
            <a:r>
              <a:rPr kumimoji="0" lang="uk-UA" altLang="uk-UA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New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kumimoji="0" lang="uk-UA" altLang="uk-UA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jobs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kumimoji="0" lang="uk-UA" altLang="uk-UA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in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kumimoji="0" lang="uk-UA" altLang="uk-UA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tech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kumimoji="0" lang="uk-UA" altLang="uk-UA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sectors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(</a:t>
            </a:r>
            <a:r>
              <a:rPr kumimoji="0" lang="uk-UA" altLang="uk-UA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e.g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., </a:t>
            </a:r>
            <a:r>
              <a:rPr kumimoji="0" lang="uk-UA" altLang="uk-UA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data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kumimoji="0" lang="uk-UA" altLang="uk-UA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science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, </a:t>
            </a:r>
            <a:r>
              <a:rPr kumimoji="0" lang="uk-UA" altLang="uk-UA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cybersecurity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, </a:t>
            </a:r>
            <a:r>
              <a:rPr kumimoji="0" lang="uk-UA" altLang="uk-UA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software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kumimoji="0" lang="uk-UA" altLang="uk-UA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engineering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1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Job</a:t>
            </a:r>
            <a:r>
              <a:rPr kumimoji="0" lang="uk-UA" altLang="uk-UA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kumimoji="0" lang="uk-UA" altLang="uk-UA" sz="1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Displacement</a:t>
            </a: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      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Automation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and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AI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replacing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routine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,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manual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jobs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1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Changing</a:t>
            </a:r>
            <a:r>
              <a:rPr kumimoji="0" lang="uk-UA" altLang="uk-UA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kumimoji="0" lang="uk-UA" altLang="uk-UA" sz="1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Job</a:t>
            </a:r>
            <a:r>
              <a:rPr kumimoji="0" lang="uk-UA" altLang="uk-UA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kumimoji="0" lang="uk-UA" altLang="uk-UA" sz="1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Roles</a:t>
            </a: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uk-UA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      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More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emphasis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on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digital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skills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and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adaptability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5324" y="328040"/>
            <a:ext cx="2266171" cy="133486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2775" y="5159411"/>
            <a:ext cx="2208720" cy="136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85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5467"/>
            <a:ext cx="12192000" cy="6887308"/>
          </a:xfrm>
          <a:prstGeom prst="rect">
            <a:avLst/>
          </a:prstGeom>
        </p:spPr>
      </p:pic>
      <p:sp>
        <p:nvSpPr>
          <p:cNvPr id="4" name="Хорда 3"/>
          <p:cNvSpPr/>
          <p:nvPr/>
        </p:nvSpPr>
        <p:spPr>
          <a:xfrm rot="15437875">
            <a:off x="5893103" y="-9213399"/>
            <a:ext cx="5328489" cy="15139936"/>
          </a:xfrm>
          <a:prstGeom prst="chord">
            <a:avLst>
              <a:gd name="adj1" fmla="val 7640654"/>
              <a:gd name="adj2" fmla="val 1620687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8" name="Группа 7"/>
          <p:cNvGrpSpPr/>
          <p:nvPr/>
        </p:nvGrpSpPr>
        <p:grpSpPr>
          <a:xfrm>
            <a:off x="1130061" y="472315"/>
            <a:ext cx="11263830" cy="2039238"/>
            <a:chOff x="1130061" y="472315"/>
            <a:chExt cx="11263830" cy="2039238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>
              <a:biLevel thresh="25000"/>
            </a:blip>
            <a:stretch>
              <a:fillRect/>
            </a:stretch>
          </p:blipFill>
          <p:spPr>
            <a:xfrm rot="21306258">
              <a:off x="1130061" y="472315"/>
              <a:ext cx="11130951" cy="1455174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>
              <a:biLevel thresh="25000"/>
            </a:blip>
            <a:stretch>
              <a:fillRect/>
            </a:stretch>
          </p:blipFill>
          <p:spPr>
            <a:xfrm rot="20931688">
              <a:off x="1334789" y="1054483"/>
              <a:ext cx="11059102" cy="1457070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88271" y="705201"/>
            <a:ext cx="9144000" cy="974343"/>
          </a:xfrm>
        </p:spPr>
        <p:txBody>
          <a:bodyPr>
            <a:noAutofit/>
          </a:bodyPr>
          <a:lstStyle/>
          <a:p>
            <a:r>
              <a:rPr lang="en-US" sz="72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Skills in Demand</a:t>
            </a:r>
            <a:endParaRPr lang="uk-UA" sz="7200" dirty="0">
              <a:solidFill>
                <a:schemeClr val="bg1"/>
              </a:solidFill>
              <a:latin typeface="ZhikharevCTT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88271" y="603849"/>
            <a:ext cx="9151284" cy="97478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2967487"/>
            <a:ext cx="12192000" cy="2820838"/>
          </a:xfrm>
          <a:prstGeom prst="rect">
            <a:avLst/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Прямоугольник 14"/>
          <p:cNvSpPr/>
          <p:nvPr/>
        </p:nvSpPr>
        <p:spPr>
          <a:xfrm>
            <a:off x="1088271" y="3293481"/>
            <a:ext cx="17203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Digital Literacy</a:t>
            </a:r>
            <a:endParaRPr lang="uk-UA" sz="2800" b="1" dirty="0">
              <a:solidFill>
                <a:schemeClr val="bg1"/>
              </a:solidFill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795707" y="3293481"/>
            <a:ext cx="17291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Technical Skills</a:t>
            </a:r>
            <a:endParaRPr lang="uk-UA" sz="2800" b="1" dirty="0">
              <a:solidFill>
                <a:schemeClr val="bg1"/>
              </a:solidFill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044997" y="3293481"/>
            <a:ext cx="11945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Soft Skills</a:t>
            </a:r>
            <a:endParaRPr lang="uk-UA" sz="2800" b="1" dirty="0">
              <a:solidFill>
                <a:schemeClr val="bg1"/>
              </a:solidFill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3280" y="4007764"/>
            <a:ext cx="2350323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Proficiency</a:t>
            </a:r>
          </a:p>
          <a:p>
            <a:pPr algn="ctr"/>
            <a:r>
              <a:rPr lang="en-US" sz="2800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with digital tools and </a:t>
            </a:r>
            <a:endParaRPr lang="en-US" sz="2800" dirty="0" smtClean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algn="ctr"/>
            <a:r>
              <a:rPr lang="en-US" sz="2800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platforms</a:t>
            </a:r>
            <a:r>
              <a:rPr lang="en-US" dirty="0"/>
              <a:t>.</a:t>
            </a:r>
            <a:endParaRPr lang="uk-UA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386300" y="3971745"/>
            <a:ext cx="2547942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Coding, </a:t>
            </a:r>
            <a:r>
              <a:rPr lang="en-US" sz="2800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data</a:t>
            </a:r>
          </a:p>
          <a:p>
            <a:pPr algn="ctr"/>
            <a:r>
              <a:rPr lang="en-US" sz="2800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analysis, cybersecurity, </a:t>
            </a:r>
            <a:endParaRPr lang="en-US" sz="2800" dirty="0" smtClean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algn="ctr"/>
            <a:r>
              <a:rPr lang="en-US" sz="2800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AI </a:t>
            </a:r>
            <a:r>
              <a:rPr lang="en-US" sz="28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development.</a:t>
            </a:r>
            <a:endParaRPr lang="uk-UA" sz="2800" dirty="0">
              <a:solidFill>
                <a:schemeClr val="bg1"/>
              </a:solidFill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693138" y="4009284"/>
            <a:ext cx="1898276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Adaptability, </a:t>
            </a:r>
            <a:endParaRPr lang="en-US" sz="2800" dirty="0" smtClean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algn="ctr"/>
            <a:r>
              <a:rPr lang="en-US" sz="2800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problem-solving</a:t>
            </a:r>
            <a:r>
              <a:rPr lang="en-US" sz="28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, </a:t>
            </a:r>
            <a:endParaRPr lang="en-US" sz="2800" dirty="0" smtClean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algn="ctr"/>
            <a:r>
              <a:rPr lang="en-US" sz="2800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critical thinking</a:t>
            </a:r>
            <a:r>
              <a:rPr lang="en-US" sz="28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.</a:t>
            </a:r>
            <a:endParaRPr lang="uk-UA" sz="2800" dirty="0">
              <a:solidFill>
                <a:schemeClr val="bg1"/>
              </a:solidFill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95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6273" y="293299"/>
            <a:ext cx="2647072" cy="62841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98" y="293299"/>
            <a:ext cx="2647072" cy="6284179"/>
          </a:xfrm>
          <a:prstGeom prst="rect">
            <a:avLst/>
          </a:prstGeom>
        </p:spPr>
      </p:pic>
      <p:sp>
        <p:nvSpPr>
          <p:cNvPr id="30" name="Овал 29"/>
          <p:cNvSpPr/>
          <p:nvPr/>
        </p:nvSpPr>
        <p:spPr>
          <a:xfrm>
            <a:off x="4413848" y="1790925"/>
            <a:ext cx="3364302" cy="32218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Case Studies</a:t>
            </a:r>
            <a:endParaRPr lang="uk-UA" sz="4400" dirty="0">
              <a:solidFill>
                <a:schemeClr val="bg1"/>
              </a:solidFill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2609882" y="0"/>
            <a:ext cx="39922" cy="678898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0" y="6556075"/>
            <a:ext cx="12192000" cy="862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0" y="276045"/>
            <a:ext cx="12192000" cy="862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181155" y="293299"/>
            <a:ext cx="17253" cy="626277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" name="Овал 35"/>
          <p:cNvSpPr/>
          <p:nvPr/>
        </p:nvSpPr>
        <p:spPr>
          <a:xfrm>
            <a:off x="4280138" y="1708030"/>
            <a:ext cx="3631721" cy="342662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2609882" y="1199072"/>
            <a:ext cx="659606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2664751" y="5388055"/>
            <a:ext cx="659606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58083" y="1708030"/>
            <a:ext cx="245859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Automation in </a:t>
            </a:r>
            <a:endParaRPr lang="uk-UA" sz="2800" b="1" dirty="0" smtClean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Manufacturing</a:t>
            </a:r>
            <a:r>
              <a:rPr lang="en-US" sz="2800" b="1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:</a:t>
            </a:r>
            <a:r>
              <a:rPr lang="en-US" sz="28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endParaRPr lang="uk-UA" sz="2800" dirty="0" smtClean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algn="ctr"/>
            <a:r>
              <a:rPr lang="en-US" sz="2800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Robots </a:t>
            </a:r>
            <a:r>
              <a:rPr lang="en-US" sz="28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and AI </a:t>
            </a:r>
            <a:r>
              <a:rPr lang="en-US" sz="2800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are</a:t>
            </a:r>
            <a:endParaRPr lang="uk-UA" sz="2800" dirty="0" smtClean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algn="ctr"/>
            <a:r>
              <a:rPr lang="en-US" sz="2800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transforming the in</a:t>
            </a:r>
            <a:r>
              <a:rPr lang="uk-UA" sz="2800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-</a:t>
            </a:r>
          </a:p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dustry</a:t>
            </a:r>
            <a:r>
              <a:rPr lang="en-US" sz="2800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, increasing </a:t>
            </a:r>
            <a:endParaRPr lang="uk-UA" sz="2800" dirty="0" smtClean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algn="ctr"/>
            <a:r>
              <a:rPr lang="en-US" sz="2800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efficiency but </a:t>
            </a:r>
            <a:r>
              <a:rPr lang="en-US" sz="2800" dirty="0" err="1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redu-cing</a:t>
            </a:r>
            <a:r>
              <a:rPr lang="en-US" sz="2800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the need for manual labor.</a:t>
            </a:r>
            <a:endParaRPr lang="uk-UA" sz="2800" dirty="0">
              <a:solidFill>
                <a:schemeClr val="bg1"/>
              </a:solidFill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1143" y="319093"/>
            <a:ext cx="2890858" cy="6285521"/>
          </a:xfrm>
          <a:prstGeom prst="rect">
            <a:avLst/>
          </a:prstGeom>
        </p:spPr>
      </p:pic>
      <p:cxnSp>
        <p:nvCxnSpPr>
          <p:cNvPr id="38" name="Прямая соединительная линия 37"/>
          <p:cNvCxnSpPr/>
          <p:nvPr/>
        </p:nvCxnSpPr>
        <p:spPr>
          <a:xfrm>
            <a:off x="11959282" y="284672"/>
            <a:ext cx="0" cy="629280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4375" y="-7369"/>
            <a:ext cx="54869" cy="680372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585494" y="1721917"/>
            <a:ext cx="6096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Rise of Remote </a:t>
            </a:r>
            <a:endParaRPr lang="en-US" sz="2800" b="1" dirty="0" smtClean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Work </a:t>
            </a:r>
            <a:r>
              <a:rPr lang="en-US" sz="2800" b="1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Platforms:</a:t>
            </a:r>
            <a:r>
              <a:rPr lang="en-US" sz="28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endParaRPr lang="en-US" sz="2800" dirty="0" smtClean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algn="ctr"/>
            <a:r>
              <a:rPr lang="en-US" sz="2800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Platforms </a:t>
            </a:r>
            <a:r>
              <a:rPr lang="en-US" sz="28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like </a:t>
            </a:r>
            <a:r>
              <a:rPr lang="en-US" sz="2800" dirty="0" err="1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Upwork</a:t>
            </a:r>
            <a:r>
              <a:rPr lang="en-US" sz="28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endParaRPr lang="en-US" sz="2800" dirty="0" smtClean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algn="ctr"/>
            <a:r>
              <a:rPr lang="en-US" sz="2800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and </a:t>
            </a:r>
            <a:r>
              <a:rPr lang="en-US" sz="28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Fiverr enable </a:t>
            </a:r>
            <a:r>
              <a:rPr lang="en-US" sz="2800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free-</a:t>
            </a:r>
          </a:p>
          <a:p>
            <a:pPr algn="ctr"/>
            <a:r>
              <a:rPr lang="en-US" sz="2800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lancers </a:t>
            </a:r>
            <a:r>
              <a:rPr lang="en-US" sz="28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to work </a:t>
            </a:r>
            <a:r>
              <a:rPr lang="en-US" sz="2800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from</a:t>
            </a:r>
          </a:p>
          <a:p>
            <a:pPr algn="ctr"/>
            <a:r>
              <a:rPr lang="en-US" sz="2800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anywhere, </a:t>
            </a:r>
            <a:r>
              <a:rPr lang="en-US" sz="2800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highlighting</a:t>
            </a:r>
          </a:p>
          <a:p>
            <a:pPr algn="ctr"/>
            <a:r>
              <a:rPr lang="en-US" sz="2800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the shift towards the </a:t>
            </a:r>
            <a:endParaRPr lang="en-US" sz="2800" dirty="0" smtClean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algn="ctr"/>
            <a:r>
              <a:rPr lang="en-US" sz="2800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gig </a:t>
            </a:r>
            <a:r>
              <a:rPr lang="en-US" sz="28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economy.</a:t>
            </a:r>
            <a:endParaRPr lang="uk-UA" sz="2800" dirty="0">
              <a:solidFill>
                <a:schemeClr val="bg1"/>
              </a:solidFill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1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882</TotalTime>
  <Words>269</Words>
  <Application>Microsoft Office PowerPoint</Application>
  <PresentationFormat>Широкоэкранный</PresentationFormat>
  <Paragraphs>55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Microsoft Himalaya</vt:lpstr>
      <vt:lpstr>ZhikharevCTT</vt:lpstr>
      <vt:lpstr>Office Theme</vt:lpstr>
      <vt:lpstr>Презентация PowerPoint</vt:lpstr>
      <vt:lpstr>Презентация PowerPoint</vt:lpstr>
      <vt:lpstr>Key Technologies Impacting Jobs:</vt:lpstr>
      <vt:lpstr>Відеоконференції</vt:lpstr>
      <vt:lpstr>Skills in Demand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Учетная запись Майкрософт</cp:lastModifiedBy>
  <cp:revision>57</cp:revision>
  <dcterms:created xsi:type="dcterms:W3CDTF">2024-10-10T14:37:46Z</dcterms:created>
  <dcterms:modified xsi:type="dcterms:W3CDTF">2025-04-28T14:58:31Z</dcterms:modified>
</cp:coreProperties>
</file>