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37" autoAdjust="0"/>
  </p:normalViewPr>
  <p:slideViewPr>
    <p:cSldViewPr snapToGrid="0">
      <p:cViewPr varScale="1">
        <p:scale>
          <a:sx n="65" d="100"/>
          <a:sy n="65" d="100"/>
        </p:scale>
        <p:origin x="858" y="7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transition spd="slow">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B61BEF0D-F0BB-DE4B-95CE-6DB70DBA9567}" type="datetimeFigureOut">
              <a:rPr lang="en-US" dirty="0"/>
              <a:pPr/>
              <a:t>4/10/2020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randomBar dir="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transition spd="slow">
    <p:randomBar dir="ver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randomBar dir="ver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transition spd="slow">
    <p:randomBar dir="vert"/>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randomBar dir="vert"/>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randomBar dir="vert"/>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4/10/2020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4/10/2020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4/10/2020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4/10/2020</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ransition spd="slow">
    <p:randomBar dir="vert"/>
  </p:transition>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48486" y="347578"/>
            <a:ext cx="9292302" cy="1907275"/>
          </a:xfrm>
          <a:effectLst>
            <a:outerShdw blurRad="50800" dist="38100" dir="13500000" algn="br" rotWithShape="0">
              <a:prstClr val="black">
                <a:alpha val="40000"/>
              </a:prstClr>
            </a:outerShdw>
          </a:effectLst>
        </p:spPr>
        <p:txBody>
          <a:bodyPr/>
          <a:lstStyle/>
          <a:p>
            <a:pPr algn="ctr"/>
            <a:r>
              <a:rPr lang="uk-UA" b="1" cap="none" dirty="0" smtClean="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Живі національні символи України</a:t>
            </a:r>
            <a:endParaRPr lang="uk-UA" b="1" cap="none" dirty="0">
              <a:ln w="12700">
                <a:solidFill>
                  <a:schemeClr val="tx2">
                    <a:lumMod val="75000"/>
                  </a:schemeClr>
                </a:solidFill>
                <a:prstDash val="solid"/>
              </a:ln>
              <a:solidFill>
                <a:srgbClr val="FFFF00"/>
              </a:solidFill>
              <a:effectLst>
                <a:outerShdw dist="38100" dir="2640000" algn="bl" rotWithShape="0">
                  <a:schemeClr val="tx2">
                    <a:lumMod val="75000"/>
                  </a:schemeClr>
                </a:outerShdw>
              </a:effectLst>
            </a:endParaRPr>
          </a:p>
        </p:txBody>
      </p:sp>
      <p:pic>
        <p:nvPicPr>
          <p:cNvPr id="4" name="Рисунок 3"/>
          <p:cNvPicPr>
            <a:picLocks noChangeAspect="1"/>
          </p:cNvPicPr>
          <p:nvPr/>
        </p:nvPicPr>
        <p:blipFill>
          <a:blip r:embed="rId2"/>
          <a:stretch>
            <a:fillRect/>
          </a:stretch>
        </p:blipFill>
        <p:spPr>
          <a:xfrm>
            <a:off x="3308290" y="2722159"/>
            <a:ext cx="5572694" cy="3740063"/>
          </a:xfrm>
          <a:prstGeom prst="rect">
            <a:avLst/>
          </a:prstGeom>
        </p:spPr>
      </p:pic>
    </p:spTree>
    <p:extLst>
      <p:ext uri="{BB962C8B-B14F-4D97-AF65-F5344CB8AC3E}">
        <p14:creationId xmlns:p14="http://schemas.microsoft.com/office/powerpoint/2010/main" val="1280328203"/>
      </p:ext>
    </p:extLst>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74547" y="0"/>
            <a:ext cx="2250717" cy="1397274"/>
          </a:xfrm>
        </p:spPr>
        <p:txBody>
          <a:bodyPr>
            <a:normAutofit/>
          </a:bodyPr>
          <a:lstStyle/>
          <a:p>
            <a:r>
              <a:rPr lang="uk-UA" sz="5400" b="1" cap="none" dirty="0" smtClean="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Вінок</a:t>
            </a:r>
            <a:endParaRPr lang="uk-UA" sz="5400" b="1" cap="none" dirty="0">
              <a:ln w="12700">
                <a:solidFill>
                  <a:schemeClr val="tx2">
                    <a:lumMod val="75000"/>
                  </a:schemeClr>
                </a:solidFill>
                <a:prstDash val="solid"/>
              </a:ln>
              <a:solidFill>
                <a:srgbClr val="FFFF00"/>
              </a:solidFill>
              <a:effectLst>
                <a:outerShdw dist="38100" dir="2640000" algn="bl" rotWithShape="0">
                  <a:schemeClr val="tx2">
                    <a:lumMod val="75000"/>
                  </a:schemeClr>
                </a:outerShdw>
              </a:effectLst>
            </a:endParaRPr>
          </a:p>
        </p:txBody>
      </p:sp>
      <p:sp>
        <p:nvSpPr>
          <p:cNvPr id="3" name="Объект 2"/>
          <p:cNvSpPr>
            <a:spLocks noGrp="1"/>
          </p:cNvSpPr>
          <p:nvPr>
            <p:ph idx="1"/>
          </p:nvPr>
        </p:nvSpPr>
        <p:spPr>
          <a:xfrm>
            <a:off x="296272" y="1397274"/>
            <a:ext cx="8356549" cy="3414252"/>
          </a:xfrm>
        </p:spPr>
        <p:txBody>
          <a:bodyPr/>
          <a:lstStyle/>
          <a:p>
            <a:pPr algn="just"/>
            <a:r>
              <a:rPr lang="ru-RU" dirty="0" err="1">
                <a:solidFill>
                  <a:schemeClr val="bg1"/>
                </a:solidFill>
              </a:rPr>
              <a:t>Вінок</a:t>
            </a:r>
            <a:r>
              <a:rPr lang="ru-RU" dirty="0">
                <a:solidFill>
                  <a:schemeClr val="bg1"/>
                </a:solidFill>
              </a:rPr>
              <a:t> — символ </a:t>
            </a:r>
            <a:r>
              <a:rPr lang="ru-RU" dirty="0" err="1">
                <a:solidFill>
                  <a:schemeClr val="bg1"/>
                </a:solidFill>
              </a:rPr>
              <a:t>життя</a:t>
            </a:r>
            <a:r>
              <a:rPr lang="ru-RU" dirty="0">
                <a:solidFill>
                  <a:schemeClr val="bg1"/>
                </a:solidFill>
              </a:rPr>
              <a:t>, </a:t>
            </a:r>
            <a:r>
              <a:rPr lang="ru-RU" dirty="0" err="1">
                <a:solidFill>
                  <a:schemeClr val="bg1"/>
                </a:solidFill>
              </a:rPr>
              <a:t>долі</a:t>
            </a:r>
            <a:r>
              <a:rPr lang="ru-RU" dirty="0">
                <a:solidFill>
                  <a:schemeClr val="bg1"/>
                </a:solidFill>
              </a:rPr>
              <a:t>, </a:t>
            </a:r>
            <a:r>
              <a:rPr lang="ru-RU" dirty="0" err="1">
                <a:solidFill>
                  <a:schemeClr val="bg1"/>
                </a:solidFill>
              </a:rPr>
              <a:t>життєвої</a:t>
            </a:r>
            <a:r>
              <a:rPr lang="ru-RU" dirty="0">
                <a:solidFill>
                  <a:schemeClr val="bg1"/>
                </a:solidFill>
              </a:rPr>
              <a:t> </a:t>
            </a:r>
            <a:r>
              <a:rPr lang="ru-RU" dirty="0" err="1">
                <a:solidFill>
                  <a:schemeClr val="bg1"/>
                </a:solidFill>
              </a:rPr>
              <a:t>сили</a:t>
            </a:r>
            <a:r>
              <a:rPr lang="ru-RU" dirty="0">
                <a:solidFill>
                  <a:schemeClr val="bg1"/>
                </a:solidFill>
              </a:rPr>
              <a:t>; символ </a:t>
            </a:r>
            <a:r>
              <a:rPr lang="ru-RU" dirty="0" err="1">
                <a:solidFill>
                  <a:schemeClr val="bg1"/>
                </a:solidFill>
              </a:rPr>
              <a:t>дівоцтва</a:t>
            </a:r>
            <a:r>
              <a:rPr lang="ru-RU" dirty="0">
                <a:solidFill>
                  <a:schemeClr val="bg1"/>
                </a:solidFill>
              </a:rPr>
              <a:t>. </a:t>
            </a:r>
            <a:r>
              <a:rPr lang="ru-RU" dirty="0" err="1">
                <a:solidFill>
                  <a:schemeClr val="bg1"/>
                </a:solidFill>
              </a:rPr>
              <a:t>Вінок</a:t>
            </a:r>
            <a:r>
              <a:rPr lang="ru-RU" dirty="0">
                <a:solidFill>
                  <a:schemeClr val="bg1"/>
                </a:solidFill>
              </a:rPr>
              <a:t> є </a:t>
            </a:r>
            <a:r>
              <a:rPr lang="ru-RU" dirty="0" err="1">
                <a:solidFill>
                  <a:schemeClr val="bg1"/>
                </a:solidFill>
              </a:rPr>
              <a:t>також</a:t>
            </a:r>
            <a:r>
              <a:rPr lang="ru-RU" dirty="0">
                <a:solidFill>
                  <a:schemeClr val="bg1"/>
                </a:solidFill>
              </a:rPr>
              <a:t> символом </a:t>
            </a:r>
            <a:r>
              <a:rPr lang="ru-RU" dirty="0" err="1">
                <a:solidFill>
                  <a:schemeClr val="bg1"/>
                </a:solidFill>
              </a:rPr>
              <a:t>довершеності</a:t>
            </a:r>
            <a:r>
              <a:rPr lang="ru-RU" dirty="0">
                <a:solidFill>
                  <a:schemeClr val="bg1"/>
                </a:solidFill>
              </a:rPr>
              <a:t>:</a:t>
            </a:r>
          </a:p>
          <a:p>
            <a:pPr marL="0" indent="0" algn="just">
              <a:buNone/>
            </a:pPr>
            <a:r>
              <a:rPr lang="ru-RU" dirty="0" smtClean="0">
                <a:solidFill>
                  <a:schemeClr val="bg1"/>
                </a:solidFill>
              </a:rPr>
              <a:t> </a:t>
            </a:r>
            <a:r>
              <a:rPr lang="ru-RU" dirty="0">
                <a:solidFill>
                  <a:schemeClr val="bg1"/>
                </a:solidFill>
              </a:rPr>
              <a:t> </a:t>
            </a:r>
            <a:r>
              <a:rPr lang="ru-RU" dirty="0" smtClean="0">
                <a:solidFill>
                  <a:schemeClr val="bg1"/>
                </a:solidFill>
              </a:rPr>
              <a:t>  А </a:t>
            </a:r>
            <a:r>
              <a:rPr lang="ru-RU" dirty="0">
                <a:solidFill>
                  <a:schemeClr val="bg1"/>
                </a:solidFill>
              </a:rPr>
              <a:t>в </a:t>
            </a:r>
            <a:r>
              <a:rPr lang="ru-RU" dirty="0" err="1">
                <a:solidFill>
                  <a:schemeClr val="bg1"/>
                </a:solidFill>
              </a:rPr>
              <a:t>цьому</a:t>
            </a:r>
            <a:r>
              <a:rPr lang="ru-RU" dirty="0">
                <a:solidFill>
                  <a:schemeClr val="bg1"/>
                </a:solidFill>
              </a:rPr>
              <a:t> </a:t>
            </a:r>
            <a:r>
              <a:rPr lang="ru-RU" dirty="0" err="1">
                <a:solidFill>
                  <a:schemeClr val="bg1"/>
                </a:solidFill>
              </a:rPr>
              <a:t>домочку</a:t>
            </a:r>
            <a:r>
              <a:rPr lang="ru-RU" dirty="0">
                <a:solidFill>
                  <a:schemeClr val="bg1"/>
                </a:solidFill>
              </a:rPr>
              <a:t>, як у </a:t>
            </a:r>
            <a:r>
              <a:rPr lang="ru-RU" dirty="0" err="1">
                <a:solidFill>
                  <a:schemeClr val="bg1"/>
                </a:solidFill>
              </a:rPr>
              <a:t>віночку</a:t>
            </a:r>
            <a:endParaRPr lang="ru-RU" dirty="0">
              <a:solidFill>
                <a:schemeClr val="bg1"/>
              </a:solidFill>
            </a:endParaRPr>
          </a:p>
          <a:p>
            <a:pPr marL="0" indent="0" algn="just">
              <a:buNone/>
            </a:pPr>
            <a:r>
              <a:rPr lang="ru-RU" dirty="0" smtClean="0">
                <a:solidFill>
                  <a:schemeClr val="bg1"/>
                </a:solidFill>
              </a:rPr>
              <a:t>    Тут </a:t>
            </a:r>
            <a:r>
              <a:rPr lang="ru-RU" dirty="0" err="1">
                <a:solidFill>
                  <a:schemeClr val="bg1"/>
                </a:solidFill>
              </a:rPr>
              <a:t>господар</a:t>
            </a:r>
            <a:r>
              <a:rPr lang="ru-RU" dirty="0">
                <a:solidFill>
                  <a:schemeClr val="bg1"/>
                </a:solidFill>
              </a:rPr>
              <a:t> — </a:t>
            </a:r>
            <a:r>
              <a:rPr lang="ru-RU" dirty="0" err="1">
                <a:solidFill>
                  <a:schemeClr val="bg1"/>
                </a:solidFill>
              </a:rPr>
              <a:t>багатства</a:t>
            </a:r>
            <a:r>
              <a:rPr lang="ru-RU" dirty="0">
                <a:solidFill>
                  <a:schemeClr val="bg1"/>
                </a:solidFill>
              </a:rPr>
              <a:t> </a:t>
            </a:r>
            <a:r>
              <a:rPr lang="ru-RU" dirty="0" err="1">
                <a:solidFill>
                  <a:schemeClr val="bg1"/>
                </a:solidFill>
              </a:rPr>
              <a:t>володар</a:t>
            </a:r>
            <a:r>
              <a:rPr lang="ru-RU" dirty="0">
                <a:solidFill>
                  <a:schemeClr val="bg1"/>
                </a:solidFill>
              </a:rPr>
              <a:t>,</a:t>
            </a:r>
          </a:p>
          <a:p>
            <a:pPr marL="0" indent="0" algn="just">
              <a:buNone/>
            </a:pPr>
            <a:r>
              <a:rPr lang="ru-RU" dirty="0" smtClean="0">
                <a:solidFill>
                  <a:schemeClr val="bg1"/>
                </a:solidFill>
              </a:rPr>
              <a:t>    Тут </a:t>
            </a:r>
            <a:r>
              <a:rPr lang="ru-RU" dirty="0" err="1">
                <a:solidFill>
                  <a:schemeClr val="bg1"/>
                </a:solidFill>
              </a:rPr>
              <a:t>господиня</a:t>
            </a:r>
            <a:r>
              <a:rPr lang="ru-RU" dirty="0">
                <a:solidFill>
                  <a:schemeClr val="bg1"/>
                </a:solidFill>
              </a:rPr>
              <a:t> — </a:t>
            </a:r>
            <a:r>
              <a:rPr lang="ru-RU" dirty="0" err="1">
                <a:solidFill>
                  <a:schemeClr val="bg1"/>
                </a:solidFill>
              </a:rPr>
              <a:t>червона</a:t>
            </a:r>
            <a:r>
              <a:rPr lang="ru-RU" dirty="0">
                <a:solidFill>
                  <a:schemeClr val="bg1"/>
                </a:solidFill>
              </a:rPr>
              <a:t> калина,</a:t>
            </a:r>
          </a:p>
          <a:p>
            <a:pPr marL="0" indent="0" algn="just">
              <a:buNone/>
            </a:pPr>
            <a:r>
              <a:rPr lang="ru-RU" dirty="0" smtClean="0">
                <a:solidFill>
                  <a:schemeClr val="bg1"/>
                </a:solidFill>
              </a:rPr>
              <a:t>    Тут </a:t>
            </a:r>
            <a:r>
              <a:rPr lang="ru-RU" dirty="0" err="1">
                <a:solidFill>
                  <a:schemeClr val="bg1"/>
                </a:solidFill>
              </a:rPr>
              <a:t>дівочки</a:t>
            </a:r>
            <a:r>
              <a:rPr lang="ru-RU" dirty="0">
                <a:solidFill>
                  <a:schemeClr val="bg1"/>
                </a:solidFill>
              </a:rPr>
              <a:t>, як </a:t>
            </a:r>
            <a:r>
              <a:rPr lang="ru-RU" dirty="0" err="1" smtClean="0">
                <a:solidFill>
                  <a:schemeClr val="bg1"/>
                </a:solidFill>
              </a:rPr>
              <a:t>квіточки</a:t>
            </a:r>
            <a:r>
              <a:rPr lang="ru-RU" dirty="0" smtClean="0">
                <a:solidFill>
                  <a:schemeClr val="bg1"/>
                </a:solidFill>
              </a:rPr>
              <a:t>,</a:t>
            </a:r>
          </a:p>
          <a:p>
            <a:pPr marL="0" indent="0" algn="just">
              <a:buNone/>
            </a:pPr>
            <a:r>
              <a:rPr lang="ru-RU" dirty="0" smtClean="0">
                <a:solidFill>
                  <a:schemeClr val="bg1"/>
                </a:solidFill>
              </a:rPr>
              <a:t>    Тут </a:t>
            </a:r>
            <a:r>
              <a:rPr lang="ru-RU" dirty="0" err="1">
                <a:solidFill>
                  <a:schemeClr val="bg1"/>
                </a:solidFill>
              </a:rPr>
              <a:t>синочки</a:t>
            </a:r>
            <a:r>
              <a:rPr lang="ru-RU" dirty="0">
                <a:solidFill>
                  <a:schemeClr val="bg1"/>
                </a:solidFill>
              </a:rPr>
              <a:t>, як </a:t>
            </a:r>
            <a:r>
              <a:rPr lang="ru-RU" dirty="0" err="1">
                <a:solidFill>
                  <a:schemeClr val="bg1"/>
                </a:solidFill>
              </a:rPr>
              <a:t>колосочки</a:t>
            </a:r>
            <a:r>
              <a:rPr lang="ru-RU" dirty="0">
                <a:solidFill>
                  <a:schemeClr val="bg1"/>
                </a:solidFill>
              </a:rPr>
              <a:t>!</a:t>
            </a:r>
            <a:endParaRPr lang="uk-UA" dirty="0">
              <a:solidFill>
                <a:schemeClr val="bg1"/>
              </a:solidFill>
            </a:endParaRPr>
          </a:p>
        </p:txBody>
      </p:sp>
      <p:pic>
        <p:nvPicPr>
          <p:cNvPr id="4" name="Рисунок 3"/>
          <p:cNvPicPr>
            <a:picLocks noChangeAspect="1"/>
          </p:cNvPicPr>
          <p:nvPr/>
        </p:nvPicPr>
        <p:blipFill>
          <a:blip r:embed="rId2"/>
          <a:stretch>
            <a:fillRect/>
          </a:stretch>
        </p:blipFill>
        <p:spPr>
          <a:xfrm>
            <a:off x="9245088" y="910577"/>
            <a:ext cx="2037428" cy="3239282"/>
          </a:xfrm>
          <a:prstGeom prst="rect">
            <a:avLst/>
          </a:prstGeom>
        </p:spPr>
      </p:pic>
      <p:pic>
        <p:nvPicPr>
          <p:cNvPr id="6" name="Рисунок 5"/>
          <p:cNvPicPr>
            <a:picLocks noChangeAspect="1"/>
          </p:cNvPicPr>
          <p:nvPr/>
        </p:nvPicPr>
        <p:blipFill>
          <a:blip r:embed="rId3"/>
          <a:stretch>
            <a:fillRect/>
          </a:stretch>
        </p:blipFill>
        <p:spPr>
          <a:xfrm>
            <a:off x="5235035" y="3608260"/>
            <a:ext cx="3417786" cy="2406531"/>
          </a:xfrm>
          <a:prstGeom prst="rect">
            <a:avLst/>
          </a:prstGeom>
        </p:spPr>
      </p:pic>
      <p:pic>
        <p:nvPicPr>
          <p:cNvPr id="7" name="Рисунок 6"/>
          <p:cNvPicPr>
            <a:picLocks noChangeAspect="1"/>
          </p:cNvPicPr>
          <p:nvPr/>
        </p:nvPicPr>
        <p:blipFill>
          <a:blip r:embed="rId4"/>
          <a:stretch>
            <a:fillRect/>
          </a:stretch>
        </p:blipFill>
        <p:spPr>
          <a:xfrm>
            <a:off x="1435355" y="4594430"/>
            <a:ext cx="2124075" cy="2152650"/>
          </a:xfrm>
          <a:prstGeom prst="rect">
            <a:avLst/>
          </a:prstGeom>
        </p:spPr>
      </p:pic>
    </p:spTree>
    <p:extLst>
      <p:ext uri="{BB962C8B-B14F-4D97-AF65-F5344CB8AC3E}">
        <p14:creationId xmlns:p14="http://schemas.microsoft.com/office/powerpoint/2010/main" val="674965082"/>
      </p:ext>
    </p:extLst>
  </p:cSld>
  <p:clrMapOvr>
    <a:masterClrMapping/>
  </p:clrMapOvr>
  <p:transition spd="slow">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54766" y="313539"/>
            <a:ext cx="2457195" cy="1058062"/>
          </a:xfrm>
        </p:spPr>
        <p:txBody>
          <a:bodyPr>
            <a:normAutofit/>
          </a:bodyPr>
          <a:lstStyle/>
          <a:p>
            <a:r>
              <a:rPr lang="uk-UA" sz="4400" b="1" cap="none" dirty="0" smtClean="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Рушник</a:t>
            </a:r>
            <a:endParaRPr lang="uk-UA" sz="4400" b="1" cap="none" dirty="0">
              <a:ln w="12700">
                <a:solidFill>
                  <a:schemeClr val="tx2">
                    <a:lumMod val="75000"/>
                  </a:schemeClr>
                </a:solidFill>
                <a:prstDash val="solid"/>
              </a:ln>
              <a:solidFill>
                <a:srgbClr val="FFFF00"/>
              </a:solidFill>
              <a:effectLst>
                <a:outerShdw dist="38100" dir="2640000" algn="bl" rotWithShape="0">
                  <a:schemeClr val="tx2">
                    <a:lumMod val="75000"/>
                  </a:schemeClr>
                </a:outerShdw>
              </a:effectLst>
            </a:endParaRPr>
          </a:p>
        </p:txBody>
      </p:sp>
      <p:sp>
        <p:nvSpPr>
          <p:cNvPr id="3" name="Объект 2"/>
          <p:cNvSpPr>
            <a:spLocks noGrp="1"/>
          </p:cNvSpPr>
          <p:nvPr>
            <p:ph idx="1"/>
          </p:nvPr>
        </p:nvSpPr>
        <p:spPr>
          <a:xfrm>
            <a:off x="294968" y="1544072"/>
            <a:ext cx="7993626" cy="5092702"/>
          </a:xfrm>
        </p:spPr>
        <p:txBody>
          <a:bodyPr>
            <a:normAutofit/>
          </a:bodyPr>
          <a:lstStyle/>
          <a:p>
            <a:pPr algn="just"/>
            <a:r>
              <a:rPr lang="uk-UA" sz="2400" dirty="0">
                <a:solidFill>
                  <a:schemeClr val="bg1"/>
                </a:solidFill>
              </a:rPr>
              <a:t>Смуга полотна сама по собі має насичене символічне значення — дороги, долі, захисту. А коли ця смуга ще й має на собі виткані чи вишиті знаки-обереги — захисна сила її, відповідно, посилюється. У всій Україні рушником накривали хліб на столі. Коли син вирушав у далеку дорогу, мати дарувала йому рушник. Хлібом-сіллю на рушнику і досі зустрічають гостей. В українській хаті рушники вивішують над іконами і над портретами родичів (див. ще коровай). Рушник використовується в багатьох обрядах, насамперед тих, що пов'язані зі шлюбом і проводами в </a:t>
            </a:r>
            <a:r>
              <a:rPr lang="uk-UA" sz="2400" dirty="0" err="1">
                <a:solidFill>
                  <a:schemeClr val="bg1"/>
                </a:solidFill>
              </a:rPr>
              <a:t>потойбіччя</a:t>
            </a:r>
            <a:r>
              <a:rPr lang="uk-UA" sz="2400" dirty="0">
                <a:solidFill>
                  <a:schemeClr val="bg1"/>
                </a:solidFill>
              </a:rPr>
              <a:t>.</a:t>
            </a:r>
          </a:p>
        </p:txBody>
      </p:sp>
      <p:pic>
        <p:nvPicPr>
          <p:cNvPr id="4" name="Рисунок 3"/>
          <p:cNvPicPr>
            <a:picLocks noChangeAspect="1"/>
          </p:cNvPicPr>
          <p:nvPr/>
        </p:nvPicPr>
        <p:blipFill>
          <a:blip r:embed="rId2"/>
          <a:stretch>
            <a:fillRect/>
          </a:stretch>
        </p:blipFill>
        <p:spPr>
          <a:xfrm>
            <a:off x="8829774" y="4070555"/>
            <a:ext cx="3037762" cy="2430209"/>
          </a:xfrm>
          <a:prstGeom prst="rect">
            <a:avLst/>
          </a:prstGeom>
        </p:spPr>
      </p:pic>
      <p:pic>
        <p:nvPicPr>
          <p:cNvPr id="5" name="Рисунок 4"/>
          <p:cNvPicPr>
            <a:picLocks noChangeAspect="1"/>
          </p:cNvPicPr>
          <p:nvPr/>
        </p:nvPicPr>
        <p:blipFill>
          <a:blip r:embed="rId3"/>
          <a:stretch>
            <a:fillRect/>
          </a:stretch>
        </p:blipFill>
        <p:spPr>
          <a:xfrm>
            <a:off x="8771034" y="795529"/>
            <a:ext cx="3096502" cy="2900094"/>
          </a:xfrm>
          <a:prstGeom prst="rect">
            <a:avLst/>
          </a:prstGeom>
        </p:spPr>
      </p:pic>
    </p:spTree>
    <p:extLst>
      <p:ext uri="{BB962C8B-B14F-4D97-AF65-F5344CB8AC3E}">
        <p14:creationId xmlns:p14="http://schemas.microsoft.com/office/powerpoint/2010/main" val="1038748693"/>
      </p:ext>
    </p:extLst>
  </p:cSld>
  <p:clrMapOvr>
    <a:masterClrMapping/>
  </p:clrMapOvr>
  <p:transition spd="slow">
    <p:randomBa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30651" y="0"/>
            <a:ext cx="4507220" cy="1291850"/>
          </a:xfrm>
        </p:spPr>
        <p:txBody>
          <a:bodyPr/>
          <a:lstStyle/>
          <a:p>
            <a:r>
              <a:rPr lang="uk-UA" b="1" cap="none" dirty="0" smtClean="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Рослинні символи</a:t>
            </a:r>
            <a:endParaRPr lang="uk-UA" b="1" cap="none" dirty="0">
              <a:ln w="12700">
                <a:solidFill>
                  <a:schemeClr val="tx2">
                    <a:lumMod val="75000"/>
                  </a:schemeClr>
                </a:solidFill>
                <a:prstDash val="solid"/>
              </a:ln>
              <a:solidFill>
                <a:srgbClr val="FFFF00"/>
              </a:solidFill>
              <a:effectLst>
                <a:outerShdw dist="38100" dir="2640000" algn="bl" rotWithShape="0">
                  <a:schemeClr val="tx2">
                    <a:lumMod val="75000"/>
                  </a:schemeClr>
                </a:outerShdw>
              </a:effectLst>
            </a:endParaRPr>
          </a:p>
        </p:txBody>
      </p:sp>
      <p:sp>
        <p:nvSpPr>
          <p:cNvPr id="3" name="Объект 2"/>
          <p:cNvSpPr>
            <a:spLocks noGrp="1"/>
          </p:cNvSpPr>
          <p:nvPr>
            <p:ph idx="1"/>
          </p:nvPr>
        </p:nvSpPr>
        <p:spPr>
          <a:xfrm>
            <a:off x="344998" y="1011630"/>
            <a:ext cx="7692873" cy="5433415"/>
          </a:xfrm>
        </p:spPr>
        <p:txBody>
          <a:bodyPr>
            <a:noAutofit/>
          </a:bodyPr>
          <a:lstStyle/>
          <a:p>
            <a:r>
              <a:rPr lang="uk-UA" sz="1400" dirty="0">
                <a:solidFill>
                  <a:schemeClr val="bg1"/>
                </a:solidFill>
              </a:rPr>
              <a:t>барвінок — вірність</a:t>
            </a:r>
          </a:p>
          <a:p>
            <a:r>
              <a:rPr lang="uk-UA" sz="1400" dirty="0">
                <a:solidFill>
                  <a:schemeClr val="bg1"/>
                </a:solidFill>
              </a:rPr>
              <a:t>волошка — скромність і </a:t>
            </a:r>
            <a:r>
              <a:rPr lang="uk-UA" sz="1400" dirty="0" smtClean="0">
                <a:solidFill>
                  <a:schemeClr val="bg1"/>
                </a:solidFill>
              </a:rPr>
              <a:t>ніжність</a:t>
            </a:r>
            <a:endParaRPr lang="uk-UA" sz="1400" dirty="0">
              <a:solidFill>
                <a:schemeClr val="bg1"/>
              </a:solidFill>
            </a:endParaRPr>
          </a:p>
          <a:p>
            <a:r>
              <a:rPr lang="uk-UA" sz="1400" dirty="0">
                <a:solidFill>
                  <a:schemeClr val="bg1"/>
                </a:solidFill>
              </a:rPr>
              <a:t>каштан</a:t>
            </a:r>
          </a:p>
          <a:p>
            <a:r>
              <a:rPr lang="uk-UA" sz="1400" dirty="0">
                <a:solidFill>
                  <a:schemeClr val="bg1"/>
                </a:solidFill>
              </a:rPr>
              <a:t>калина</a:t>
            </a:r>
          </a:p>
          <a:p>
            <a:r>
              <a:rPr lang="uk-UA" sz="1400" dirty="0">
                <a:solidFill>
                  <a:schemeClr val="bg1"/>
                </a:solidFill>
              </a:rPr>
              <a:t>мак — краса й молодість</a:t>
            </a:r>
          </a:p>
          <a:p>
            <a:r>
              <a:rPr lang="uk-UA" sz="1400" dirty="0">
                <a:solidFill>
                  <a:schemeClr val="bg1"/>
                </a:solidFill>
              </a:rPr>
              <a:t>верба — * виноград («виноградна лоза», «горішками виноград» тощо). ще в середині </a:t>
            </a:r>
            <a:r>
              <a:rPr lang="en-US" sz="1400" dirty="0">
                <a:solidFill>
                  <a:schemeClr val="bg1"/>
                </a:solidFill>
              </a:rPr>
              <a:t>XIX </a:t>
            </a:r>
            <a:r>
              <a:rPr lang="uk-UA" sz="1400" dirty="0">
                <a:solidFill>
                  <a:schemeClr val="bg1"/>
                </a:solidFill>
              </a:rPr>
              <a:t>ст. цей малюнок мав рідше геометричні форми, і лише на початок </a:t>
            </a:r>
            <a:r>
              <a:rPr lang="en-US" sz="1400" dirty="0">
                <a:solidFill>
                  <a:schemeClr val="bg1"/>
                </a:solidFill>
              </a:rPr>
              <a:t>XX </a:t>
            </a:r>
            <a:r>
              <a:rPr lang="uk-UA" sz="1400" dirty="0">
                <a:solidFill>
                  <a:schemeClr val="bg1"/>
                </a:solidFill>
              </a:rPr>
              <a:t>ст. набув натуралізованих обрисів, перетворившись на детальні сюжетні зображення виноградних грон або композиції з переплетеної виноградної лози[5].</a:t>
            </a:r>
          </a:p>
          <a:p>
            <a:r>
              <a:rPr lang="uk-UA" sz="1400" dirty="0">
                <a:solidFill>
                  <a:schemeClr val="bg1"/>
                </a:solidFill>
              </a:rPr>
              <a:t>лілея — як квітка, присвячена Діві Марії, означала чистоту й невинність</a:t>
            </a:r>
          </a:p>
          <a:p>
            <a:r>
              <a:rPr lang="uk-UA" sz="1400" dirty="0">
                <a:solidFill>
                  <a:schemeClr val="bg1"/>
                </a:solidFill>
              </a:rPr>
              <a:t>дуб — сакральне деревом слов'янського світу, символ життя, сонця, вічності буття, довгого віку та структури світобудови («світове дерево»)[5] // побажання здоров'я, довголіття (там само)</a:t>
            </a:r>
          </a:p>
          <a:p>
            <a:r>
              <a:rPr lang="uk-UA" sz="1400" dirty="0">
                <a:solidFill>
                  <a:schemeClr val="bg1"/>
                </a:solidFill>
              </a:rPr>
              <a:t>тополя</a:t>
            </a:r>
          </a:p>
          <a:p>
            <a:r>
              <a:rPr lang="uk-UA" sz="1400" dirty="0">
                <a:solidFill>
                  <a:schemeClr val="bg1"/>
                </a:solidFill>
              </a:rPr>
              <a:t>троянда («рожа», «ружа», «хрещата ружа»)</a:t>
            </a:r>
          </a:p>
          <a:p>
            <a:r>
              <a:rPr lang="uk-UA" sz="1400" dirty="0">
                <a:solidFill>
                  <a:schemeClr val="bg1"/>
                </a:solidFill>
              </a:rPr>
              <a:t>полуниця (суниця)</a:t>
            </a:r>
          </a:p>
          <a:p>
            <a:r>
              <a:rPr lang="uk-UA" sz="1400" dirty="0">
                <a:solidFill>
                  <a:schemeClr val="bg1"/>
                </a:solidFill>
              </a:rPr>
              <a:t>вишня</a:t>
            </a:r>
          </a:p>
          <a:p>
            <a:r>
              <a:rPr lang="uk-UA" sz="1400" dirty="0">
                <a:solidFill>
                  <a:schemeClr val="bg1"/>
                </a:solidFill>
              </a:rPr>
              <a:t>фіалки — веселощі й радість, поєднання «в парі», лісові фіалки — туга</a:t>
            </a:r>
          </a:p>
          <a:p>
            <a:r>
              <a:rPr lang="uk-UA" sz="1400" dirty="0">
                <a:solidFill>
                  <a:schemeClr val="bg1"/>
                </a:solidFill>
              </a:rPr>
              <a:t>чорнобривці</a:t>
            </a:r>
          </a:p>
          <a:p>
            <a:r>
              <a:rPr lang="uk-UA" sz="1200" dirty="0">
                <a:solidFill>
                  <a:schemeClr val="bg1"/>
                </a:solidFill>
              </a:rPr>
              <a:t>хміль</a:t>
            </a:r>
          </a:p>
        </p:txBody>
      </p:sp>
      <p:pic>
        <p:nvPicPr>
          <p:cNvPr id="4" name="Рисунок 3"/>
          <p:cNvPicPr>
            <a:picLocks noChangeAspect="1"/>
          </p:cNvPicPr>
          <p:nvPr/>
        </p:nvPicPr>
        <p:blipFill>
          <a:blip r:embed="rId2"/>
          <a:stretch>
            <a:fillRect/>
          </a:stretch>
        </p:blipFill>
        <p:spPr>
          <a:xfrm>
            <a:off x="9336343" y="265799"/>
            <a:ext cx="2810951" cy="2052101"/>
          </a:xfrm>
          <a:prstGeom prst="rect">
            <a:avLst/>
          </a:prstGeom>
        </p:spPr>
      </p:pic>
      <p:pic>
        <p:nvPicPr>
          <p:cNvPr id="5" name="Рисунок 4"/>
          <p:cNvPicPr>
            <a:picLocks noChangeAspect="1"/>
          </p:cNvPicPr>
          <p:nvPr/>
        </p:nvPicPr>
        <p:blipFill>
          <a:blip r:embed="rId3"/>
          <a:stretch>
            <a:fillRect/>
          </a:stretch>
        </p:blipFill>
        <p:spPr>
          <a:xfrm>
            <a:off x="7398159" y="4901534"/>
            <a:ext cx="2705100" cy="1685925"/>
          </a:xfrm>
          <a:prstGeom prst="rect">
            <a:avLst/>
          </a:prstGeom>
        </p:spPr>
      </p:pic>
      <p:pic>
        <p:nvPicPr>
          <p:cNvPr id="6" name="Рисунок 5"/>
          <p:cNvPicPr>
            <a:picLocks noChangeAspect="1"/>
          </p:cNvPicPr>
          <p:nvPr/>
        </p:nvPicPr>
        <p:blipFill>
          <a:blip r:embed="rId4"/>
          <a:stretch>
            <a:fillRect/>
          </a:stretch>
        </p:blipFill>
        <p:spPr>
          <a:xfrm>
            <a:off x="8541006" y="2695317"/>
            <a:ext cx="2505075" cy="1828800"/>
          </a:xfrm>
          <a:prstGeom prst="rect">
            <a:avLst/>
          </a:prstGeom>
        </p:spPr>
      </p:pic>
    </p:spTree>
    <p:extLst>
      <p:ext uri="{BB962C8B-B14F-4D97-AF65-F5344CB8AC3E}">
        <p14:creationId xmlns:p14="http://schemas.microsoft.com/office/powerpoint/2010/main" val="1379681565"/>
      </p:ext>
    </p:extLst>
  </p:cSld>
  <p:clrMapOvr>
    <a:masterClrMapping/>
  </p:clrMapOvr>
  <p:transition spd="slow">
    <p:randomBa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89642" y="158680"/>
            <a:ext cx="3238859" cy="1330907"/>
          </a:xfrm>
        </p:spPr>
        <p:txBody>
          <a:bodyPr>
            <a:normAutofit/>
          </a:bodyPr>
          <a:lstStyle/>
          <a:p>
            <a:r>
              <a:rPr lang="uk-UA" sz="4400" b="1" cap="none" dirty="0" smtClean="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Барвінок</a:t>
            </a:r>
            <a:endParaRPr lang="uk-UA" sz="4400" b="1" cap="none" dirty="0">
              <a:ln w="12700">
                <a:solidFill>
                  <a:schemeClr val="tx2">
                    <a:lumMod val="75000"/>
                  </a:schemeClr>
                </a:solidFill>
                <a:prstDash val="solid"/>
              </a:ln>
              <a:solidFill>
                <a:srgbClr val="FFFF00"/>
              </a:solidFill>
              <a:effectLst>
                <a:outerShdw dist="38100" dir="2640000" algn="bl" rotWithShape="0">
                  <a:schemeClr val="tx2">
                    <a:lumMod val="75000"/>
                  </a:schemeClr>
                </a:outerShdw>
              </a:effectLst>
            </a:endParaRPr>
          </a:p>
        </p:txBody>
      </p:sp>
      <p:sp>
        <p:nvSpPr>
          <p:cNvPr id="3" name="Объект 2"/>
          <p:cNvSpPr>
            <a:spLocks noGrp="1"/>
          </p:cNvSpPr>
          <p:nvPr>
            <p:ph idx="1"/>
          </p:nvPr>
        </p:nvSpPr>
        <p:spPr>
          <a:xfrm>
            <a:off x="153270" y="1489587"/>
            <a:ext cx="7498250" cy="4558072"/>
          </a:xfrm>
        </p:spPr>
        <p:txBody>
          <a:bodyPr>
            <a:normAutofit/>
          </a:bodyPr>
          <a:lstStyle/>
          <a:p>
            <a:pPr algn="just"/>
            <a:r>
              <a:rPr lang="uk-UA" sz="2800" dirty="0" smtClean="0">
                <a:solidFill>
                  <a:schemeClr val="bg1"/>
                </a:solidFill>
              </a:rPr>
              <a:t>Цю </a:t>
            </a:r>
            <a:r>
              <a:rPr lang="uk-UA" sz="2800" dirty="0">
                <a:solidFill>
                  <a:schemeClr val="bg1"/>
                </a:solidFill>
              </a:rPr>
              <a:t>рослину назвали так на честь кохання юнака Бара і дівчини Вінки. Барвінком прикрашають весільний коровай, його садять біля хати. Барвінок вплітають дівчата у віночок. Він зеленіє навіть під снігом. Барвінок є символом кохання.</a:t>
            </a:r>
          </a:p>
        </p:txBody>
      </p:sp>
      <p:pic>
        <p:nvPicPr>
          <p:cNvPr id="4" name="Рисунок 3"/>
          <p:cNvPicPr>
            <a:picLocks noChangeAspect="1"/>
          </p:cNvPicPr>
          <p:nvPr/>
        </p:nvPicPr>
        <p:blipFill>
          <a:blip r:embed="rId2"/>
          <a:stretch>
            <a:fillRect/>
          </a:stretch>
        </p:blipFill>
        <p:spPr>
          <a:xfrm>
            <a:off x="8401818" y="2211515"/>
            <a:ext cx="3114215" cy="3114215"/>
          </a:xfrm>
          <a:prstGeom prst="rect">
            <a:avLst/>
          </a:prstGeom>
        </p:spPr>
      </p:pic>
    </p:spTree>
    <p:extLst>
      <p:ext uri="{BB962C8B-B14F-4D97-AF65-F5344CB8AC3E}">
        <p14:creationId xmlns:p14="http://schemas.microsoft.com/office/powerpoint/2010/main" val="1544453801"/>
      </p:ext>
    </p:extLst>
  </p:cSld>
  <p:clrMapOvr>
    <a:masterClrMapping/>
  </p:clrMapOvr>
  <p:transition spd="slow">
    <p:randomBa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48173" y="280220"/>
            <a:ext cx="2280214" cy="1043314"/>
          </a:xfrm>
        </p:spPr>
        <p:txBody>
          <a:bodyPr>
            <a:normAutofit/>
          </a:bodyPr>
          <a:lstStyle/>
          <a:p>
            <a:r>
              <a:rPr lang="uk-UA" sz="4000" b="1" cap="none" dirty="0" smtClean="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Верба</a:t>
            </a:r>
            <a:endParaRPr lang="uk-UA" sz="4000" b="1" cap="none" dirty="0">
              <a:ln w="12700">
                <a:solidFill>
                  <a:schemeClr val="tx2">
                    <a:lumMod val="75000"/>
                  </a:schemeClr>
                </a:solidFill>
                <a:prstDash val="solid"/>
              </a:ln>
              <a:solidFill>
                <a:srgbClr val="FFFF00"/>
              </a:solidFill>
              <a:effectLst>
                <a:outerShdw dist="38100" dir="2640000" algn="bl" rotWithShape="0">
                  <a:schemeClr val="tx2">
                    <a:lumMod val="75000"/>
                  </a:schemeClr>
                </a:outerShdw>
              </a:effectLst>
            </a:endParaRPr>
          </a:p>
        </p:txBody>
      </p:sp>
      <p:sp>
        <p:nvSpPr>
          <p:cNvPr id="3" name="Объект 2"/>
          <p:cNvSpPr>
            <a:spLocks noGrp="1"/>
          </p:cNvSpPr>
          <p:nvPr>
            <p:ph idx="1"/>
          </p:nvPr>
        </p:nvSpPr>
        <p:spPr>
          <a:xfrm>
            <a:off x="-1" y="1452717"/>
            <a:ext cx="8554065" cy="4977580"/>
          </a:xfrm>
        </p:spPr>
        <p:txBody>
          <a:bodyPr>
            <a:normAutofit fontScale="92500" lnSpcReduction="10000"/>
          </a:bodyPr>
          <a:lstStyle/>
          <a:p>
            <a:pPr algn="just"/>
            <a:r>
              <a:rPr lang="uk-UA" dirty="0">
                <a:solidFill>
                  <a:schemeClr val="bg1"/>
                </a:solidFill>
              </a:rPr>
              <a:t>Близько 30 видів росте в Україні. Кажуть: «Де вода, там і верба». Вона своїми коренями скріплює береги, очищає воду. Коли копали криницю, то кидали шматок вербової колоди для очищення води. У відро з водою клали вербову дощечку, а на неї ставили кухлик для пиття води. Це була своєрідна народна гігієна. Про тиху, скромну вербу народ склав багато пісень. У багатьох творах згадує вербу і Т. Шевченко. Перебуваючи у засланні у пустелі біля Каспійського моря, Шевченко посадив вербову гілку. Він поливав, доглядав її і виросла вона йому на Втіху. Росте верба Шевченкова і досі. У нашій вербі живе і добра душа Левиної Мавки. Похилені вербові гілки викликають зажуру і смуток.</a:t>
            </a:r>
          </a:p>
          <a:p>
            <a:pPr algn="just"/>
            <a:endParaRPr lang="uk-UA" dirty="0">
              <a:solidFill>
                <a:schemeClr val="bg1"/>
              </a:solidFill>
            </a:endParaRPr>
          </a:p>
          <a:p>
            <a:pPr algn="just"/>
            <a:r>
              <a:rPr lang="uk-UA" dirty="0">
                <a:solidFill>
                  <a:schemeClr val="bg1"/>
                </a:solidFill>
              </a:rPr>
              <a:t>Тиждень перед Великоднем називається вербним (вербна неділя). Тоді освячують вербу. У багатьох селах України садили гілочку свяченої верби. Вважалося, що така верба є особливо цілющою</a:t>
            </a:r>
          </a:p>
        </p:txBody>
      </p:sp>
      <p:pic>
        <p:nvPicPr>
          <p:cNvPr id="4" name="Рисунок 3"/>
          <p:cNvPicPr>
            <a:picLocks noChangeAspect="1"/>
          </p:cNvPicPr>
          <p:nvPr/>
        </p:nvPicPr>
        <p:blipFill>
          <a:blip r:embed="rId2"/>
          <a:stretch>
            <a:fillRect/>
          </a:stretch>
        </p:blipFill>
        <p:spPr>
          <a:xfrm>
            <a:off x="8725053" y="1219660"/>
            <a:ext cx="3221140" cy="2051901"/>
          </a:xfrm>
          <a:prstGeom prst="rect">
            <a:avLst/>
          </a:prstGeom>
        </p:spPr>
      </p:pic>
      <p:pic>
        <p:nvPicPr>
          <p:cNvPr id="5" name="Рисунок 4"/>
          <p:cNvPicPr>
            <a:picLocks noChangeAspect="1"/>
          </p:cNvPicPr>
          <p:nvPr/>
        </p:nvPicPr>
        <p:blipFill>
          <a:blip r:embed="rId3"/>
          <a:stretch>
            <a:fillRect/>
          </a:stretch>
        </p:blipFill>
        <p:spPr>
          <a:xfrm>
            <a:off x="8725054" y="3674961"/>
            <a:ext cx="3221140" cy="2381916"/>
          </a:xfrm>
          <a:prstGeom prst="rect">
            <a:avLst/>
          </a:prstGeom>
        </p:spPr>
      </p:pic>
    </p:spTree>
    <p:extLst>
      <p:ext uri="{BB962C8B-B14F-4D97-AF65-F5344CB8AC3E}">
        <p14:creationId xmlns:p14="http://schemas.microsoft.com/office/powerpoint/2010/main" val="958973620"/>
      </p:ext>
    </p:extLst>
  </p:cSld>
  <p:clrMapOvr>
    <a:masterClrMapping/>
  </p:clrMapOvr>
  <p:transition spd="slow">
    <p:randomBa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85941" y="0"/>
            <a:ext cx="2250718" cy="1367779"/>
          </a:xfrm>
        </p:spPr>
        <p:txBody>
          <a:bodyPr/>
          <a:lstStyle/>
          <a:p>
            <a:r>
              <a:rPr lang="uk-UA" b="1" cap="none" dirty="0" smtClean="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Калина</a:t>
            </a:r>
            <a:endParaRPr lang="uk-UA" b="1" cap="none" dirty="0">
              <a:ln w="12700">
                <a:solidFill>
                  <a:schemeClr val="tx2">
                    <a:lumMod val="75000"/>
                  </a:schemeClr>
                </a:solidFill>
                <a:prstDash val="solid"/>
              </a:ln>
              <a:solidFill>
                <a:srgbClr val="FFFF00"/>
              </a:solidFill>
              <a:effectLst>
                <a:outerShdw dist="38100" dir="2640000" algn="bl" rotWithShape="0">
                  <a:schemeClr val="tx2">
                    <a:lumMod val="75000"/>
                  </a:schemeClr>
                </a:outerShdw>
              </a:effectLst>
            </a:endParaRPr>
          </a:p>
        </p:txBody>
      </p:sp>
      <p:sp>
        <p:nvSpPr>
          <p:cNvPr id="3" name="Объект 2"/>
          <p:cNvSpPr>
            <a:spLocks noGrp="1"/>
          </p:cNvSpPr>
          <p:nvPr>
            <p:ph idx="1"/>
          </p:nvPr>
        </p:nvSpPr>
        <p:spPr>
          <a:xfrm>
            <a:off x="359747" y="1294037"/>
            <a:ext cx="8990730" cy="5361038"/>
          </a:xfrm>
        </p:spPr>
        <p:txBody>
          <a:bodyPr>
            <a:noAutofit/>
          </a:bodyPr>
          <a:lstStyle/>
          <a:p>
            <a:r>
              <a:rPr lang="uk-UA" sz="1400" dirty="0">
                <a:solidFill>
                  <a:schemeClr val="bg1"/>
                </a:solidFill>
              </a:rPr>
              <a:t>Калина — символ життя, крові, вогню. Деякі дослідники пов'язують її назву із сонцем, жаром, паланням. Калина часто відіграє роль світового дерева, на вершечку якого птахи їдять ягоди і приносять людям вісті, іноді з </a:t>
            </a:r>
            <a:r>
              <a:rPr lang="uk-UA" sz="1400" dirty="0" err="1">
                <a:solidFill>
                  <a:schemeClr val="bg1"/>
                </a:solidFill>
              </a:rPr>
              <a:t>потойбіччя</a:t>
            </a:r>
            <a:r>
              <a:rPr lang="uk-UA" sz="1400" dirty="0">
                <a:solidFill>
                  <a:schemeClr val="bg1"/>
                </a:solidFill>
              </a:rPr>
              <a:t>. Та й саме дерево пов'язує світ мертвих зі світом живих</a:t>
            </a:r>
            <a:r>
              <a:rPr lang="uk-UA" sz="1400" dirty="0" smtClean="0">
                <a:solidFill>
                  <a:schemeClr val="bg1"/>
                </a:solidFill>
              </a:rPr>
              <a:t>.</a:t>
            </a:r>
            <a:endParaRPr lang="uk-UA" sz="1400" dirty="0">
              <a:solidFill>
                <a:schemeClr val="bg1"/>
              </a:solidFill>
            </a:endParaRPr>
          </a:p>
          <a:p>
            <a:r>
              <a:rPr lang="uk-UA" sz="1400" dirty="0">
                <a:solidFill>
                  <a:schemeClr val="bg1"/>
                </a:solidFill>
              </a:rPr>
              <a:t>З гілочки калини батько синові робив сопілочку, а слабеньким дівчаткам-немовляткам робили колисочку із калини. Калину оспівують у піснях, про неї складено легенди. В одній із них розповідається про те, як вродлива дівчина Калина завела у болото ворогів-бусурманів. Багато з них загинули, але загинула і молода красуня. На місці її загибелі виріс кущ, який на честь дівчини і назвали калиною</a:t>
            </a:r>
            <a:r>
              <a:rPr lang="uk-UA" sz="1400" dirty="0" smtClean="0">
                <a:solidFill>
                  <a:schemeClr val="bg1"/>
                </a:solidFill>
              </a:rPr>
              <a:t>.</a:t>
            </a:r>
            <a:endParaRPr lang="uk-UA" sz="1400" dirty="0">
              <a:solidFill>
                <a:schemeClr val="bg1"/>
              </a:solidFill>
            </a:endParaRPr>
          </a:p>
          <a:p>
            <a:r>
              <a:rPr lang="uk-UA" sz="1400" dirty="0">
                <a:solidFill>
                  <a:schemeClr val="bg1"/>
                </a:solidFill>
              </a:rPr>
              <a:t>Калиною прикрашали весільний коровай. Перед молодими на столі ставили букет із гілочок </a:t>
            </a:r>
            <a:r>
              <a:rPr lang="uk-UA" sz="1400" dirty="0" err="1">
                <a:solidFill>
                  <a:schemeClr val="bg1"/>
                </a:solidFill>
              </a:rPr>
              <a:t>дуба</a:t>
            </a:r>
            <a:r>
              <a:rPr lang="uk-UA" sz="1400" dirty="0">
                <a:solidFill>
                  <a:schemeClr val="bg1"/>
                </a:solidFill>
              </a:rPr>
              <a:t> та калини. І на весільному рушнику вишивали калину з дубом як символи дівочої краси і ніжності та чоловічої сили і міцності</a:t>
            </a:r>
            <a:r>
              <a:rPr lang="uk-UA" sz="1400" dirty="0" smtClean="0">
                <a:solidFill>
                  <a:schemeClr val="bg1"/>
                </a:solidFill>
              </a:rPr>
              <a:t>.</a:t>
            </a:r>
            <a:endParaRPr lang="uk-UA" sz="1400" dirty="0">
              <a:solidFill>
                <a:schemeClr val="bg1"/>
              </a:solidFill>
            </a:endParaRPr>
          </a:p>
          <a:p>
            <a:r>
              <a:rPr lang="uk-UA" sz="1400" dirty="0">
                <a:solidFill>
                  <a:schemeClr val="bg1"/>
                </a:solidFill>
              </a:rPr>
              <a:t>Калина символізує материнство: кущ — сама мати; цвіт, ягідки — діти. Це також уособлення дому, батьків, усього рідного. Калина — український символ позачасового єднання народу: живих з тими, що відійшли в </a:t>
            </a:r>
            <a:r>
              <a:rPr lang="uk-UA" sz="1400" dirty="0" err="1">
                <a:solidFill>
                  <a:schemeClr val="bg1"/>
                </a:solidFill>
              </a:rPr>
              <a:t>потойбіччя</a:t>
            </a:r>
            <a:r>
              <a:rPr lang="uk-UA" sz="1400" dirty="0">
                <a:solidFill>
                  <a:schemeClr val="bg1"/>
                </a:solidFill>
              </a:rPr>
              <a:t> і тими, котрі ще чекають на своє народження. Калина уособлює й саму Україну. Як символ Батьківщини, вона «</a:t>
            </a:r>
            <a:r>
              <a:rPr lang="uk-UA" sz="1400" dirty="0" smtClean="0">
                <a:solidFill>
                  <a:schemeClr val="bg1"/>
                </a:solidFill>
              </a:rPr>
              <a:t>проросла</a:t>
            </a:r>
            <a:r>
              <a:rPr lang="uk-UA" sz="1400" dirty="0">
                <a:solidFill>
                  <a:schemeClr val="bg1"/>
                </a:solidFill>
              </a:rPr>
              <a:t>» в гімнові січових стрільців:</a:t>
            </a:r>
          </a:p>
          <a:p>
            <a:endParaRPr lang="uk-UA" sz="1400" dirty="0">
              <a:solidFill>
                <a:schemeClr val="bg1"/>
              </a:solidFill>
            </a:endParaRPr>
          </a:p>
          <a:p>
            <a:pPr marL="0" indent="0">
              <a:buNone/>
            </a:pPr>
            <a:r>
              <a:rPr lang="uk-UA" sz="1400" dirty="0">
                <a:solidFill>
                  <a:schemeClr val="bg1"/>
                </a:solidFill>
              </a:rPr>
              <a:t>Ой у лузі червона калина похилилася,</a:t>
            </a:r>
          </a:p>
          <a:p>
            <a:pPr marL="0" indent="0">
              <a:buNone/>
            </a:pPr>
            <a:r>
              <a:rPr lang="uk-UA" sz="1400" dirty="0">
                <a:solidFill>
                  <a:schemeClr val="bg1"/>
                </a:solidFill>
              </a:rPr>
              <a:t>Чогось наша славна Україна зажурилася,</a:t>
            </a:r>
          </a:p>
          <a:p>
            <a:pPr marL="0" indent="0">
              <a:buNone/>
            </a:pPr>
            <a:r>
              <a:rPr lang="uk-UA" sz="1400" dirty="0">
                <a:solidFill>
                  <a:schemeClr val="bg1"/>
                </a:solidFill>
              </a:rPr>
              <a:t>А ми тую червону калину </a:t>
            </a:r>
            <a:r>
              <a:rPr lang="uk-UA" sz="1400" dirty="0" err="1">
                <a:solidFill>
                  <a:schemeClr val="bg1"/>
                </a:solidFill>
              </a:rPr>
              <a:t>підіймемо</a:t>
            </a:r>
            <a:r>
              <a:rPr lang="uk-UA" sz="1400" dirty="0">
                <a:solidFill>
                  <a:schemeClr val="bg1"/>
                </a:solidFill>
              </a:rPr>
              <a:t>.</a:t>
            </a:r>
          </a:p>
          <a:p>
            <a:pPr marL="0" indent="0">
              <a:buNone/>
            </a:pPr>
            <a:r>
              <a:rPr lang="uk-UA" sz="1400" dirty="0">
                <a:solidFill>
                  <a:schemeClr val="bg1"/>
                </a:solidFill>
              </a:rPr>
              <a:t>А ми нашу славну Україну розвеселимо!</a:t>
            </a:r>
          </a:p>
        </p:txBody>
      </p:sp>
      <p:pic>
        <p:nvPicPr>
          <p:cNvPr id="4" name="Рисунок 3"/>
          <p:cNvPicPr>
            <a:picLocks noChangeAspect="1"/>
          </p:cNvPicPr>
          <p:nvPr/>
        </p:nvPicPr>
        <p:blipFill>
          <a:blip r:embed="rId2"/>
          <a:stretch>
            <a:fillRect/>
          </a:stretch>
        </p:blipFill>
        <p:spPr>
          <a:xfrm>
            <a:off x="6644608" y="5168502"/>
            <a:ext cx="2233921" cy="1486573"/>
          </a:xfrm>
          <a:prstGeom prst="rect">
            <a:avLst/>
          </a:prstGeom>
        </p:spPr>
      </p:pic>
      <p:pic>
        <p:nvPicPr>
          <p:cNvPr id="5" name="Рисунок 4"/>
          <p:cNvPicPr>
            <a:picLocks noChangeAspect="1"/>
          </p:cNvPicPr>
          <p:nvPr/>
        </p:nvPicPr>
        <p:blipFill>
          <a:blip r:embed="rId3"/>
          <a:stretch>
            <a:fillRect/>
          </a:stretch>
        </p:blipFill>
        <p:spPr>
          <a:xfrm>
            <a:off x="9350477" y="2299058"/>
            <a:ext cx="2438400" cy="1876425"/>
          </a:xfrm>
          <a:prstGeom prst="rect">
            <a:avLst/>
          </a:prstGeom>
        </p:spPr>
      </p:pic>
    </p:spTree>
    <p:extLst>
      <p:ext uri="{BB962C8B-B14F-4D97-AF65-F5344CB8AC3E}">
        <p14:creationId xmlns:p14="http://schemas.microsoft.com/office/powerpoint/2010/main" val="644488295"/>
      </p:ext>
    </p:extLst>
  </p:cSld>
  <p:clrMapOvr>
    <a:masterClrMapping/>
  </p:clrMapOvr>
  <p:transition spd="slow">
    <p:randomBar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09425" y="0"/>
            <a:ext cx="8534400" cy="1507067"/>
          </a:xfrm>
        </p:spPr>
        <p:txBody>
          <a:bodyPr>
            <a:normAutofit/>
          </a:bodyPr>
          <a:lstStyle/>
          <a:p>
            <a:r>
              <a:rPr lang="uk-UA" sz="4000" b="1" cap="none" dirty="0" smtClean="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Тваринні символи</a:t>
            </a:r>
            <a:endParaRPr lang="uk-UA" sz="4000" b="1" cap="none" dirty="0">
              <a:ln w="12700">
                <a:solidFill>
                  <a:schemeClr val="tx2">
                    <a:lumMod val="75000"/>
                  </a:schemeClr>
                </a:solidFill>
                <a:prstDash val="solid"/>
              </a:ln>
              <a:solidFill>
                <a:srgbClr val="FFFF00"/>
              </a:solidFill>
              <a:effectLst>
                <a:outerShdw dist="38100" dir="2640000" algn="bl" rotWithShape="0">
                  <a:schemeClr val="tx2">
                    <a:lumMod val="75000"/>
                  </a:schemeClr>
                </a:outerShdw>
              </a:effectLst>
            </a:endParaRPr>
          </a:p>
        </p:txBody>
      </p:sp>
      <p:sp>
        <p:nvSpPr>
          <p:cNvPr id="3" name="Объект 2"/>
          <p:cNvSpPr>
            <a:spLocks noGrp="1"/>
          </p:cNvSpPr>
          <p:nvPr>
            <p:ph idx="1"/>
          </p:nvPr>
        </p:nvSpPr>
        <p:spPr>
          <a:xfrm>
            <a:off x="191729" y="1097934"/>
            <a:ext cx="8922774" cy="5494594"/>
          </a:xfrm>
        </p:spPr>
        <p:txBody>
          <a:bodyPr>
            <a:normAutofit fontScale="85000" lnSpcReduction="20000"/>
          </a:bodyPr>
          <a:lstStyle/>
          <a:p>
            <a:r>
              <a:rPr lang="uk-UA" dirty="0">
                <a:solidFill>
                  <a:schemeClr val="bg1"/>
                </a:solidFill>
              </a:rPr>
              <a:t>Тваринних символів в українській семантиці багато. Тваринні образи, на думку Надії Пастух[9], мають універсальне значення в символічній системі українського фольклору. І. Вагилевич у праці «Слов'янська символіка» поділяє усіх «земних» реалій світу на бездіяльні (породи), </a:t>
            </a:r>
            <a:r>
              <a:rPr lang="uk-UA" dirty="0" err="1">
                <a:solidFill>
                  <a:schemeClr val="bg1"/>
                </a:solidFill>
              </a:rPr>
              <a:t>напівдіяльні</a:t>
            </a:r>
            <a:r>
              <a:rPr lang="uk-UA" dirty="0">
                <a:solidFill>
                  <a:schemeClr val="bg1"/>
                </a:solidFill>
              </a:rPr>
              <a:t> (рослини) та діяльні (тварини) накреслює шляхи розв'язання проблеми. Виявляється, що сила людського інтересу до певного природного класу залежить від життєвої енергії його елементів. За </a:t>
            </a:r>
            <a:r>
              <a:rPr lang="uk-UA" dirty="0" err="1">
                <a:solidFill>
                  <a:schemeClr val="bg1"/>
                </a:solidFill>
              </a:rPr>
              <a:t>клясифікацією</a:t>
            </a:r>
            <a:r>
              <a:rPr lang="uk-UA" dirty="0">
                <a:solidFill>
                  <a:schemeClr val="bg1"/>
                </a:solidFill>
              </a:rPr>
              <a:t> Н. Пастух, є звірі, гади (з підгрупою комахи), птахи і риби. Важливим є те, що даний поділ відтворює народну класифікацію тварин, яка має багато розбіжностей з науковою. Такі розходження виявив </a:t>
            </a:r>
            <a:r>
              <a:rPr lang="uk-UA" dirty="0" err="1">
                <a:solidFill>
                  <a:schemeClr val="bg1"/>
                </a:solidFill>
              </a:rPr>
              <a:t>О.Гура</a:t>
            </a:r>
            <a:r>
              <a:rPr lang="uk-UA" dirty="0">
                <a:solidFill>
                  <a:schemeClr val="bg1"/>
                </a:solidFill>
              </a:rPr>
              <a:t>: народна класифікація різниться 1)меншою кількістю класів та іншим їхнім складом; 2)рухомістю, </a:t>
            </a:r>
            <a:r>
              <a:rPr lang="uk-UA" dirty="0" err="1">
                <a:solidFill>
                  <a:schemeClr val="bg1"/>
                </a:solidFill>
              </a:rPr>
              <a:t>нежорсткістю</a:t>
            </a:r>
            <a:r>
              <a:rPr lang="uk-UA" dirty="0">
                <a:solidFill>
                  <a:schemeClr val="bg1"/>
                </a:solidFill>
              </a:rPr>
              <a:t> класифікаційних рамок; 3)змішуванням різних видів тварин; 4)зміною, перетворенням одних видів у інші; 5)наявністю фантастичних видів тварин. У вишивках зооморфних (тваринних) орнаментів зображуються: кінь, заєць, риба, жаба; з птахів — півень, сова, голуб, зозуля; з комах — муха, метелик, павук, летючі жуки. В багатьох випадках зооморфні орнаменти є своєрідним, властивим тільки вишивальниці, зображенням, в якому відбивається її індивідуальне бачення узору. У подібних орнаментах виступають у різноманітних часто химерних сплетеннях (однак зі збереженням традиційних вимог до композиції) заячі та вовчі зуби, волове око, коропова луска, баранячі роги тощо. На Наддніпрянщині елементи тваринного світу, часто дуже стилізовані, зберегли свій початковий зміст у назвах орнаменту: метелики, рачки, павуки, собаки, півники. На Київщині й Полтавщині траплялися стилізовані зображення качок, павичів, джмелів.</a:t>
            </a:r>
          </a:p>
        </p:txBody>
      </p:sp>
      <p:pic>
        <p:nvPicPr>
          <p:cNvPr id="4" name="Рисунок 3"/>
          <p:cNvPicPr>
            <a:picLocks noChangeAspect="1"/>
          </p:cNvPicPr>
          <p:nvPr/>
        </p:nvPicPr>
        <p:blipFill>
          <a:blip r:embed="rId2"/>
          <a:stretch>
            <a:fillRect/>
          </a:stretch>
        </p:blipFill>
        <p:spPr>
          <a:xfrm>
            <a:off x="9114503" y="2740715"/>
            <a:ext cx="2945376" cy="2209032"/>
          </a:xfrm>
          <a:prstGeom prst="rect">
            <a:avLst/>
          </a:prstGeom>
        </p:spPr>
      </p:pic>
    </p:spTree>
    <p:extLst>
      <p:ext uri="{BB962C8B-B14F-4D97-AF65-F5344CB8AC3E}">
        <p14:creationId xmlns:p14="http://schemas.microsoft.com/office/powerpoint/2010/main" val="625110379"/>
      </p:ext>
    </p:extLst>
  </p:cSld>
  <p:clrMapOvr>
    <a:masterClrMapping/>
  </p:clrMapOvr>
  <p:transition spd="slow">
    <p:randomBar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26663" y="390832"/>
            <a:ext cx="10200098" cy="3546988"/>
          </a:xfrm>
        </p:spPr>
        <p:txBody>
          <a:bodyPr>
            <a:normAutofit/>
          </a:bodyPr>
          <a:lstStyle/>
          <a:p>
            <a:pPr algn="ctr"/>
            <a:r>
              <a:rPr lang="uk-UA" sz="6000" b="1" cap="none" dirty="0" smtClean="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Дякую за увагу!!!</a:t>
            </a:r>
            <a:endParaRPr lang="uk-UA" sz="6000" b="1" cap="none" dirty="0">
              <a:ln w="12700">
                <a:solidFill>
                  <a:schemeClr val="tx2">
                    <a:lumMod val="75000"/>
                  </a:schemeClr>
                </a:solidFill>
                <a:prstDash val="solid"/>
              </a:ln>
              <a:solidFill>
                <a:srgbClr val="FFFF00"/>
              </a:solid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1204470758"/>
      </p:ext>
    </p:extLst>
  </p:cSld>
  <p:clrMapOvr>
    <a:masterClrMapping/>
  </p:clrMapOvr>
  <p:transition spd="slow">
    <p:randomBa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26159" y="0"/>
            <a:ext cx="8534400" cy="1507067"/>
          </a:xfrm>
        </p:spPr>
        <p:txBody>
          <a:bodyPr>
            <a:normAutofit/>
          </a:bodyPr>
          <a:lstStyle/>
          <a:p>
            <a:pPr algn="ctr"/>
            <a:r>
              <a:rPr lang="uk-UA" sz="5400" b="1" cap="none" dirty="0" smtClean="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Зміст</a:t>
            </a:r>
            <a:endParaRPr lang="uk-UA" sz="5400" b="1" cap="none" dirty="0">
              <a:ln w="12700">
                <a:solidFill>
                  <a:schemeClr val="tx2">
                    <a:lumMod val="75000"/>
                  </a:schemeClr>
                </a:solidFill>
                <a:prstDash val="solid"/>
              </a:ln>
              <a:solidFill>
                <a:srgbClr val="FFFF00"/>
              </a:solidFill>
              <a:effectLst>
                <a:outerShdw dist="38100" dir="2640000" algn="bl" rotWithShape="0">
                  <a:schemeClr val="tx2">
                    <a:lumMod val="75000"/>
                  </a:schemeClr>
                </a:outerShdw>
              </a:effectLst>
            </a:endParaRPr>
          </a:p>
        </p:txBody>
      </p:sp>
      <p:sp>
        <p:nvSpPr>
          <p:cNvPr id="3" name="Объект 2"/>
          <p:cNvSpPr>
            <a:spLocks noGrp="1"/>
          </p:cNvSpPr>
          <p:nvPr>
            <p:ph idx="1"/>
          </p:nvPr>
        </p:nvSpPr>
        <p:spPr>
          <a:xfrm>
            <a:off x="450909" y="2330246"/>
            <a:ext cx="10824641" cy="5335638"/>
          </a:xfrm>
        </p:spPr>
        <p:txBody>
          <a:bodyPr>
            <a:normAutofit fontScale="77500" lnSpcReduction="20000"/>
          </a:bodyPr>
          <a:lstStyle/>
          <a:p>
            <a:r>
              <a:rPr lang="uk-UA" sz="2900" dirty="0" smtClean="0"/>
              <a:t>Вступ. Символіка українців.</a:t>
            </a:r>
          </a:p>
          <a:p>
            <a:r>
              <a:rPr lang="uk-UA" sz="2900" dirty="0" smtClean="0"/>
              <a:t>Історія. Найдавніший Зразок оберега.</a:t>
            </a:r>
          </a:p>
          <a:p>
            <a:r>
              <a:rPr lang="uk-UA" sz="2900" dirty="0" smtClean="0"/>
              <a:t>Класифікація символів.</a:t>
            </a:r>
          </a:p>
          <a:p>
            <a:r>
              <a:rPr lang="uk-UA" sz="2900" dirty="0" smtClean="0"/>
              <a:t>Список символів українського народу.</a:t>
            </a:r>
          </a:p>
          <a:p>
            <a:r>
              <a:rPr lang="uk-UA" sz="2900" dirty="0" smtClean="0"/>
              <a:t>Вишиванка.</a:t>
            </a:r>
          </a:p>
          <a:p>
            <a:r>
              <a:rPr lang="uk-UA" sz="2900" dirty="0" smtClean="0"/>
              <a:t>Вінок.</a:t>
            </a:r>
          </a:p>
          <a:p>
            <a:r>
              <a:rPr lang="uk-UA" sz="2900" dirty="0" smtClean="0"/>
              <a:t>Рушник.</a:t>
            </a:r>
          </a:p>
          <a:p>
            <a:r>
              <a:rPr lang="uk-UA" sz="2900" dirty="0" smtClean="0"/>
              <a:t>Рослинні символи.</a:t>
            </a:r>
          </a:p>
          <a:p>
            <a:r>
              <a:rPr lang="uk-UA" sz="2900" dirty="0" smtClean="0"/>
              <a:t>Барвінок.</a:t>
            </a:r>
          </a:p>
          <a:p>
            <a:r>
              <a:rPr lang="uk-UA" sz="2900" dirty="0" err="1" smtClean="0"/>
              <a:t>Вербаю</a:t>
            </a:r>
            <a:endParaRPr lang="uk-UA" sz="2900" dirty="0" smtClean="0"/>
          </a:p>
          <a:p>
            <a:r>
              <a:rPr lang="uk-UA" sz="2900" dirty="0" smtClean="0"/>
              <a:t>Калина.</a:t>
            </a:r>
          </a:p>
          <a:p>
            <a:r>
              <a:rPr lang="uk-UA" sz="2900" dirty="0" smtClean="0"/>
              <a:t>Тваринні символи.</a:t>
            </a:r>
          </a:p>
          <a:p>
            <a:endParaRPr lang="uk-UA" dirty="0" smtClean="0"/>
          </a:p>
          <a:p>
            <a:endParaRPr lang="uk-UA" dirty="0" smtClean="0"/>
          </a:p>
          <a:p>
            <a:endParaRPr lang="uk-UA" dirty="0" smtClean="0"/>
          </a:p>
          <a:p>
            <a:endParaRPr lang="uk-UA" dirty="0" smtClean="0"/>
          </a:p>
          <a:p>
            <a:endParaRPr lang="uk-UA" dirty="0" smtClean="0"/>
          </a:p>
          <a:p>
            <a:endParaRPr lang="uk-UA" dirty="0" smtClean="0"/>
          </a:p>
          <a:p>
            <a:endParaRPr lang="uk-UA" dirty="0"/>
          </a:p>
        </p:txBody>
      </p:sp>
      <p:pic>
        <p:nvPicPr>
          <p:cNvPr id="4" name="Рисунок 3"/>
          <p:cNvPicPr>
            <a:picLocks noChangeAspect="1"/>
          </p:cNvPicPr>
          <p:nvPr/>
        </p:nvPicPr>
        <p:blipFill>
          <a:blip r:embed="rId2"/>
          <a:stretch>
            <a:fillRect/>
          </a:stretch>
        </p:blipFill>
        <p:spPr>
          <a:xfrm>
            <a:off x="7131306" y="2330246"/>
            <a:ext cx="4467898" cy="2973183"/>
          </a:xfrm>
          <a:prstGeom prst="rect">
            <a:avLst/>
          </a:prstGeom>
        </p:spPr>
      </p:pic>
    </p:spTree>
    <p:extLst>
      <p:ext uri="{BB962C8B-B14F-4D97-AF65-F5344CB8AC3E}">
        <p14:creationId xmlns:p14="http://schemas.microsoft.com/office/powerpoint/2010/main" val="1958354981"/>
      </p:ext>
    </p:extLst>
  </p:cSld>
  <p:clrMapOvr>
    <a:masterClrMapping/>
  </p:clrMapOvr>
  <p:transition spd="slow">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66220" y="175349"/>
            <a:ext cx="7487130" cy="1262115"/>
          </a:xfrm>
        </p:spPr>
        <p:txBody>
          <a:bodyPr>
            <a:noAutofit/>
          </a:bodyPr>
          <a:lstStyle/>
          <a:p>
            <a:r>
              <a:rPr lang="uk-UA" sz="4000" b="1" cap="none" dirty="0" smtClean="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Вступ. Символіка українців.</a:t>
            </a:r>
            <a:endParaRPr lang="uk-UA" sz="4000" b="1" cap="none" dirty="0">
              <a:ln w="12700">
                <a:solidFill>
                  <a:schemeClr val="tx2">
                    <a:lumMod val="75000"/>
                  </a:schemeClr>
                </a:solidFill>
                <a:prstDash val="solid"/>
              </a:ln>
              <a:solidFill>
                <a:srgbClr val="FFFF00"/>
              </a:solidFill>
              <a:effectLst>
                <a:outerShdw dist="38100" dir="2640000" algn="bl" rotWithShape="0">
                  <a:schemeClr val="tx2">
                    <a:lumMod val="75000"/>
                  </a:schemeClr>
                </a:outerShdw>
              </a:effectLst>
            </a:endParaRPr>
          </a:p>
        </p:txBody>
      </p:sp>
      <p:sp>
        <p:nvSpPr>
          <p:cNvPr id="3" name="Объект 2"/>
          <p:cNvSpPr>
            <a:spLocks noGrp="1"/>
          </p:cNvSpPr>
          <p:nvPr>
            <p:ph idx="1"/>
          </p:nvPr>
        </p:nvSpPr>
        <p:spPr>
          <a:xfrm>
            <a:off x="95488" y="1654535"/>
            <a:ext cx="8046429" cy="4758791"/>
          </a:xfrm>
        </p:spPr>
        <p:txBody>
          <a:bodyPr>
            <a:normAutofit fontScale="92500" lnSpcReduction="20000"/>
          </a:bodyPr>
          <a:lstStyle/>
          <a:p>
            <a:pPr algn="just"/>
            <a:r>
              <a:rPr lang="uk-UA" dirty="0" err="1">
                <a:solidFill>
                  <a:schemeClr val="bg1"/>
                </a:solidFill>
              </a:rPr>
              <a:t>Наро́дні</a:t>
            </a:r>
            <a:r>
              <a:rPr lang="uk-UA" dirty="0">
                <a:solidFill>
                  <a:schemeClr val="bg1"/>
                </a:solidFill>
              </a:rPr>
              <a:t> </a:t>
            </a:r>
            <a:r>
              <a:rPr lang="uk-UA" dirty="0" err="1">
                <a:solidFill>
                  <a:schemeClr val="bg1"/>
                </a:solidFill>
              </a:rPr>
              <a:t>си́мволи</a:t>
            </a:r>
            <a:r>
              <a:rPr lang="uk-UA" dirty="0">
                <a:solidFill>
                  <a:schemeClr val="bg1"/>
                </a:solidFill>
              </a:rPr>
              <a:t> </a:t>
            </a:r>
            <a:r>
              <a:rPr lang="uk-UA" dirty="0" err="1">
                <a:solidFill>
                  <a:schemeClr val="bg1"/>
                </a:solidFill>
              </a:rPr>
              <a:t>Украї́ни</a:t>
            </a:r>
            <a:r>
              <a:rPr lang="uk-UA" dirty="0">
                <a:solidFill>
                  <a:schemeClr val="bg1"/>
                </a:solidFill>
              </a:rPr>
              <a:t> — скарб українського народу. В українській графіці використовуються символи й образи з пісенної народної творчості, з легенд, що використовуються в обрядах і звичаях. Їх вишивають на сорочках, рушниках тощо. За втіленням символіки умовно поділяються на рослинні і тваринні</a:t>
            </a:r>
            <a:r>
              <a:rPr lang="uk-UA" dirty="0" smtClean="0">
                <a:solidFill>
                  <a:schemeClr val="bg1"/>
                </a:solidFill>
              </a:rPr>
              <a:t>.</a:t>
            </a:r>
            <a:endParaRPr lang="uk-UA" dirty="0">
              <a:solidFill>
                <a:schemeClr val="bg1"/>
              </a:solidFill>
            </a:endParaRPr>
          </a:p>
          <a:p>
            <a:pPr algn="just"/>
            <a:r>
              <a:rPr lang="uk-UA" dirty="0">
                <a:solidFill>
                  <a:schemeClr val="bg1"/>
                </a:solidFill>
              </a:rPr>
              <a:t>Українці відтворюють ці символи у вишивці на сорочках, рушниках тощо, у розписі посуду, в кованих виробах, у різьбленні, в барельєфному прикрашанні житла, у розписах печі в хатах, гончарних виробах, у гравюрі, а також, в окремому виді української творчості — в писанках</a:t>
            </a:r>
            <a:r>
              <a:rPr lang="uk-UA" dirty="0" smtClean="0">
                <a:solidFill>
                  <a:schemeClr val="bg1"/>
                </a:solidFill>
              </a:rPr>
              <a:t>.</a:t>
            </a:r>
            <a:endParaRPr lang="uk-UA" dirty="0">
              <a:solidFill>
                <a:schemeClr val="bg1"/>
              </a:solidFill>
            </a:endParaRPr>
          </a:p>
          <a:p>
            <a:pPr algn="just"/>
            <a:r>
              <a:rPr lang="uk-UA" dirty="0">
                <a:solidFill>
                  <a:schemeClr val="bg1"/>
                </a:solidFill>
              </a:rPr>
              <a:t>У іконах (на дереві, склі), українські, руські майстри, прикрашали ікону стилізованими симетричними квіточками, суцвіттями й «яблучками», розташованими у горішній її частині. Серед мотивів декору українських ікон використовувалися такі стилізовані квіти, як гвоздика, тюльпан, троянда, лотос, гранат, крин-лілія, акант та виноградна </a:t>
            </a:r>
            <a:r>
              <a:rPr lang="uk-UA" dirty="0" smtClean="0">
                <a:solidFill>
                  <a:schemeClr val="bg1"/>
                </a:solidFill>
              </a:rPr>
              <a:t>лоза.</a:t>
            </a:r>
            <a:endParaRPr lang="uk-UA" dirty="0">
              <a:solidFill>
                <a:schemeClr val="bg1"/>
              </a:solidFill>
            </a:endParaRPr>
          </a:p>
        </p:txBody>
      </p:sp>
      <p:pic>
        <p:nvPicPr>
          <p:cNvPr id="4" name="Рисунок 3"/>
          <p:cNvPicPr>
            <a:picLocks noChangeAspect="1"/>
          </p:cNvPicPr>
          <p:nvPr/>
        </p:nvPicPr>
        <p:blipFill>
          <a:blip r:embed="rId2"/>
          <a:stretch>
            <a:fillRect/>
          </a:stretch>
        </p:blipFill>
        <p:spPr>
          <a:xfrm>
            <a:off x="8537792" y="2746861"/>
            <a:ext cx="3432183" cy="257413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760567457"/>
      </p:ext>
    </p:extLst>
  </p:cSld>
  <p:clrMapOvr>
    <a:masterClrMapping/>
  </p:clrMapOvr>
  <p:transition spd="slow">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5635" y="0"/>
            <a:ext cx="6970201" cy="1235043"/>
          </a:xfrm>
        </p:spPr>
        <p:txBody>
          <a:bodyPr>
            <a:normAutofit/>
          </a:bodyPr>
          <a:lstStyle/>
          <a:p>
            <a:pPr algn="ctr"/>
            <a:r>
              <a:rPr lang="uk-UA" sz="4800" b="1" cap="none" dirty="0" smtClean="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Історія</a:t>
            </a:r>
            <a:endParaRPr lang="uk-UA" sz="4800" b="1" cap="none" dirty="0">
              <a:ln w="12700">
                <a:solidFill>
                  <a:schemeClr val="tx2">
                    <a:lumMod val="75000"/>
                  </a:schemeClr>
                </a:solidFill>
                <a:prstDash val="solid"/>
              </a:ln>
              <a:solidFill>
                <a:srgbClr val="FFFF00"/>
              </a:solidFill>
              <a:effectLst>
                <a:outerShdw dist="38100" dir="2640000" algn="bl" rotWithShape="0">
                  <a:schemeClr val="tx2">
                    <a:lumMod val="75000"/>
                  </a:schemeClr>
                </a:outerShdw>
              </a:effectLst>
            </a:endParaRPr>
          </a:p>
        </p:txBody>
      </p:sp>
      <p:sp>
        <p:nvSpPr>
          <p:cNvPr id="3" name="Объект 2"/>
          <p:cNvSpPr>
            <a:spLocks noGrp="1"/>
          </p:cNvSpPr>
          <p:nvPr>
            <p:ph idx="1"/>
          </p:nvPr>
        </p:nvSpPr>
        <p:spPr>
          <a:xfrm>
            <a:off x="462982" y="1235043"/>
            <a:ext cx="11143999" cy="5210002"/>
          </a:xfrm>
        </p:spPr>
        <p:txBody>
          <a:bodyPr>
            <a:normAutofit/>
          </a:bodyPr>
          <a:lstStyle/>
          <a:p>
            <a:pPr algn="just"/>
            <a:r>
              <a:rPr lang="ru-RU" dirty="0" err="1">
                <a:solidFill>
                  <a:schemeClr val="bg1"/>
                </a:solidFill>
              </a:rPr>
              <a:t>Наші</a:t>
            </a:r>
            <a:r>
              <a:rPr lang="ru-RU" dirty="0">
                <a:solidFill>
                  <a:schemeClr val="bg1"/>
                </a:solidFill>
              </a:rPr>
              <a:t> </a:t>
            </a:r>
            <a:r>
              <a:rPr lang="ru-RU" dirty="0" err="1">
                <a:solidFill>
                  <a:schemeClr val="bg1"/>
                </a:solidFill>
              </a:rPr>
              <a:t>давні</a:t>
            </a:r>
            <a:r>
              <a:rPr lang="ru-RU" dirty="0">
                <a:solidFill>
                  <a:schemeClr val="bg1"/>
                </a:solidFill>
              </a:rPr>
              <a:t> предки </a:t>
            </a:r>
            <a:r>
              <a:rPr lang="ru-RU" dirty="0" err="1">
                <a:solidFill>
                  <a:schemeClr val="bg1"/>
                </a:solidFill>
              </a:rPr>
              <a:t>обожнювали</a:t>
            </a:r>
            <a:r>
              <a:rPr lang="ru-RU" dirty="0">
                <a:solidFill>
                  <a:schemeClr val="bg1"/>
                </a:solidFill>
              </a:rPr>
              <a:t> природу і </a:t>
            </a:r>
            <a:r>
              <a:rPr lang="ru-RU" dirty="0" err="1">
                <a:solidFill>
                  <a:schemeClr val="bg1"/>
                </a:solidFill>
              </a:rPr>
              <a:t>вірили</a:t>
            </a:r>
            <a:r>
              <a:rPr lang="ru-RU" dirty="0">
                <a:solidFill>
                  <a:schemeClr val="bg1"/>
                </a:solidFill>
              </a:rPr>
              <a:t> в </a:t>
            </a:r>
            <a:r>
              <a:rPr lang="ru-RU" dirty="0" err="1">
                <a:solidFill>
                  <a:schemeClr val="bg1"/>
                </a:solidFill>
              </a:rPr>
              <a:t>існування</a:t>
            </a:r>
            <a:r>
              <a:rPr lang="ru-RU" dirty="0">
                <a:solidFill>
                  <a:schemeClr val="bg1"/>
                </a:solidFill>
              </a:rPr>
              <a:t> </a:t>
            </a:r>
            <a:r>
              <a:rPr lang="ru-RU" dirty="0" err="1">
                <a:solidFill>
                  <a:schemeClr val="bg1"/>
                </a:solidFill>
              </a:rPr>
              <a:t>добрих</a:t>
            </a:r>
            <a:r>
              <a:rPr lang="ru-RU" dirty="0">
                <a:solidFill>
                  <a:schemeClr val="bg1"/>
                </a:solidFill>
              </a:rPr>
              <a:t> і </a:t>
            </a:r>
            <a:r>
              <a:rPr lang="ru-RU" dirty="0" err="1">
                <a:solidFill>
                  <a:schemeClr val="bg1"/>
                </a:solidFill>
              </a:rPr>
              <a:t>злих</a:t>
            </a:r>
            <a:r>
              <a:rPr lang="ru-RU" dirty="0">
                <a:solidFill>
                  <a:schemeClr val="bg1"/>
                </a:solidFill>
              </a:rPr>
              <a:t> сил у </a:t>
            </a:r>
            <a:r>
              <a:rPr lang="ru-RU" dirty="0" err="1">
                <a:solidFill>
                  <a:schemeClr val="bg1"/>
                </a:solidFill>
              </a:rPr>
              <a:t>ній</a:t>
            </a:r>
            <a:r>
              <a:rPr lang="ru-RU" dirty="0">
                <a:solidFill>
                  <a:schemeClr val="bg1"/>
                </a:solidFill>
              </a:rPr>
              <a:t>. </a:t>
            </a:r>
            <a:r>
              <a:rPr lang="ru-RU" dirty="0" err="1">
                <a:solidFill>
                  <a:schemeClr val="bg1"/>
                </a:solidFill>
              </a:rPr>
              <a:t>Намагаючись</a:t>
            </a:r>
            <a:r>
              <a:rPr lang="ru-RU" dirty="0">
                <a:solidFill>
                  <a:schemeClr val="bg1"/>
                </a:solidFill>
              </a:rPr>
              <a:t> </a:t>
            </a:r>
            <a:r>
              <a:rPr lang="ru-RU" dirty="0" err="1">
                <a:solidFill>
                  <a:schemeClr val="bg1"/>
                </a:solidFill>
              </a:rPr>
              <a:t>захиститися</a:t>
            </a:r>
            <a:r>
              <a:rPr lang="ru-RU" dirty="0">
                <a:solidFill>
                  <a:schemeClr val="bg1"/>
                </a:solidFill>
              </a:rPr>
              <a:t> </a:t>
            </a:r>
            <a:r>
              <a:rPr lang="ru-RU" dirty="0" err="1">
                <a:solidFill>
                  <a:schemeClr val="bg1"/>
                </a:solidFill>
              </a:rPr>
              <a:t>від</a:t>
            </a:r>
            <a:r>
              <a:rPr lang="ru-RU" dirty="0">
                <a:solidFill>
                  <a:schemeClr val="bg1"/>
                </a:solidFill>
              </a:rPr>
              <a:t> зла, люди створили для себе </a:t>
            </a:r>
            <a:r>
              <a:rPr lang="ru-RU" dirty="0" err="1">
                <a:solidFill>
                  <a:schemeClr val="bg1"/>
                </a:solidFill>
              </a:rPr>
              <a:t>цілу</a:t>
            </a:r>
            <a:r>
              <a:rPr lang="ru-RU" dirty="0">
                <a:solidFill>
                  <a:schemeClr val="bg1"/>
                </a:solidFill>
              </a:rPr>
              <a:t> систему </a:t>
            </a:r>
            <a:r>
              <a:rPr lang="ru-RU" dirty="0" err="1">
                <a:solidFill>
                  <a:schemeClr val="bg1"/>
                </a:solidFill>
              </a:rPr>
              <a:t>оберегів</a:t>
            </a:r>
            <a:r>
              <a:rPr lang="ru-RU" dirty="0">
                <a:solidFill>
                  <a:schemeClr val="bg1"/>
                </a:solidFill>
              </a:rPr>
              <a:t>. </a:t>
            </a:r>
            <a:r>
              <a:rPr lang="ru-RU" dirty="0" err="1">
                <a:solidFill>
                  <a:schemeClr val="bg1"/>
                </a:solidFill>
              </a:rPr>
              <a:t>Берегиня</a:t>
            </a:r>
            <a:r>
              <a:rPr lang="ru-RU" dirty="0">
                <a:solidFill>
                  <a:schemeClr val="bg1"/>
                </a:solidFill>
              </a:rPr>
              <a:t>, обереги — </a:t>
            </a:r>
            <a:r>
              <a:rPr lang="ru-RU" dirty="0" err="1">
                <a:solidFill>
                  <a:schemeClr val="bg1"/>
                </a:solidFill>
              </a:rPr>
              <a:t>це</a:t>
            </a:r>
            <a:r>
              <a:rPr lang="ru-RU" dirty="0">
                <a:solidFill>
                  <a:schemeClr val="bg1"/>
                </a:solidFill>
              </a:rPr>
              <a:t> </a:t>
            </a:r>
            <a:r>
              <a:rPr lang="ru-RU" dirty="0" err="1">
                <a:solidFill>
                  <a:schemeClr val="bg1"/>
                </a:solidFill>
              </a:rPr>
              <a:t>давні</a:t>
            </a:r>
            <a:r>
              <a:rPr lang="ru-RU" dirty="0">
                <a:solidFill>
                  <a:schemeClr val="bg1"/>
                </a:solidFill>
              </a:rPr>
              <a:t> </a:t>
            </a:r>
            <a:r>
              <a:rPr lang="ru-RU" dirty="0" err="1">
                <a:solidFill>
                  <a:schemeClr val="bg1"/>
                </a:solidFill>
              </a:rPr>
              <a:t>добрі</a:t>
            </a:r>
            <a:r>
              <a:rPr lang="ru-RU" dirty="0">
                <a:solidFill>
                  <a:schemeClr val="bg1"/>
                </a:solidFill>
              </a:rPr>
              <a:t> </a:t>
            </a:r>
            <a:r>
              <a:rPr lang="ru-RU" dirty="0" err="1">
                <a:solidFill>
                  <a:schemeClr val="bg1"/>
                </a:solidFill>
              </a:rPr>
              <a:t>символи</a:t>
            </a:r>
            <a:r>
              <a:rPr lang="ru-RU" dirty="0">
                <a:solidFill>
                  <a:schemeClr val="bg1"/>
                </a:solidFill>
              </a:rPr>
              <a:t>. З </a:t>
            </a:r>
            <a:r>
              <a:rPr lang="ru-RU" dirty="0" err="1">
                <a:solidFill>
                  <a:schemeClr val="bg1"/>
                </a:solidFill>
              </a:rPr>
              <a:t>їхньою</a:t>
            </a:r>
            <a:r>
              <a:rPr lang="ru-RU" dirty="0">
                <a:solidFill>
                  <a:schemeClr val="bg1"/>
                </a:solidFill>
              </a:rPr>
              <a:t> </a:t>
            </a:r>
            <a:r>
              <a:rPr lang="ru-RU" dirty="0" err="1">
                <a:solidFill>
                  <a:schemeClr val="bg1"/>
                </a:solidFill>
              </a:rPr>
              <a:t>допомогою</a:t>
            </a:r>
            <a:r>
              <a:rPr lang="ru-RU" dirty="0">
                <a:solidFill>
                  <a:schemeClr val="bg1"/>
                </a:solidFill>
              </a:rPr>
              <a:t> народ </a:t>
            </a:r>
            <a:r>
              <a:rPr lang="ru-RU" dirty="0" err="1">
                <a:solidFill>
                  <a:schemeClr val="bg1"/>
                </a:solidFill>
              </a:rPr>
              <a:t>зберіг</a:t>
            </a:r>
            <a:r>
              <a:rPr lang="ru-RU" dirty="0">
                <a:solidFill>
                  <a:schemeClr val="bg1"/>
                </a:solidFill>
              </a:rPr>
              <a:t> свою </a:t>
            </a:r>
            <a:r>
              <a:rPr lang="ru-RU" dirty="0" err="1">
                <a:solidFill>
                  <a:schemeClr val="bg1"/>
                </a:solidFill>
              </a:rPr>
              <a:t>родовідну</a:t>
            </a:r>
            <a:r>
              <a:rPr lang="ru-RU" dirty="0">
                <a:solidFill>
                  <a:schemeClr val="bg1"/>
                </a:solidFill>
              </a:rPr>
              <a:t> </a:t>
            </a:r>
            <a:r>
              <a:rPr lang="ru-RU" dirty="0" err="1">
                <a:solidFill>
                  <a:schemeClr val="bg1"/>
                </a:solidFill>
              </a:rPr>
              <a:t>пам'ять</a:t>
            </a:r>
            <a:r>
              <a:rPr lang="ru-RU" dirty="0">
                <a:solidFill>
                  <a:schemeClr val="bg1"/>
                </a:solidFill>
              </a:rPr>
              <a:t>, </a:t>
            </a:r>
            <a:r>
              <a:rPr lang="ru-RU" dirty="0" err="1">
                <a:solidFill>
                  <a:schemeClr val="bg1"/>
                </a:solidFill>
              </a:rPr>
              <a:t>історію</a:t>
            </a:r>
            <a:r>
              <a:rPr lang="ru-RU" dirty="0">
                <a:solidFill>
                  <a:schemeClr val="bg1"/>
                </a:solidFill>
              </a:rPr>
              <a:t>, культуру. За </a:t>
            </a:r>
            <a:r>
              <a:rPr lang="ru-RU" dirty="0" err="1">
                <a:solidFill>
                  <a:schemeClr val="bg1"/>
                </a:solidFill>
              </a:rPr>
              <a:t>давніми</a:t>
            </a:r>
            <a:r>
              <a:rPr lang="ru-RU" dirty="0">
                <a:solidFill>
                  <a:schemeClr val="bg1"/>
                </a:solidFill>
              </a:rPr>
              <a:t> </a:t>
            </a:r>
            <a:r>
              <a:rPr lang="ru-RU" dirty="0" err="1">
                <a:solidFill>
                  <a:schemeClr val="bg1"/>
                </a:solidFill>
              </a:rPr>
              <a:t>уявленнями</a:t>
            </a:r>
            <a:r>
              <a:rPr lang="ru-RU" dirty="0">
                <a:solidFill>
                  <a:schemeClr val="bg1"/>
                </a:solidFill>
              </a:rPr>
              <a:t> </a:t>
            </a:r>
            <a:r>
              <a:rPr lang="ru-RU" dirty="0" err="1">
                <a:solidFill>
                  <a:schemeClr val="bg1"/>
                </a:solidFill>
              </a:rPr>
              <a:t>предків</a:t>
            </a:r>
            <a:r>
              <a:rPr lang="ru-RU" dirty="0">
                <a:solidFill>
                  <a:schemeClr val="bg1"/>
                </a:solidFill>
              </a:rPr>
              <a:t>, </a:t>
            </a:r>
            <a:r>
              <a:rPr lang="ru-RU" dirty="0" err="1">
                <a:solidFill>
                  <a:schemeClr val="bg1"/>
                </a:solidFill>
              </a:rPr>
              <a:t>світ</a:t>
            </a:r>
            <a:r>
              <a:rPr lang="ru-RU" dirty="0">
                <a:solidFill>
                  <a:schemeClr val="bg1"/>
                </a:solidFill>
              </a:rPr>
              <a:t> </a:t>
            </a:r>
            <a:r>
              <a:rPr lang="ru-RU" dirty="0" err="1">
                <a:solidFill>
                  <a:schemeClr val="bg1"/>
                </a:solidFill>
              </a:rPr>
              <a:t>складався</a:t>
            </a:r>
            <a:r>
              <a:rPr lang="ru-RU" dirty="0">
                <a:solidFill>
                  <a:schemeClr val="bg1"/>
                </a:solidFill>
              </a:rPr>
              <a:t> з </a:t>
            </a:r>
            <a:r>
              <a:rPr lang="ru-RU" dirty="0" err="1">
                <a:solidFill>
                  <a:schemeClr val="bg1"/>
                </a:solidFill>
              </a:rPr>
              <a:t>трьох</a:t>
            </a:r>
            <a:r>
              <a:rPr lang="ru-RU" dirty="0">
                <a:solidFill>
                  <a:schemeClr val="bg1"/>
                </a:solidFill>
              </a:rPr>
              <a:t> </a:t>
            </a:r>
            <a:r>
              <a:rPr lang="ru-RU" dirty="0" err="1">
                <a:solidFill>
                  <a:schemeClr val="bg1"/>
                </a:solidFill>
              </a:rPr>
              <a:t>частин</a:t>
            </a:r>
            <a:r>
              <a:rPr lang="ru-RU" dirty="0">
                <a:solidFill>
                  <a:schemeClr val="bg1"/>
                </a:solidFill>
              </a:rPr>
              <a:t>: </a:t>
            </a:r>
            <a:r>
              <a:rPr lang="ru-RU" dirty="0" err="1">
                <a:solidFill>
                  <a:schemeClr val="bg1"/>
                </a:solidFill>
              </a:rPr>
              <a:t>небесна</a:t>
            </a:r>
            <a:r>
              <a:rPr lang="ru-RU" dirty="0">
                <a:solidFill>
                  <a:schemeClr val="bg1"/>
                </a:solidFill>
              </a:rPr>
              <a:t> </a:t>
            </a:r>
            <a:r>
              <a:rPr lang="ru-RU" dirty="0" err="1">
                <a:solidFill>
                  <a:schemeClr val="bg1"/>
                </a:solidFill>
              </a:rPr>
              <a:t>частина</a:t>
            </a:r>
            <a:r>
              <a:rPr lang="ru-RU" dirty="0">
                <a:solidFill>
                  <a:schemeClr val="bg1"/>
                </a:solidFill>
              </a:rPr>
              <a:t> з божествами, </a:t>
            </a:r>
            <a:r>
              <a:rPr lang="ru-RU" dirty="0" err="1">
                <a:solidFill>
                  <a:schemeClr val="bg1"/>
                </a:solidFill>
              </a:rPr>
              <a:t>що</a:t>
            </a:r>
            <a:r>
              <a:rPr lang="ru-RU" dirty="0">
                <a:solidFill>
                  <a:schemeClr val="bg1"/>
                </a:solidFill>
              </a:rPr>
              <a:t> жили на </a:t>
            </a:r>
            <a:r>
              <a:rPr lang="ru-RU" dirty="0" err="1">
                <a:solidFill>
                  <a:schemeClr val="bg1"/>
                </a:solidFill>
              </a:rPr>
              <a:t>ній</a:t>
            </a:r>
            <a:r>
              <a:rPr lang="ru-RU" dirty="0">
                <a:solidFill>
                  <a:schemeClr val="bg1"/>
                </a:solidFill>
              </a:rPr>
              <a:t>, а </a:t>
            </a:r>
            <a:r>
              <a:rPr lang="ru-RU" dirty="0" err="1">
                <a:solidFill>
                  <a:schemeClr val="bg1"/>
                </a:solidFill>
              </a:rPr>
              <a:t>також</a:t>
            </a:r>
            <a:r>
              <a:rPr lang="ru-RU" dirty="0">
                <a:solidFill>
                  <a:schemeClr val="bg1"/>
                </a:solidFill>
              </a:rPr>
              <a:t> </a:t>
            </a:r>
            <a:r>
              <a:rPr lang="ru-RU" dirty="0" err="1">
                <a:solidFill>
                  <a:schemeClr val="bg1"/>
                </a:solidFill>
              </a:rPr>
              <a:t>світилами</a:t>
            </a:r>
            <a:r>
              <a:rPr lang="ru-RU" dirty="0">
                <a:solidFill>
                  <a:schemeClr val="bg1"/>
                </a:solidFill>
              </a:rPr>
              <a:t> — </a:t>
            </a:r>
            <a:r>
              <a:rPr lang="ru-RU" sz="2400" dirty="0" err="1">
                <a:solidFill>
                  <a:schemeClr val="bg1"/>
                </a:solidFill>
              </a:rPr>
              <a:t>сонцем</a:t>
            </a:r>
            <a:r>
              <a:rPr lang="ru-RU" dirty="0">
                <a:solidFill>
                  <a:schemeClr val="bg1"/>
                </a:solidFill>
              </a:rPr>
              <a:t>, </a:t>
            </a:r>
            <a:r>
              <a:rPr lang="ru-RU" dirty="0" err="1">
                <a:solidFill>
                  <a:schemeClr val="bg1"/>
                </a:solidFill>
              </a:rPr>
              <a:t>місяцем</a:t>
            </a:r>
            <a:r>
              <a:rPr lang="ru-RU" dirty="0">
                <a:solidFill>
                  <a:schemeClr val="bg1"/>
                </a:solidFill>
              </a:rPr>
              <a:t> зорями; земна — з </a:t>
            </a:r>
            <a:r>
              <a:rPr lang="ru-RU" dirty="0" err="1">
                <a:solidFill>
                  <a:schemeClr val="bg1"/>
                </a:solidFill>
              </a:rPr>
              <a:t>людиною</a:t>
            </a:r>
            <a:r>
              <a:rPr lang="ru-RU" dirty="0">
                <a:solidFill>
                  <a:schemeClr val="bg1"/>
                </a:solidFill>
              </a:rPr>
              <a:t> і землею, на </a:t>
            </a:r>
            <a:r>
              <a:rPr lang="ru-RU" dirty="0" err="1">
                <a:solidFill>
                  <a:schemeClr val="bg1"/>
                </a:solidFill>
              </a:rPr>
              <a:t>якій</a:t>
            </a:r>
            <a:r>
              <a:rPr lang="ru-RU" dirty="0">
                <a:solidFill>
                  <a:schemeClr val="bg1"/>
                </a:solidFill>
              </a:rPr>
              <a:t> вона жила; </a:t>
            </a:r>
            <a:r>
              <a:rPr lang="ru-RU" dirty="0" err="1">
                <a:solidFill>
                  <a:schemeClr val="bg1"/>
                </a:solidFill>
              </a:rPr>
              <a:t>підземна</a:t>
            </a:r>
            <a:r>
              <a:rPr lang="ru-RU" dirty="0">
                <a:solidFill>
                  <a:schemeClr val="bg1"/>
                </a:solidFill>
              </a:rPr>
              <a:t> — </a:t>
            </a:r>
            <a:r>
              <a:rPr lang="ru-RU" dirty="0" err="1">
                <a:solidFill>
                  <a:schemeClr val="bg1"/>
                </a:solidFill>
              </a:rPr>
              <a:t>із</a:t>
            </a:r>
            <a:r>
              <a:rPr lang="ru-RU" dirty="0">
                <a:solidFill>
                  <a:schemeClr val="bg1"/>
                </a:solidFill>
              </a:rPr>
              <a:t> духами зла, </a:t>
            </a:r>
            <a:r>
              <a:rPr lang="ru-RU" dirty="0" err="1">
                <a:solidFill>
                  <a:schemeClr val="bg1"/>
                </a:solidFill>
              </a:rPr>
              <a:t>смертю</a:t>
            </a:r>
            <a:r>
              <a:rPr lang="ru-RU" dirty="0">
                <a:solidFill>
                  <a:schemeClr val="bg1"/>
                </a:solidFill>
              </a:rPr>
              <a:t>, душами </a:t>
            </a:r>
            <a:r>
              <a:rPr lang="ru-RU" dirty="0" err="1">
                <a:solidFill>
                  <a:schemeClr val="bg1"/>
                </a:solidFill>
              </a:rPr>
              <a:t>померлих</a:t>
            </a:r>
            <a:r>
              <a:rPr lang="ru-RU" dirty="0">
                <a:solidFill>
                  <a:schemeClr val="bg1"/>
                </a:solidFill>
              </a:rPr>
              <a:t> </a:t>
            </a:r>
            <a:r>
              <a:rPr lang="ru-RU" dirty="0" err="1">
                <a:solidFill>
                  <a:schemeClr val="bg1"/>
                </a:solidFill>
              </a:rPr>
              <a:t>родичів</a:t>
            </a:r>
            <a:r>
              <a:rPr lang="ru-RU" dirty="0">
                <a:solidFill>
                  <a:schemeClr val="bg1"/>
                </a:solidFill>
              </a:rPr>
              <a:t>. За </a:t>
            </a:r>
            <a:r>
              <a:rPr lang="ru-RU" dirty="0" err="1">
                <a:solidFill>
                  <a:schemeClr val="bg1"/>
                </a:solidFill>
              </a:rPr>
              <a:t>цими</a:t>
            </a:r>
            <a:r>
              <a:rPr lang="ru-RU" dirty="0">
                <a:solidFill>
                  <a:schemeClr val="bg1"/>
                </a:solidFill>
              </a:rPr>
              <a:t> ж принципами </a:t>
            </a:r>
            <a:r>
              <a:rPr lang="ru-RU" dirty="0" err="1">
                <a:solidFill>
                  <a:schemeClr val="bg1"/>
                </a:solidFill>
              </a:rPr>
              <a:t>людина</a:t>
            </a:r>
            <a:r>
              <a:rPr lang="ru-RU" dirty="0">
                <a:solidFill>
                  <a:schemeClr val="bg1"/>
                </a:solidFill>
              </a:rPr>
              <a:t> </a:t>
            </a:r>
            <a:r>
              <a:rPr lang="ru-RU" dirty="0" err="1">
                <a:solidFill>
                  <a:schemeClr val="bg1"/>
                </a:solidFill>
              </a:rPr>
              <a:t>збудувала</a:t>
            </a:r>
            <a:r>
              <a:rPr lang="ru-RU" dirty="0">
                <a:solidFill>
                  <a:schemeClr val="bg1"/>
                </a:solidFill>
              </a:rPr>
              <a:t> </a:t>
            </a:r>
            <a:r>
              <a:rPr lang="ru-RU" dirty="0" err="1">
                <a:solidFill>
                  <a:schemeClr val="bg1"/>
                </a:solidFill>
              </a:rPr>
              <a:t>своє</a:t>
            </a:r>
            <a:r>
              <a:rPr lang="ru-RU" dirty="0">
                <a:solidFill>
                  <a:schemeClr val="bg1"/>
                </a:solidFill>
              </a:rPr>
              <a:t> </a:t>
            </a:r>
            <a:r>
              <a:rPr lang="ru-RU" dirty="0" err="1">
                <a:solidFill>
                  <a:schemeClr val="bg1"/>
                </a:solidFill>
              </a:rPr>
              <a:t>житло</a:t>
            </a:r>
            <a:r>
              <a:rPr lang="ru-RU" dirty="0">
                <a:solidFill>
                  <a:schemeClr val="bg1"/>
                </a:solidFill>
              </a:rPr>
              <a:t>. </a:t>
            </a:r>
            <a:r>
              <a:rPr lang="ru-RU" dirty="0" err="1">
                <a:solidFill>
                  <a:schemeClr val="bg1"/>
                </a:solidFill>
              </a:rPr>
              <a:t>Дах</a:t>
            </a:r>
            <a:r>
              <a:rPr lang="ru-RU" dirty="0">
                <a:solidFill>
                  <a:schemeClr val="bg1"/>
                </a:solidFill>
              </a:rPr>
              <a:t> — </a:t>
            </a:r>
            <a:r>
              <a:rPr lang="ru-RU" dirty="0" err="1">
                <a:solidFill>
                  <a:schemeClr val="bg1"/>
                </a:solidFill>
              </a:rPr>
              <a:t>небесна</a:t>
            </a:r>
            <a:r>
              <a:rPr lang="ru-RU" dirty="0">
                <a:solidFill>
                  <a:schemeClr val="bg1"/>
                </a:solidFill>
              </a:rPr>
              <a:t> </a:t>
            </a:r>
            <a:r>
              <a:rPr lang="ru-RU" dirty="0" err="1">
                <a:solidFill>
                  <a:schemeClr val="bg1"/>
                </a:solidFill>
              </a:rPr>
              <a:t>частина</a:t>
            </a:r>
            <a:r>
              <a:rPr lang="ru-RU" dirty="0">
                <a:solidFill>
                  <a:schemeClr val="bg1"/>
                </a:solidFill>
              </a:rPr>
              <a:t>, </a:t>
            </a:r>
            <a:r>
              <a:rPr lang="ru-RU" dirty="0" err="1">
                <a:solidFill>
                  <a:schemeClr val="bg1"/>
                </a:solidFill>
              </a:rPr>
              <a:t>середня</a:t>
            </a:r>
            <a:r>
              <a:rPr lang="ru-RU" dirty="0">
                <a:solidFill>
                  <a:schemeClr val="bg1"/>
                </a:solidFill>
              </a:rPr>
              <a:t> </a:t>
            </a:r>
            <a:r>
              <a:rPr lang="ru-RU" dirty="0" err="1">
                <a:solidFill>
                  <a:schemeClr val="bg1"/>
                </a:solidFill>
              </a:rPr>
              <a:t>частина</a:t>
            </a:r>
            <a:r>
              <a:rPr lang="ru-RU" dirty="0">
                <a:solidFill>
                  <a:schemeClr val="bg1"/>
                </a:solidFill>
              </a:rPr>
              <a:t> — </a:t>
            </a:r>
            <a:r>
              <a:rPr lang="ru-RU" dirty="0" err="1">
                <a:solidFill>
                  <a:schemeClr val="bg1"/>
                </a:solidFill>
              </a:rPr>
              <a:t>власне</a:t>
            </a:r>
            <a:r>
              <a:rPr lang="ru-RU" dirty="0">
                <a:solidFill>
                  <a:schemeClr val="bg1"/>
                </a:solidFill>
              </a:rPr>
              <a:t> </a:t>
            </a:r>
            <a:r>
              <a:rPr lang="ru-RU" dirty="0" err="1">
                <a:solidFill>
                  <a:schemeClr val="bg1"/>
                </a:solidFill>
              </a:rPr>
              <a:t>житло</a:t>
            </a:r>
            <a:r>
              <a:rPr lang="ru-RU" dirty="0">
                <a:solidFill>
                  <a:schemeClr val="bg1"/>
                </a:solidFill>
              </a:rPr>
              <a:t> і </a:t>
            </a:r>
            <a:r>
              <a:rPr lang="ru-RU" dirty="0" err="1">
                <a:solidFill>
                  <a:schemeClr val="bg1"/>
                </a:solidFill>
              </a:rPr>
              <a:t>нижня</a:t>
            </a:r>
            <a:r>
              <a:rPr lang="ru-RU" dirty="0">
                <a:solidFill>
                  <a:schemeClr val="bg1"/>
                </a:solidFill>
              </a:rPr>
              <a:t>, яка </a:t>
            </a:r>
            <a:r>
              <a:rPr lang="ru-RU" dirty="0" err="1">
                <a:solidFill>
                  <a:schemeClr val="bg1"/>
                </a:solidFill>
              </a:rPr>
              <a:t>містилася</a:t>
            </a:r>
            <a:r>
              <a:rPr lang="ru-RU" dirty="0">
                <a:solidFill>
                  <a:schemeClr val="bg1"/>
                </a:solidFill>
              </a:rPr>
              <a:t> в </a:t>
            </a:r>
            <a:r>
              <a:rPr lang="ru-RU" dirty="0" err="1">
                <a:solidFill>
                  <a:schemeClr val="bg1"/>
                </a:solidFill>
              </a:rPr>
              <a:t>землі</a:t>
            </a:r>
            <a:r>
              <a:rPr lang="ru-RU" dirty="0">
                <a:solidFill>
                  <a:schemeClr val="bg1"/>
                </a:solidFill>
              </a:rPr>
              <a:t>. </a:t>
            </a:r>
            <a:r>
              <a:rPr lang="ru-RU" dirty="0" err="1">
                <a:solidFill>
                  <a:schemeClr val="bg1"/>
                </a:solidFill>
              </a:rPr>
              <a:t>Вікна</a:t>
            </a:r>
            <a:r>
              <a:rPr lang="ru-RU" dirty="0">
                <a:solidFill>
                  <a:schemeClr val="bg1"/>
                </a:solidFill>
              </a:rPr>
              <a:t> — </a:t>
            </a:r>
            <a:r>
              <a:rPr lang="ru-RU" dirty="0" err="1">
                <a:solidFill>
                  <a:schemeClr val="bg1"/>
                </a:solidFill>
              </a:rPr>
              <a:t>це</a:t>
            </a:r>
            <a:r>
              <a:rPr lang="ru-RU" dirty="0">
                <a:solidFill>
                  <a:schemeClr val="bg1"/>
                </a:solidFill>
              </a:rPr>
              <a:t> </a:t>
            </a:r>
            <a:r>
              <a:rPr lang="ru-RU" dirty="0" err="1">
                <a:solidFill>
                  <a:schemeClr val="bg1"/>
                </a:solidFill>
              </a:rPr>
              <a:t>очі</a:t>
            </a:r>
            <a:r>
              <a:rPr lang="ru-RU" dirty="0">
                <a:solidFill>
                  <a:schemeClr val="bg1"/>
                </a:solidFill>
              </a:rPr>
              <a:t> </a:t>
            </a:r>
            <a:r>
              <a:rPr lang="ru-RU" dirty="0" err="1">
                <a:solidFill>
                  <a:schemeClr val="bg1"/>
                </a:solidFill>
              </a:rPr>
              <a:t>хати</a:t>
            </a:r>
            <a:r>
              <a:rPr lang="ru-RU" dirty="0">
                <a:solidFill>
                  <a:schemeClr val="bg1"/>
                </a:solidFill>
              </a:rPr>
              <a:t>, через </a:t>
            </a:r>
            <a:r>
              <a:rPr lang="ru-RU" dirty="0" err="1">
                <a:solidFill>
                  <a:schemeClr val="bg1"/>
                </a:solidFill>
              </a:rPr>
              <a:t>які</a:t>
            </a:r>
            <a:r>
              <a:rPr lang="ru-RU" dirty="0">
                <a:solidFill>
                  <a:schemeClr val="bg1"/>
                </a:solidFill>
              </a:rPr>
              <a:t> </a:t>
            </a:r>
            <a:r>
              <a:rPr lang="ru-RU" dirty="0" err="1">
                <a:solidFill>
                  <a:schemeClr val="bg1"/>
                </a:solidFill>
              </a:rPr>
              <a:t>людина</a:t>
            </a:r>
            <a:r>
              <a:rPr lang="ru-RU" dirty="0">
                <a:solidFill>
                  <a:schemeClr val="bg1"/>
                </a:solidFill>
              </a:rPr>
              <a:t> </a:t>
            </a:r>
            <a:r>
              <a:rPr lang="ru-RU" dirty="0" err="1">
                <a:solidFill>
                  <a:schemeClr val="bg1"/>
                </a:solidFill>
              </a:rPr>
              <a:t>підтримувала</a:t>
            </a:r>
            <a:r>
              <a:rPr lang="ru-RU" dirty="0">
                <a:solidFill>
                  <a:schemeClr val="bg1"/>
                </a:solidFill>
              </a:rPr>
              <a:t> </a:t>
            </a:r>
            <a:r>
              <a:rPr lang="ru-RU" dirty="0" err="1">
                <a:solidFill>
                  <a:schemeClr val="bg1"/>
                </a:solidFill>
              </a:rPr>
              <a:t>зв'язок</a:t>
            </a:r>
            <a:r>
              <a:rPr lang="ru-RU" dirty="0">
                <a:solidFill>
                  <a:schemeClr val="bg1"/>
                </a:solidFill>
              </a:rPr>
              <a:t> з божеством, а </a:t>
            </a:r>
            <a:r>
              <a:rPr lang="ru-RU" dirty="0" err="1">
                <a:solidFill>
                  <a:schemeClr val="bg1"/>
                </a:solidFill>
              </a:rPr>
              <a:t>поріг</a:t>
            </a:r>
            <a:r>
              <a:rPr lang="ru-RU" dirty="0">
                <a:solidFill>
                  <a:schemeClr val="bg1"/>
                </a:solidFill>
              </a:rPr>
              <a:t> — </a:t>
            </a:r>
            <a:r>
              <a:rPr lang="ru-RU" dirty="0" err="1">
                <a:solidFill>
                  <a:schemeClr val="bg1"/>
                </a:solidFill>
              </a:rPr>
              <a:t>це</a:t>
            </a:r>
            <a:r>
              <a:rPr lang="ru-RU" dirty="0">
                <a:solidFill>
                  <a:schemeClr val="bg1"/>
                </a:solidFill>
              </a:rPr>
              <a:t> межа </a:t>
            </a:r>
            <a:r>
              <a:rPr lang="ru-RU" dirty="0" err="1">
                <a:solidFill>
                  <a:schemeClr val="bg1"/>
                </a:solidFill>
              </a:rPr>
              <a:t>між</a:t>
            </a:r>
            <a:r>
              <a:rPr lang="ru-RU" dirty="0">
                <a:solidFill>
                  <a:schemeClr val="bg1"/>
                </a:solidFill>
              </a:rPr>
              <a:t> </a:t>
            </a:r>
            <a:r>
              <a:rPr lang="ru-RU" dirty="0" err="1">
                <a:solidFill>
                  <a:schemeClr val="bg1"/>
                </a:solidFill>
              </a:rPr>
              <a:t>людським</a:t>
            </a:r>
            <a:r>
              <a:rPr lang="ru-RU" dirty="0">
                <a:solidFill>
                  <a:schemeClr val="bg1"/>
                </a:solidFill>
              </a:rPr>
              <a:t> </a:t>
            </a:r>
            <a:r>
              <a:rPr lang="ru-RU" dirty="0" err="1">
                <a:solidFill>
                  <a:schemeClr val="bg1"/>
                </a:solidFill>
              </a:rPr>
              <a:t>світом</a:t>
            </a:r>
            <a:r>
              <a:rPr lang="ru-RU" dirty="0">
                <a:solidFill>
                  <a:schemeClr val="bg1"/>
                </a:solidFill>
              </a:rPr>
              <a:t> і </a:t>
            </a:r>
            <a:r>
              <a:rPr lang="ru-RU" dirty="0" err="1">
                <a:solidFill>
                  <a:schemeClr val="bg1"/>
                </a:solidFill>
              </a:rPr>
              <a:t>світом</a:t>
            </a:r>
            <a:r>
              <a:rPr lang="ru-RU" dirty="0">
                <a:solidFill>
                  <a:schemeClr val="bg1"/>
                </a:solidFill>
              </a:rPr>
              <a:t> </a:t>
            </a:r>
            <a:r>
              <a:rPr lang="ru-RU" dirty="0" err="1">
                <a:solidFill>
                  <a:schemeClr val="bg1"/>
                </a:solidFill>
              </a:rPr>
              <a:t>померлих</a:t>
            </a:r>
            <a:r>
              <a:rPr lang="ru-RU" dirty="0" smtClean="0">
                <a:solidFill>
                  <a:schemeClr val="bg1"/>
                </a:solidFill>
              </a:rPr>
              <a:t>.</a:t>
            </a:r>
            <a:endParaRPr lang="ru-RU" dirty="0">
              <a:solidFill>
                <a:schemeClr val="bg1"/>
              </a:solidFill>
            </a:endParaRPr>
          </a:p>
          <a:p>
            <a:pPr algn="just"/>
            <a:r>
              <a:rPr lang="ru-RU" dirty="0" err="1">
                <a:solidFill>
                  <a:schemeClr val="bg1"/>
                </a:solidFill>
              </a:rPr>
              <a:t>Іще</a:t>
            </a:r>
            <a:r>
              <a:rPr lang="ru-RU" dirty="0">
                <a:solidFill>
                  <a:schemeClr val="bg1"/>
                </a:solidFill>
              </a:rPr>
              <a:t> для наших </a:t>
            </a:r>
            <a:r>
              <a:rPr lang="ru-RU" dirty="0" err="1">
                <a:solidFill>
                  <a:schemeClr val="bg1"/>
                </a:solidFill>
              </a:rPr>
              <a:t>прабабусь</a:t>
            </a:r>
            <a:r>
              <a:rPr lang="ru-RU" dirty="0">
                <a:solidFill>
                  <a:schemeClr val="bg1"/>
                </a:solidFill>
              </a:rPr>
              <a:t> і бабусь </a:t>
            </a:r>
            <a:r>
              <a:rPr lang="ru-RU" dirty="0" err="1">
                <a:solidFill>
                  <a:schemeClr val="bg1"/>
                </a:solidFill>
              </a:rPr>
              <a:t>хрест</a:t>
            </a:r>
            <a:r>
              <a:rPr lang="ru-RU" dirty="0">
                <a:solidFill>
                  <a:schemeClr val="bg1"/>
                </a:solidFill>
              </a:rPr>
              <a:t>, молитва, </a:t>
            </a:r>
            <a:r>
              <a:rPr lang="ru-RU" dirty="0" err="1">
                <a:solidFill>
                  <a:schemeClr val="bg1"/>
                </a:solidFill>
              </a:rPr>
              <a:t>великодня</a:t>
            </a:r>
            <a:r>
              <a:rPr lang="ru-RU" dirty="0">
                <a:solidFill>
                  <a:schemeClr val="bg1"/>
                </a:solidFill>
              </a:rPr>
              <a:t> </a:t>
            </a:r>
            <a:r>
              <a:rPr lang="ru-RU" dirty="0" err="1">
                <a:solidFill>
                  <a:schemeClr val="bg1"/>
                </a:solidFill>
              </a:rPr>
              <a:t>крашанка</a:t>
            </a:r>
            <a:r>
              <a:rPr lang="ru-RU" dirty="0">
                <a:solidFill>
                  <a:schemeClr val="bg1"/>
                </a:solidFill>
              </a:rPr>
              <a:t>, як і рушник, </a:t>
            </a:r>
            <a:r>
              <a:rPr lang="ru-RU" dirty="0" err="1">
                <a:solidFill>
                  <a:schemeClr val="bg1"/>
                </a:solidFill>
              </a:rPr>
              <a:t>паляниця</a:t>
            </a:r>
            <a:r>
              <a:rPr lang="ru-RU" dirty="0">
                <a:solidFill>
                  <a:schemeClr val="bg1"/>
                </a:solidFill>
              </a:rPr>
              <a:t>, </a:t>
            </a:r>
            <a:r>
              <a:rPr lang="ru-RU" dirty="0" err="1">
                <a:solidFill>
                  <a:schemeClr val="bg1"/>
                </a:solidFill>
              </a:rPr>
              <a:t>вогонь</a:t>
            </a:r>
            <a:r>
              <a:rPr lang="ru-RU" dirty="0">
                <a:solidFill>
                  <a:schemeClr val="bg1"/>
                </a:solidFill>
              </a:rPr>
              <a:t> у </a:t>
            </a:r>
            <a:r>
              <a:rPr lang="ru-RU" dirty="0" err="1">
                <a:solidFill>
                  <a:schemeClr val="bg1"/>
                </a:solidFill>
              </a:rPr>
              <a:t>печі</a:t>
            </a:r>
            <a:r>
              <a:rPr lang="ru-RU" dirty="0">
                <a:solidFill>
                  <a:schemeClr val="bg1"/>
                </a:solidFill>
              </a:rPr>
              <a:t>, </a:t>
            </a:r>
            <a:r>
              <a:rPr lang="ru-RU" dirty="0" err="1">
                <a:solidFill>
                  <a:schemeClr val="bg1"/>
                </a:solidFill>
              </a:rPr>
              <a:t>обручка</a:t>
            </a:r>
            <a:r>
              <a:rPr lang="ru-RU" dirty="0">
                <a:solidFill>
                  <a:schemeClr val="bg1"/>
                </a:solidFill>
              </a:rPr>
              <a:t>, </a:t>
            </a:r>
            <a:r>
              <a:rPr lang="ru-RU" dirty="0" err="1">
                <a:solidFill>
                  <a:schemeClr val="bg1"/>
                </a:solidFill>
              </a:rPr>
              <a:t>пучечок</a:t>
            </a:r>
            <a:r>
              <a:rPr lang="ru-RU" dirty="0">
                <a:solidFill>
                  <a:schemeClr val="bg1"/>
                </a:solidFill>
              </a:rPr>
              <a:t> </a:t>
            </a:r>
            <a:r>
              <a:rPr lang="ru-RU" dirty="0" err="1">
                <a:solidFill>
                  <a:schemeClr val="bg1"/>
                </a:solidFill>
              </a:rPr>
              <a:t>певного</a:t>
            </a:r>
            <a:r>
              <a:rPr lang="ru-RU" dirty="0">
                <a:solidFill>
                  <a:schemeClr val="bg1"/>
                </a:solidFill>
              </a:rPr>
              <a:t> </a:t>
            </a:r>
            <a:r>
              <a:rPr lang="ru-RU" dirty="0" err="1">
                <a:solidFill>
                  <a:schemeClr val="bg1"/>
                </a:solidFill>
              </a:rPr>
              <a:t>зілля</a:t>
            </a:r>
            <a:r>
              <a:rPr lang="ru-RU" dirty="0">
                <a:solidFill>
                  <a:schemeClr val="bg1"/>
                </a:solidFill>
              </a:rPr>
              <a:t>, </a:t>
            </a:r>
            <a:r>
              <a:rPr lang="ru-RU" dirty="0" err="1">
                <a:solidFill>
                  <a:schemeClr val="bg1"/>
                </a:solidFill>
              </a:rPr>
              <a:t>пов'язаного</a:t>
            </a:r>
            <a:r>
              <a:rPr lang="ru-RU" dirty="0">
                <a:solidFill>
                  <a:schemeClr val="bg1"/>
                </a:solidFill>
              </a:rPr>
              <a:t> </a:t>
            </a:r>
            <a:r>
              <a:rPr lang="ru-RU" dirty="0" err="1">
                <a:solidFill>
                  <a:schemeClr val="bg1"/>
                </a:solidFill>
              </a:rPr>
              <a:t>навхрест</a:t>
            </a:r>
            <a:r>
              <a:rPr lang="ru-RU" dirty="0">
                <a:solidFill>
                  <a:schemeClr val="bg1"/>
                </a:solidFill>
              </a:rPr>
              <a:t>, а </a:t>
            </a:r>
            <a:r>
              <a:rPr lang="ru-RU" dirty="0" err="1">
                <a:solidFill>
                  <a:schemeClr val="bg1"/>
                </a:solidFill>
              </a:rPr>
              <a:t>також</a:t>
            </a:r>
            <a:r>
              <a:rPr lang="ru-RU" dirty="0">
                <a:solidFill>
                  <a:schemeClr val="bg1"/>
                </a:solidFill>
              </a:rPr>
              <a:t> слова «</a:t>
            </a:r>
            <a:r>
              <a:rPr lang="ru-RU" dirty="0" err="1">
                <a:solidFill>
                  <a:schemeClr val="bg1"/>
                </a:solidFill>
              </a:rPr>
              <a:t>добрий</a:t>
            </a:r>
            <a:r>
              <a:rPr lang="ru-RU" dirty="0">
                <a:solidFill>
                  <a:schemeClr val="bg1"/>
                </a:solidFill>
              </a:rPr>
              <a:t> день!», «з Богом!», «</a:t>
            </a:r>
            <a:r>
              <a:rPr lang="ru-RU" dirty="0" err="1">
                <a:solidFill>
                  <a:schemeClr val="bg1"/>
                </a:solidFill>
              </a:rPr>
              <a:t>бувайте</a:t>
            </a:r>
            <a:r>
              <a:rPr lang="ru-RU" dirty="0">
                <a:solidFill>
                  <a:schemeClr val="bg1"/>
                </a:solidFill>
              </a:rPr>
              <a:t> </a:t>
            </a:r>
            <a:r>
              <a:rPr lang="ru-RU" dirty="0" err="1">
                <a:solidFill>
                  <a:schemeClr val="bg1"/>
                </a:solidFill>
              </a:rPr>
              <a:t>здорові</a:t>
            </a:r>
            <a:r>
              <a:rPr lang="ru-RU" dirty="0">
                <a:solidFill>
                  <a:schemeClr val="bg1"/>
                </a:solidFill>
              </a:rPr>
              <a:t>!», </a:t>
            </a:r>
            <a:r>
              <a:rPr lang="ru-RU" dirty="0" err="1">
                <a:solidFill>
                  <a:schemeClr val="bg1"/>
                </a:solidFill>
              </a:rPr>
              <a:t>були</a:t>
            </a:r>
            <a:r>
              <a:rPr lang="ru-RU" dirty="0">
                <a:solidFill>
                  <a:schemeClr val="bg1"/>
                </a:solidFill>
              </a:rPr>
              <a:t> не просто предметами і словами, а знаками добра і </a:t>
            </a:r>
            <a:r>
              <a:rPr lang="ru-RU" dirty="0" err="1">
                <a:solidFill>
                  <a:schemeClr val="bg1"/>
                </a:solidFill>
              </a:rPr>
              <a:t>сили</a:t>
            </a:r>
            <a:r>
              <a:rPr lang="ru-RU" dirty="0">
                <a:solidFill>
                  <a:schemeClr val="bg1"/>
                </a:solidFill>
              </a:rPr>
              <a:t>, заступниками </a:t>
            </a:r>
            <a:r>
              <a:rPr lang="ru-RU" dirty="0" err="1">
                <a:solidFill>
                  <a:schemeClr val="bg1"/>
                </a:solidFill>
              </a:rPr>
              <a:t>від</a:t>
            </a:r>
            <a:r>
              <a:rPr lang="ru-RU" dirty="0">
                <a:solidFill>
                  <a:schemeClr val="bg1"/>
                </a:solidFill>
              </a:rPr>
              <a:t> </a:t>
            </a:r>
            <a:r>
              <a:rPr lang="ru-RU" dirty="0" err="1">
                <a:solidFill>
                  <a:schemeClr val="bg1"/>
                </a:solidFill>
              </a:rPr>
              <a:t>нещасть</a:t>
            </a:r>
            <a:r>
              <a:rPr lang="ru-RU" dirty="0">
                <a:solidFill>
                  <a:schemeClr val="bg1"/>
                </a:solidFill>
              </a:rPr>
              <a:t>, </a:t>
            </a:r>
            <a:r>
              <a:rPr lang="ru-RU" dirty="0" err="1">
                <a:solidFill>
                  <a:schemeClr val="bg1"/>
                </a:solidFill>
              </a:rPr>
              <a:t>були</a:t>
            </a:r>
            <a:r>
              <a:rPr lang="ru-RU" dirty="0">
                <a:solidFill>
                  <a:schemeClr val="bg1"/>
                </a:solidFill>
              </a:rPr>
              <a:t> — </a:t>
            </a:r>
            <a:r>
              <a:rPr lang="ru-RU" dirty="0" smtClean="0">
                <a:solidFill>
                  <a:schemeClr val="bg1"/>
                </a:solidFill>
              </a:rPr>
              <a:t>оберегами.</a:t>
            </a:r>
            <a:endParaRPr lang="uk-UA" dirty="0">
              <a:solidFill>
                <a:schemeClr val="bg1"/>
              </a:solidFill>
            </a:endParaRPr>
          </a:p>
        </p:txBody>
      </p:sp>
    </p:spTree>
    <p:extLst>
      <p:ext uri="{BB962C8B-B14F-4D97-AF65-F5344CB8AC3E}">
        <p14:creationId xmlns:p14="http://schemas.microsoft.com/office/powerpoint/2010/main" val="4222762215"/>
      </p:ext>
    </p:extLst>
  </p:cSld>
  <p:clrMapOvr>
    <a:masterClrMapping/>
  </p:clrMapOvr>
  <p:transition spd="slow">
    <p:randomBa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96819" y="0"/>
            <a:ext cx="8534400" cy="1507067"/>
          </a:xfrm>
        </p:spPr>
        <p:txBody>
          <a:bodyPr>
            <a:normAutofit/>
          </a:bodyPr>
          <a:lstStyle/>
          <a:p>
            <a:r>
              <a:rPr lang="uk-UA" sz="4000" b="1" cap="none" dirty="0" smtClean="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Найдавніший зразок оберега</a:t>
            </a:r>
            <a:endParaRPr lang="uk-UA" sz="4000" b="1" cap="none" dirty="0">
              <a:ln w="12700">
                <a:solidFill>
                  <a:schemeClr val="tx2">
                    <a:lumMod val="75000"/>
                  </a:schemeClr>
                </a:solidFill>
                <a:prstDash val="solid"/>
              </a:ln>
              <a:solidFill>
                <a:srgbClr val="FFFF00"/>
              </a:solidFill>
              <a:effectLst>
                <a:outerShdw dist="38100" dir="2640000" algn="bl" rotWithShape="0">
                  <a:schemeClr val="tx2">
                    <a:lumMod val="75000"/>
                  </a:schemeClr>
                </a:outerShdw>
              </a:effectLst>
            </a:endParaRPr>
          </a:p>
        </p:txBody>
      </p:sp>
      <p:sp>
        <p:nvSpPr>
          <p:cNvPr id="3" name="Объект 2"/>
          <p:cNvSpPr>
            <a:spLocks noGrp="1"/>
          </p:cNvSpPr>
          <p:nvPr>
            <p:ph idx="1"/>
          </p:nvPr>
        </p:nvSpPr>
        <p:spPr>
          <a:xfrm>
            <a:off x="168016" y="1305231"/>
            <a:ext cx="11719183" cy="5302045"/>
          </a:xfrm>
        </p:spPr>
        <p:txBody>
          <a:bodyPr>
            <a:normAutofit/>
          </a:bodyPr>
          <a:lstStyle/>
          <a:p>
            <a:pPr algn="just"/>
            <a:r>
              <a:rPr lang="ru-RU" dirty="0" err="1">
                <a:solidFill>
                  <a:schemeClr val="bg1"/>
                </a:solidFill>
              </a:rPr>
              <a:t>Найдавніший</a:t>
            </a:r>
            <a:r>
              <a:rPr lang="ru-RU" dirty="0">
                <a:solidFill>
                  <a:schemeClr val="bg1"/>
                </a:solidFill>
              </a:rPr>
              <a:t> </a:t>
            </a:r>
            <a:r>
              <a:rPr lang="ru-RU" dirty="0" err="1">
                <a:solidFill>
                  <a:schemeClr val="bg1"/>
                </a:solidFill>
              </a:rPr>
              <a:t>зразок</a:t>
            </a:r>
            <a:r>
              <a:rPr lang="ru-RU" dirty="0">
                <a:solidFill>
                  <a:schemeClr val="bg1"/>
                </a:solidFill>
              </a:rPr>
              <a:t> оберега — </a:t>
            </a:r>
            <a:r>
              <a:rPr lang="ru-RU" dirty="0" err="1">
                <a:solidFill>
                  <a:schemeClr val="bg1"/>
                </a:solidFill>
              </a:rPr>
              <a:t>жіноче</a:t>
            </a:r>
            <a:r>
              <a:rPr lang="ru-RU" dirty="0">
                <a:solidFill>
                  <a:schemeClr val="bg1"/>
                </a:solidFill>
              </a:rPr>
              <a:t> божество, яке </a:t>
            </a:r>
            <a:r>
              <a:rPr lang="ru-RU" dirty="0" err="1">
                <a:solidFill>
                  <a:schemeClr val="bg1"/>
                </a:solidFill>
              </a:rPr>
              <a:t>було</a:t>
            </a:r>
            <a:r>
              <a:rPr lang="ru-RU" dirty="0">
                <a:solidFill>
                  <a:schemeClr val="bg1"/>
                </a:solidFill>
              </a:rPr>
              <a:t> </a:t>
            </a:r>
            <a:r>
              <a:rPr lang="ru-RU" dirty="0" err="1">
                <a:solidFill>
                  <a:schemeClr val="bg1"/>
                </a:solidFill>
              </a:rPr>
              <a:t>поширеним</a:t>
            </a:r>
            <a:r>
              <a:rPr lang="ru-RU" dirty="0">
                <a:solidFill>
                  <a:schemeClr val="bg1"/>
                </a:solidFill>
              </a:rPr>
              <a:t> практично у </a:t>
            </a:r>
            <a:r>
              <a:rPr lang="ru-RU" dirty="0" err="1">
                <a:solidFill>
                  <a:schemeClr val="bg1"/>
                </a:solidFill>
              </a:rPr>
              <a:t>всіх</a:t>
            </a:r>
            <a:r>
              <a:rPr lang="ru-RU" dirty="0">
                <a:solidFill>
                  <a:schemeClr val="bg1"/>
                </a:solidFill>
              </a:rPr>
              <a:t> </a:t>
            </a:r>
            <a:r>
              <a:rPr lang="ru-RU" dirty="0" err="1">
                <a:solidFill>
                  <a:schemeClr val="bg1"/>
                </a:solidFill>
              </a:rPr>
              <a:t>народів</a:t>
            </a:r>
            <a:r>
              <a:rPr lang="ru-RU" dirty="0">
                <a:solidFill>
                  <a:schemeClr val="bg1"/>
                </a:solidFill>
              </a:rPr>
              <a:t>. З ним </a:t>
            </a:r>
            <a:r>
              <a:rPr lang="ru-RU" dirty="0" err="1">
                <a:solidFill>
                  <a:schemeClr val="bg1"/>
                </a:solidFill>
              </a:rPr>
              <a:t>пов'язана</a:t>
            </a:r>
            <a:r>
              <a:rPr lang="ru-RU" dirty="0">
                <a:solidFill>
                  <a:schemeClr val="bg1"/>
                </a:solidFill>
              </a:rPr>
              <a:t> і </a:t>
            </a:r>
            <a:r>
              <a:rPr lang="ru-RU" dirty="0" err="1">
                <a:solidFill>
                  <a:schemeClr val="bg1"/>
                </a:solidFill>
              </a:rPr>
              <a:t>етимологія</a:t>
            </a:r>
            <a:r>
              <a:rPr lang="ru-RU" dirty="0">
                <a:solidFill>
                  <a:schemeClr val="bg1"/>
                </a:solidFill>
              </a:rPr>
              <a:t> слова «оберег». Походить </a:t>
            </a:r>
            <a:r>
              <a:rPr lang="ru-RU" dirty="0" err="1">
                <a:solidFill>
                  <a:schemeClr val="bg1"/>
                </a:solidFill>
              </a:rPr>
              <a:t>воно</a:t>
            </a:r>
            <a:r>
              <a:rPr lang="ru-RU" dirty="0">
                <a:solidFill>
                  <a:schemeClr val="bg1"/>
                </a:solidFill>
              </a:rPr>
              <a:t> </a:t>
            </a:r>
            <a:r>
              <a:rPr lang="ru-RU" dirty="0" err="1">
                <a:solidFill>
                  <a:schemeClr val="bg1"/>
                </a:solidFill>
              </a:rPr>
              <a:t>від</a:t>
            </a:r>
            <a:r>
              <a:rPr lang="ru-RU" dirty="0">
                <a:solidFill>
                  <a:schemeClr val="bg1"/>
                </a:solidFill>
              </a:rPr>
              <a:t> слова «</a:t>
            </a:r>
            <a:r>
              <a:rPr lang="ru-RU" dirty="0" err="1">
                <a:solidFill>
                  <a:schemeClr val="bg1"/>
                </a:solidFill>
              </a:rPr>
              <a:t>берегиня</a:t>
            </a:r>
            <a:r>
              <a:rPr lang="ru-RU" dirty="0">
                <a:solidFill>
                  <a:schemeClr val="bg1"/>
                </a:solidFill>
              </a:rPr>
              <a:t>», </a:t>
            </a:r>
            <a:r>
              <a:rPr lang="ru-RU" dirty="0" err="1">
                <a:solidFill>
                  <a:schemeClr val="bg1"/>
                </a:solidFill>
              </a:rPr>
              <a:t>що</a:t>
            </a:r>
            <a:r>
              <a:rPr lang="ru-RU" dirty="0">
                <a:solidFill>
                  <a:schemeClr val="bg1"/>
                </a:solidFill>
              </a:rPr>
              <a:t> </a:t>
            </a:r>
            <a:r>
              <a:rPr lang="ru-RU" dirty="0" err="1">
                <a:solidFill>
                  <a:schemeClr val="bg1"/>
                </a:solidFill>
              </a:rPr>
              <a:t>рівнозначне</a:t>
            </a:r>
            <a:r>
              <a:rPr lang="ru-RU" dirty="0">
                <a:solidFill>
                  <a:schemeClr val="bg1"/>
                </a:solidFill>
              </a:rPr>
              <a:t> </a:t>
            </a:r>
            <a:r>
              <a:rPr lang="ru-RU" dirty="0" err="1">
                <a:solidFill>
                  <a:schemeClr val="bg1"/>
                </a:solidFill>
              </a:rPr>
              <a:t>грецькому</a:t>
            </a:r>
            <a:r>
              <a:rPr lang="ru-RU" dirty="0">
                <a:solidFill>
                  <a:schemeClr val="bg1"/>
                </a:solidFill>
              </a:rPr>
              <a:t> «земля» (</a:t>
            </a:r>
            <a:r>
              <a:rPr lang="ru-RU" dirty="0" err="1">
                <a:solidFill>
                  <a:schemeClr val="bg1"/>
                </a:solidFill>
              </a:rPr>
              <a:t>давньоруська</a:t>
            </a:r>
            <a:r>
              <a:rPr lang="ru-RU" dirty="0">
                <a:solidFill>
                  <a:schemeClr val="bg1"/>
                </a:solidFill>
              </a:rPr>
              <a:t> </a:t>
            </a:r>
            <a:r>
              <a:rPr lang="ru-RU" dirty="0" err="1">
                <a:solidFill>
                  <a:schemeClr val="bg1"/>
                </a:solidFill>
              </a:rPr>
              <a:t>транскрипція</a:t>
            </a:r>
            <a:r>
              <a:rPr lang="ru-RU" dirty="0">
                <a:solidFill>
                  <a:schemeClr val="bg1"/>
                </a:solidFill>
              </a:rPr>
              <a:t> — «</a:t>
            </a:r>
            <a:r>
              <a:rPr lang="ru-RU" dirty="0" err="1">
                <a:solidFill>
                  <a:schemeClr val="bg1"/>
                </a:solidFill>
              </a:rPr>
              <a:t>берние</a:t>
            </a:r>
            <a:r>
              <a:rPr lang="ru-RU" dirty="0">
                <a:solidFill>
                  <a:schemeClr val="bg1"/>
                </a:solidFill>
              </a:rPr>
              <a:t>», </a:t>
            </a:r>
            <a:r>
              <a:rPr lang="ru-RU" dirty="0" err="1">
                <a:solidFill>
                  <a:schemeClr val="bg1"/>
                </a:solidFill>
              </a:rPr>
              <a:t>тобто</a:t>
            </a:r>
            <a:r>
              <a:rPr lang="ru-RU" dirty="0">
                <a:solidFill>
                  <a:schemeClr val="bg1"/>
                </a:solidFill>
              </a:rPr>
              <a:t> земля, глина), богиня </a:t>
            </a:r>
            <a:r>
              <a:rPr lang="ru-RU" dirty="0" err="1">
                <a:solidFill>
                  <a:schemeClr val="bg1"/>
                </a:solidFill>
              </a:rPr>
              <a:t>землі</a:t>
            </a:r>
            <a:r>
              <a:rPr lang="ru-RU" dirty="0">
                <a:solidFill>
                  <a:schemeClr val="bg1"/>
                </a:solidFill>
              </a:rPr>
              <a:t>, </a:t>
            </a:r>
            <a:r>
              <a:rPr lang="ru-RU" dirty="0" err="1">
                <a:solidFill>
                  <a:schemeClr val="bg1"/>
                </a:solidFill>
              </a:rPr>
              <a:t>її</a:t>
            </a:r>
            <a:r>
              <a:rPr lang="ru-RU" dirty="0">
                <a:solidFill>
                  <a:schemeClr val="bg1"/>
                </a:solidFill>
              </a:rPr>
              <a:t> </a:t>
            </a:r>
            <a:r>
              <a:rPr lang="ru-RU" dirty="0" err="1">
                <a:solidFill>
                  <a:schemeClr val="bg1"/>
                </a:solidFill>
              </a:rPr>
              <a:t>берегуша</a:t>
            </a:r>
            <a:r>
              <a:rPr lang="ru-RU" dirty="0">
                <a:solidFill>
                  <a:schemeClr val="bg1"/>
                </a:solidFill>
              </a:rPr>
              <a:t>, </a:t>
            </a:r>
            <a:r>
              <a:rPr lang="ru-RU" dirty="0" err="1">
                <a:solidFill>
                  <a:schemeClr val="bg1"/>
                </a:solidFill>
              </a:rPr>
              <a:t>охоронниця</a:t>
            </a:r>
            <a:r>
              <a:rPr lang="ru-RU" dirty="0">
                <a:solidFill>
                  <a:schemeClr val="bg1"/>
                </a:solidFill>
              </a:rPr>
              <a:t>. </a:t>
            </a:r>
            <a:r>
              <a:rPr lang="ru-RU" dirty="0" err="1">
                <a:solidFill>
                  <a:schemeClr val="bg1"/>
                </a:solidFill>
              </a:rPr>
              <a:t>Берегиня</a:t>
            </a:r>
            <a:r>
              <a:rPr lang="ru-RU" dirty="0">
                <a:solidFill>
                  <a:schemeClr val="bg1"/>
                </a:solidFill>
              </a:rPr>
              <a:t> — </a:t>
            </a:r>
            <a:r>
              <a:rPr lang="ru-RU" dirty="0" err="1">
                <a:solidFill>
                  <a:schemeClr val="bg1"/>
                </a:solidFill>
              </a:rPr>
              <a:t>мати</a:t>
            </a:r>
            <a:r>
              <a:rPr lang="ru-RU" dirty="0">
                <a:solidFill>
                  <a:schemeClr val="bg1"/>
                </a:solidFill>
              </a:rPr>
              <a:t> </a:t>
            </a:r>
            <a:r>
              <a:rPr lang="ru-RU" dirty="0" err="1">
                <a:solidFill>
                  <a:schemeClr val="bg1"/>
                </a:solidFill>
              </a:rPr>
              <a:t>всього</a:t>
            </a:r>
            <a:r>
              <a:rPr lang="ru-RU" dirty="0">
                <a:solidFill>
                  <a:schemeClr val="bg1"/>
                </a:solidFill>
              </a:rPr>
              <a:t> живого, </a:t>
            </a:r>
            <a:r>
              <a:rPr lang="ru-RU" dirty="0" err="1">
                <a:solidFill>
                  <a:schemeClr val="bg1"/>
                </a:solidFill>
              </a:rPr>
              <a:t>первісне</a:t>
            </a:r>
            <a:r>
              <a:rPr lang="ru-RU" dirty="0">
                <a:solidFill>
                  <a:schemeClr val="bg1"/>
                </a:solidFill>
              </a:rPr>
              <a:t> божество-</a:t>
            </a:r>
            <a:r>
              <a:rPr lang="ru-RU" dirty="0" err="1">
                <a:solidFill>
                  <a:schemeClr val="bg1"/>
                </a:solidFill>
              </a:rPr>
              <a:t>захисник</a:t>
            </a:r>
            <a:r>
              <a:rPr lang="ru-RU" dirty="0">
                <a:solidFill>
                  <a:schemeClr val="bg1"/>
                </a:solidFill>
              </a:rPr>
              <a:t> </a:t>
            </a:r>
            <a:r>
              <a:rPr lang="ru-RU" dirty="0" err="1">
                <a:solidFill>
                  <a:schemeClr val="bg1"/>
                </a:solidFill>
              </a:rPr>
              <a:t>людини</a:t>
            </a:r>
            <a:r>
              <a:rPr lang="ru-RU" dirty="0">
                <a:solidFill>
                  <a:schemeClr val="bg1"/>
                </a:solidFill>
              </a:rPr>
              <a:t>, богиня </a:t>
            </a:r>
            <a:r>
              <a:rPr lang="ru-RU" dirty="0" err="1">
                <a:solidFill>
                  <a:schemeClr val="bg1"/>
                </a:solidFill>
              </a:rPr>
              <a:t>родючості</a:t>
            </a:r>
            <a:r>
              <a:rPr lang="ru-RU" dirty="0">
                <a:solidFill>
                  <a:schemeClr val="bg1"/>
                </a:solidFill>
              </a:rPr>
              <a:t>, </a:t>
            </a:r>
            <a:r>
              <a:rPr lang="ru-RU" dirty="0" err="1">
                <a:solidFill>
                  <a:schemeClr val="bg1"/>
                </a:solidFill>
              </a:rPr>
              <a:t>природи</a:t>
            </a:r>
            <a:r>
              <a:rPr lang="ru-RU" dirty="0">
                <a:solidFill>
                  <a:schemeClr val="bg1"/>
                </a:solidFill>
              </a:rPr>
              <a:t> та добра. З часом </a:t>
            </a:r>
            <a:r>
              <a:rPr lang="ru-RU" dirty="0" err="1">
                <a:solidFill>
                  <a:schemeClr val="bg1"/>
                </a:solidFill>
              </a:rPr>
              <a:t>Берегиня</a:t>
            </a:r>
            <a:r>
              <a:rPr lang="ru-RU" dirty="0">
                <a:solidFill>
                  <a:schemeClr val="bg1"/>
                </a:solidFill>
              </a:rPr>
              <a:t> стала </a:t>
            </a:r>
            <a:r>
              <a:rPr lang="ru-RU" dirty="0" err="1">
                <a:solidFill>
                  <a:schemeClr val="bg1"/>
                </a:solidFill>
              </a:rPr>
              <a:t>охоронницею</a:t>
            </a:r>
            <a:r>
              <a:rPr lang="ru-RU" dirty="0">
                <a:solidFill>
                  <a:schemeClr val="bg1"/>
                </a:solidFill>
              </a:rPr>
              <a:t> дому, </a:t>
            </a:r>
            <a:r>
              <a:rPr lang="ru-RU" dirty="0" err="1">
                <a:solidFill>
                  <a:schemeClr val="bg1"/>
                </a:solidFill>
              </a:rPr>
              <a:t>її</a:t>
            </a:r>
            <a:r>
              <a:rPr lang="ru-RU" dirty="0">
                <a:solidFill>
                  <a:schemeClr val="bg1"/>
                </a:solidFill>
              </a:rPr>
              <a:t> скульптурки </a:t>
            </a:r>
            <a:r>
              <a:rPr lang="ru-RU" dirty="0" err="1">
                <a:solidFill>
                  <a:schemeClr val="bg1"/>
                </a:solidFill>
              </a:rPr>
              <a:t>знаходились</a:t>
            </a:r>
            <a:r>
              <a:rPr lang="ru-RU" dirty="0">
                <a:solidFill>
                  <a:schemeClr val="bg1"/>
                </a:solidFill>
              </a:rPr>
              <a:t> у хатах, </a:t>
            </a:r>
            <a:r>
              <a:rPr lang="ru-RU" dirty="0" err="1">
                <a:solidFill>
                  <a:schemeClr val="bg1"/>
                </a:solidFill>
              </a:rPr>
              <a:t>зображення-амулети</a:t>
            </a:r>
            <a:r>
              <a:rPr lang="ru-RU" dirty="0">
                <a:solidFill>
                  <a:schemeClr val="bg1"/>
                </a:solidFill>
              </a:rPr>
              <a:t> носили на </a:t>
            </a:r>
            <a:r>
              <a:rPr lang="ru-RU" dirty="0" err="1">
                <a:solidFill>
                  <a:schemeClr val="bg1"/>
                </a:solidFill>
              </a:rPr>
              <a:t>шиї</a:t>
            </a:r>
            <a:r>
              <a:rPr lang="ru-RU" dirty="0">
                <a:solidFill>
                  <a:schemeClr val="bg1"/>
                </a:solidFill>
              </a:rPr>
              <a:t>. Образ </a:t>
            </a:r>
            <a:r>
              <a:rPr lang="ru-RU" dirty="0" err="1">
                <a:solidFill>
                  <a:schemeClr val="bg1"/>
                </a:solidFill>
              </a:rPr>
              <a:t>Берегині</a:t>
            </a:r>
            <a:r>
              <a:rPr lang="ru-RU" dirty="0">
                <a:solidFill>
                  <a:schemeClr val="bg1"/>
                </a:solidFill>
              </a:rPr>
              <a:t> </a:t>
            </a:r>
            <a:r>
              <a:rPr lang="ru-RU" dirty="0" err="1">
                <a:solidFill>
                  <a:schemeClr val="bg1"/>
                </a:solidFill>
              </a:rPr>
              <a:t>дійшов</a:t>
            </a:r>
            <a:r>
              <a:rPr lang="ru-RU" dirty="0">
                <a:solidFill>
                  <a:schemeClr val="bg1"/>
                </a:solidFill>
              </a:rPr>
              <a:t> до нас у </a:t>
            </a:r>
            <a:r>
              <a:rPr lang="ru-RU" dirty="0" err="1">
                <a:solidFill>
                  <a:schemeClr val="bg1"/>
                </a:solidFill>
              </a:rPr>
              <a:t>вишивці</a:t>
            </a:r>
            <a:r>
              <a:rPr lang="ru-RU" dirty="0">
                <a:solidFill>
                  <a:schemeClr val="bg1"/>
                </a:solidFill>
              </a:rPr>
              <a:t>: на </a:t>
            </a:r>
            <a:r>
              <a:rPr lang="ru-RU" dirty="0" err="1">
                <a:solidFill>
                  <a:schemeClr val="bg1"/>
                </a:solidFill>
              </a:rPr>
              <a:t>обрядових</a:t>
            </a:r>
            <a:r>
              <a:rPr lang="ru-RU" dirty="0">
                <a:solidFill>
                  <a:schemeClr val="bg1"/>
                </a:solidFill>
              </a:rPr>
              <a:t> рушниках, у </a:t>
            </a:r>
            <a:r>
              <a:rPr lang="ru-RU" dirty="0" err="1">
                <a:solidFill>
                  <a:schemeClr val="bg1"/>
                </a:solidFill>
              </a:rPr>
              <a:t>жіночому</a:t>
            </a:r>
            <a:r>
              <a:rPr lang="ru-RU" dirty="0">
                <a:solidFill>
                  <a:schemeClr val="bg1"/>
                </a:solidFill>
              </a:rPr>
              <a:t> </a:t>
            </a:r>
            <a:r>
              <a:rPr lang="ru-RU" dirty="0" err="1">
                <a:solidFill>
                  <a:schemeClr val="bg1"/>
                </a:solidFill>
              </a:rPr>
              <a:t>одязі</a:t>
            </a:r>
            <a:r>
              <a:rPr lang="ru-RU" dirty="0">
                <a:solidFill>
                  <a:schemeClr val="bg1"/>
                </a:solidFill>
              </a:rPr>
              <a:t> </a:t>
            </a:r>
            <a:r>
              <a:rPr lang="ru-RU" dirty="0" err="1">
                <a:solidFill>
                  <a:schemeClr val="bg1"/>
                </a:solidFill>
              </a:rPr>
              <a:t>бачимо</a:t>
            </a:r>
            <a:r>
              <a:rPr lang="ru-RU" dirty="0">
                <a:solidFill>
                  <a:schemeClr val="bg1"/>
                </a:solidFill>
              </a:rPr>
              <a:t> </a:t>
            </a:r>
            <a:r>
              <a:rPr lang="ru-RU" dirty="0" err="1">
                <a:solidFill>
                  <a:schemeClr val="bg1"/>
                </a:solidFill>
              </a:rPr>
              <a:t>стилізовану</a:t>
            </a:r>
            <a:r>
              <a:rPr lang="ru-RU" dirty="0">
                <a:solidFill>
                  <a:schemeClr val="bg1"/>
                </a:solidFill>
              </a:rPr>
              <a:t> </a:t>
            </a:r>
            <a:r>
              <a:rPr lang="ru-RU" dirty="0" err="1">
                <a:solidFill>
                  <a:schemeClr val="bg1"/>
                </a:solidFill>
              </a:rPr>
              <a:t>жіночу</a:t>
            </a:r>
            <a:r>
              <a:rPr lang="ru-RU" dirty="0">
                <a:solidFill>
                  <a:schemeClr val="bg1"/>
                </a:solidFill>
              </a:rPr>
              <a:t> </a:t>
            </a:r>
            <a:r>
              <a:rPr lang="ru-RU" dirty="0" err="1">
                <a:solidFill>
                  <a:schemeClr val="bg1"/>
                </a:solidFill>
              </a:rPr>
              <a:t>постать</a:t>
            </a:r>
            <a:r>
              <a:rPr lang="ru-RU" dirty="0">
                <a:solidFill>
                  <a:schemeClr val="bg1"/>
                </a:solidFill>
              </a:rPr>
              <a:t>, </a:t>
            </a:r>
            <a:r>
              <a:rPr lang="ru-RU" dirty="0" err="1">
                <a:solidFill>
                  <a:schemeClr val="bg1"/>
                </a:solidFill>
              </a:rPr>
              <a:t>найчастіше</a:t>
            </a:r>
            <a:r>
              <a:rPr lang="ru-RU" dirty="0">
                <a:solidFill>
                  <a:schemeClr val="bg1"/>
                </a:solidFill>
              </a:rPr>
              <a:t> — з </a:t>
            </a:r>
            <a:r>
              <a:rPr lang="ru-RU" dirty="0" err="1">
                <a:solidFill>
                  <a:schemeClr val="bg1"/>
                </a:solidFill>
              </a:rPr>
              <a:t>піднятими</a:t>
            </a:r>
            <a:r>
              <a:rPr lang="ru-RU" dirty="0">
                <a:solidFill>
                  <a:schemeClr val="bg1"/>
                </a:solidFill>
              </a:rPr>
              <a:t> руками (знак </a:t>
            </a:r>
            <a:r>
              <a:rPr lang="ru-RU" dirty="0" err="1">
                <a:solidFill>
                  <a:schemeClr val="bg1"/>
                </a:solidFill>
              </a:rPr>
              <a:t>захисту</a:t>
            </a:r>
            <a:r>
              <a:rPr lang="ru-RU" dirty="0">
                <a:solidFill>
                  <a:schemeClr val="bg1"/>
                </a:solidFill>
              </a:rPr>
              <a:t>), </a:t>
            </a:r>
            <a:r>
              <a:rPr lang="ru-RU" dirty="0" err="1">
                <a:solidFill>
                  <a:schemeClr val="bg1"/>
                </a:solidFill>
              </a:rPr>
              <a:t>іноді</a:t>
            </a:r>
            <a:r>
              <a:rPr lang="ru-RU" dirty="0">
                <a:solidFill>
                  <a:schemeClr val="bg1"/>
                </a:solidFill>
              </a:rPr>
              <a:t> з </a:t>
            </a:r>
            <a:r>
              <a:rPr lang="ru-RU" dirty="0" err="1">
                <a:solidFill>
                  <a:schemeClr val="bg1"/>
                </a:solidFill>
              </a:rPr>
              <a:t>прибогами</a:t>
            </a:r>
            <a:r>
              <a:rPr lang="ru-RU" dirty="0">
                <a:solidFill>
                  <a:schemeClr val="bg1"/>
                </a:solidFill>
              </a:rPr>
              <a:t> — конями по </a:t>
            </a:r>
            <a:r>
              <a:rPr lang="ru-RU" dirty="0" err="1">
                <a:solidFill>
                  <a:schemeClr val="bg1"/>
                </a:solidFill>
              </a:rPr>
              <a:t>обидва</a:t>
            </a:r>
            <a:r>
              <a:rPr lang="ru-RU" dirty="0">
                <a:solidFill>
                  <a:schemeClr val="bg1"/>
                </a:solidFill>
              </a:rPr>
              <a:t> боки. </a:t>
            </a:r>
            <a:r>
              <a:rPr lang="ru-RU" dirty="0" err="1">
                <a:solidFill>
                  <a:schemeClr val="bg1"/>
                </a:solidFill>
              </a:rPr>
              <a:t>Нерідко</a:t>
            </a:r>
            <a:r>
              <a:rPr lang="ru-RU" dirty="0">
                <a:solidFill>
                  <a:schemeClr val="bg1"/>
                </a:solidFill>
              </a:rPr>
              <a:t> </a:t>
            </a:r>
            <a:r>
              <a:rPr lang="ru-RU" dirty="0" err="1">
                <a:solidFill>
                  <a:schemeClr val="bg1"/>
                </a:solidFill>
              </a:rPr>
              <a:t>Берегиню</a:t>
            </a:r>
            <a:r>
              <a:rPr lang="ru-RU" dirty="0">
                <a:solidFill>
                  <a:schemeClr val="bg1"/>
                </a:solidFill>
              </a:rPr>
              <a:t> </a:t>
            </a:r>
            <a:r>
              <a:rPr lang="ru-RU" dirty="0" err="1">
                <a:solidFill>
                  <a:schemeClr val="bg1"/>
                </a:solidFill>
              </a:rPr>
              <a:t>підміняла</a:t>
            </a:r>
            <a:r>
              <a:rPr lang="ru-RU" dirty="0">
                <a:solidFill>
                  <a:schemeClr val="bg1"/>
                </a:solidFill>
              </a:rPr>
              <a:t> </a:t>
            </a:r>
            <a:r>
              <a:rPr lang="ru-RU" dirty="0" err="1">
                <a:solidFill>
                  <a:schemeClr val="bg1"/>
                </a:solidFill>
              </a:rPr>
              <a:t>ідеограма</a:t>
            </a:r>
            <a:r>
              <a:rPr lang="ru-RU" dirty="0">
                <a:solidFill>
                  <a:schemeClr val="bg1"/>
                </a:solidFill>
              </a:rPr>
              <a:t> — ромб з </a:t>
            </a:r>
            <a:r>
              <a:rPr lang="ru-RU" dirty="0" err="1">
                <a:solidFill>
                  <a:schemeClr val="bg1"/>
                </a:solidFill>
              </a:rPr>
              <a:t>гачками</a:t>
            </a:r>
            <a:r>
              <a:rPr lang="ru-RU" dirty="0">
                <a:solidFill>
                  <a:schemeClr val="bg1"/>
                </a:solidFill>
              </a:rPr>
              <a:t> — </a:t>
            </a:r>
            <a:r>
              <a:rPr lang="ru-RU" dirty="0" err="1">
                <a:solidFill>
                  <a:schemeClr val="bg1"/>
                </a:solidFill>
              </a:rPr>
              <a:t>землеробський</a:t>
            </a:r>
            <a:r>
              <a:rPr lang="ru-RU" dirty="0">
                <a:solidFill>
                  <a:schemeClr val="bg1"/>
                </a:solidFill>
              </a:rPr>
              <a:t> символ </a:t>
            </a:r>
            <a:r>
              <a:rPr lang="ru-RU" dirty="0" err="1">
                <a:solidFill>
                  <a:schemeClr val="bg1"/>
                </a:solidFill>
              </a:rPr>
              <a:t>родючості</a:t>
            </a:r>
            <a:r>
              <a:rPr lang="ru-RU" dirty="0">
                <a:solidFill>
                  <a:schemeClr val="bg1"/>
                </a:solidFill>
              </a:rPr>
              <a:t>, </a:t>
            </a:r>
            <a:r>
              <a:rPr lang="ru-RU" dirty="0" err="1">
                <a:solidFill>
                  <a:schemeClr val="bg1"/>
                </a:solidFill>
              </a:rPr>
              <a:t>магічний</a:t>
            </a:r>
            <a:r>
              <a:rPr lang="ru-RU" dirty="0">
                <a:solidFill>
                  <a:schemeClr val="bg1"/>
                </a:solidFill>
              </a:rPr>
              <a:t> </a:t>
            </a:r>
            <a:r>
              <a:rPr lang="ru-RU" dirty="0" err="1">
                <a:solidFill>
                  <a:schemeClr val="bg1"/>
                </a:solidFill>
              </a:rPr>
              <a:t>оберігальний</a:t>
            </a:r>
            <a:r>
              <a:rPr lang="ru-RU" dirty="0">
                <a:solidFill>
                  <a:schemeClr val="bg1"/>
                </a:solidFill>
              </a:rPr>
              <a:t> знак. З часу </a:t>
            </a:r>
            <a:r>
              <a:rPr lang="ru-RU" dirty="0" err="1">
                <a:solidFill>
                  <a:schemeClr val="bg1"/>
                </a:solidFill>
              </a:rPr>
              <a:t>прийняття</a:t>
            </a:r>
            <a:r>
              <a:rPr lang="ru-RU" dirty="0">
                <a:solidFill>
                  <a:schemeClr val="bg1"/>
                </a:solidFill>
              </a:rPr>
              <a:t> </a:t>
            </a:r>
            <a:r>
              <a:rPr lang="ru-RU" dirty="0" err="1">
                <a:solidFill>
                  <a:schemeClr val="bg1"/>
                </a:solidFill>
              </a:rPr>
              <a:t>християнства</a:t>
            </a:r>
            <a:r>
              <a:rPr lang="ru-RU" dirty="0">
                <a:solidFill>
                  <a:schemeClr val="bg1"/>
                </a:solidFill>
              </a:rPr>
              <a:t> </a:t>
            </a:r>
            <a:r>
              <a:rPr lang="ru-RU" dirty="0" err="1">
                <a:solidFill>
                  <a:schemeClr val="bg1"/>
                </a:solidFill>
              </a:rPr>
              <a:t>символічний</a:t>
            </a:r>
            <a:r>
              <a:rPr lang="ru-RU" dirty="0">
                <a:solidFill>
                  <a:schemeClr val="bg1"/>
                </a:solidFill>
              </a:rPr>
              <a:t> </a:t>
            </a:r>
            <a:r>
              <a:rPr lang="ru-RU" dirty="0" err="1">
                <a:solidFill>
                  <a:schemeClr val="bg1"/>
                </a:solidFill>
              </a:rPr>
              <a:t>смисл</a:t>
            </a:r>
            <a:r>
              <a:rPr lang="ru-RU" dirty="0">
                <a:solidFill>
                  <a:schemeClr val="bg1"/>
                </a:solidFill>
              </a:rPr>
              <a:t> </a:t>
            </a:r>
            <a:r>
              <a:rPr lang="ru-RU" dirty="0" err="1">
                <a:solidFill>
                  <a:schemeClr val="bg1"/>
                </a:solidFill>
              </a:rPr>
              <a:t>Берегині</a:t>
            </a:r>
            <a:r>
              <a:rPr lang="ru-RU" dirty="0">
                <a:solidFill>
                  <a:schemeClr val="bg1"/>
                </a:solidFill>
              </a:rPr>
              <a:t> (</a:t>
            </a:r>
            <a:r>
              <a:rPr lang="ru-RU" dirty="0" err="1">
                <a:solidFill>
                  <a:schemeClr val="bg1"/>
                </a:solidFill>
              </a:rPr>
              <a:t>Венери</a:t>
            </a:r>
            <a:r>
              <a:rPr lang="ru-RU" dirty="0">
                <a:solidFill>
                  <a:schemeClr val="bg1"/>
                </a:solidFill>
              </a:rPr>
              <a:t>, </a:t>
            </a:r>
            <a:r>
              <a:rPr lang="ru-RU" dirty="0" err="1">
                <a:solidFill>
                  <a:schemeClr val="bg1"/>
                </a:solidFill>
              </a:rPr>
              <a:t>Рожаниці</a:t>
            </a:r>
            <a:r>
              <a:rPr lang="ru-RU" dirty="0">
                <a:solidFill>
                  <a:schemeClr val="bg1"/>
                </a:solidFill>
              </a:rPr>
              <a:t>) </a:t>
            </a:r>
            <a:r>
              <a:rPr lang="ru-RU" dirty="0" err="1">
                <a:solidFill>
                  <a:schemeClr val="bg1"/>
                </a:solidFill>
              </a:rPr>
              <a:t>було</a:t>
            </a:r>
            <a:r>
              <a:rPr lang="ru-RU" dirty="0">
                <a:solidFill>
                  <a:schemeClr val="bg1"/>
                </a:solidFill>
              </a:rPr>
              <a:t> </a:t>
            </a:r>
            <a:r>
              <a:rPr lang="ru-RU" dirty="0" err="1">
                <a:solidFill>
                  <a:schemeClr val="bg1"/>
                </a:solidFill>
              </a:rPr>
              <a:t>перекладено</a:t>
            </a:r>
            <a:r>
              <a:rPr lang="ru-RU" dirty="0">
                <a:solidFill>
                  <a:schemeClr val="bg1"/>
                </a:solidFill>
              </a:rPr>
              <a:t> на образ </a:t>
            </a:r>
            <a:r>
              <a:rPr lang="ru-RU" dirty="0" err="1">
                <a:solidFill>
                  <a:schemeClr val="bg1"/>
                </a:solidFill>
              </a:rPr>
              <a:t>Богородиці</a:t>
            </a:r>
            <a:r>
              <a:rPr lang="ru-RU" dirty="0">
                <a:solidFill>
                  <a:schemeClr val="bg1"/>
                </a:solidFill>
              </a:rPr>
              <a:t>. В </a:t>
            </a:r>
            <a:r>
              <a:rPr lang="ru-RU" dirty="0" err="1">
                <a:solidFill>
                  <a:schemeClr val="bg1"/>
                </a:solidFill>
              </a:rPr>
              <a:t>ньому</a:t>
            </a:r>
            <a:r>
              <a:rPr lang="ru-RU" dirty="0">
                <a:solidFill>
                  <a:schemeClr val="bg1"/>
                </a:solidFill>
              </a:rPr>
              <a:t> </a:t>
            </a:r>
            <a:r>
              <a:rPr lang="ru-RU" dirty="0" err="1">
                <a:solidFill>
                  <a:schemeClr val="bg1"/>
                </a:solidFill>
              </a:rPr>
              <a:t>людина</a:t>
            </a:r>
            <a:r>
              <a:rPr lang="ru-RU" dirty="0">
                <a:solidFill>
                  <a:schemeClr val="bg1"/>
                </a:solidFill>
              </a:rPr>
              <a:t> </a:t>
            </a:r>
            <a:r>
              <a:rPr lang="ru-RU" dirty="0" err="1">
                <a:solidFill>
                  <a:schemeClr val="bg1"/>
                </a:solidFill>
              </a:rPr>
              <a:t>вшановувала</a:t>
            </a:r>
            <a:r>
              <a:rPr lang="ru-RU" dirty="0">
                <a:solidFill>
                  <a:schemeClr val="bg1"/>
                </a:solidFill>
              </a:rPr>
              <a:t> саму природу, </a:t>
            </a:r>
            <a:r>
              <a:rPr lang="ru-RU" dirty="0" err="1">
                <a:solidFill>
                  <a:schemeClr val="bg1"/>
                </a:solidFill>
              </a:rPr>
              <a:t>життя</a:t>
            </a:r>
            <a:r>
              <a:rPr lang="ru-RU" dirty="0">
                <a:solidFill>
                  <a:schemeClr val="bg1"/>
                </a:solidFill>
              </a:rPr>
              <a:t>, подвиг материнства. У </a:t>
            </a:r>
            <a:r>
              <a:rPr lang="ru-RU" dirty="0" err="1">
                <a:solidFill>
                  <a:schemeClr val="bg1"/>
                </a:solidFill>
              </a:rPr>
              <a:t>свідомості</a:t>
            </a:r>
            <a:r>
              <a:rPr lang="ru-RU" dirty="0">
                <a:solidFill>
                  <a:schemeClr val="bg1"/>
                </a:solidFill>
              </a:rPr>
              <a:t> людей </a:t>
            </a:r>
            <a:r>
              <a:rPr lang="ru-RU" dirty="0" err="1">
                <a:solidFill>
                  <a:schemeClr val="bg1"/>
                </a:solidFill>
              </a:rPr>
              <a:t>Давньої</a:t>
            </a:r>
            <a:r>
              <a:rPr lang="ru-RU" dirty="0">
                <a:solidFill>
                  <a:schemeClr val="bg1"/>
                </a:solidFill>
              </a:rPr>
              <a:t> </a:t>
            </a:r>
            <a:r>
              <a:rPr lang="ru-RU" dirty="0" err="1">
                <a:solidFill>
                  <a:schemeClr val="bg1"/>
                </a:solidFill>
              </a:rPr>
              <a:t>Русі</a:t>
            </a:r>
            <a:r>
              <a:rPr lang="ru-RU" dirty="0">
                <a:solidFill>
                  <a:schemeClr val="bg1"/>
                </a:solidFill>
              </a:rPr>
              <a:t> </a:t>
            </a:r>
            <a:r>
              <a:rPr lang="ru-RU" dirty="0" err="1">
                <a:solidFill>
                  <a:schemeClr val="bg1"/>
                </a:solidFill>
              </a:rPr>
              <a:t>Богородиця</a:t>
            </a:r>
            <a:r>
              <a:rPr lang="ru-RU" dirty="0">
                <a:solidFill>
                  <a:schemeClr val="bg1"/>
                </a:solidFill>
              </a:rPr>
              <a:t> </a:t>
            </a:r>
            <a:r>
              <a:rPr lang="ru-RU" dirty="0" err="1">
                <a:solidFill>
                  <a:schemeClr val="bg1"/>
                </a:solidFill>
              </a:rPr>
              <a:t>сприймалась</a:t>
            </a:r>
            <a:r>
              <a:rPr lang="ru-RU" dirty="0">
                <a:solidFill>
                  <a:schemeClr val="bg1"/>
                </a:solidFill>
              </a:rPr>
              <a:t> як </a:t>
            </a:r>
            <a:r>
              <a:rPr lang="ru-RU" dirty="0" err="1">
                <a:solidFill>
                  <a:schemeClr val="bg1"/>
                </a:solidFill>
              </a:rPr>
              <a:t>всемогутня</a:t>
            </a:r>
            <a:r>
              <a:rPr lang="ru-RU" dirty="0">
                <a:solidFill>
                  <a:schemeClr val="bg1"/>
                </a:solidFill>
              </a:rPr>
              <a:t> </a:t>
            </a:r>
            <a:r>
              <a:rPr lang="ru-RU" dirty="0" err="1">
                <a:solidFill>
                  <a:schemeClr val="bg1"/>
                </a:solidFill>
              </a:rPr>
              <a:t>заступниця</a:t>
            </a:r>
            <a:r>
              <a:rPr lang="ru-RU" dirty="0">
                <a:solidFill>
                  <a:schemeClr val="bg1"/>
                </a:solidFill>
              </a:rPr>
              <a:t> </a:t>
            </a:r>
            <a:r>
              <a:rPr lang="ru-RU" dirty="0" err="1">
                <a:solidFill>
                  <a:schemeClr val="bg1"/>
                </a:solidFill>
              </a:rPr>
              <a:t>людства</a:t>
            </a:r>
            <a:r>
              <a:rPr lang="ru-RU" dirty="0">
                <a:solidFill>
                  <a:schemeClr val="bg1"/>
                </a:solidFill>
              </a:rPr>
              <a:t> перед Богом. </a:t>
            </a:r>
            <a:r>
              <a:rPr lang="ru-RU" dirty="0" err="1">
                <a:solidFill>
                  <a:schemeClr val="bg1"/>
                </a:solidFill>
              </a:rPr>
              <a:t>Ікони</a:t>
            </a:r>
            <a:r>
              <a:rPr lang="ru-RU" dirty="0">
                <a:solidFill>
                  <a:schemeClr val="bg1"/>
                </a:solidFill>
              </a:rPr>
              <a:t> </a:t>
            </a:r>
            <a:r>
              <a:rPr lang="ru-RU" dirty="0" err="1">
                <a:solidFill>
                  <a:schemeClr val="bg1"/>
                </a:solidFill>
              </a:rPr>
              <a:t>із</a:t>
            </a:r>
            <a:r>
              <a:rPr lang="ru-RU" dirty="0">
                <a:solidFill>
                  <a:schemeClr val="bg1"/>
                </a:solidFill>
              </a:rPr>
              <a:t> </a:t>
            </a:r>
            <a:r>
              <a:rPr lang="ru-RU" dirty="0" err="1">
                <a:solidFill>
                  <a:schemeClr val="bg1"/>
                </a:solidFill>
              </a:rPr>
              <a:t>зображенням</a:t>
            </a:r>
            <a:r>
              <a:rPr lang="ru-RU" dirty="0">
                <a:solidFill>
                  <a:schemeClr val="bg1"/>
                </a:solidFill>
              </a:rPr>
              <a:t> </a:t>
            </a:r>
            <a:r>
              <a:rPr lang="ru-RU" dirty="0" err="1">
                <a:solidFill>
                  <a:schemeClr val="bg1"/>
                </a:solidFill>
              </a:rPr>
              <a:t>Богоматері</a:t>
            </a:r>
            <a:r>
              <a:rPr lang="ru-RU" dirty="0">
                <a:solidFill>
                  <a:schemeClr val="bg1"/>
                </a:solidFill>
              </a:rPr>
              <a:t> брали з собою в </a:t>
            </a:r>
            <a:r>
              <a:rPr lang="ru-RU" dirty="0" err="1">
                <a:solidFill>
                  <a:schemeClr val="bg1"/>
                </a:solidFill>
              </a:rPr>
              <a:t>похід</a:t>
            </a:r>
            <a:r>
              <a:rPr lang="ru-RU" dirty="0">
                <a:solidFill>
                  <a:schemeClr val="bg1"/>
                </a:solidFill>
              </a:rPr>
              <a:t>, ними благословляли </a:t>
            </a:r>
            <a:r>
              <a:rPr lang="ru-RU" dirty="0" err="1">
                <a:solidFill>
                  <a:schemeClr val="bg1"/>
                </a:solidFill>
              </a:rPr>
              <a:t>воїнів</a:t>
            </a:r>
            <a:r>
              <a:rPr lang="ru-RU" dirty="0">
                <a:solidFill>
                  <a:schemeClr val="bg1"/>
                </a:solidFill>
              </a:rPr>
              <a:t>, </a:t>
            </a:r>
            <a:r>
              <a:rPr lang="ru-RU" dirty="0" err="1">
                <a:solidFill>
                  <a:schemeClr val="bg1"/>
                </a:solidFill>
              </a:rPr>
              <a:t>що</a:t>
            </a:r>
            <a:r>
              <a:rPr lang="ru-RU" dirty="0">
                <a:solidFill>
                  <a:schemeClr val="bg1"/>
                </a:solidFill>
              </a:rPr>
              <a:t> </a:t>
            </a:r>
            <a:r>
              <a:rPr lang="ru-RU" dirty="0" err="1">
                <a:solidFill>
                  <a:schemeClr val="bg1"/>
                </a:solidFill>
              </a:rPr>
              <a:t>йшли</a:t>
            </a:r>
            <a:r>
              <a:rPr lang="ru-RU" dirty="0">
                <a:solidFill>
                  <a:schemeClr val="bg1"/>
                </a:solidFill>
              </a:rPr>
              <a:t> на </a:t>
            </a:r>
            <a:r>
              <a:rPr lang="ru-RU" dirty="0" err="1">
                <a:solidFill>
                  <a:schemeClr val="bg1"/>
                </a:solidFill>
              </a:rPr>
              <a:t>смертний</a:t>
            </a:r>
            <a:r>
              <a:rPr lang="ru-RU" dirty="0">
                <a:solidFill>
                  <a:schemeClr val="bg1"/>
                </a:solidFill>
              </a:rPr>
              <a:t> </a:t>
            </a:r>
            <a:r>
              <a:rPr lang="ru-RU" dirty="0" err="1">
                <a:solidFill>
                  <a:schemeClr val="bg1"/>
                </a:solidFill>
              </a:rPr>
              <a:t>бій</a:t>
            </a:r>
            <a:r>
              <a:rPr lang="ru-RU" dirty="0">
                <a:solidFill>
                  <a:schemeClr val="bg1"/>
                </a:solidFill>
              </a:rPr>
              <a:t> </a:t>
            </a:r>
            <a:r>
              <a:rPr lang="ru-RU" dirty="0" err="1">
                <a:solidFill>
                  <a:schemeClr val="bg1"/>
                </a:solidFill>
              </a:rPr>
              <a:t>із</a:t>
            </a:r>
            <a:r>
              <a:rPr lang="ru-RU" dirty="0">
                <a:solidFill>
                  <a:schemeClr val="bg1"/>
                </a:solidFill>
              </a:rPr>
              <a:t> </a:t>
            </a:r>
            <a:r>
              <a:rPr lang="ru-RU" dirty="0" err="1">
                <a:solidFill>
                  <a:schemeClr val="bg1"/>
                </a:solidFill>
              </a:rPr>
              <a:t>загарбниками</a:t>
            </a:r>
            <a:r>
              <a:rPr lang="ru-RU" dirty="0">
                <a:solidFill>
                  <a:schemeClr val="bg1"/>
                </a:solidFill>
              </a:rPr>
              <a:t>. </a:t>
            </a:r>
            <a:r>
              <a:rPr lang="ru-RU" dirty="0" err="1">
                <a:solidFill>
                  <a:schemeClr val="bg1"/>
                </a:solidFill>
              </a:rPr>
              <a:t>Такі</a:t>
            </a:r>
            <a:r>
              <a:rPr lang="ru-RU" dirty="0">
                <a:solidFill>
                  <a:schemeClr val="bg1"/>
                </a:solidFill>
              </a:rPr>
              <a:t> </a:t>
            </a:r>
            <a:r>
              <a:rPr lang="ru-RU" dirty="0" err="1">
                <a:solidFill>
                  <a:schemeClr val="bg1"/>
                </a:solidFill>
              </a:rPr>
              <a:t>ікони</a:t>
            </a:r>
            <a:r>
              <a:rPr lang="ru-RU" dirty="0">
                <a:solidFill>
                  <a:schemeClr val="bg1"/>
                </a:solidFill>
              </a:rPr>
              <a:t> часто </a:t>
            </a:r>
            <a:r>
              <a:rPr lang="ru-RU" dirty="0" err="1">
                <a:solidFill>
                  <a:schemeClr val="bg1"/>
                </a:solidFill>
              </a:rPr>
              <a:t>вважаються</a:t>
            </a:r>
            <a:r>
              <a:rPr lang="ru-RU" dirty="0">
                <a:solidFill>
                  <a:schemeClr val="bg1"/>
                </a:solidFill>
              </a:rPr>
              <a:t> </a:t>
            </a:r>
            <a:r>
              <a:rPr lang="ru-RU" dirty="0" err="1">
                <a:solidFill>
                  <a:schemeClr val="bg1"/>
                </a:solidFill>
              </a:rPr>
              <a:t>покровительками</a:t>
            </a:r>
            <a:r>
              <a:rPr lang="ru-RU" dirty="0">
                <a:solidFill>
                  <a:schemeClr val="bg1"/>
                </a:solidFill>
              </a:rPr>
              <a:t> </a:t>
            </a:r>
            <a:r>
              <a:rPr lang="ru-RU" dirty="0" err="1" smtClean="0">
                <a:solidFill>
                  <a:schemeClr val="bg1"/>
                </a:solidFill>
              </a:rPr>
              <a:t>міст</a:t>
            </a:r>
            <a:r>
              <a:rPr lang="ru-RU" dirty="0">
                <a:solidFill>
                  <a:schemeClr val="bg1"/>
                </a:solidFill>
              </a:rPr>
              <a:t>.</a:t>
            </a:r>
          </a:p>
        </p:txBody>
      </p:sp>
    </p:spTree>
    <p:extLst>
      <p:ext uri="{BB962C8B-B14F-4D97-AF65-F5344CB8AC3E}">
        <p14:creationId xmlns:p14="http://schemas.microsoft.com/office/powerpoint/2010/main" val="321968006"/>
      </p:ext>
    </p:extLst>
  </p:cSld>
  <p:clrMapOvr>
    <a:masterClrMapping/>
  </p:clrMapOvr>
  <p:transition spd="slow">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29205" y="0"/>
            <a:ext cx="6616239" cy="1460090"/>
          </a:xfrm>
        </p:spPr>
        <p:txBody>
          <a:bodyPr>
            <a:normAutofit/>
          </a:bodyPr>
          <a:lstStyle/>
          <a:p>
            <a:r>
              <a:rPr lang="uk-UA" sz="4000" b="1" cap="none" dirty="0" smtClean="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Класифікація символів</a:t>
            </a:r>
            <a:endParaRPr lang="uk-UA" sz="4000" b="1" cap="none" dirty="0">
              <a:ln w="12700">
                <a:solidFill>
                  <a:schemeClr val="tx2">
                    <a:lumMod val="75000"/>
                  </a:schemeClr>
                </a:solidFill>
                <a:prstDash val="solid"/>
              </a:ln>
              <a:solidFill>
                <a:srgbClr val="FFFF00"/>
              </a:solidFill>
              <a:effectLst>
                <a:outerShdw dist="38100" dir="2640000" algn="bl" rotWithShape="0">
                  <a:schemeClr val="tx2">
                    <a:lumMod val="75000"/>
                  </a:schemeClr>
                </a:outerShdw>
              </a:effectLst>
            </a:endParaRPr>
          </a:p>
        </p:txBody>
      </p:sp>
      <p:sp>
        <p:nvSpPr>
          <p:cNvPr id="3" name="Объект 2"/>
          <p:cNvSpPr>
            <a:spLocks noGrp="1"/>
          </p:cNvSpPr>
          <p:nvPr>
            <p:ph idx="1"/>
          </p:nvPr>
        </p:nvSpPr>
        <p:spPr>
          <a:xfrm>
            <a:off x="271257" y="1460090"/>
            <a:ext cx="8534400" cy="5132438"/>
          </a:xfrm>
        </p:spPr>
        <p:txBody>
          <a:bodyPr>
            <a:normAutofit/>
          </a:bodyPr>
          <a:lstStyle/>
          <a:p>
            <a:pPr algn="just"/>
            <a:r>
              <a:rPr lang="uk-UA" dirty="0">
                <a:solidFill>
                  <a:schemeClr val="bg1"/>
                </a:solidFill>
              </a:rPr>
              <a:t>оселення та житла українців (хата, покуть, ворота).</a:t>
            </a:r>
          </a:p>
          <a:p>
            <a:pPr algn="just"/>
            <a:r>
              <a:rPr lang="uk-UA" dirty="0">
                <a:solidFill>
                  <a:schemeClr val="bg1"/>
                </a:solidFill>
              </a:rPr>
              <a:t>Народного одягу (кожух, китайка, символіка верхнього одягу).</a:t>
            </a:r>
          </a:p>
          <a:p>
            <a:pPr algn="just"/>
            <a:r>
              <a:rPr lang="uk-UA" dirty="0">
                <a:solidFill>
                  <a:schemeClr val="bg1"/>
                </a:solidFill>
              </a:rPr>
              <a:t>Громадського побуту і звичаєвості (Зелені свята).</a:t>
            </a:r>
          </a:p>
          <a:p>
            <a:pPr algn="just"/>
            <a:r>
              <a:rPr lang="uk-UA" dirty="0">
                <a:solidFill>
                  <a:schemeClr val="bg1"/>
                </a:solidFill>
              </a:rPr>
              <a:t>Галузей господарства, народних промислів (сінокіс, ткацтво, писанкарство, веретено).</a:t>
            </a:r>
          </a:p>
          <a:p>
            <a:pPr algn="just"/>
            <a:r>
              <a:rPr lang="uk-UA" dirty="0">
                <a:solidFill>
                  <a:schemeClr val="bg1"/>
                </a:solidFill>
              </a:rPr>
              <a:t>Народної ботаніки, зоології, медицини, астрономії (барвінок, бджола, лелека, зоря).</a:t>
            </a:r>
          </a:p>
          <a:p>
            <a:pPr algn="just"/>
            <a:r>
              <a:rPr lang="uk-UA" dirty="0">
                <a:solidFill>
                  <a:schemeClr val="bg1"/>
                </a:solidFill>
              </a:rPr>
              <a:t>Українська міфологія (чорт, мавка).</a:t>
            </a:r>
          </a:p>
          <a:p>
            <a:pPr algn="just"/>
            <a:r>
              <a:rPr lang="uk-UA" dirty="0">
                <a:solidFill>
                  <a:schemeClr val="bg1"/>
                </a:solidFill>
              </a:rPr>
              <a:t>Язичництва, християнства (</a:t>
            </a:r>
            <a:r>
              <a:rPr lang="uk-UA" dirty="0" err="1">
                <a:solidFill>
                  <a:schemeClr val="bg1"/>
                </a:solidFill>
              </a:rPr>
              <a:t>Білобог</a:t>
            </a:r>
            <a:r>
              <a:rPr lang="uk-UA" dirty="0">
                <a:solidFill>
                  <a:schemeClr val="bg1"/>
                </a:solidFill>
              </a:rPr>
              <a:t>, Ярило, Ісус Христос).</a:t>
            </a:r>
          </a:p>
          <a:p>
            <a:pPr algn="just"/>
            <a:r>
              <a:rPr lang="uk-UA" dirty="0">
                <a:solidFill>
                  <a:schemeClr val="bg1"/>
                </a:solidFill>
              </a:rPr>
              <a:t>Атмосферних явищ, географічних назв (роса, вітер, Дніпро).</a:t>
            </a:r>
          </a:p>
          <a:p>
            <a:pPr algn="just"/>
            <a:r>
              <a:rPr lang="uk-UA" dirty="0">
                <a:solidFill>
                  <a:schemeClr val="bg1"/>
                </a:solidFill>
              </a:rPr>
              <a:t>Чисел, геометричних фігур (три, дев'ять, коло).</a:t>
            </a:r>
          </a:p>
          <a:p>
            <a:pPr algn="just"/>
            <a:r>
              <a:rPr lang="uk-UA" dirty="0">
                <a:solidFill>
                  <a:schemeClr val="bg1"/>
                </a:solidFill>
              </a:rPr>
              <a:t>Геральдики, нумізматики, архітектури (тризуб, храм).</a:t>
            </a:r>
          </a:p>
        </p:txBody>
      </p:sp>
      <p:pic>
        <p:nvPicPr>
          <p:cNvPr id="4" name="Рисунок 3"/>
          <p:cNvPicPr>
            <a:picLocks noChangeAspect="1"/>
          </p:cNvPicPr>
          <p:nvPr/>
        </p:nvPicPr>
        <p:blipFill>
          <a:blip r:embed="rId2"/>
          <a:stretch>
            <a:fillRect/>
          </a:stretch>
        </p:blipFill>
        <p:spPr>
          <a:xfrm>
            <a:off x="8946432" y="1737390"/>
            <a:ext cx="3104629" cy="194970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Рисунок 4"/>
          <p:cNvPicPr>
            <a:picLocks noChangeAspect="1"/>
          </p:cNvPicPr>
          <p:nvPr/>
        </p:nvPicPr>
        <p:blipFill>
          <a:blip r:embed="rId3"/>
          <a:stretch>
            <a:fillRect/>
          </a:stretch>
        </p:blipFill>
        <p:spPr>
          <a:xfrm>
            <a:off x="8946432" y="4159044"/>
            <a:ext cx="3106101" cy="205002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996727040"/>
      </p:ext>
    </p:extLst>
  </p:cSld>
  <p:clrMapOvr>
    <a:masterClrMapping/>
  </p:clrMapOvr>
  <p:transition spd="slow">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96470" y="0"/>
            <a:ext cx="6807969" cy="1441520"/>
          </a:xfrm>
        </p:spPr>
        <p:txBody>
          <a:bodyPr>
            <a:normAutofit/>
          </a:bodyPr>
          <a:lstStyle/>
          <a:p>
            <a:r>
              <a:rPr lang="uk-UA" sz="4000" b="1" cap="none" dirty="0" err="1" smtClean="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Класифікаці</a:t>
            </a:r>
            <a:r>
              <a:rPr lang="uk-UA" sz="4000" b="1" cap="none" dirty="0" smtClean="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 символів</a:t>
            </a:r>
            <a:endParaRPr lang="uk-UA" sz="4000" b="1" cap="none" dirty="0">
              <a:ln w="12700">
                <a:solidFill>
                  <a:schemeClr val="tx2">
                    <a:lumMod val="75000"/>
                  </a:schemeClr>
                </a:solidFill>
                <a:prstDash val="solid"/>
              </a:ln>
              <a:solidFill>
                <a:srgbClr val="FFFF00"/>
              </a:solidFill>
              <a:effectLst>
                <a:outerShdw dist="38100" dir="2640000" algn="bl" rotWithShape="0">
                  <a:schemeClr val="tx2">
                    <a:lumMod val="75000"/>
                  </a:schemeClr>
                </a:outerShdw>
              </a:effectLst>
            </a:endParaRPr>
          </a:p>
        </p:txBody>
      </p:sp>
      <p:sp>
        <p:nvSpPr>
          <p:cNvPr id="3" name="Объект 2"/>
          <p:cNvSpPr>
            <a:spLocks noGrp="1"/>
          </p:cNvSpPr>
          <p:nvPr>
            <p:ph idx="1"/>
          </p:nvPr>
        </p:nvSpPr>
        <p:spPr>
          <a:xfrm>
            <a:off x="197515" y="1422950"/>
            <a:ext cx="8651517" cy="5195254"/>
          </a:xfrm>
        </p:spPr>
        <p:txBody>
          <a:bodyPr>
            <a:normAutofit fontScale="92500" lnSpcReduction="20000"/>
          </a:bodyPr>
          <a:lstStyle/>
          <a:p>
            <a:pPr algn="just"/>
            <a:r>
              <a:rPr lang="uk-UA" dirty="0">
                <a:solidFill>
                  <a:schemeClr val="bg1"/>
                </a:solidFill>
              </a:rPr>
              <a:t>Усної народної творчості (замовляння).</a:t>
            </a:r>
          </a:p>
          <a:p>
            <a:pPr algn="just"/>
            <a:r>
              <a:rPr lang="uk-UA" dirty="0">
                <a:solidFill>
                  <a:schemeClr val="bg1"/>
                </a:solidFill>
              </a:rPr>
              <a:t>Народних звичаїв, обрядів, вірувань, традицій, ігор (символіка народних ігор).</a:t>
            </a:r>
          </a:p>
          <a:p>
            <a:pPr algn="just"/>
            <a:r>
              <a:rPr lang="uk-UA" dirty="0">
                <a:solidFill>
                  <a:schemeClr val="bg1"/>
                </a:solidFill>
              </a:rPr>
              <a:t>Кольорів, форм, мінералів, прикрас (білий, червоний, дукач).</a:t>
            </a:r>
          </a:p>
          <a:p>
            <a:pPr algn="just"/>
            <a:r>
              <a:rPr lang="uk-UA" dirty="0">
                <a:solidFill>
                  <a:schemeClr val="bg1"/>
                </a:solidFill>
              </a:rPr>
              <a:t>Частин людського тіла (голова, око, рука).</a:t>
            </a:r>
          </a:p>
          <a:p>
            <a:pPr algn="just"/>
            <a:r>
              <a:rPr lang="uk-UA" dirty="0">
                <a:solidFill>
                  <a:schemeClr val="bg1"/>
                </a:solidFill>
              </a:rPr>
              <a:t>Запорозького козацтва (Запорозька Січ).</a:t>
            </a:r>
          </a:p>
          <a:p>
            <a:pPr algn="just"/>
            <a:r>
              <a:rPr lang="uk-UA" dirty="0">
                <a:solidFill>
                  <a:schemeClr val="bg1"/>
                </a:solidFill>
              </a:rPr>
              <a:t>Слова, мови, мовлення, алфавітів (символіка слов'янської абетки, книга, Слово).</a:t>
            </a:r>
          </a:p>
          <a:p>
            <a:pPr algn="just"/>
            <a:r>
              <a:rPr lang="uk-UA" dirty="0">
                <a:solidFill>
                  <a:schemeClr val="bg1"/>
                </a:solidFill>
              </a:rPr>
              <a:t>Творів художньої літератури, зокрема, Г. С. Сковороди, Т. Г. Шевченка, М. Т. Рильського, О. Т. Гончара та ін.</a:t>
            </a:r>
          </a:p>
          <a:p>
            <a:pPr algn="just"/>
            <a:r>
              <a:rPr lang="uk-UA" dirty="0">
                <a:solidFill>
                  <a:schemeClr val="bg1"/>
                </a:solidFill>
              </a:rPr>
              <a:t>Астрології, антропоніміки (</a:t>
            </a:r>
            <a:r>
              <a:rPr lang="uk-UA" dirty="0" err="1">
                <a:solidFill>
                  <a:schemeClr val="bg1"/>
                </a:solidFill>
              </a:rPr>
              <a:t>антропонімічна</a:t>
            </a:r>
            <a:r>
              <a:rPr lang="uk-UA" dirty="0">
                <a:solidFill>
                  <a:schemeClr val="bg1"/>
                </a:solidFill>
              </a:rPr>
              <a:t> символіка).</a:t>
            </a:r>
          </a:p>
          <a:p>
            <a:pPr algn="just"/>
            <a:r>
              <a:rPr lang="uk-UA" dirty="0">
                <a:solidFill>
                  <a:schemeClr val="bg1"/>
                </a:solidFill>
              </a:rPr>
              <a:t>Географії, геології, землезнавства (гора, камінь, земля, захід — схід).</a:t>
            </a:r>
          </a:p>
          <a:p>
            <a:pPr algn="just"/>
            <a:r>
              <a:rPr lang="uk-UA" dirty="0">
                <a:solidFill>
                  <a:schemeClr val="bg1"/>
                </a:solidFill>
              </a:rPr>
              <a:t>Квітникарства (мак, мальва, конвалія, чорнобривці).</a:t>
            </a:r>
          </a:p>
          <a:p>
            <a:pPr algn="just"/>
            <a:r>
              <a:rPr lang="uk-UA" dirty="0">
                <a:solidFill>
                  <a:schemeClr val="bg1"/>
                </a:solidFill>
              </a:rPr>
              <a:t>Історичних постатей, видатних діячів культури (Тарас Шевченко, Маруся Чурай)</a:t>
            </a:r>
          </a:p>
        </p:txBody>
      </p:sp>
      <p:pic>
        <p:nvPicPr>
          <p:cNvPr id="4" name="Рисунок 3"/>
          <p:cNvPicPr>
            <a:picLocks noChangeAspect="1"/>
          </p:cNvPicPr>
          <p:nvPr/>
        </p:nvPicPr>
        <p:blipFill>
          <a:blip r:embed="rId2"/>
          <a:stretch>
            <a:fillRect/>
          </a:stretch>
        </p:blipFill>
        <p:spPr>
          <a:xfrm rot="5400000">
            <a:off x="7961196" y="2986235"/>
            <a:ext cx="6056437" cy="120750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316812771"/>
      </p:ext>
    </p:extLst>
  </p:cSld>
  <p:clrMapOvr>
    <a:masterClrMapping/>
  </p:clrMapOvr>
  <p:transition spd="slow">
    <p:randomBa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2858" y="180804"/>
            <a:ext cx="8902240" cy="1382526"/>
          </a:xfrm>
        </p:spPr>
        <p:txBody>
          <a:bodyPr/>
          <a:lstStyle/>
          <a:p>
            <a:pPr algn="ctr"/>
            <a:r>
              <a:rPr lang="uk-UA" b="1" cap="none" dirty="0" smtClean="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Список символів </a:t>
            </a:r>
            <a:r>
              <a:rPr lang="uk-UA" b="1" cap="none" dirty="0" err="1" smtClean="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уккраїнського</a:t>
            </a:r>
            <a:r>
              <a:rPr lang="uk-UA" b="1" cap="none" dirty="0" smtClean="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 народу</a:t>
            </a:r>
            <a:endParaRPr lang="uk-UA" b="1" cap="none" dirty="0">
              <a:ln w="12700">
                <a:solidFill>
                  <a:schemeClr val="tx2">
                    <a:lumMod val="75000"/>
                  </a:schemeClr>
                </a:solidFill>
                <a:prstDash val="solid"/>
              </a:ln>
              <a:solidFill>
                <a:srgbClr val="FFFF00"/>
              </a:solidFill>
              <a:effectLst>
                <a:outerShdw dist="38100" dir="2640000" algn="bl" rotWithShape="0">
                  <a:schemeClr val="tx2">
                    <a:lumMod val="75000"/>
                  </a:schemeClr>
                </a:outerShdw>
              </a:effectLst>
            </a:endParaRPr>
          </a:p>
        </p:txBody>
      </p:sp>
      <p:sp>
        <p:nvSpPr>
          <p:cNvPr id="3" name="Объект 2"/>
          <p:cNvSpPr>
            <a:spLocks noGrp="1"/>
          </p:cNvSpPr>
          <p:nvPr>
            <p:ph idx="1"/>
          </p:nvPr>
        </p:nvSpPr>
        <p:spPr>
          <a:xfrm>
            <a:off x="271257" y="1563330"/>
            <a:ext cx="8209066" cy="5147186"/>
          </a:xfrm>
        </p:spPr>
        <p:txBody>
          <a:bodyPr>
            <a:normAutofit fontScale="85000" lnSpcReduction="20000"/>
          </a:bodyPr>
          <a:lstStyle/>
          <a:p>
            <a:pPr algn="just"/>
            <a:r>
              <a:rPr lang="uk-UA" dirty="0">
                <a:solidFill>
                  <a:schemeClr val="bg1"/>
                </a:solidFill>
              </a:rPr>
              <a:t>Народний одяг: вишиванка, шаровари, кожух, вінок.</a:t>
            </a:r>
          </a:p>
          <a:p>
            <a:pPr algn="just"/>
            <a:r>
              <a:rPr lang="uk-UA" dirty="0">
                <a:solidFill>
                  <a:schemeClr val="bg1"/>
                </a:solidFill>
              </a:rPr>
              <a:t>Народна графіка: вишитий орнамент, петриківський розпис.</a:t>
            </a:r>
          </a:p>
          <a:p>
            <a:pPr algn="just"/>
            <a:r>
              <a:rPr lang="uk-UA" dirty="0">
                <a:solidFill>
                  <a:schemeClr val="bg1"/>
                </a:solidFill>
              </a:rPr>
              <a:t>Геральдичні символи: тризуб, жовтий і синій колір, козак з мушкетом, лев, восьми та чотирьох кутні зірки, сонце, місяць.</a:t>
            </a:r>
          </a:p>
          <a:p>
            <a:pPr algn="just"/>
            <a:r>
              <a:rPr lang="uk-UA" dirty="0">
                <a:solidFill>
                  <a:schemeClr val="bg1"/>
                </a:solidFill>
              </a:rPr>
              <a:t>Символи влади: булава, штандарт.</a:t>
            </a:r>
          </a:p>
          <a:p>
            <a:pPr algn="just"/>
            <a:r>
              <a:rPr lang="uk-UA" dirty="0">
                <a:solidFill>
                  <a:schemeClr val="bg1"/>
                </a:solidFill>
              </a:rPr>
              <a:t>Галузі господарства, народні промисли: сінокіс, бджільництво, ткацтво, писанкарство, кузня.</a:t>
            </a:r>
          </a:p>
          <a:p>
            <a:pPr algn="just"/>
            <a:r>
              <a:rPr lang="uk-UA" dirty="0">
                <a:solidFill>
                  <a:schemeClr val="bg1"/>
                </a:solidFill>
              </a:rPr>
              <a:t>Релігійні символи: християнства і язичництва: Ісус Христос, Оранта, Святий Миколай, Архангел Михаїл, </a:t>
            </a:r>
            <a:r>
              <a:rPr lang="uk-UA" dirty="0" err="1">
                <a:solidFill>
                  <a:schemeClr val="bg1"/>
                </a:solidFill>
              </a:rPr>
              <a:t>писанка,крашанка</a:t>
            </a:r>
            <a:r>
              <a:rPr lang="uk-UA" dirty="0">
                <a:solidFill>
                  <a:schemeClr val="bg1"/>
                </a:solidFill>
              </a:rPr>
              <a:t>, колядки, щедрівки, веснянки, Купала, Ярило, Сварог, Перун, Дажбог, </a:t>
            </a:r>
            <a:r>
              <a:rPr lang="uk-UA" dirty="0" err="1">
                <a:solidFill>
                  <a:schemeClr val="bg1"/>
                </a:solidFill>
              </a:rPr>
              <a:t>Білобог</a:t>
            </a:r>
            <a:r>
              <a:rPr lang="uk-UA" dirty="0">
                <a:solidFill>
                  <a:schemeClr val="bg1"/>
                </a:solidFill>
              </a:rPr>
              <a:t>.</a:t>
            </a:r>
          </a:p>
          <a:p>
            <a:pPr algn="just"/>
            <a:r>
              <a:rPr lang="uk-UA" dirty="0">
                <a:solidFill>
                  <a:schemeClr val="bg1"/>
                </a:solidFill>
              </a:rPr>
              <a:t>Народної міфології, </a:t>
            </a:r>
            <a:r>
              <a:rPr lang="uk-UA" dirty="0" err="1">
                <a:solidFill>
                  <a:schemeClr val="bg1"/>
                </a:solidFill>
              </a:rPr>
              <a:t>демонології:вій</a:t>
            </a:r>
            <a:r>
              <a:rPr lang="uk-UA" dirty="0">
                <a:solidFill>
                  <a:schemeClr val="bg1"/>
                </a:solidFill>
              </a:rPr>
              <a:t>, мавка, чорт, водяник.</a:t>
            </a:r>
          </a:p>
          <a:p>
            <a:pPr algn="just"/>
            <a:r>
              <a:rPr lang="uk-UA" dirty="0">
                <a:solidFill>
                  <a:schemeClr val="bg1"/>
                </a:solidFill>
              </a:rPr>
              <a:t>Традиційне житло: хата.</a:t>
            </a:r>
          </a:p>
          <a:p>
            <a:pPr algn="just"/>
            <a:r>
              <a:rPr lang="uk-UA" dirty="0">
                <a:solidFill>
                  <a:schemeClr val="bg1"/>
                </a:solidFill>
              </a:rPr>
              <a:t>Традиційні страви: борщ, сало, пироги, вареники, куліш.</a:t>
            </a:r>
          </a:p>
          <a:p>
            <a:pPr algn="just"/>
            <a:r>
              <a:rPr lang="uk-UA" dirty="0">
                <a:solidFill>
                  <a:schemeClr val="bg1"/>
                </a:solidFill>
              </a:rPr>
              <a:t>Географічні об'єкти і явища: Дніпро, Карпати, Майдан, Запорізька Січ, степ, ліс, зірки.</a:t>
            </a:r>
          </a:p>
          <a:p>
            <a:pPr algn="just"/>
            <a:r>
              <a:rPr lang="uk-UA" dirty="0">
                <a:solidFill>
                  <a:schemeClr val="bg1"/>
                </a:solidFill>
              </a:rPr>
              <a:t>Тварини і рослини лелека, ластівка, жито, пшениця, просо, баштан.</a:t>
            </a:r>
          </a:p>
          <a:p>
            <a:pPr algn="just"/>
            <a:r>
              <a:rPr lang="uk-UA" dirty="0">
                <a:solidFill>
                  <a:schemeClr val="bg1"/>
                </a:solidFill>
              </a:rPr>
              <a:t>Усної народної творчості: думи, замовляння.</a:t>
            </a:r>
          </a:p>
        </p:txBody>
      </p:sp>
      <p:pic>
        <p:nvPicPr>
          <p:cNvPr id="4" name="Рисунок 3"/>
          <p:cNvPicPr>
            <a:picLocks noChangeAspect="1"/>
          </p:cNvPicPr>
          <p:nvPr/>
        </p:nvPicPr>
        <p:blipFill>
          <a:blip r:embed="rId2"/>
          <a:stretch>
            <a:fillRect/>
          </a:stretch>
        </p:blipFill>
        <p:spPr>
          <a:xfrm rot="5400000">
            <a:off x="8237743" y="3085467"/>
            <a:ext cx="4614709" cy="19701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83085682"/>
      </p:ext>
    </p:extLst>
  </p:cSld>
  <p:clrMapOvr>
    <a:masterClrMapping/>
  </p:clrMapOvr>
  <p:transition spd="slow">
    <p:randomBa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30302" y="221226"/>
            <a:ext cx="3356846" cy="1367778"/>
          </a:xfrm>
        </p:spPr>
        <p:txBody>
          <a:bodyPr>
            <a:normAutofit/>
          </a:bodyPr>
          <a:lstStyle/>
          <a:p>
            <a:r>
              <a:rPr lang="uk-UA" sz="4400" b="1" cap="none" dirty="0" smtClean="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Вишиванка</a:t>
            </a:r>
            <a:endParaRPr lang="uk-UA" sz="4400" b="1" cap="none" dirty="0">
              <a:ln w="12700">
                <a:solidFill>
                  <a:schemeClr val="tx2">
                    <a:lumMod val="75000"/>
                  </a:schemeClr>
                </a:solidFill>
                <a:prstDash val="solid"/>
              </a:ln>
              <a:solidFill>
                <a:srgbClr val="FFFF00"/>
              </a:solidFill>
              <a:effectLst>
                <a:outerShdw dist="38100" dir="2640000" algn="bl" rotWithShape="0">
                  <a:schemeClr val="tx2">
                    <a:lumMod val="75000"/>
                  </a:schemeClr>
                </a:outerShdw>
              </a:effectLst>
            </a:endParaRPr>
          </a:p>
        </p:txBody>
      </p:sp>
      <p:sp>
        <p:nvSpPr>
          <p:cNvPr id="3" name="Объект 2"/>
          <p:cNvSpPr>
            <a:spLocks noGrp="1"/>
          </p:cNvSpPr>
          <p:nvPr>
            <p:ph idx="1"/>
          </p:nvPr>
        </p:nvSpPr>
        <p:spPr>
          <a:xfrm>
            <a:off x="286005" y="1795482"/>
            <a:ext cx="8534400" cy="4880076"/>
          </a:xfrm>
        </p:spPr>
        <p:txBody>
          <a:bodyPr>
            <a:normAutofit lnSpcReduction="10000"/>
          </a:bodyPr>
          <a:lstStyle/>
          <a:p>
            <a:pPr algn="just"/>
            <a:r>
              <a:rPr lang="uk-UA" dirty="0">
                <a:solidFill>
                  <a:schemeClr val="bg1"/>
                </a:solidFill>
              </a:rPr>
              <a:t>Вишиванка — символ здоров'я, краси, щасливої долі, родової пам'яті, порядності, чесності, любові, святковості; оберіг. Вишита національна жіноча та чоловіча біла сорочка. Символіка вишивки залежала від того, кому призначалося вбрання: парубкові — нареченому, чоловікові, хлопцеві; дівчині, заміжній жінці</a:t>
            </a:r>
            <a:r>
              <a:rPr lang="uk-UA" dirty="0" smtClean="0">
                <a:solidFill>
                  <a:schemeClr val="bg1"/>
                </a:solidFill>
              </a:rPr>
              <a:t>.</a:t>
            </a:r>
          </a:p>
          <a:p>
            <a:pPr algn="just"/>
            <a:r>
              <a:rPr lang="ru-RU" dirty="0">
                <a:solidFill>
                  <a:schemeClr val="bg1"/>
                </a:solidFill>
              </a:rPr>
              <a:t>Народ </a:t>
            </a:r>
            <a:r>
              <a:rPr lang="ru-RU" dirty="0" err="1">
                <a:solidFill>
                  <a:schemeClr val="bg1"/>
                </a:solidFill>
              </a:rPr>
              <a:t>ставився</a:t>
            </a:r>
            <a:r>
              <a:rPr lang="ru-RU" dirty="0">
                <a:solidFill>
                  <a:schemeClr val="bg1"/>
                </a:solidFill>
              </a:rPr>
              <a:t> до </a:t>
            </a:r>
            <a:r>
              <a:rPr lang="ru-RU" dirty="0" err="1">
                <a:solidFill>
                  <a:schemeClr val="bg1"/>
                </a:solidFill>
              </a:rPr>
              <a:t>вишиванок</a:t>
            </a:r>
            <a:r>
              <a:rPr lang="ru-RU" dirty="0">
                <a:solidFill>
                  <a:schemeClr val="bg1"/>
                </a:solidFill>
              </a:rPr>
              <a:t> як до </a:t>
            </a:r>
            <a:r>
              <a:rPr lang="ru-RU" dirty="0" err="1">
                <a:solidFill>
                  <a:schemeClr val="bg1"/>
                </a:solidFill>
              </a:rPr>
              <a:t>святині</a:t>
            </a:r>
            <a:r>
              <a:rPr lang="ru-RU" dirty="0">
                <a:solidFill>
                  <a:schemeClr val="bg1"/>
                </a:solidFill>
              </a:rPr>
              <a:t>. </a:t>
            </a:r>
            <a:r>
              <a:rPr lang="ru-RU" dirty="0" err="1">
                <a:solidFill>
                  <a:schemeClr val="bg1"/>
                </a:solidFill>
              </a:rPr>
              <a:t>Вишиванки</a:t>
            </a:r>
            <a:r>
              <a:rPr lang="ru-RU" dirty="0">
                <a:solidFill>
                  <a:schemeClr val="bg1"/>
                </a:solidFill>
              </a:rPr>
              <a:t> </a:t>
            </a:r>
            <a:r>
              <a:rPr lang="ru-RU" dirty="0" err="1">
                <a:solidFill>
                  <a:schemeClr val="bg1"/>
                </a:solidFill>
              </a:rPr>
              <a:t>передавалися</a:t>
            </a:r>
            <a:r>
              <a:rPr lang="ru-RU" dirty="0">
                <a:solidFill>
                  <a:schemeClr val="bg1"/>
                </a:solidFill>
              </a:rPr>
              <a:t> з </a:t>
            </a:r>
            <a:r>
              <a:rPr lang="ru-RU" dirty="0" err="1">
                <a:solidFill>
                  <a:schemeClr val="bg1"/>
                </a:solidFill>
              </a:rPr>
              <a:t>покоління</a:t>
            </a:r>
            <a:r>
              <a:rPr lang="ru-RU" dirty="0">
                <a:solidFill>
                  <a:schemeClr val="bg1"/>
                </a:solidFill>
              </a:rPr>
              <a:t> в </a:t>
            </a:r>
            <a:r>
              <a:rPr lang="ru-RU" dirty="0" err="1">
                <a:solidFill>
                  <a:schemeClr val="bg1"/>
                </a:solidFill>
              </a:rPr>
              <a:t>покоління</a:t>
            </a:r>
            <a:r>
              <a:rPr lang="ru-RU" dirty="0">
                <a:solidFill>
                  <a:schemeClr val="bg1"/>
                </a:solidFill>
              </a:rPr>
              <a:t>, з роду в </a:t>
            </a:r>
            <a:r>
              <a:rPr lang="ru-RU" dirty="0" err="1">
                <a:solidFill>
                  <a:schemeClr val="bg1"/>
                </a:solidFill>
              </a:rPr>
              <a:t>рід</a:t>
            </a:r>
            <a:r>
              <a:rPr lang="ru-RU" dirty="0">
                <a:solidFill>
                  <a:schemeClr val="bg1"/>
                </a:solidFill>
              </a:rPr>
              <a:t>, </a:t>
            </a:r>
            <a:r>
              <a:rPr lang="ru-RU" dirty="0" err="1">
                <a:solidFill>
                  <a:schemeClr val="bg1"/>
                </a:solidFill>
              </a:rPr>
              <a:t>береглися</a:t>
            </a:r>
            <a:r>
              <a:rPr lang="ru-RU" dirty="0">
                <a:solidFill>
                  <a:schemeClr val="bg1"/>
                </a:solidFill>
              </a:rPr>
              <a:t> як </a:t>
            </a:r>
            <a:r>
              <a:rPr lang="ru-RU" dirty="0" err="1">
                <a:solidFill>
                  <a:schemeClr val="bg1"/>
                </a:solidFill>
              </a:rPr>
              <a:t>реліквії</a:t>
            </a:r>
            <a:r>
              <a:rPr lang="ru-RU" dirty="0">
                <a:solidFill>
                  <a:schemeClr val="bg1"/>
                </a:solidFill>
              </a:rPr>
              <a:t>. </a:t>
            </a:r>
            <a:r>
              <a:rPr lang="ru-RU" dirty="0" err="1">
                <a:solidFill>
                  <a:schemeClr val="bg1"/>
                </a:solidFill>
              </a:rPr>
              <a:t>Символічний</a:t>
            </a:r>
            <a:r>
              <a:rPr lang="ru-RU" dirty="0">
                <a:solidFill>
                  <a:schemeClr val="bg1"/>
                </a:solidFill>
              </a:rPr>
              <a:t> образ сорочки-</a:t>
            </a:r>
            <a:r>
              <a:rPr lang="ru-RU" dirty="0" err="1">
                <a:solidFill>
                  <a:schemeClr val="bg1"/>
                </a:solidFill>
              </a:rPr>
              <a:t>вишиванки</a:t>
            </a:r>
            <a:r>
              <a:rPr lang="ru-RU" dirty="0">
                <a:solidFill>
                  <a:schemeClr val="bg1"/>
                </a:solidFill>
              </a:rPr>
              <a:t> часто </a:t>
            </a:r>
            <a:r>
              <a:rPr lang="ru-RU" dirty="0" err="1">
                <a:solidFill>
                  <a:schemeClr val="bg1"/>
                </a:solidFill>
              </a:rPr>
              <a:t>зустрічається</a:t>
            </a:r>
            <a:r>
              <a:rPr lang="ru-RU" dirty="0">
                <a:solidFill>
                  <a:schemeClr val="bg1"/>
                </a:solidFill>
              </a:rPr>
              <a:t> в </a:t>
            </a:r>
            <a:r>
              <a:rPr lang="ru-RU" dirty="0" err="1">
                <a:solidFill>
                  <a:schemeClr val="bg1"/>
                </a:solidFill>
              </a:rPr>
              <a:t>народних</a:t>
            </a:r>
            <a:r>
              <a:rPr lang="ru-RU" dirty="0">
                <a:solidFill>
                  <a:schemeClr val="bg1"/>
                </a:solidFill>
              </a:rPr>
              <a:t> </a:t>
            </a:r>
            <a:r>
              <a:rPr lang="ru-RU" dirty="0" err="1">
                <a:solidFill>
                  <a:schemeClr val="bg1"/>
                </a:solidFill>
              </a:rPr>
              <a:t>піснях</a:t>
            </a:r>
            <a:r>
              <a:rPr lang="ru-RU" dirty="0">
                <a:solidFill>
                  <a:schemeClr val="bg1"/>
                </a:solidFill>
              </a:rPr>
              <a:t> про </a:t>
            </a:r>
            <a:r>
              <a:rPr lang="ru-RU" dirty="0" err="1">
                <a:solidFill>
                  <a:schemeClr val="bg1"/>
                </a:solidFill>
              </a:rPr>
              <a:t>кохання</a:t>
            </a:r>
            <a:r>
              <a:rPr lang="ru-RU" dirty="0">
                <a:solidFill>
                  <a:schemeClr val="bg1"/>
                </a:solidFill>
              </a:rPr>
              <a:t>, </a:t>
            </a:r>
            <a:r>
              <a:rPr lang="ru-RU" dirty="0" err="1">
                <a:solidFill>
                  <a:schemeClr val="bg1"/>
                </a:solidFill>
              </a:rPr>
              <a:t>сімейне</a:t>
            </a:r>
            <a:r>
              <a:rPr lang="ru-RU" dirty="0">
                <a:solidFill>
                  <a:schemeClr val="bg1"/>
                </a:solidFill>
              </a:rPr>
              <a:t> </a:t>
            </a:r>
            <a:r>
              <a:rPr lang="ru-RU" dirty="0" err="1">
                <a:solidFill>
                  <a:schemeClr val="bg1"/>
                </a:solidFill>
              </a:rPr>
              <a:t>життя</a:t>
            </a:r>
            <a:r>
              <a:rPr lang="ru-RU" dirty="0">
                <a:solidFill>
                  <a:schemeClr val="bg1"/>
                </a:solidFill>
              </a:rPr>
              <a:t>, а </a:t>
            </a:r>
            <a:r>
              <a:rPr lang="ru-RU" dirty="0" err="1">
                <a:solidFill>
                  <a:schemeClr val="bg1"/>
                </a:solidFill>
              </a:rPr>
              <a:t>також</a:t>
            </a:r>
            <a:r>
              <a:rPr lang="ru-RU" dirty="0">
                <a:solidFill>
                  <a:schemeClr val="bg1"/>
                </a:solidFill>
              </a:rPr>
              <a:t> </a:t>
            </a:r>
            <a:r>
              <a:rPr lang="ru-RU" dirty="0" err="1">
                <a:solidFill>
                  <a:schemeClr val="bg1"/>
                </a:solidFill>
              </a:rPr>
              <a:t>соціально-побутових</a:t>
            </a:r>
            <a:r>
              <a:rPr lang="ru-RU" dirty="0">
                <a:solidFill>
                  <a:schemeClr val="bg1"/>
                </a:solidFill>
              </a:rPr>
              <a:t> (</a:t>
            </a:r>
            <a:r>
              <a:rPr lang="ru-RU" dirty="0" err="1">
                <a:solidFill>
                  <a:schemeClr val="bg1"/>
                </a:solidFill>
              </a:rPr>
              <a:t>козацьких</a:t>
            </a:r>
            <a:r>
              <a:rPr lang="ru-RU" dirty="0">
                <a:solidFill>
                  <a:schemeClr val="bg1"/>
                </a:solidFill>
              </a:rPr>
              <a:t>, </a:t>
            </a:r>
            <a:r>
              <a:rPr lang="ru-RU" dirty="0" err="1">
                <a:solidFill>
                  <a:schemeClr val="bg1"/>
                </a:solidFill>
              </a:rPr>
              <a:t>чумацьких</a:t>
            </a:r>
            <a:r>
              <a:rPr lang="ru-RU" dirty="0">
                <a:solidFill>
                  <a:schemeClr val="bg1"/>
                </a:solidFill>
              </a:rPr>
              <a:t>, </a:t>
            </a:r>
            <a:r>
              <a:rPr lang="ru-RU" dirty="0" err="1">
                <a:solidFill>
                  <a:schemeClr val="bg1"/>
                </a:solidFill>
              </a:rPr>
              <a:t>бурлацьких</a:t>
            </a:r>
            <a:r>
              <a:rPr lang="ru-RU" dirty="0">
                <a:solidFill>
                  <a:schemeClr val="bg1"/>
                </a:solidFill>
              </a:rPr>
              <a:t>, </a:t>
            </a:r>
            <a:r>
              <a:rPr lang="ru-RU" dirty="0" err="1">
                <a:solidFill>
                  <a:schemeClr val="bg1"/>
                </a:solidFill>
              </a:rPr>
              <a:t>наймитських</a:t>
            </a:r>
            <a:r>
              <a:rPr lang="ru-RU" dirty="0">
                <a:solidFill>
                  <a:schemeClr val="bg1"/>
                </a:solidFill>
              </a:rPr>
              <a:t> та </a:t>
            </a:r>
            <a:r>
              <a:rPr lang="ru-RU" dirty="0" err="1">
                <a:solidFill>
                  <a:schemeClr val="bg1"/>
                </a:solidFill>
              </a:rPr>
              <a:t>ін</a:t>
            </a:r>
            <a:r>
              <a:rPr lang="ru-RU" dirty="0">
                <a:solidFill>
                  <a:schemeClr val="bg1"/>
                </a:solidFill>
              </a:rPr>
              <a:t>.). За </a:t>
            </a:r>
            <a:r>
              <a:rPr lang="ru-RU" dirty="0" err="1">
                <a:solidFill>
                  <a:schemeClr val="bg1"/>
                </a:solidFill>
              </a:rPr>
              <a:t>традицією</a:t>
            </a:r>
            <a:r>
              <a:rPr lang="ru-RU" dirty="0">
                <a:solidFill>
                  <a:schemeClr val="bg1"/>
                </a:solidFill>
              </a:rPr>
              <a:t>, </a:t>
            </a:r>
            <a:r>
              <a:rPr lang="ru-RU" dirty="0" err="1">
                <a:solidFill>
                  <a:schemeClr val="bg1"/>
                </a:solidFill>
              </a:rPr>
              <a:t>дівчина</a:t>
            </a:r>
            <a:r>
              <a:rPr lang="ru-RU" dirty="0">
                <a:solidFill>
                  <a:schemeClr val="bg1"/>
                </a:solidFill>
              </a:rPr>
              <a:t>, </a:t>
            </a:r>
            <a:r>
              <a:rPr lang="ru-RU" dirty="0" err="1">
                <a:solidFill>
                  <a:schemeClr val="bg1"/>
                </a:solidFill>
              </a:rPr>
              <a:t>готуючи</a:t>
            </a:r>
            <a:r>
              <a:rPr lang="ru-RU" dirty="0">
                <a:solidFill>
                  <a:schemeClr val="bg1"/>
                </a:solidFill>
              </a:rPr>
              <a:t> </a:t>
            </a:r>
            <a:r>
              <a:rPr lang="ru-RU" dirty="0" err="1">
                <a:solidFill>
                  <a:schemeClr val="bg1"/>
                </a:solidFill>
              </a:rPr>
              <a:t>посаг</a:t>
            </a:r>
            <a:r>
              <a:rPr lang="ru-RU" dirty="0">
                <a:solidFill>
                  <a:schemeClr val="bg1"/>
                </a:solidFill>
              </a:rPr>
              <a:t>, мала </a:t>
            </a:r>
            <a:r>
              <a:rPr lang="ru-RU" dirty="0" err="1">
                <a:solidFill>
                  <a:schemeClr val="bg1"/>
                </a:solidFill>
              </a:rPr>
              <a:t>вишити</a:t>
            </a:r>
            <a:r>
              <a:rPr lang="ru-RU" dirty="0">
                <a:solidFill>
                  <a:schemeClr val="bg1"/>
                </a:solidFill>
              </a:rPr>
              <a:t> </a:t>
            </a:r>
            <a:r>
              <a:rPr lang="ru-RU" dirty="0" err="1">
                <a:solidFill>
                  <a:schemeClr val="bg1"/>
                </a:solidFill>
              </a:rPr>
              <a:t>своєму</a:t>
            </a:r>
            <a:r>
              <a:rPr lang="ru-RU" dirty="0">
                <a:solidFill>
                  <a:schemeClr val="bg1"/>
                </a:solidFill>
              </a:rPr>
              <a:t> </a:t>
            </a:r>
            <a:r>
              <a:rPr lang="ru-RU" dirty="0" err="1">
                <a:solidFill>
                  <a:schemeClr val="bg1"/>
                </a:solidFill>
              </a:rPr>
              <a:t>нареченому</a:t>
            </a:r>
            <a:r>
              <a:rPr lang="ru-RU" dirty="0">
                <a:solidFill>
                  <a:schemeClr val="bg1"/>
                </a:solidFill>
              </a:rPr>
              <a:t> сорочку</a:t>
            </a:r>
            <a:r>
              <a:rPr lang="ru-RU" dirty="0" smtClean="0">
                <a:solidFill>
                  <a:schemeClr val="bg1"/>
                </a:solidFill>
              </a:rPr>
              <a:t>:</a:t>
            </a:r>
            <a:endParaRPr lang="ru-RU" dirty="0">
              <a:solidFill>
                <a:schemeClr val="bg1"/>
              </a:solidFill>
            </a:endParaRPr>
          </a:p>
          <a:p>
            <a:pPr marL="0" indent="0" algn="just">
              <a:buNone/>
            </a:pPr>
            <a:r>
              <a:rPr lang="ru-RU" dirty="0" smtClean="0">
                <a:solidFill>
                  <a:schemeClr val="bg1"/>
                </a:solidFill>
              </a:rPr>
              <a:t>    </a:t>
            </a:r>
            <a:r>
              <a:rPr lang="ru-RU" dirty="0" err="1" smtClean="0">
                <a:solidFill>
                  <a:schemeClr val="bg1"/>
                </a:solidFill>
              </a:rPr>
              <a:t>Шовком</a:t>
            </a:r>
            <a:r>
              <a:rPr lang="ru-RU" dirty="0" smtClean="0">
                <a:solidFill>
                  <a:schemeClr val="bg1"/>
                </a:solidFill>
              </a:rPr>
              <a:t> </a:t>
            </a:r>
            <a:r>
              <a:rPr lang="ru-RU" dirty="0">
                <a:solidFill>
                  <a:schemeClr val="bg1"/>
                </a:solidFill>
              </a:rPr>
              <a:t>шила, </a:t>
            </a:r>
            <a:r>
              <a:rPr lang="ru-RU" dirty="0" err="1">
                <a:solidFill>
                  <a:schemeClr val="bg1"/>
                </a:solidFill>
              </a:rPr>
              <a:t>шовком</a:t>
            </a:r>
            <a:r>
              <a:rPr lang="ru-RU" dirty="0">
                <a:solidFill>
                  <a:schemeClr val="bg1"/>
                </a:solidFill>
              </a:rPr>
              <a:t> шила, золотом рубила.</a:t>
            </a:r>
          </a:p>
          <a:p>
            <a:pPr marL="0" indent="0" algn="just">
              <a:buNone/>
            </a:pPr>
            <a:r>
              <a:rPr lang="ru-RU" dirty="0" smtClean="0">
                <a:solidFill>
                  <a:schemeClr val="bg1"/>
                </a:solidFill>
              </a:rPr>
              <a:t>    Та </a:t>
            </a:r>
            <a:r>
              <a:rPr lang="ru-RU" dirty="0">
                <a:solidFill>
                  <a:schemeClr val="bg1"/>
                </a:solidFill>
              </a:rPr>
              <a:t>для того </a:t>
            </a:r>
            <a:r>
              <a:rPr lang="ru-RU" dirty="0" err="1">
                <a:solidFill>
                  <a:schemeClr val="bg1"/>
                </a:solidFill>
              </a:rPr>
              <a:t>козаченька</a:t>
            </a:r>
            <a:r>
              <a:rPr lang="ru-RU" dirty="0">
                <a:solidFill>
                  <a:schemeClr val="bg1"/>
                </a:solidFill>
              </a:rPr>
              <a:t>, </a:t>
            </a:r>
            <a:r>
              <a:rPr lang="ru-RU" dirty="0" err="1">
                <a:solidFill>
                  <a:schemeClr val="bg1"/>
                </a:solidFill>
              </a:rPr>
              <a:t>що</a:t>
            </a:r>
            <a:r>
              <a:rPr lang="ru-RU" dirty="0">
                <a:solidFill>
                  <a:schemeClr val="bg1"/>
                </a:solidFill>
              </a:rPr>
              <a:t> </a:t>
            </a:r>
            <a:r>
              <a:rPr lang="ru-RU" dirty="0" err="1">
                <a:solidFill>
                  <a:schemeClr val="bg1"/>
                </a:solidFill>
              </a:rPr>
              <a:t>вірно</a:t>
            </a:r>
            <a:r>
              <a:rPr lang="ru-RU" dirty="0">
                <a:solidFill>
                  <a:schemeClr val="bg1"/>
                </a:solidFill>
              </a:rPr>
              <a:t> любила.</a:t>
            </a:r>
          </a:p>
          <a:p>
            <a:endParaRPr lang="uk-UA" dirty="0"/>
          </a:p>
        </p:txBody>
      </p:sp>
      <p:pic>
        <p:nvPicPr>
          <p:cNvPr id="4" name="Рисунок 3"/>
          <p:cNvPicPr>
            <a:picLocks noChangeAspect="1"/>
          </p:cNvPicPr>
          <p:nvPr/>
        </p:nvPicPr>
        <p:blipFill>
          <a:blip r:embed="rId2"/>
          <a:stretch>
            <a:fillRect/>
          </a:stretch>
        </p:blipFill>
        <p:spPr>
          <a:xfrm>
            <a:off x="9590753" y="522492"/>
            <a:ext cx="2095500" cy="2981325"/>
          </a:xfrm>
          <a:prstGeom prst="rect">
            <a:avLst/>
          </a:prstGeom>
        </p:spPr>
      </p:pic>
      <p:pic>
        <p:nvPicPr>
          <p:cNvPr id="5" name="Рисунок 4"/>
          <p:cNvPicPr>
            <a:picLocks noChangeAspect="1"/>
          </p:cNvPicPr>
          <p:nvPr/>
        </p:nvPicPr>
        <p:blipFill>
          <a:blip r:embed="rId3"/>
          <a:stretch>
            <a:fillRect/>
          </a:stretch>
        </p:blipFill>
        <p:spPr>
          <a:xfrm>
            <a:off x="9209753" y="3818058"/>
            <a:ext cx="2857500" cy="2857500"/>
          </a:xfrm>
          <a:prstGeom prst="rect">
            <a:avLst/>
          </a:prstGeom>
        </p:spPr>
      </p:pic>
    </p:spTree>
    <p:extLst>
      <p:ext uri="{BB962C8B-B14F-4D97-AF65-F5344CB8AC3E}">
        <p14:creationId xmlns:p14="http://schemas.microsoft.com/office/powerpoint/2010/main" val="2073996988"/>
      </p:ext>
    </p:extLst>
  </p:cSld>
  <p:clrMapOvr>
    <a:masterClrMapping/>
  </p:clrMapOvr>
  <p:transition spd="slow">
    <p:randomBar dir="vert"/>
  </p:transition>
  <p:timing>
    <p:tnLst>
      <p:par>
        <p:cTn id="1" dur="indefinite" restart="never" nodeType="tmRoot"/>
      </p:par>
    </p:tnLst>
  </p:timing>
</p:sld>
</file>

<file path=ppt/theme/theme1.xml><?xml version="1.0" encoding="utf-8"?>
<a:theme xmlns:a="http://schemas.openxmlformats.org/drawingml/2006/main" name="Сектор">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66</TotalTime>
  <Words>2308</Words>
  <Application>Microsoft Office PowerPoint</Application>
  <PresentationFormat>Широкоэкранный</PresentationFormat>
  <Paragraphs>113</Paragraphs>
  <Slides>17</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17</vt:i4>
      </vt:variant>
    </vt:vector>
  </HeadingPairs>
  <TitlesOfParts>
    <vt:vector size="20" baseType="lpstr">
      <vt:lpstr>Century Gothic</vt:lpstr>
      <vt:lpstr>Wingdings 3</vt:lpstr>
      <vt:lpstr>Сектор</vt:lpstr>
      <vt:lpstr>Живі національні символи України</vt:lpstr>
      <vt:lpstr>Зміст</vt:lpstr>
      <vt:lpstr>Вступ. Символіка українців.</vt:lpstr>
      <vt:lpstr>Історія</vt:lpstr>
      <vt:lpstr>Найдавніший зразок оберега</vt:lpstr>
      <vt:lpstr>Класифікація символів</vt:lpstr>
      <vt:lpstr>Класифікаці символів</vt:lpstr>
      <vt:lpstr>Список символів уккраїнського народу</vt:lpstr>
      <vt:lpstr>Вишиванка</vt:lpstr>
      <vt:lpstr>Вінок</vt:lpstr>
      <vt:lpstr>Рушник</vt:lpstr>
      <vt:lpstr>Рослинні символи</vt:lpstr>
      <vt:lpstr>Барвінок</vt:lpstr>
      <vt:lpstr>Верба</vt:lpstr>
      <vt:lpstr>Калина</vt:lpstr>
      <vt:lpstr>Тваринні символи</vt:lpstr>
      <vt:lpstr>Дякую за увагу!!!</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Живі національні символи України</dc:title>
  <dc:creator>aniadubij@gmail.com</dc:creator>
  <cp:lastModifiedBy>aniadubij@gmail.com</cp:lastModifiedBy>
  <cp:revision>8</cp:revision>
  <dcterms:created xsi:type="dcterms:W3CDTF">2020-04-10T05:40:53Z</dcterms:created>
  <dcterms:modified xsi:type="dcterms:W3CDTF">2020-04-10T06:47:32Z</dcterms:modified>
</cp:coreProperties>
</file>