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53D"/>
    <a:srgbClr val="8CAF47"/>
    <a:srgbClr val="89FF8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403648" y="2304030"/>
            <a:ext cx="6336704" cy="2123658"/>
          </a:xfrm>
          <a:prstGeom prst="rect">
            <a:avLst/>
          </a:prstGeom>
          <a:solidFill>
            <a:schemeClr val="bg1">
              <a:alpha val="70000"/>
            </a:schemeClr>
          </a:solidFill>
        </p:spPr>
        <p:txBody>
          <a:bodyPr wrap="square" rtlCol="0">
            <a:spAutoFit/>
          </a:bodyPr>
          <a:lstStyle/>
          <a:p>
            <a:pPr algn="ctr"/>
            <a:r>
              <a:rPr lang="en-US" sz="6600" dirty="0" smtClean="0">
                <a:solidFill>
                  <a:srgbClr val="003300"/>
                </a:solidFill>
                <a:latin typeface="Bernard MT Condensed" panose="02050806060905020404" pitchFamily="18" charset="0"/>
              </a:rPr>
              <a:t>Reduction </a:t>
            </a:r>
            <a:r>
              <a:rPr lang="en-US" sz="6600" dirty="0">
                <a:solidFill>
                  <a:srgbClr val="003300"/>
                </a:solidFill>
                <a:latin typeface="Bernard MT Condensed" panose="02050806060905020404" pitchFamily="18" charset="0"/>
              </a:rPr>
              <a:t>of species diversity</a:t>
            </a:r>
            <a:endParaRPr lang="ru-RU" sz="6600" dirty="0">
              <a:solidFill>
                <a:srgbClr val="003300"/>
              </a:solidFill>
            </a:endParaRPr>
          </a:p>
        </p:txBody>
      </p:sp>
    </p:spTree>
    <p:extLst>
      <p:ext uri="{BB962C8B-B14F-4D97-AF65-F5344CB8AC3E}">
        <p14:creationId xmlns:p14="http://schemas.microsoft.com/office/powerpoint/2010/main" val="909924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25961" y="836712"/>
            <a:ext cx="7848872" cy="2554545"/>
          </a:xfrm>
          <a:prstGeom prst="rect">
            <a:avLst/>
          </a:prstGeom>
          <a:solidFill>
            <a:schemeClr val="bg1"/>
          </a:solidFill>
        </p:spPr>
        <p:txBody>
          <a:bodyPr wrap="square" rtlCol="0">
            <a:spAutoFit/>
          </a:bodyPr>
          <a:lstStyle/>
          <a:p>
            <a:pPr algn="ctr"/>
            <a:r>
              <a:rPr lang="en-US" sz="8000" b="1" dirty="0" smtClean="0">
                <a:solidFill>
                  <a:srgbClr val="003300"/>
                </a:solidFill>
                <a:latin typeface="Footlight MT Light" panose="0204060206030A020304" pitchFamily="18" charset="0"/>
              </a:rPr>
              <a:t>Thanks for your attention!</a:t>
            </a:r>
            <a:endParaRPr lang="ru-RU" sz="8000" b="1" dirty="0">
              <a:solidFill>
                <a:srgbClr val="003300"/>
              </a:solidFill>
            </a:endParaRPr>
          </a:p>
        </p:txBody>
      </p:sp>
    </p:spTree>
    <p:extLst>
      <p:ext uri="{BB962C8B-B14F-4D97-AF65-F5344CB8AC3E}">
        <p14:creationId xmlns:p14="http://schemas.microsoft.com/office/powerpoint/2010/main" val="241576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640960" cy="2677656"/>
          </a:xfrm>
          <a:prstGeom prst="rect">
            <a:avLst/>
          </a:prstGeom>
          <a:solidFill>
            <a:schemeClr val="bg1"/>
          </a:solidFill>
        </p:spPr>
        <p:txBody>
          <a:bodyPr wrap="square" rtlCol="0">
            <a:spAutoFit/>
          </a:bodyPr>
          <a:lstStyle/>
          <a:p>
            <a:pPr indent="457200" algn="just"/>
            <a:r>
              <a:rPr lang="en-US" sz="2800" b="1" dirty="0">
                <a:latin typeface="Adobe Devanagari" pitchFamily="18" charset="0"/>
                <a:cs typeface="Adobe Devanagari" pitchFamily="18" charset="0"/>
              </a:rPr>
              <a:t>The world's forest population - birds, mammals, amphibians and reptiles - has shrunk by more than 50% in the past 40 years. Scientists warn that this could have catastrophic consequences for forest ecosystems and accelerate climate change - many animals play an important role in maintaining tree health.</a:t>
            </a:r>
            <a:endParaRPr lang="ru-RU" sz="2800" b="1" dirty="0">
              <a:cs typeface="Adobe Devanagari" pitchFamily="18" charset="0"/>
            </a:endParaRPr>
          </a:p>
        </p:txBody>
      </p:sp>
    </p:spTree>
    <p:extLst>
      <p:ext uri="{BB962C8B-B14F-4D97-AF65-F5344CB8AC3E}">
        <p14:creationId xmlns:p14="http://schemas.microsoft.com/office/powerpoint/2010/main" val="80237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95536" y="260648"/>
            <a:ext cx="6192688" cy="3312368"/>
          </a:xfrm>
          <a:prstGeom prst="rect">
            <a:avLst/>
          </a:prstGeom>
          <a:solidFill>
            <a:schemeClr val="bg1">
              <a:alpha val="67000"/>
            </a:schemeClr>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55554" y="116632"/>
            <a:ext cx="6084168" cy="3108543"/>
          </a:xfrm>
          <a:prstGeom prst="rect">
            <a:avLst/>
          </a:prstGeom>
          <a:solidFill>
            <a:schemeClr val="bg1"/>
          </a:solidFill>
          <a:ln w="57150">
            <a:solidFill>
              <a:srgbClr val="003300"/>
            </a:solidFill>
          </a:ln>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t>The main reason for such an unprecedented threat to biodiversity is </a:t>
            </a:r>
            <a:r>
              <a:rPr lang="en-US" dirty="0" smtClean="0"/>
              <a:t>human </a:t>
            </a:r>
            <a:r>
              <a:rPr lang="en-US" dirty="0"/>
              <a:t>and his activities. This is stated in a recently published report of the Intergovernmental Scientific and Policy Platform on Biodiversity and Ecosystems (IPBES).</a:t>
            </a:r>
            <a:endParaRPr lang="ru-RU" dirty="0"/>
          </a:p>
        </p:txBody>
      </p:sp>
    </p:spTree>
    <p:extLst>
      <p:ext uri="{BB962C8B-B14F-4D97-AF65-F5344CB8AC3E}">
        <p14:creationId xmlns:p14="http://schemas.microsoft.com/office/powerpoint/2010/main" val="3238686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640960" cy="3908762"/>
          </a:xfrm>
          <a:prstGeom prst="rect">
            <a:avLst/>
          </a:prstGeom>
          <a:solidFill>
            <a:schemeClr val="bg1"/>
          </a:solid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solidFill>
                  <a:srgbClr val="003300"/>
                </a:solidFill>
                <a:latin typeface="Agency FB" panose="020B0503020202020204" pitchFamily="34" charset="0"/>
              </a:rPr>
              <a:t>Biodiversity is rapidly declining due to </a:t>
            </a:r>
            <a:r>
              <a:rPr lang="en-US" dirty="0" smtClean="0">
                <a:solidFill>
                  <a:srgbClr val="003300"/>
                </a:solidFill>
                <a:latin typeface="Agency FB" panose="020B0503020202020204" pitchFamily="34" charset="0"/>
              </a:rPr>
              <a:t>factors</a:t>
            </a:r>
            <a:r>
              <a:rPr lang="ru-RU" dirty="0">
                <a:solidFill>
                  <a:srgbClr val="003300"/>
                </a:solidFill>
              </a:rPr>
              <a:t> </a:t>
            </a:r>
            <a:r>
              <a:rPr lang="en-US" dirty="0" smtClean="0">
                <a:solidFill>
                  <a:srgbClr val="003300"/>
                </a:solidFill>
                <a:latin typeface="Agency FB" panose="020B0503020202020204" pitchFamily="34" charset="0"/>
              </a:rPr>
              <a:t>such as</a:t>
            </a:r>
            <a:r>
              <a:rPr lang="ru-RU" dirty="0" smtClean="0">
                <a:solidFill>
                  <a:srgbClr val="003300"/>
                </a:solidFill>
              </a:rPr>
              <a:t>:</a:t>
            </a:r>
            <a:r>
              <a:rPr lang="en-US" dirty="0" smtClean="0">
                <a:solidFill>
                  <a:srgbClr val="003300"/>
                </a:solidFill>
                <a:latin typeface="Agency FB" panose="020B0503020202020204" pitchFamily="34" charset="0"/>
              </a:rPr>
              <a:t> </a:t>
            </a:r>
            <a:endParaRPr lang="ru-RU" dirty="0" smtClean="0">
              <a:solidFill>
                <a:srgbClr val="003300"/>
              </a:solidFill>
            </a:endParaRPr>
          </a:p>
          <a:p>
            <a:endParaRPr lang="ru-RU" sz="1200" dirty="0" smtClean="0"/>
          </a:p>
          <a:p>
            <a:pPr marL="457200" indent="-457200">
              <a:buFont typeface="Wingdings" panose="05000000000000000000" pitchFamily="2" charset="2"/>
              <a:buChar char="ü"/>
            </a:pPr>
            <a:r>
              <a:rPr lang="en-US" dirty="0" smtClean="0"/>
              <a:t>land </a:t>
            </a:r>
            <a:r>
              <a:rPr lang="en-US" dirty="0"/>
              <a:t>use </a:t>
            </a:r>
            <a:r>
              <a:rPr lang="en-US" dirty="0" smtClean="0"/>
              <a:t>change</a:t>
            </a:r>
            <a:r>
              <a:rPr lang="uk-UA" dirty="0"/>
              <a:t>;</a:t>
            </a:r>
            <a:endParaRPr lang="ru-RU" dirty="0" smtClean="0"/>
          </a:p>
          <a:p>
            <a:pPr marL="457200" indent="-457200">
              <a:buFont typeface="Wingdings" panose="05000000000000000000" pitchFamily="2" charset="2"/>
              <a:buChar char="ü"/>
            </a:pPr>
            <a:r>
              <a:rPr lang="en-US" dirty="0" smtClean="0"/>
              <a:t>climate </a:t>
            </a:r>
            <a:r>
              <a:rPr lang="en-US" dirty="0" smtClean="0"/>
              <a:t>change</a:t>
            </a:r>
            <a:r>
              <a:rPr lang="uk-UA" dirty="0"/>
              <a:t>;</a:t>
            </a:r>
            <a:endParaRPr lang="ru-RU" dirty="0" smtClean="0"/>
          </a:p>
          <a:p>
            <a:pPr marL="457200" indent="-457200">
              <a:buFont typeface="Wingdings" panose="05000000000000000000" pitchFamily="2" charset="2"/>
              <a:buChar char="ü"/>
            </a:pPr>
            <a:r>
              <a:rPr lang="en-US" dirty="0" smtClean="0"/>
              <a:t>invasive </a:t>
            </a:r>
            <a:r>
              <a:rPr lang="en-US" dirty="0" smtClean="0"/>
              <a:t>species</a:t>
            </a:r>
            <a:r>
              <a:rPr lang="uk-UA" dirty="0" smtClean="0"/>
              <a:t>;</a:t>
            </a:r>
            <a:r>
              <a:rPr lang="en-US" dirty="0" smtClean="0"/>
              <a:t> </a:t>
            </a:r>
            <a:endParaRPr lang="ru-RU" dirty="0" smtClean="0"/>
          </a:p>
          <a:p>
            <a:pPr marL="457200" indent="-457200">
              <a:buFont typeface="Wingdings" panose="05000000000000000000" pitchFamily="2" charset="2"/>
              <a:buChar char="ü"/>
            </a:pPr>
            <a:r>
              <a:rPr lang="en-US" dirty="0"/>
              <a:t>excessive operation</a:t>
            </a:r>
            <a:r>
              <a:rPr lang="uk-UA" dirty="0" smtClean="0"/>
              <a:t>;</a:t>
            </a:r>
            <a:endParaRPr lang="ru-RU" dirty="0" smtClean="0"/>
          </a:p>
          <a:p>
            <a:pPr marL="457200" indent="-457200">
              <a:buFont typeface="Wingdings" panose="05000000000000000000" pitchFamily="2" charset="2"/>
              <a:buChar char="ü"/>
            </a:pPr>
            <a:r>
              <a:rPr lang="en-US" dirty="0"/>
              <a:t>environmental pollution. </a:t>
            </a:r>
            <a:endParaRPr lang="ru-RU" dirty="0" smtClean="0"/>
          </a:p>
          <a:p>
            <a:pPr marL="457200" indent="-457200">
              <a:buFont typeface="Wingdings" panose="05000000000000000000" pitchFamily="2" charset="2"/>
              <a:buChar char="ü"/>
            </a:pPr>
            <a:endParaRPr lang="ru-RU" sz="1200" dirty="0" smtClean="0"/>
          </a:p>
          <a:p>
            <a:r>
              <a:rPr lang="en-US" dirty="0" smtClean="0"/>
              <a:t>Such </a:t>
            </a:r>
            <a:r>
              <a:rPr lang="en-US" dirty="0"/>
              <a:t>natural, or more often man-made, factors called catalysts, for the most part, interact and reinforce each other.</a:t>
            </a:r>
            <a:endParaRPr lang="ru-RU" dirty="0"/>
          </a:p>
        </p:txBody>
      </p:sp>
    </p:spTree>
    <p:extLst>
      <p:ext uri="{BB962C8B-B14F-4D97-AF65-F5344CB8AC3E}">
        <p14:creationId xmlns:p14="http://schemas.microsoft.com/office/powerpoint/2010/main" val="17361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404055"/>
            <a:ext cx="8712968" cy="5632311"/>
          </a:xfrm>
          <a:prstGeom prst="rect">
            <a:avLst/>
          </a:prstGeom>
          <a:solidFill>
            <a:schemeClr val="bg1"/>
          </a:solid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solidFill>
                  <a:srgbClr val="003300"/>
                </a:solidFill>
                <a:latin typeface="Agency FB" panose="020B0503020202020204" pitchFamily="34" charset="0"/>
              </a:rPr>
              <a:t>Agriculture is significantly affected by biodiversity </a:t>
            </a:r>
            <a:r>
              <a:rPr lang="en-US" dirty="0" smtClean="0">
                <a:solidFill>
                  <a:srgbClr val="003300"/>
                </a:solidFill>
                <a:latin typeface="Agency FB" panose="020B0503020202020204" pitchFamily="34" charset="0"/>
              </a:rPr>
              <a:t>loss</a:t>
            </a:r>
            <a:r>
              <a:rPr lang="ru-RU" dirty="0" smtClean="0">
                <a:solidFill>
                  <a:srgbClr val="003300"/>
                </a:solidFill>
              </a:rPr>
              <a:t>:</a:t>
            </a:r>
          </a:p>
          <a:p>
            <a:endParaRPr lang="en-US" sz="1200" dirty="0"/>
          </a:p>
          <a:p>
            <a:pPr marL="457200" indent="-457200">
              <a:buFont typeface="Wingdings" panose="05000000000000000000" pitchFamily="2" charset="2"/>
              <a:buChar char="ü"/>
            </a:pPr>
            <a:r>
              <a:rPr lang="en-US" dirty="0" smtClean="0"/>
              <a:t>from </a:t>
            </a:r>
            <a:r>
              <a:rPr lang="en-US" dirty="0"/>
              <a:t>the 16th </a:t>
            </a:r>
            <a:r>
              <a:rPr lang="en-US" dirty="0" smtClean="0"/>
              <a:t>century</a:t>
            </a:r>
            <a:r>
              <a:rPr lang="uk-UA" dirty="0" smtClean="0"/>
              <a:t> </a:t>
            </a:r>
            <a:r>
              <a:rPr lang="en-US" dirty="0" smtClean="0"/>
              <a:t>more </a:t>
            </a:r>
            <a:r>
              <a:rPr lang="en-US" dirty="0"/>
              <a:t>than 9% of animals that have been domesticated for food or use in this area have already died out;</a:t>
            </a:r>
          </a:p>
          <a:p>
            <a:pPr marL="457200" indent="-457200">
              <a:buFont typeface="Wingdings" panose="05000000000000000000" pitchFamily="2" charset="2"/>
              <a:buChar char="ü"/>
            </a:pPr>
            <a:r>
              <a:rPr lang="en-US" dirty="0"/>
              <a:t>more than 1,000 species are endangered;</a:t>
            </a:r>
          </a:p>
          <a:p>
            <a:pPr marL="457200" indent="-457200">
              <a:buFont typeface="Wingdings" panose="05000000000000000000" pitchFamily="2" charset="2"/>
              <a:buChar char="ü"/>
            </a:pPr>
            <a:r>
              <a:rPr lang="en-US" dirty="0"/>
              <a:t>land productivity decreased by 23% due to their </a:t>
            </a:r>
            <a:r>
              <a:rPr lang="en-US" dirty="0" smtClean="0"/>
              <a:t>degradation</a:t>
            </a:r>
            <a:r>
              <a:rPr lang="uk-UA" dirty="0"/>
              <a:t>;</a:t>
            </a:r>
            <a:endParaRPr lang="en-US" dirty="0"/>
          </a:p>
          <a:p>
            <a:pPr marL="457200" indent="-457200">
              <a:buFont typeface="Wingdings" panose="05000000000000000000" pitchFamily="2" charset="2"/>
              <a:buChar char="ü"/>
            </a:pPr>
            <a:r>
              <a:rPr lang="en-US" dirty="0"/>
              <a:t>declining pollination populations each year result in crop losses of $ 577 billion</a:t>
            </a:r>
            <a:r>
              <a:rPr lang="en-US" dirty="0" smtClean="0"/>
              <a:t>.</a:t>
            </a:r>
            <a:endParaRPr lang="ru-RU" dirty="0" smtClean="0"/>
          </a:p>
          <a:p>
            <a:pPr marL="457200" indent="-457200">
              <a:buFont typeface="Wingdings" panose="05000000000000000000" pitchFamily="2" charset="2"/>
              <a:buChar char="ü"/>
            </a:pPr>
            <a:endParaRPr lang="en-US" sz="1200" dirty="0"/>
          </a:p>
          <a:p>
            <a:r>
              <a:rPr lang="en-US" dirty="0"/>
              <a:t>All these factors exacerbate the food crisis and lack of resources. Already, every ninth person on the planet suffers from hunger.</a:t>
            </a:r>
          </a:p>
        </p:txBody>
      </p:sp>
    </p:spTree>
    <p:extLst>
      <p:ext uri="{BB962C8B-B14F-4D97-AF65-F5344CB8AC3E}">
        <p14:creationId xmlns:p14="http://schemas.microsoft.com/office/powerpoint/2010/main" val="2039436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168942" y="1556792"/>
            <a:ext cx="8795546" cy="3108543"/>
          </a:xfrm>
          <a:prstGeom prst="rect">
            <a:avLst/>
          </a:prstGeom>
          <a:solidFill>
            <a:schemeClr val="bg1"/>
          </a:solidFill>
        </p:spPr>
        <p:txBody>
          <a:bodyPr wrap="square" rtlCol="0">
            <a:spAutoFit/>
          </a:bodyPr>
          <a:lstStyle>
            <a:defPPr>
              <a:defRPr lang="ru-RU"/>
            </a:defPPr>
            <a:lvl1pPr indent="457200" algn="just">
              <a:defRPr sz="2800" b="1">
                <a:solidFill>
                  <a:srgbClr val="003300"/>
                </a:solidFill>
                <a:latin typeface="Agency FB" panose="020B0503020202020204" pitchFamily="34" charset="0"/>
                <a:cs typeface="Adobe Devanagari" pitchFamily="18" charset="0"/>
              </a:defRPr>
            </a:lvl1pPr>
          </a:lstStyle>
          <a:p>
            <a:r>
              <a:rPr lang="en-US" dirty="0">
                <a:solidFill>
                  <a:schemeClr val="tx1"/>
                </a:solidFill>
                <a:latin typeface="Adobe Devanagari" pitchFamily="18" charset="0"/>
              </a:rPr>
              <a:t>In addition, the destruction of trees and forests that absorb CO2 from the atmosphere is accelerating the pace of climate change. This change leads to melting glaciers, rising sea levels, increasing extreme weather events and other negative consequences. As it is one of the main causes of biodiversity loss, these two negative factors will constantly reinforce each other, only exacerbating the situation.</a:t>
            </a:r>
            <a:endParaRPr lang="ru-RU" dirty="0">
              <a:solidFill>
                <a:schemeClr val="tx1"/>
              </a:solidFill>
            </a:endParaRPr>
          </a:p>
        </p:txBody>
      </p:sp>
    </p:spTree>
    <p:extLst>
      <p:ext uri="{BB962C8B-B14F-4D97-AF65-F5344CB8AC3E}">
        <p14:creationId xmlns:p14="http://schemas.microsoft.com/office/powerpoint/2010/main" val="3501394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54945" y="1268760"/>
            <a:ext cx="8568952" cy="3539430"/>
          </a:xfrm>
          <a:prstGeom prst="rect">
            <a:avLst/>
          </a:prstGeom>
          <a:solidFill>
            <a:schemeClr val="bg1"/>
          </a:solidFill>
        </p:spPr>
        <p:txBody>
          <a:bodyPr wrap="square" rtlCol="0">
            <a:spAutoFit/>
          </a:bodyPr>
          <a:lstStyle>
            <a:defPPr>
              <a:defRPr lang="ru-RU"/>
            </a:defPPr>
            <a:lvl1pPr indent="0" algn="ctr">
              <a:defRPr sz="2800" b="1">
                <a:latin typeface="Adobe Devanagari" pitchFamily="18" charset="0"/>
                <a:cs typeface="Adobe Devanagari" pitchFamily="18" charset="0"/>
              </a:defRPr>
            </a:lvl1pPr>
          </a:lstStyle>
          <a:p>
            <a:pPr indent="457200" algn="just"/>
            <a:r>
              <a:rPr lang="en-US" dirty="0"/>
              <a:t>Currently, the most vulnerable to global warming are tropical forests, including the Amazon. Scientists predict that if greenhouse gas emissions are not reduced, 75% of the wildlife living there will be in danger. Thus, in the period from 2001 to 2014, the bird population in the western part of the Amazon forest declined sharply</a:t>
            </a:r>
            <a:r>
              <a:rPr lang="en-US" dirty="0" smtClean="0"/>
              <a:t>. That the </a:t>
            </a:r>
            <a:r>
              <a:rPr lang="en-US" dirty="0"/>
              <a:t>reduction is due to increased </a:t>
            </a:r>
            <a:r>
              <a:rPr lang="en-US" dirty="0" smtClean="0"/>
              <a:t>rainfall. </a:t>
            </a:r>
            <a:r>
              <a:rPr lang="en-US" dirty="0"/>
              <a:t>They reduced the birds' chances of survival and affected their reproduction.</a:t>
            </a:r>
            <a:endParaRPr lang="ru-RU" dirty="0"/>
          </a:p>
        </p:txBody>
      </p:sp>
    </p:spTree>
    <p:extLst>
      <p:ext uri="{BB962C8B-B14F-4D97-AF65-F5344CB8AC3E}">
        <p14:creationId xmlns:p14="http://schemas.microsoft.com/office/powerpoint/2010/main" val="1331132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8942" y="188640"/>
            <a:ext cx="8784976" cy="6309420"/>
          </a:xfrm>
          <a:prstGeom prst="rect">
            <a:avLst/>
          </a:prstGeom>
          <a:solidFill>
            <a:srgbClr val="78953D"/>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pPr indent="0" algn="ctr"/>
            <a:r>
              <a:rPr lang="en-US" dirty="0">
                <a:solidFill>
                  <a:srgbClr val="003300"/>
                </a:solidFill>
                <a:latin typeface="Agency FB" panose="020B0503020202020204" pitchFamily="34" charset="0"/>
              </a:rPr>
              <a:t>Tips for improving </a:t>
            </a:r>
            <a:r>
              <a:rPr lang="en-US" dirty="0" smtClean="0">
                <a:solidFill>
                  <a:srgbClr val="003300"/>
                </a:solidFill>
                <a:latin typeface="Agency FB" panose="020B0503020202020204" pitchFamily="34" charset="0"/>
              </a:rPr>
              <a:t>biodiversity</a:t>
            </a:r>
            <a:r>
              <a:rPr lang="ru-RU" dirty="0" smtClean="0">
                <a:solidFill>
                  <a:srgbClr val="003300"/>
                </a:solidFill>
              </a:rPr>
              <a:t> </a:t>
            </a:r>
            <a:r>
              <a:rPr lang="en-US" dirty="0">
                <a:solidFill>
                  <a:srgbClr val="003300"/>
                </a:solidFill>
                <a:latin typeface="Agency FB" panose="020B0503020202020204" pitchFamily="34" charset="0"/>
              </a:rPr>
              <a:t>for farmers</a:t>
            </a:r>
            <a:endParaRPr lang="ru-RU" dirty="0">
              <a:solidFill>
                <a:srgbClr val="003300"/>
              </a:solidFill>
            </a:endParaRPr>
          </a:p>
          <a:p>
            <a:endParaRPr lang="ru-RU" sz="1200" dirty="0" smtClean="0"/>
          </a:p>
          <a:p>
            <a:r>
              <a:rPr lang="en-US" dirty="0" smtClean="0"/>
              <a:t>Changing </a:t>
            </a:r>
            <a:r>
              <a:rPr lang="en-US" dirty="0"/>
              <a:t>the existing negative nature of land use will both improve the state of biodiversity in general and ensure the sustainability of the necessary conditions for agriculture. </a:t>
            </a:r>
            <a:endParaRPr lang="ru-RU" dirty="0" smtClean="0"/>
          </a:p>
          <a:p>
            <a:pPr marL="457200" indent="-457200">
              <a:buFont typeface="Wingdings" panose="05000000000000000000" pitchFamily="2" charset="2"/>
              <a:buChar char="ü"/>
            </a:pPr>
            <a:r>
              <a:rPr lang="en-US" dirty="0" smtClean="0"/>
              <a:t>for giant </a:t>
            </a:r>
            <a:r>
              <a:rPr lang="en-US" dirty="0"/>
              <a:t>agrarian formations, it is useful to implement the practice of economical land </a:t>
            </a:r>
            <a:r>
              <a:rPr lang="en-US" dirty="0" smtClean="0"/>
              <a:t>use</a:t>
            </a:r>
            <a:r>
              <a:rPr lang="uk-UA" dirty="0" smtClean="0"/>
              <a:t>;</a:t>
            </a:r>
            <a:endParaRPr lang="ru-RU" dirty="0" smtClean="0"/>
          </a:p>
          <a:p>
            <a:pPr marL="457200" indent="-457200">
              <a:buFont typeface="Wingdings" panose="05000000000000000000" pitchFamily="2" charset="2"/>
              <a:buChar char="ü"/>
            </a:pPr>
            <a:r>
              <a:rPr lang="en-US" dirty="0" smtClean="0"/>
              <a:t>optimization </a:t>
            </a:r>
            <a:r>
              <a:rPr lang="en-US" dirty="0"/>
              <a:t>of land </a:t>
            </a:r>
            <a:r>
              <a:rPr lang="en-US" dirty="0" smtClean="0"/>
              <a:t>use</a:t>
            </a:r>
            <a:r>
              <a:rPr lang="uk-UA" dirty="0" smtClean="0"/>
              <a:t>;</a:t>
            </a:r>
            <a:endParaRPr lang="ru-RU" dirty="0" smtClean="0"/>
          </a:p>
          <a:p>
            <a:pPr marL="457200" indent="-457200">
              <a:buFont typeface="Wingdings" panose="05000000000000000000" pitchFamily="2" charset="2"/>
              <a:buChar char="ü"/>
            </a:pPr>
            <a:r>
              <a:rPr lang="en-US" dirty="0" smtClean="0"/>
              <a:t>preservation </a:t>
            </a:r>
            <a:r>
              <a:rPr lang="en-US" dirty="0"/>
              <a:t>of remnants of land in the natural </a:t>
            </a:r>
            <a:r>
              <a:rPr lang="uk-UA" dirty="0" smtClean="0"/>
              <a:t>;</a:t>
            </a:r>
            <a:endParaRPr lang="ru-RU" dirty="0" smtClean="0"/>
          </a:p>
          <a:p>
            <a:pPr marL="457200" indent="-457200">
              <a:buFont typeface="Wingdings" panose="05000000000000000000" pitchFamily="2" charset="2"/>
              <a:buChar char="ü"/>
            </a:pPr>
            <a:r>
              <a:rPr lang="en-US" dirty="0" smtClean="0"/>
              <a:t>close </a:t>
            </a:r>
            <a:r>
              <a:rPr lang="en-US" dirty="0"/>
              <a:t>to natural </a:t>
            </a:r>
            <a:r>
              <a:rPr lang="en-US" dirty="0" smtClean="0"/>
              <a:t>state</a:t>
            </a:r>
            <a:r>
              <a:rPr lang="uk-UA" dirty="0" smtClean="0"/>
              <a:t>;</a:t>
            </a:r>
            <a:endParaRPr lang="ru-RU" dirty="0" smtClean="0"/>
          </a:p>
          <a:p>
            <a:pPr marL="457200" indent="-457200">
              <a:buFont typeface="Wingdings" panose="05000000000000000000" pitchFamily="2" charset="2"/>
              <a:buChar char="ü"/>
            </a:pPr>
            <a:r>
              <a:rPr lang="en-US" dirty="0"/>
              <a:t>should be paid to limiting and regulating the use of synthetic fertilizers and plant protection </a:t>
            </a:r>
            <a:r>
              <a:rPr lang="en-US" dirty="0" smtClean="0"/>
              <a:t>products. </a:t>
            </a:r>
            <a:endParaRPr lang="ru-RU" dirty="0" smtClean="0"/>
          </a:p>
          <a:p>
            <a:r>
              <a:rPr lang="en-US" dirty="0" smtClean="0"/>
              <a:t>In </a:t>
            </a:r>
            <a:r>
              <a:rPr lang="en-US" dirty="0"/>
              <a:t>general, it is better to develop small-scale farming as opposed to large agricultural holdings, as it has a much smaller negative impact on ecosystems. </a:t>
            </a:r>
            <a:endParaRPr lang="ru-RU" dirty="0"/>
          </a:p>
        </p:txBody>
      </p:sp>
    </p:spTree>
    <p:extLst>
      <p:ext uri="{BB962C8B-B14F-4D97-AF65-F5344CB8AC3E}">
        <p14:creationId xmlns:p14="http://schemas.microsoft.com/office/powerpoint/2010/main" val="83896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764834" y="2032946"/>
            <a:ext cx="5294762" cy="4832092"/>
          </a:xfrm>
          <a:prstGeom prst="rect">
            <a:avLst/>
          </a:prstGeom>
          <a:solidFill>
            <a:schemeClr val="bg1">
              <a:alpha val="67000"/>
            </a:schemeClr>
          </a:solidFill>
          <a:effectLst>
            <a:softEdge rad="127000"/>
          </a:effectLst>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smtClean="0"/>
              <a:t>Biodiversity </a:t>
            </a:r>
            <a:r>
              <a:rPr lang="en-US" dirty="0"/>
              <a:t>loss has a negative impact on some aspects of human well-being, including food security, vulnerability to natural disasters, energy security and access to clean water and raw materials. It also affects people's health and public relations. So the world community must do </a:t>
            </a:r>
            <a:r>
              <a:rPr lang="en-US" dirty="0" smtClean="0"/>
              <a:t>everything</a:t>
            </a:r>
            <a:r>
              <a:rPr lang="ru-RU" dirty="0"/>
              <a:t>,</a:t>
            </a:r>
            <a:r>
              <a:rPr lang="en-US" dirty="0" smtClean="0"/>
              <a:t> </a:t>
            </a:r>
            <a:r>
              <a:rPr lang="en-US" dirty="0"/>
              <a:t>to reduce the impact of human activities on the reduction of species diversity</a:t>
            </a:r>
          </a:p>
        </p:txBody>
      </p:sp>
      <p:pic>
        <p:nvPicPr>
          <p:cNvPr id="4" name="Picture 2" descr="Листья Завод Акварель - Бесплатное изображение на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86438"/>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56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572</Words>
  <Application>Microsoft Office PowerPoint</Application>
  <PresentationFormat>Экран (4:3)</PresentationFormat>
  <Paragraphs>33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DELL</cp:lastModifiedBy>
  <cp:revision>36</cp:revision>
  <dcterms:created xsi:type="dcterms:W3CDTF">2022-05-19T13:58:00Z</dcterms:created>
  <dcterms:modified xsi:type="dcterms:W3CDTF">2022-05-19T21:54:51Z</dcterms:modified>
</cp:coreProperties>
</file>