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2C400"/>
    <a:srgbClr val="FFD581"/>
    <a:srgbClr val="FFDB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2274837"/>
            <a:ext cx="6480720" cy="2308324"/>
          </a:xfrm>
          <a:prstGeom prst="rect">
            <a:avLst/>
          </a:prstGeom>
          <a:blipFill dpi="0" rotWithShape="1">
            <a:blip r:embed="rId3">
              <a:alphaModFix amt="80000"/>
            </a:blip>
            <a:srcRect/>
            <a:tile tx="0" ty="0" sx="100000" sy="100000" flip="none" algn="tl"/>
          </a:blipFill>
          <a:effectLst>
            <a:innerShdw blurRad="63500" dist="50800" dir="18900000">
              <a:prstClr val="black">
                <a:alpha val="50000"/>
              </a:prstClr>
            </a:innerShdw>
            <a:softEdge rad="0"/>
          </a:effectLst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4800" b="1" i="1" dirty="0" err="1">
                <a:solidFill>
                  <a:srgbClr val="422100"/>
                </a:solidFill>
                <a:effectLst>
                  <a:glow rad="38100">
                    <a:schemeClr val="accent6">
                      <a:lumMod val="20000"/>
                      <a:lumOff val="80000"/>
                      <a:alpha val="41000"/>
                    </a:schemeClr>
                  </a:glow>
                </a:effectLst>
                <a:latin typeface="Cambria" pitchFamily="18" charset="0"/>
              </a:rPr>
              <a:t>Типові</a:t>
            </a:r>
            <a:r>
              <a:rPr lang="ru-RU" sz="4800" b="1" i="1" dirty="0">
                <a:solidFill>
                  <a:srgbClr val="422100"/>
                </a:solidFill>
                <a:effectLst>
                  <a:glow rad="38100">
                    <a:schemeClr val="accent6">
                      <a:lumMod val="20000"/>
                      <a:lumOff val="80000"/>
                      <a:alpha val="41000"/>
                    </a:schemeClr>
                  </a:glow>
                </a:effectLst>
                <a:latin typeface="Cambria" pitchFamily="18" charset="0"/>
              </a:rPr>
              <a:t> </a:t>
            </a:r>
            <a:r>
              <a:rPr lang="ru-RU" sz="4800" b="1" i="1" dirty="0" err="1">
                <a:solidFill>
                  <a:srgbClr val="422100"/>
                </a:solidFill>
                <a:effectLst>
                  <a:glow rad="38100">
                    <a:schemeClr val="accent6">
                      <a:lumMod val="20000"/>
                      <a:lumOff val="80000"/>
                      <a:alpha val="41000"/>
                    </a:schemeClr>
                  </a:glow>
                </a:effectLst>
                <a:latin typeface="Cambria" pitchFamily="18" charset="0"/>
              </a:rPr>
              <a:t>стратегії</a:t>
            </a:r>
            <a:r>
              <a:rPr lang="ru-RU" sz="4800" b="1" i="1" dirty="0">
                <a:solidFill>
                  <a:srgbClr val="422100"/>
                </a:solidFill>
                <a:effectLst>
                  <a:glow rad="38100">
                    <a:schemeClr val="accent6">
                      <a:lumMod val="20000"/>
                      <a:lumOff val="80000"/>
                      <a:alpha val="41000"/>
                    </a:schemeClr>
                  </a:glow>
                </a:effectLst>
                <a:latin typeface="Cambria" pitchFamily="18" charset="0"/>
              </a:rPr>
              <a:t> </a:t>
            </a:r>
            <a:r>
              <a:rPr lang="ru-RU" sz="4800" b="1" i="1" dirty="0" err="1">
                <a:solidFill>
                  <a:srgbClr val="422100"/>
                </a:solidFill>
                <a:effectLst>
                  <a:glow rad="38100">
                    <a:schemeClr val="accent6">
                      <a:lumMod val="20000"/>
                      <a:lumOff val="80000"/>
                      <a:alpha val="41000"/>
                    </a:schemeClr>
                  </a:glow>
                </a:effectLst>
                <a:latin typeface="Cambria" pitchFamily="18" charset="0"/>
              </a:rPr>
              <a:t>розвитку</a:t>
            </a:r>
            <a:r>
              <a:rPr lang="ru-RU" sz="4800" b="1" i="1" dirty="0">
                <a:solidFill>
                  <a:srgbClr val="422100"/>
                </a:solidFill>
                <a:effectLst>
                  <a:glow rad="38100">
                    <a:schemeClr val="accent6">
                      <a:lumMod val="20000"/>
                      <a:lumOff val="80000"/>
                      <a:alpha val="41000"/>
                    </a:schemeClr>
                  </a:glow>
                </a:effectLst>
                <a:latin typeface="Cambria" pitchFamily="18" charset="0"/>
              </a:rPr>
              <a:t> </a:t>
            </a:r>
            <a:r>
              <a:rPr lang="ru-RU" sz="4800" b="1" i="1" dirty="0" err="1">
                <a:solidFill>
                  <a:srgbClr val="422100"/>
                </a:solidFill>
                <a:effectLst>
                  <a:glow rad="38100">
                    <a:schemeClr val="accent6">
                      <a:lumMod val="20000"/>
                      <a:lumOff val="80000"/>
                      <a:alpha val="41000"/>
                    </a:schemeClr>
                  </a:glow>
                </a:effectLst>
                <a:latin typeface="Cambria" pitchFamily="18" charset="0"/>
              </a:rPr>
              <a:t>організації</a:t>
            </a:r>
            <a:r>
              <a:rPr lang="ru-RU" sz="4800" b="1" i="1" dirty="0">
                <a:solidFill>
                  <a:srgbClr val="422100"/>
                </a:solidFill>
                <a:effectLst>
                  <a:glow rad="38100">
                    <a:schemeClr val="accent6">
                      <a:lumMod val="20000"/>
                      <a:lumOff val="80000"/>
                      <a:alpha val="41000"/>
                    </a:schemeClr>
                  </a:glow>
                </a:effectLst>
                <a:latin typeface="Cambria" pitchFamily="18" charset="0"/>
              </a:rPr>
              <a:t> </a:t>
            </a:r>
            <a:r>
              <a:rPr lang="ru-RU" sz="4800" b="1" i="1" dirty="0" smtClean="0">
                <a:solidFill>
                  <a:srgbClr val="422100"/>
                </a:solidFill>
                <a:effectLst>
                  <a:glow rad="38100">
                    <a:schemeClr val="accent6">
                      <a:lumMod val="20000"/>
                      <a:lumOff val="80000"/>
                      <a:alpha val="41000"/>
                    </a:schemeClr>
                  </a:glow>
                </a:effectLst>
                <a:latin typeface="Cambria" pitchFamily="18" charset="0"/>
              </a:rPr>
              <a:t>Майкла </a:t>
            </a:r>
            <a:r>
              <a:rPr lang="ru-RU" sz="4800" b="1" i="1" dirty="0">
                <a:solidFill>
                  <a:srgbClr val="422100"/>
                </a:solidFill>
                <a:effectLst>
                  <a:glow rad="38100">
                    <a:schemeClr val="accent6">
                      <a:lumMod val="20000"/>
                      <a:lumOff val="80000"/>
                      <a:alpha val="41000"/>
                    </a:schemeClr>
                  </a:glow>
                </a:effectLst>
                <a:latin typeface="Cambria" pitchFamily="18" charset="0"/>
              </a:rPr>
              <a:t>Портера</a:t>
            </a:r>
          </a:p>
        </p:txBody>
      </p:sp>
    </p:spTree>
    <p:extLst>
      <p:ext uri="{BB962C8B-B14F-4D97-AF65-F5344CB8AC3E}">
        <p14:creationId xmlns:p14="http://schemas.microsoft.com/office/powerpoint/2010/main" val="50656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556792"/>
            <a:ext cx="897449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just">
              <a:defRPr sz="2400">
                <a:latin typeface="Comic Sans MS" panose="030F0702030302020204" pitchFamily="66" charset="0"/>
              </a:defRPr>
            </a:lvl1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для </a:t>
            </a:r>
            <a:r>
              <a:rPr lang="ru-RU" dirty="0" err="1"/>
              <a:t>конкурентів</a:t>
            </a:r>
            <a:r>
              <a:rPr lang="ru-RU" dirty="0"/>
              <a:t> — </a:t>
            </a:r>
            <a:r>
              <a:rPr lang="ru-RU" dirty="0" err="1"/>
              <a:t>підприємство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захищене</a:t>
            </a:r>
            <a:r>
              <a:rPr lang="ru-RU" dirty="0"/>
              <a:t> (</a:t>
            </a:r>
            <a:r>
              <a:rPr lang="ru-RU" dirty="0" err="1"/>
              <a:t>ізольоване</a:t>
            </a:r>
            <a:r>
              <a:rPr lang="ru-RU" dirty="0"/>
              <a:t>)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стратегій</a:t>
            </a:r>
            <a:r>
              <a:rPr lang="ru-RU" dirty="0"/>
              <a:t> </a:t>
            </a:r>
            <a:r>
              <a:rPr lang="ru-RU" dirty="0" err="1"/>
              <a:t>суперників</a:t>
            </a:r>
            <a:r>
              <a:rPr lang="ru-RU" dirty="0"/>
              <a:t> </a:t>
            </a:r>
            <a:r>
              <a:rPr lang="ru-RU" dirty="0" err="1"/>
              <a:t>наявністю</a:t>
            </a:r>
            <a:r>
              <a:rPr lang="ru-RU" dirty="0"/>
              <a:t> </a:t>
            </a:r>
            <a:r>
              <a:rPr lang="ru-RU" dirty="0" err="1"/>
              <a:t>торгових</a:t>
            </a:r>
            <a:r>
              <a:rPr lang="ru-RU" dirty="0"/>
              <a:t> </a:t>
            </a:r>
            <a:r>
              <a:rPr lang="ru-RU" dirty="0" err="1"/>
              <a:t>знаків</a:t>
            </a:r>
            <a:r>
              <a:rPr lang="ru-RU" dirty="0"/>
              <a:t>, марок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відомого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</a:t>
            </a:r>
            <a:r>
              <a:rPr lang="ru-RU" dirty="0" err="1"/>
              <a:t>виробника</a:t>
            </a:r>
            <a:r>
              <a:rPr lang="ru-RU" dirty="0"/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для </a:t>
            </a:r>
            <a:r>
              <a:rPr lang="ru-RU" dirty="0" err="1"/>
              <a:t>споживачів</a:t>
            </a:r>
            <a:r>
              <a:rPr lang="ru-RU" dirty="0"/>
              <a:t> — </a:t>
            </a:r>
            <a:r>
              <a:rPr lang="ru-RU" dirty="0" err="1"/>
              <a:t>зорієнтована</a:t>
            </a:r>
            <a:r>
              <a:rPr lang="ru-RU" dirty="0"/>
              <a:t> на </a:t>
            </a:r>
            <a:r>
              <a:rPr lang="ru-RU" dirty="0" err="1"/>
              <a:t>задоволення</a:t>
            </a:r>
            <a:r>
              <a:rPr lang="ru-RU" dirty="0"/>
              <a:t> </a:t>
            </a:r>
            <a:r>
              <a:rPr lang="ru-RU" dirty="0" err="1"/>
              <a:t>певних</a:t>
            </a:r>
            <a:r>
              <a:rPr lang="ru-RU" dirty="0"/>
              <a:t> потреб </a:t>
            </a:r>
            <a:r>
              <a:rPr lang="ru-RU" dirty="0" err="1"/>
              <a:t>продукція</a:t>
            </a:r>
            <a:r>
              <a:rPr lang="ru-RU" dirty="0"/>
              <a:t> </a:t>
            </a:r>
            <a:r>
              <a:rPr lang="ru-RU" dirty="0" err="1"/>
              <a:t>високої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підвищує</a:t>
            </a:r>
            <a:r>
              <a:rPr lang="ru-RU" dirty="0"/>
              <a:t> </a:t>
            </a:r>
            <a:r>
              <a:rPr lang="ru-RU" dirty="0" err="1"/>
              <a:t>лояльність</a:t>
            </a:r>
            <a:r>
              <a:rPr lang="ru-RU" dirty="0"/>
              <a:t> </a:t>
            </a:r>
            <a:r>
              <a:rPr lang="ru-RU" dirty="0" err="1"/>
              <a:t>покупців</a:t>
            </a:r>
            <a:r>
              <a:rPr lang="ru-RU" dirty="0"/>
              <a:t> до конкурентного </a:t>
            </a:r>
            <a:r>
              <a:rPr lang="ru-RU" dirty="0" err="1"/>
              <a:t>виробника</a:t>
            </a:r>
            <a:r>
              <a:rPr lang="ru-RU" dirty="0"/>
              <a:t>, </a:t>
            </a:r>
            <a:r>
              <a:rPr lang="ru-RU" dirty="0" err="1"/>
              <a:t>створюючи</a:t>
            </a:r>
            <a:r>
              <a:rPr lang="ru-RU" dirty="0"/>
              <a:t> </a:t>
            </a:r>
            <a:r>
              <a:rPr lang="ru-RU" dirty="0" err="1"/>
              <a:t>труднощі</a:t>
            </a:r>
            <a:r>
              <a:rPr lang="ru-RU" dirty="0"/>
              <a:t> для </a:t>
            </a:r>
            <a:r>
              <a:rPr lang="ru-RU" dirty="0" err="1"/>
              <a:t>альтернатив­них</a:t>
            </a:r>
            <a:r>
              <a:rPr lang="ru-RU" dirty="0"/>
              <a:t> </a:t>
            </a:r>
            <a:r>
              <a:rPr lang="ru-RU" dirty="0" err="1"/>
              <a:t>продавців</a:t>
            </a:r>
            <a:r>
              <a:rPr lang="ru-RU" dirty="0"/>
              <a:t> у </a:t>
            </a:r>
            <a:r>
              <a:rPr lang="ru-RU" dirty="0" err="1"/>
              <a:t>боротьбі</a:t>
            </a:r>
            <a:r>
              <a:rPr lang="ru-RU" dirty="0"/>
              <a:t> за </a:t>
            </a:r>
            <a:r>
              <a:rPr lang="ru-RU" dirty="0" err="1"/>
              <a:t>їхню</a:t>
            </a:r>
            <a:r>
              <a:rPr lang="ru-RU" dirty="0"/>
              <a:t> </a:t>
            </a:r>
            <a:r>
              <a:rPr lang="ru-RU" dirty="0" err="1" smtClean="0"/>
              <a:t>прихильність</a:t>
            </a:r>
            <a:r>
              <a:rPr lang="ru-RU" dirty="0" smtClean="0"/>
              <a:t>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9512" y="47526"/>
            <a:ext cx="8784976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dirty="0" err="1">
                <a:latin typeface="Century Gothic" panose="020B0502020202020204" pitchFamily="34" charset="0"/>
              </a:rPr>
              <a:t>Особливості</a:t>
            </a:r>
            <a:r>
              <a:rPr lang="ru-RU" sz="3200" dirty="0">
                <a:latin typeface="Century Gothic" panose="020B0502020202020204" pitchFamily="34" charset="0"/>
              </a:rPr>
              <a:t> </a:t>
            </a:r>
            <a:r>
              <a:rPr lang="ru-RU" sz="3200" dirty="0" err="1">
                <a:latin typeface="Century Gothic" panose="020B0502020202020204" pitchFamily="34" charset="0"/>
              </a:rPr>
              <a:t>стратегії</a:t>
            </a:r>
            <a:r>
              <a:rPr lang="ru-RU" sz="3200" dirty="0">
                <a:latin typeface="Century Gothic" panose="020B0502020202020204" pitchFamily="34" charset="0"/>
              </a:rPr>
              <a:t> </a:t>
            </a:r>
            <a:r>
              <a:rPr lang="ru-RU" sz="3200" dirty="0" err="1">
                <a:latin typeface="Century Gothic" panose="020B0502020202020204" pitchFamily="34" charset="0"/>
              </a:rPr>
              <a:t>лідирування</a:t>
            </a:r>
            <a:r>
              <a:rPr lang="ru-RU" sz="3200" dirty="0">
                <a:latin typeface="Century Gothic" panose="020B0502020202020204" pitchFamily="34" charset="0"/>
              </a:rPr>
              <a:t> в </a:t>
            </a:r>
            <a:r>
              <a:rPr lang="ru-RU" sz="3200" dirty="0" err="1">
                <a:latin typeface="Century Gothic" panose="020B0502020202020204" pitchFamily="34" charset="0"/>
              </a:rPr>
              <a:t>диференціації</a:t>
            </a:r>
            <a:r>
              <a:rPr lang="ru-RU" sz="3200" dirty="0">
                <a:latin typeface="Century Gothic" panose="020B0502020202020204" pitchFamily="34" charset="0"/>
              </a:rPr>
              <a:t> </a:t>
            </a:r>
            <a:r>
              <a:rPr lang="ru-RU" sz="3200" dirty="0" err="1">
                <a:latin typeface="Century Gothic" panose="020B0502020202020204" pitchFamily="34" charset="0"/>
              </a:rPr>
              <a:t>такі</a:t>
            </a:r>
            <a:r>
              <a:rPr lang="ru-RU" sz="3200" dirty="0">
                <a:latin typeface="Century Gothic" panose="020B0502020202020204" pitchFamily="34" charset="0"/>
              </a:rPr>
              <a:t>:</a:t>
            </a:r>
            <a:endParaRPr lang="ru-RU" sz="3200" dirty="0" smtClean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0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346" y="117693"/>
            <a:ext cx="896448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342900" indent="-342900" algn="just">
              <a:buFont typeface="Arial" panose="020B0604020202020204" pitchFamily="34" charset="0"/>
              <a:buChar char="•"/>
              <a:defRPr sz="2400">
                <a:latin typeface="Comic Sans MS" panose="030F0702030302020204" pitchFamily="66" charset="0"/>
              </a:defRPr>
            </a:lvl1pPr>
          </a:lstStyle>
          <a:p>
            <a:r>
              <a:rPr lang="ru-RU" dirty="0"/>
              <a:t>для </a:t>
            </a:r>
            <a:r>
              <a:rPr lang="ru-RU" dirty="0" err="1"/>
              <a:t>постачальників</a:t>
            </a:r>
            <a:r>
              <a:rPr lang="ru-RU" dirty="0"/>
              <a:t> — </a:t>
            </a:r>
            <a:r>
              <a:rPr lang="ru-RU" dirty="0" err="1"/>
              <a:t>високі</a:t>
            </a:r>
            <a:r>
              <a:rPr lang="ru-RU" dirty="0"/>
              <a:t> </a:t>
            </a:r>
            <a:r>
              <a:rPr lang="ru-RU" dirty="0" err="1"/>
              <a:t>ціни</a:t>
            </a:r>
            <a:r>
              <a:rPr lang="ru-RU" dirty="0"/>
              <a:t> </a:t>
            </a:r>
            <a:r>
              <a:rPr lang="ru-RU" dirty="0" err="1"/>
              <a:t>кінцевої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отримувати</a:t>
            </a:r>
            <a:r>
              <a:rPr lang="ru-RU" dirty="0"/>
              <a:t> </a:t>
            </a:r>
            <a:r>
              <a:rPr lang="ru-RU" dirty="0" err="1"/>
              <a:t>вигідний</a:t>
            </a:r>
            <a:r>
              <a:rPr lang="ru-RU" dirty="0"/>
              <a:t> </a:t>
            </a:r>
            <a:r>
              <a:rPr lang="ru-RU" dirty="0" err="1"/>
              <a:t>маржинальний</a:t>
            </a:r>
            <a:r>
              <a:rPr lang="ru-RU" dirty="0"/>
              <a:t> </a:t>
            </a:r>
            <a:r>
              <a:rPr lang="ru-RU" dirty="0" err="1"/>
              <a:t>прибуток</a:t>
            </a:r>
            <a:r>
              <a:rPr lang="ru-RU" dirty="0"/>
              <a:t> і </a:t>
            </a:r>
            <a:r>
              <a:rPr lang="ru-RU" dirty="0" err="1"/>
              <a:t>встановлювати</a:t>
            </a:r>
            <a:r>
              <a:rPr lang="ru-RU" dirty="0"/>
              <a:t> </a:t>
            </a:r>
            <a:r>
              <a:rPr lang="ru-RU" dirty="0" err="1"/>
              <a:t>зв’язки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сильними</a:t>
            </a:r>
            <a:r>
              <a:rPr lang="ru-RU" dirty="0"/>
              <a:t> </a:t>
            </a:r>
            <a:r>
              <a:rPr lang="ru-RU" dirty="0" err="1"/>
              <a:t>постачальниками</a:t>
            </a:r>
            <a:r>
              <a:rPr lang="ru-RU" dirty="0"/>
              <a:t>, </a:t>
            </a:r>
            <a:r>
              <a:rPr lang="ru-RU" dirty="0" err="1"/>
              <a:t>обираючи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за </a:t>
            </a:r>
            <a:r>
              <a:rPr lang="ru-RU" dirty="0" err="1"/>
              <a:t>критеріями</a:t>
            </a:r>
            <a:r>
              <a:rPr lang="ru-RU" dirty="0"/>
              <a:t> поставок </a:t>
            </a:r>
            <a:r>
              <a:rPr lang="ru-RU" dirty="0" err="1"/>
              <a:t>високої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 smtClean="0"/>
              <a:t>;</a:t>
            </a:r>
          </a:p>
          <a:p>
            <a:endParaRPr lang="ru-RU" dirty="0"/>
          </a:p>
          <a:p>
            <a:r>
              <a:rPr lang="ru-RU" dirty="0" smtClean="0"/>
              <a:t>для </a:t>
            </a:r>
            <a:r>
              <a:rPr lang="ru-RU" dirty="0" err="1"/>
              <a:t>підприємств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потенційно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увійти</a:t>
            </a:r>
            <a:r>
              <a:rPr lang="ru-RU" dirty="0"/>
              <a:t> у </a:t>
            </a:r>
            <a:r>
              <a:rPr lang="ru-RU" dirty="0" err="1"/>
              <a:t>галузь</a:t>
            </a:r>
            <a:r>
              <a:rPr lang="ru-RU" dirty="0"/>
              <a:t>, — </a:t>
            </a:r>
            <a:r>
              <a:rPr lang="ru-RU" dirty="0" err="1"/>
              <a:t>лідерство</a:t>
            </a:r>
            <a:r>
              <a:rPr lang="ru-RU" dirty="0"/>
              <a:t> у </a:t>
            </a:r>
            <a:r>
              <a:rPr lang="ru-RU" dirty="0" err="1"/>
              <a:t>диференціації</a:t>
            </a:r>
            <a:r>
              <a:rPr lang="ru-RU" dirty="0"/>
              <a:t> </a:t>
            </a:r>
            <a:r>
              <a:rPr lang="ru-RU" dirty="0" err="1"/>
              <a:t>грає</a:t>
            </a:r>
            <a:r>
              <a:rPr lang="ru-RU" dirty="0"/>
              <a:t> роль </a:t>
            </a:r>
            <a:r>
              <a:rPr lang="ru-RU" dirty="0" err="1"/>
              <a:t>бар’єра</a:t>
            </a:r>
            <a:r>
              <a:rPr lang="ru-RU" dirty="0"/>
              <a:t> на </a:t>
            </a:r>
            <a:r>
              <a:rPr lang="ru-RU" dirty="0" err="1"/>
              <a:t>вході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захищеність</a:t>
            </a:r>
            <a:r>
              <a:rPr lang="ru-RU" dirty="0"/>
              <a:t> </a:t>
            </a:r>
            <a:r>
              <a:rPr lang="ru-RU" dirty="0" err="1"/>
              <a:t>відомими</a:t>
            </a:r>
            <a:r>
              <a:rPr lang="ru-RU" dirty="0"/>
              <a:t> </a:t>
            </a:r>
            <a:r>
              <a:rPr lang="ru-RU" dirty="0" err="1"/>
              <a:t>торговими</a:t>
            </a:r>
            <a:r>
              <a:rPr lang="ru-RU" dirty="0"/>
              <a:t> марками та </a:t>
            </a:r>
            <a:r>
              <a:rPr lang="ru-RU" dirty="0" err="1"/>
              <a:t>висока</a:t>
            </a:r>
            <a:r>
              <a:rPr lang="ru-RU" dirty="0"/>
              <a:t> </a:t>
            </a:r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виготовляються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обмежена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споживачів</a:t>
            </a:r>
            <a:r>
              <a:rPr lang="ru-RU" dirty="0"/>
              <a:t>, </a:t>
            </a:r>
            <a:r>
              <a:rPr lang="ru-RU" dirty="0" err="1"/>
              <a:t>готових</a:t>
            </a:r>
            <a:r>
              <a:rPr lang="ru-RU" dirty="0"/>
              <a:t> </a:t>
            </a:r>
            <a:r>
              <a:rPr lang="ru-RU" dirty="0" err="1"/>
              <a:t>сплачувати</a:t>
            </a:r>
            <a:r>
              <a:rPr lang="ru-RU" dirty="0"/>
              <a:t> за «</a:t>
            </a:r>
            <a:r>
              <a:rPr lang="ru-RU" dirty="0" err="1"/>
              <a:t>відмінність</a:t>
            </a:r>
            <a:r>
              <a:rPr lang="ru-RU" dirty="0"/>
              <a:t>» </a:t>
            </a:r>
            <a:r>
              <a:rPr lang="ru-RU" dirty="0" err="1"/>
              <a:t>продуктів</a:t>
            </a:r>
            <a:r>
              <a:rPr lang="ru-RU" dirty="0"/>
              <a:t>, </a:t>
            </a:r>
            <a:r>
              <a:rPr lang="ru-RU" dirty="0" err="1"/>
              <a:t>обмежують</a:t>
            </a:r>
            <a:r>
              <a:rPr lang="ru-RU" dirty="0"/>
              <a:t> </a:t>
            </a:r>
            <a:r>
              <a:rPr lang="ru-RU" dirty="0" err="1"/>
              <a:t>привабливість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 з </a:t>
            </a:r>
            <a:r>
              <a:rPr lang="ru-RU" dirty="0" err="1"/>
              <a:t>відомими</a:t>
            </a:r>
            <a:r>
              <a:rPr lang="ru-RU" dirty="0"/>
              <a:t> «</a:t>
            </a:r>
            <a:r>
              <a:rPr lang="ru-RU" dirty="0" err="1"/>
              <a:t>лідерами</a:t>
            </a:r>
            <a:r>
              <a:rPr lang="ru-RU" dirty="0"/>
              <a:t> у </a:t>
            </a:r>
            <a:r>
              <a:rPr lang="ru-RU" dirty="0" err="1"/>
              <a:t>диференціації</a:t>
            </a:r>
            <a:r>
              <a:rPr lang="ru-RU" dirty="0"/>
              <a:t>»</a:t>
            </a:r>
          </a:p>
          <a:p>
            <a:endParaRPr lang="ru-RU" dirty="0"/>
          </a:p>
          <a:p>
            <a:r>
              <a:rPr lang="ru-RU" dirty="0" smtClean="0"/>
              <a:t>для </a:t>
            </a:r>
            <a:r>
              <a:rPr lang="ru-RU" dirty="0" err="1"/>
              <a:t>товарів-замінників</a:t>
            </a:r>
            <a:r>
              <a:rPr lang="ru-RU" dirty="0"/>
              <a:t> (</a:t>
            </a:r>
            <a:r>
              <a:rPr lang="ru-RU" dirty="0" err="1"/>
              <a:t>субститутів</a:t>
            </a:r>
            <a:r>
              <a:rPr lang="ru-RU" dirty="0"/>
              <a:t>) — </a:t>
            </a:r>
            <a:r>
              <a:rPr lang="ru-RU" dirty="0" err="1"/>
              <a:t>виготовлені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є результатом </a:t>
            </a:r>
            <a:r>
              <a:rPr lang="ru-RU" dirty="0" err="1"/>
              <a:t>обраної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r>
              <a:rPr lang="ru-RU" dirty="0" err="1"/>
              <a:t>диференціації</a:t>
            </a:r>
            <a:r>
              <a:rPr lang="ru-RU" dirty="0"/>
              <a:t>, </a:t>
            </a:r>
            <a:r>
              <a:rPr lang="ru-RU" dirty="0" err="1"/>
              <a:t>найчастіше</a:t>
            </a:r>
            <a:r>
              <a:rPr lang="ru-RU" dirty="0"/>
              <a:t> не є </a:t>
            </a:r>
            <a:r>
              <a:rPr lang="ru-RU" dirty="0" err="1"/>
              <a:t>еластичними</a:t>
            </a:r>
            <a:r>
              <a:rPr lang="ru-RU" dirty="0"/>
              <a:t> за </a:t>
            </a:r>
            <a:r>
              <a:rPr lang="ru-RU" dirty="0" err="1"/>
              <a:t>ціною</a:t>
            </a:r>
            <a:r>
              <a:rPr lang="ru-RU" dirty="0"/>
              <a:t>, а </a:t>
            </a:r>
            <a:r>
              <a:rPr lang="ru-RU" dirty="0" err="1"/>
              <a:t>сприймання</a:t>
            </a:r>
            <a:r>
              <a:rPr lang="ru-RU" dirty="0"/>
              <a:t> </a:t>
            </a:r>
            <a:r>
              <a:rPr lang="ru-RU" dirty="0" err="1"/>
              <a:t>споживачами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є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індивідуальним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4214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0"/>
            <a:ext cx="864096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Стратегія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лідирування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у </a:t>
            </a:r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диференціації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продукції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має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переваги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ru-RU" sz="20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якщо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:</a:t>
            </a:r>
          </a:p>
          <a:p>
            <a:endParaRPr lang="ru-RU" sz="2000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err="1" smtClean="0">
                <a:latin typeface="Comic Sans MS" panose="030F0702030302020204" pitchFamily="66" charset="0"/>
              </a:rPr>
              <a:t>існує</a:t>
            </a:r>
            <a:r>
              <a:rPr lang="ru-RU" sz="2000" dirty="0" smtClean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багато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способів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диференціації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smtClean="0">
                <a:latin typeface="Comic Sans MS" panose="030F0702030302020204" pitchFamily="66" charset="0"/>
              </a:rPr>
              <a:t>продукту;</a:t>
            </a:r>
            <a:endParaRPr lang="ru-RU" sz="2000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err="1" smtClean="0">
                <a:latin typeface="Comic Sans MS" panose="030F0702030302020204" pitchFamily="66" charset="0"/>
              </a:rPr>
              <a:t>різноманіття</a:t>
            </a:r>
            <a:r>
              <a:rPr lang="ru-RU" sz="2000" dirty="0" smtClean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продукції</a:t>
            </a:r>
            <a:r>
              <a:rPr lang="ru-RU" sz="2000" dirty="0">
                <a:latin typeface="Comic Sans MS" panose="030F0702030302020204" pitchFamily="66" charset="0"/>
              </a:rPr>
              <a:t> (</a:t>
            </a:r>
            <a:r>
              <a:rPr lang="ru-RU" sz="2000" dirty="0" err="1">
                <a:latin typeface="Comic Sans MS" panose="030F0702030302020204" pitchFamily="66" charset="0"/>
              </a:rPr>
              <a:t>послуг</a:t>
            </a:r>
            <a:r>
              <a:rPr lang="ru-RU" sz="2000" dirty="0">
                <a:latin typeface="Comic Sans MS" panose="030F0702030302020204" pitchFamily="66" charset="0"/>
              </a:rPr>
              <a:t>) </a:t>
            </a:r>
            <a:r>
              <a:rPr lang="ru-RU" sz="2000" dirty="0" err="1">
                <a:latin typeface="Comic Sans MS" panose="030F0702030302020204" pitchFamily="66" charset="0"/>
              </a:rPr>
              <a:t>сприймається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споживачами</a:t>
            </a:r>
            <a:r>
              <a:rPr lang="ru-RU" sz="2000" dirty="0">
                <a:latin typeface="Comic Sans MS" panose="030F0702030302020204" pitchFamily="66" charset="0"/>
              </a:rPr>
              <a:t> як </a:t>
            </a:r>
            <a:r>
              <a:rPr lang="ru-RU" sz="2000" dirty="0" err="1">
                <a:latin typeface="Comic Sans MS" panose="030F0702030302020204" pitchFamily="66" charset="0"/>
              </a:rPr>
              <a:t>цінність</a:t>
            </a:r>
            <a:r>
              <a:rPr lang="ru-RU" sz="2000" dirty="0">
                <a:latin typeface="Comic Sans MS" panose="030F0702030302020204" pitchFamily="66" charset="0"/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Comic Sans MS" panose="030F0702030302020204" pitchFamily="66" charset="0"/>
              </a:rPr>
              <a:t>є </a:t>
            </a:r>
            <a:r>
              <a:rPr lang="ru-RU" sz="2000" dirty="0" err="1">
                <a:latin typeface="Comic Sans MS" panose="030F0702030302020204" pitchFamily="66" charset="0"/>
              </a:rPr>
              <a:t>можливість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використання</a:t>
            </a:r>
            <a:r>
              <a:rPr lang="ru-RU" sz="2000" dirty="0">
                <a:latin typeface="Comic Sans MS" panose="030F0702030302020204" pitchFamily="66" charset="0"/>
              </a:rPr>
              <a:t> товару (</a:t>
            </a:r>
            <a:r>
              <a:rPr lang="ru-RU" sz="2000" dirty="0" err="1">
                <a:latin typeface="Comic Sans MS" panose="030F0702030302020204" pitchFamily="66" charset="0"/>
              </a:rPr>
              <a:t>послуги</a:t>
            </a:r>
            <a:r>
              <a:rPr lang="ru-RU" sz="2000" dirty="0">
                <a:latin typeface="Comic Sans MS" panose="030F0702030302020204" pitchFamily="66" charset="0"/>
              </a:rPr>
              <a:t>) </a:t>
            </a:r>
            <a:r>
              <a:rPr lang="ru-RU" sz="2000" dirty="0" err="1">
                <a:latin typeface="Comic Sans MS" panose="030F0702030302020204" pitchFamily="66" charset="0"/>
              </a:rPr>
              <a:t>різними</a:t>
            </a:r>
            <a:r>
              <a:rPr lang="ru-RU" sz="2000" dirty="0">
                <a:latin typeface="Comic Sans MS" panose="030F0702030302020204" pitchFamily="66" charset="0"/>
              </a:rPr>
              <a:t> способами і </a:t>
            </a:r>
            <a:r>
              <a:rPr lang="ru-RU" sz="2000" dirty="0" err="1">
                <a:latin typeface="Comic Sans MS" panose="030F0702030302020204" pitchFamily="66" charset="0"/>
              </a:rPr>
              <a:t>це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відбиває</a:t>
            </a:r>
            <a:r>
              <a:rPr lang="ru-RU" sz="2000" dirty="0">
                <a:latin typeface="Comic Sans MS" panose="030F0702030302020204" pitchFamily="66" charset="0"/>
              </a:rPr>
              <a:t> потребу </a:t>
            </a:r>
            <a:r>
              <a:rPr lang="ru-RU" sz="2000" dirty="0" err="1">
                <a:latin typeface="Comic Sans MS" panose="030F0702030302020204" pitchFamily="66" charset="0"/>
              </a:rPr>
              <a:t>покупців</a:t>
            </a:r>
            <a:r>
              <a:rPr lang="ru-RU" sz="2000" dirty="0">
                <a:latin typeface="Comic Sans MS" panose="030F0702030302020204" pitchFamily="66" charset="0"/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err="1" smtClean="0">
                <a:latin typeface="Comic Sans MS" panose="030F0702030302020204" pitchFamily="66" charset="0"/>
              </a:rPr>
              <a:t>стратегія</a:t>
            </a:r>
            <a:r>
              <a:rPr lang="ru-RU" sz="2000" dirty="0" smtClean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диференціації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використовується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небагатьма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підприємствами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галузі</a:t>
            </a:r>
            <a:r>
              <a:rPr lang="ru-RU" sz="2000" dirty="0">
                <a:latin typeface="Comic Sans MS" panose="030F0702030302020204" pitchFamily="66" charset="0"/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err="1" smtClean="0">
                <a:latin typeface="Comic Sans MS" panose="030F0702030302020204" pitchFamily="66" charset="0"/>
              </a:rPr>
              <a:t>підприємство</a:t>
            </a:r>
            <a:r>
              <a:rPr lang="ru-RU" sz="2000" dirty="0" smtClean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може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запропонувати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дещо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таке</a:t>
            </a:r>
            <a:r>
              <a:rPr lang="ru-RU" sz="2000" dirty="0">
                <a:latin typeface="Comic Sans MS" panose="030F0702030302020204" pitchFamily="66" charset="0"/>
              </a:rPr>
              <a:t>, з </a:t>
            </a:r>
            <a:r>
              <a:rPr lang="ru-RU" sz="2000" dirty="0" err="1">
                <a:latin typeface="Comic Sans MS" panose="030F0702030302020204" pitchFamily="66" charset="0"/>
              </a:rPr>
              <a:t>чим</a:t>
            </a:r>
            <a:r>
              <a:rPr lang="ru-RU" sz="2000" dirty="0">
                <a:latin typeface="Comic Sans MS" panose="030F0702030302020204" pitchFamily="66" charset="0"/>
              </a:rPr>
              <a:t> не </a:t>
            </a:r>
            <a:r>
              <a:rPr lang="ru-RU" sz="2000" dirty="0" err="1">
                <a:latin typeface="Comic Sans MS" panose="030F0702030302020204" pitchFamily="66" charset="0"/>
              </a:rPr>
              <a:t>працюють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конкуренти</a:t>
            </a:r>
            <a:r>
              <a:rPr lang="ru-RU" sz="2000" dirty="0">
                <a:latin typeface="Comic Sans MS" panose="030F0702030302020204" pitchFamily="66" charset="0"/>
              </a:rPr>
              <a:t> і </a:t>
            </a:r>
            <a:r>
              <a:rPr lang="ru-RU" sz="2000" dirty="0" err="1">
                <a:latin typeface="Comic Sans MS" panose="030F0702030302020204" pitchFamily="66" charset="0"/>
              </a:rPr>
              <a:t>що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базується</a:t>
            </a:r>
            <a:r>
              <a:rPr lang="ru-RU" sz="2000" dirty="0">
                <a:latin typeface="Comic Sans MS" panose="030F0702030302020204" pitchFamily="66" charset="0"/>
              </a:rPr>
              <a:t> на: </a:t>
            </a:r>
            <a:r>
              <a:rPr lang="ru-RU" sz="2000" dirty="0" err="1">
                <a:latin typeface="Comic Sans MS" panose="030F0702030302020204" pitchFamily="66" charset="0"/>
              </a:rPr>
              <a:t>унікальних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властивостях</a:t>
            </a:r>
            <a:r>
              <a:rPr lang="ru-RU" sz="2000" dirty="0">
                <a:latin typeface="Comic Sans MS" panose="030F0702030302020204" pitchFamily="66" charset="0"/>
              </a:rPr>
              <a:t> продукту; </a:t>
            </a:r>
            <a:r>
              <a:rPr lang="ru-RU" sz="2000" dirty="0" err="1">
                <a:latin typeface="Comic Sans MS" panose="030F0702030302020204" pitchFamily="66" charset="0"/>
              </a:rPr>
              <a:t>технічних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перевагах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виготовлення</a:t>
            </a:r>
            <a:r>
              <a:rPr lang="ru-RU" sz="2000" dirty="0">
                <a:latin typeface="Comic Sans MS" panose="030F0702030302020204" pitchFamily="66" charset="0"/>
              </a:rPr>
              <a:t>; </a:t>
            </a:r>
            <a:r>
              <a:rPr lang="ru-RU" sz="2000" dirty="0" err="1">
                <a:latin typeface="Comic Sans MS" panose="030F0702030302020204" pitchFamily="66" charset="0"/>
              </a:rPr>
              <a:t>більшому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обсязі</a:t>
            </a:r>
            <a:r>
              <a:rPr lang="ru-RU" sz="2000" dirty="0">
                <a:latin typeface="Comic Sans MS" panose="030F0702030302020204" pitchFamily="66" charset="0"/>
              </a:rPr>
              <a:t> «</a:t>
            </a:r>
            <a:r>
              <a:rPr lang="ru-RU" sz="2000" dirty="0" err="1">
                <a:latin typeface="Comic Sans MS" panose="030F0702030302020204" pitchFamily="66" charset="0"/>
              </a:rPr>
              <a:t>пос­луг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підтримки</a:t>
            </a:r>
            <a:r>
              <a:rPr lang="ru-RU" sz="2000" dirty="0">
                <a:latin typeface="Comic Sans MS" panose="030F0702030302020204" pitchFamily="66" charset="0"/>
              </a:rPr>
              <a:t>»; </a:t>
            </a:r>
            <a:endParaRPr lang="ru-RU" sz="2000" dirty="0" smtClean="0"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Comic Sans MS" panose="030F0702030302020204" pitchFamily="66" charset="0"/>
              </a:rPr>
              <a:t>є </a:t>
            </a:r>
            <a:r>
              <a:rPr lang="ru-RU" sz="2000" dirty="0" err="1">
                <a:latin typeface="Comic Sans MS" panose="030F0702030302020204" pitchFamily="66" charset="0"/>
              </a:rPr>
              <a:t>можливість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конкурувати</a:t>
            </a:r>
            <a:r>
              <a:rPr lang="ru-RU" sz="2000" dirty="0">
                <a:latin typeface="Comic Sans MS" panose="030F0702030302020204" pitchFamily="66" charset="0"/>
              </a:rPr>
              <a:t> по одному </a:t>
            </a:r>
            <a:r>
              <a:rPr lang="ru-RU" sz="2000" dirty="0" err="1">
                <a:latin typeface="Comic Sans MS" panose="030F0702030302020204" pitchFamily="66" charset="0"/>
              </a:rPr>
              <a:t>ключовому</a:t>
            </a:r>
            <a:r>
              <a:rPr lang="ru-RU" sz="2000" dirty="0">
                <a:latin typeface="Comic Sans MS" panose="030F0702030302020204" pitchFamily="66" charset="0"/>
              </a:rPr>
              <a:t> товару, </a:t>
            </a:r>
            <a:r>
              <a:rPr lang="ru-RU" sz="2000" dirty="0" err="1">
                <a:latin typeface="Comic Sans MS" panose="030F0702030302020204" pitchFamily="66" charset="0"/>
              </a:rPr>
              <a:t>здійснюючи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основну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диференціацію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навколо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нього</a:t>
            </a:r>
            <a:r>
              <a:rPr lang="ru-RU" sz="2000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2533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504" y="71962"/>
            <a:ext cx="8712833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Крім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того,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використання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стратегія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лідирування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у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диференціації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пов’язане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з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певними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ризиками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:</a:t>
            </a:r>
          </a:p>
          <a:p>
            <a:pPr marL="457200" indent="-457200" algn="just">
              <a:buFont typeface="+mj-lt"/>
              <a:buAutoNum type="arabicParenR"/>
            </a:pPr>
            <a:endParaRPr lang="ru-RU" sz="2400" dirty="0"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ru-RU" sz="2400" dirty="0" err="1" smtClean="0">
                <a:latin typeface="Comic Sans MS" panose="030F0702030302020204" pitchFamily="66" charset="0"/>
              </a:rPr>
              <a:t>високі</a:t>
            </a:r>
            <a:r>
              <a:rPr lang="ru-RU" sz="2400" dirty="0" smtClean="0">
                <a:latin typeface="Comic Sans MS" panose="030F0702030302020204" pitchFamily="66" charset="0"/>
              </a:rPr>
              <a:t> </a:t>
            </a:r>
            <a:r>
              <a:rPr lang="ru-RU" sz="2400" dirty="0" err="1" smtClean="0">
                <a:latin typeface="Comic Sans MS" panose="030F0702030302020204" pitchFamily="66" charset="0"/>
              </a:rPr>
              <a:t>ціни</a:t>
            </a:r>
            <a:r>
              <a:rPr lang="ru-RU" sz="2400" dirty="0" smtClean="0">
                <a:latin typeface="Comic Sans MS" panose="030F0702030302020204" pitchFamily="66" charset="0"/>
              </a:rPr>
              <a:t>;</a:t>
            </a:r>
            <a:endParaRPr lang="ru-RU" sz="2400" dirty="0"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endParaRPr lang="ru-RU" sz="2400" dirty="0"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ru-RU" sz="2400" dirty="0" err="1" smtClean="0">
                <a:latin typeface="Comic Sans MS" panose="030F0702030302020204" pitchFamily="66" charset="0"/>
              </a:rPr>
              <a:t>споживач</a:t>
            </a:r>
            <a:r>
              <a:rPr lang="ru-RU" sz="2400" dirty="0" smtClean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може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дійти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висновку</a:t>
            </a:r>
            <a:r>
              <a:rPr lang="ru-RU" sz="2400" dirty="0"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latin typeface="Comic Sans MS" panose="030F0702030302020204" pitchFamily="66" charset="0"/>
              </a:rPr>
              <a:t>що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стандартизовані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товари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зручніші</a:t>
            </a:r>
            <a:r>
              <a:rPr lang="ru-RU" sz="2400" dirty="0">
                <a:latin typeface="Comic Sans MS" panose="030F0702030302020204" pitchFamily="66" charset="0"/>
              </a:rPr>
              <a:t> у </a:t>
            </a:r>
            <a:r>
              <a:rPr lang="ru-RU" sz="2400" dirty="0" err="1">
                <a:latin typeface="Comic Sans MS" panose="030F0702030302020204" pitchFamily="66" charset="0"/>
              </a:rPr>
              <a:t>споживанні</a:t>
            </a:r>
            <a:r>
              <a:rPr lang="ru-RU" sz="2400" dirty="0"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latin typeface="Comic Sans MS" panose="030F0702030302020204" pitchFamily="66" charset="0"/>
              </a:rPr>
              <a:t>ніж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 smtClean="0">
                <a:latin typeface="Comic Sans MS" panose="030F0702030302020204" pitchFamily="66" charset="0"/>
              </a:rPr>
              <a:t>диференційовані</a:t>
            </a:r>
            <a:r>
              <a:rPr lang="ru-RU" sz="2400" dirty="0" smtClean="0">
                <a:latin typeface="Comic Sans MS" panose="030F0702030302020204" pitchFamily="66" charset="0"/>
              </a:rPr>
              <a:t>;</a:t>
            </a:r>
            <a:endParaRPr lang="ru-RU" sz="2400" dirty="0"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endParaRPr lang="ru-RU" sz="2400" dirty="0"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ru-RU" sz="2400" dirty="0" err="1" smtClean="0">
                <a:latin typeface="Comic Sans MS" panose="030F0702030302020204" pitchFamily="66" charset="0"/>
              </a:rPr>
              <a:t>конкуренти</a:t>
            </a:r>
            <a:r>
              <a:rPr lang="ru-RU" sz="2400" dirty="0" smtClean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здатні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імітувати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продукти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лідера</a:t>
            </a:r>
            <a:r>
              <a:rPr lang="ru-RU" sz="2400" dirty="0">
                <a:latin typeface="Comic Sans MS" panose="030F0702030302020204" pitchFamily="66" charset="0"/>
              </a:rPr>
              <a:t> у </a:t>
            </a:r>
            <a:r>
              <a:rPr lang="ru-RU" sz="2400" dirty="0" err="1">
                <a:latin typeface="Comic Sans MS" panose="030F0702030302020204" pitchFamily="66" charset="0"/>
              </a:rPr>
              <a:t>диференціації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галузі</a:t>
            </a:r>
            <a:r>
              <a:rPr lang="ru-RU" sz="2400" dirty="0">
                <a:latin typeface="Comic Sans MS" panose="030F0702030302020204" pitchFamily="66" charset="0"/>
              </a:rPr>
              <a:t> до такого </a:t>
            </a:r>
            <a:r>
              <a:rPr lang="ru-RU" sz="2400" dirty="0" err="1">
                <a:latin typeface="Comic Sans MS" panose="030F0702030302020204" pitchFamily="66" charset="0"/>
              </a:rPr>
              <a:t>ступеня</a:t>
            </a:r>
            <a:r>
              <a:rPr lang="ru-RU" sz="2400" dirty="0">
                <a:latin typeface="Comic Sans MS" panose="030F0702030302020204" pitchFamily="66" charset="0"/>
              </a:rPr>
              <a:t>, при </a:t>
            </a:r>
            <a:r>
              <a:rPr lang="ru-RU" sz="2400" dirty="0" err="1">
                <a:latin typeface="Comic Sans MS" panose="030F0702030302020204" pitchFamily="66" charset="0"/>
              </a:rPr>
              <a:t>якому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споживач</a:t>
            </a:r>
            <a:r>
              <a:rPr lang="ru-RU" sz="2400" dirty="0">
                <a:latin typeface="Comic Sans MS" panose="030F0702030302020204" pitchFamily="66" charset="0"/>
              </a:rPr>
              <a:t> не </a:t>
            </a:r>
            <a:r>
              <a:rPr lang="ru-RU" sz="2400" dirty="0" err="1">
                <a:latin typeface="Comic Sans MS" panose="030F0702030302020204" pitchFamily="66" charset="0"/>
              </a:rPr>
              <a:t>помічає</a:t>
            </a:r>
            <a:r>
              <a:rPr lang="ru-RU" sz="2400" dirty="0">
                <a:latin typeface="Comic Sans MS" panose="030F0702030302020204" pitchFamily="66" charset="0"/>
              </a:rPr>
              <a:t> переходу </a:t>
            </a:r>
            <a:r>
              <a:rPr lang="ru-RU" sz="2400" dirty="0" err="1">
                <a:latin typeface="Comic Sans MS" panose="030F0702030302020204" pitchFamily="66" charset="0"/>
              </a:rPr>
              <a:t>від</a:t>
            </a:r>
            <a:r>
              <a:rPr lang="ru-RU" sz="2400" dirty="0">
                <a:latin typeface="Comic Sans MS" panose="030F0702030302020204" pitchFamily="66" charset="0"/>
              </a:rPr>
              <a:t> одного </a:t>
            </a:r>
            <a:r>
              <a:rPr lang="ru-RU" sz="2400" dirty="0" err="1">
                <a:latin typeface="Comic Sans MS" panose="030F0702030302020204" pitchFamily="66" charset="0"/>
              </a:rPr>
              <a:t>виробника</a:t>
            </a:r>
            <a:r>
              <a:rPr lang="ru-RU" sz="2400" dirty="0">
                <a:latin typeface="Comic Sans MS" panose="030F0702030302020204" pitchFamily="66" charset="0"/>
              </a:rPr>
              <a:t> до </a:t>
            </a:r>
            <a:r>
              <a:rPr lang="ru-RU" sz="2400" dirty="0" err="1" smtClean="0">
                <a:latin typeface="Comic Sans MS" panose="030F0702030302020204" pitchFamily="66" charset="0"/>
              </a:rPr>
              <a:t>іншого</a:t>
            </a:r>
            <a:r>
              <a:rPr lang="ru-RU" sz="2400" dirty="0" smtClean="0">
                <a:latin typeface="Comic Sans MS" panose="030F0702030302020204" pitchFamily="66" charset="0"/>
              </a:rPr>
              <a:t>;</a:t>
            </a:r>
            <a:endParaRPr lang="ru-RU" sz="2400" dirty="0"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endParaRPr lang="ru-RU" sz="2400" dirty="0"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ru-RU" sz="2400" dirty="0" err="1" smtClean="0">
                <a:latin typeface="Comic Sans MS" panose="030F0702030302020204" pitchFamily="66" charset="0"/>
              </a:rPr>
              <a:t>поява</a:t>
            </a:r>
            <a:r>
              <a:rPr lang="ru-RU" sz="2400" dirty="0" smtClean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продуктів</a:t>
            </a:r>
            <a:r>
              <a:rPr lang="ru-RU" sz="2400" dirty="0"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latin typeface="Comic Sans MS" panose="030F0702030302020204" pitchFamily="66" charset="0"/>
              </a:rPr>
              <a:t>що</a:t>
            </a:r>
            <a:r>
              <a:rPr lang="ru-RU" sz="2400" dirty="0">
                <a:latin typeface="Comic Sans MS" panose="030F0702030302020204" pitchFamily="66" charset="0"/>
              </a:rPr>
              <a:t> кардинально (</a:t>
            </a:r>
            <a:r>
              <a:rPr lang="ru-RU" sz="2400" dirty="0" err="1">
                <a:latin typeface="Comic Sans MS" panose="030F0702030302020204" pitchFamily="66" charset="0"/>
              </a:rPr>
              <a:t>виходячи</a:t>
            </a:r>
            <a:r>
              <a:rPr lang="ru-RU" sz="2400" dirty="0">
                <a:latin typeface="Comic Sans MS" panose="030F0702030302020204" pitchFamily="66" charset="0"/>
              </a:rPr>
              <a:t> за </a:t>
            </a:r>
            <a:r>
              <a:rPr lang="ru-RU" sz="2400" dirty="0" err="1">
                <a:latin typeface="Comic Sans MS" panose="030F0702030302020204" pitchFamily="66" charset="0"/>
              </a:rPr>
              <a:t>можливі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межі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диференціації</a:t>
            </a:r>
            <a:r>
              <a:rPr lang="ru-RU" sz="2400" dirty="0">
                <a:latin typeface="Comic Sans MS" panose="030F0702030302020204" pitchFamily="66" charset="0"/>
              </a:rPr>
              <a:t>) </a:t>
            </a:r>
            <a:r>
              <a:rPr lang="ru-RU" sz="2400" dirty="0" err="1">
                <a:latin typeface="Comic Sans MS" panose="030F0702030302020204" pitchFamily="66" charset="0"/>
              </a:rPr>
              <a:t>відрізняються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від</a:t>
            </a:r>
            <a:r>
              <a:rPr lang="ru-RU" sz="2400" dirty="0">
                <a:latin typeface="Comic Sans MS" panose="030F0702030302020204" pitchFamily="66" charset="0"/>
              </a:rPr>
              <a:t> базового продукту для </a:t>
            </a:r>
            <a:r>
              <a:rPr lang="ru-RU" sz="2400" dirty="0" err="1">
                <a:latin typeface="Comic Sans MS" panose="030F0702030302020204" pitchFamily="66" charset="0"/>
              </a:rPr>
              <a:t>задоволення</a:t>
            </a:r>
            <a:r>
              <a:rPr lang="ru-RU" sz="2400" dirty="0">
                <a:latin typeface="Comic Sans MS" panose="030F0702030302020204" pitchFamily="66" charset="0"/>
              </a:rPr>
              <a:t> тих самих потреб, </a:t>
            </a:r>
            <a:r>
              <a:rPr lang="ru-RU" sz="2400" dirty="0" err="1">
                <a:latin typeface="Comic Sans MS" panose="030F0702030302020204" pitchFamily="66" charset="0"/>
              </a:rPr>
              <a:t>створює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бар’єри</a:t>
            </a:r>
            <a:r>
              <a:rPr lang="ru-RU" sz="2400" dirty="0">
                <a:latin typeface="Comic Sans MS" panose="030F0702030302020204" pitchFamily="66" charset="0"/>
              </a:rPr>
              <a:t> для </a:t>
            </a:r>
            <a:r>
              <a:rPr lang="ru-RU" sz="2400" dirty="0" err="1">
                <a:latin typeface="Comic Sans MS" panose="030F0702030302020204" pitchFamily="66" charset="0"/>
              </a:rPr>
              <a:t>нових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невідомих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покупцям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 smtClean="0">
                <a:latin typeface="Comic Sans MS" panose="030F0702030302020204" pitchFamily="66" charset="0"/>
              </a:rPr>
              <a:t>фірм</a:t>
            </a:r>
            <a:r>
              <a:rPr lang="ru-RU" sz="2400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514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680" y="102670"/>
            <a:ext cx="8964489" cy="769441"/>
          </a:xfrm>
          <a:prstGeom prst="rect">
            <a:avLst/>
          </a:prstGeom>
          <a:solidFill>
            <a:srgbClr val="FFDBB7">
              <a:alpha val="76863"/>
            </a:srgb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>
            <a:softEdge rad="635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rgbClr val="663300"/>
                </a:solidFill>
                <a:latin typeface="Garamond" panose="02020404030301010803" pitchFamily="18" charset="0"/>
                <a:ea typeface="MingLiU-ExtB" pitchFamily="18" charset="-120"/>
                <a:cs typeface="DaunPenh" panose="01010101010101010101" pitchFamily="2" charset="0"/>
              </a:rPr>
              <a:t>3.Фокусування.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96633" y="937312"/>
            <a:ext cx="482453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000" dirty="0" err="1">
                <a:latin typeface="Comic Sans MS" panose="030F0702030302020204" pitchFamily="66" charset="0"/>
              </a:rPr>
              <a:t>Зміст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такої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стратегії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полягає</a:t>
            </a:r>
            <a:r>
              <a:rPr lang="ru-RU" sz="2000" dirty="0">
                <a:latin typeface="Comic Sans MS" panose="030F0702030302020204" pitchFamily="66" charset="0"/>
              </a:rPr>
              <a:t> в </a:t>
            </a:r>
            <a:r>
              <a:rPr lang="ru-RU" sz="2000" dirty="0" err="1">
                <a:latin typeface="Comic Sans MS" panose="030F0702030302020204" pitchFamily="66" charset="0"/>
              </a:rPr>
              <a:t>отриманні</a:t>
            </a:r>
            <a:r>
              <a:rPr lang="ru-RU" sz="2000" dirty="0">
                <a:latin typeface="Comic Sans MS" panose="030F0702030302020204" pitchFamily="66" charset="0"/>
              </a:rPr>
              <a:t> (</a:t>
            </a:r>
            <a:r>
              <a:rPr lang="ru-RU" sz="2000" dirty="0" err="1">
                <a:latin typeface="Comic Sans MS" panose="030F0702030302020204" pitchFamily="66" charset="0"/>
              </a:rPr>
              <a:t>формуванні</a:t>
            </a:r>
            <a:r>
              <a:rPr lang="ru-RU" sz="2000" dirty="0">
                <a:latin typeface="Comic Sans MS" panose="030F0702030302020204" pitchFamily="66" charset="0"/>
              </a:rPr>
              <a:t>) </a:t>
            </a:r>
            <a:r>
              <a:rPr lang="ru-RU" sz="2000" dirty="0" err="1">
                <a:latin typeface="Comic Sans MS" panose="030F0702030302020204" pitchFamily="66" charset="0"/>
              </a:rPr>
              <a:t>конкурентних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переваг</a:t>
            </a:r>
            <a:r>
              <a:rPr lang="ru-RU" sz="2000" dirty="0">
                <a:latin typeface="Comic Sans MS" panose="030F0702030302020204" pitchFamily="66" charset="0"/>
              </a:rPr>
              <a:t> і </a:t>
            </a:r>
            <a:r>
              <a:rPr lang="ru-RU" sz="2000" dirty="0" err="1">
                <a:latin typeface="Comic Sans MS" panose="030F0702030302020204" pitchFamily="66" charset="0"/>
              </a:rPr>
              <a:t>задоволенні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ринкової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позиції</a:t>
            </a:r>
            <a:r>
              <a:rPr lang="ru-RU" sz="2000" dirty="0">
                <a:latin typeface="Comic Sans MS" panose="030F0702030302020204" pitchFamily="66" charset="0"/>
              </a:rPr>
              <a:t> на </a:t>
            </a:r>
            <a:r>
              <a:rPr lang="ru-RU" sz="2000" dirty="0" err="1">
                <a:latin typeface="Comic Sans MS" panose="030F0702030302020204" pitchFamily="66" charset="0"/>
              </a:rPr>
              <a:t>досить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вузькому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сегменті</a:t>
            </a:r>
            <a:r>
              <a:rPr lang="ru-RU" sz="2000" dirty="0">
                <a:latin typeface="Comic Sans MS" panose="030F0702030302020204" pitchFamily="66" charset="0"/>
              </a:rPr>
              <a:t> ринку (з </a:t>
            </a:r>
            <a:r>
              <a:rPr lang="ru-RU" sz="2000" dirty="0" err="1">
                <a:latin typeface="Comic Sans MS" panose="030F0702030302020204" pitchFamily="66" charset="0"/>
              </a:rPr>
              <a:t>урахуванням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продуктової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або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географічної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ознаки</a:t>
            </a:r>
            <a:r>
              <a:rPr lang="ru-RU" sz="2000" dirty="0">
                <a:latin typeface="Comic Sans MS" panose="030F0702030302020204" pitchFamily="66" charset="0"/>
              </a:rPr>
              <a:t>). </a:t>
            </a:r>
            <a:r>
              <a:rPr lang="ru-RU" sz="2000" dirty="0" err="1">
                <a:latin typeface="Comic Sans MS" panose="030F0702030302020204" pitchFamily="66" charset="0"/>
              </a:rPr>
              <a:t>Вибір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такої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стратегії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залежить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від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можливості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фірми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обслужити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вузький</a:t>
            </a:r>
            <a:r>
              <a:rPr lang="ru-RU" sz="2000" dirty="0">
                <a:latin typeface="Comic Sans MS" panose="030F0702030302020204" pitchFamily="66" charset="0"/>
              </a:rPr>
              <a:t> сегмент ринку з </a:t>
            </a:r>
            <a:r>
              <a:rPr lang="ru-RU" sz="2000" dirty="0" err="1">
                <a:latin typeface="Comic Sans MS" panose="030F0702030302020204" pitchFamily="66" charset="0"/>
              </a:rPr>
              <a:t>його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специфічними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вимогами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більш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ефективно</a:t>
            </a:r>
            <a:r>
              <a:rPr lang="ru-RU" sz="2000" dirty="0">
                <a:latin typeface="Comic Sans MS" panose="030F0702030302020204" pitchFamily="66" charset="0"/>
              </a:rPr>
              <a:t>, </a:t>
            </a:r>
            <a:r>
              <a:rPr lang="ru-RU" sz="2000" dirty="0" err="1">
                <a:latin typeface="Comic Sans MS" panose="030F0702030302020204" pitchFamily="66" charset="0"/>
              </a:rPr>
              <a:t>ніж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конкуренти</a:t>
            </a:r>
            <a:r>
              <a:rPr lang="ru-RU" sz="2000" dirty="0">
                <a:latin typeface="Comic Sans MS" panose="030F0702030302020204" pitchFamily="66" charset="0"/>
              </a:rPr>
              <a:t>, </a:t>
            </a:r>
            <a:r>
              <a:rPr lang="ru-RU" sz="2000" dirty="0" err="1">
                <a:latin typeface="Comic Sans MS" panose="030F0702030302020204" pitchFamily="66" charset="0"/>
              </a:rPr>
              <a:t>які</a:t>
            </a:r>
            <a:r>
              <a:rPr lang="ru-RU" sz="2000" dirty="0">
                <a:latin typeface="Comic Sans MS" panose="030F0702030302020204" pitchFamily="66" charset="0"/>
              </a:rPr>
              <a:t> </a:t>
            </a:r>
            <a:r>
              <a:rPr lang="ru-RU" sz="2000" dirty="0" err="1">
                <a:latin typeface="Comic Sans MS" panose="030F0702030302020204" pitchFamily="66" charset="0"/>
              </a:rPr>
              <a:t>зорієнтовані</a:t>
            </a:r>
            <a:r>
              <a:rPr lang="ru-RU" sz="2000" dirty="0">
                <a:latin typeface="Comic Sans MS" panose="030F0702030302020204" pitchFamily="66" charset="0"/>
              </a:rPr>
              <a:t> на </a:t>
            </a:r>
            <a:r>
              <a:rPr lang="ru-RU" sz="2000" dirty="0" err="1">
                <a:latin typeface="Comic Sans MS" panose="030F0702030302020204" pitchFamily="66" charset="0"/>
              </a:rPr>
              <a:t>ширший</a:t>
            </a:r>
            <a:r>
              <a:rPr lang="ru-RU" sz="2000" dirty="0">
                <a:latin typeface="Comic Sans MS" panose="030F0702030302020204" pitchFamily="66" charset="0"/>
              </a:rPr>
              <a:t> спектр потреб</a:t>
            </a:r>
            <a:r>
              <a:rPr lang="ru-RU" sz="2000" dirty="0" smtClean="0">
                <a:latin typeface="Comic Sans MS" panose="030F0702030302020204" pitchFamily="66" charset="0"/>
              </a:rPr>
              <a:t>.</a:t>
            </a:r>
            <a:endParaRPr lang="ru-RU" sz="20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Coopetition – співпраця в умовах конкуренції – Блог Світу Громад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30" y="2780928"/>
            <a:ext cx="4286986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456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0"/>
            <a:ext cx="885698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Підприємства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які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обрали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стратегію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фокусування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,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іноді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називають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«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підприємствами-віолентами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».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Ця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стратегія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доцільна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за таких умов:</a:t>
            </a:r>
          </a:p>
          <a:p>
            <a:endParaRPr lang="ru-RU" sz="2400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err="1" smtClean="0">
                <a:latin typeface="Comic Sans MS" panose="030F0702030302020204" pitchFamily="66" charset="0"/>
              </a:rPr>
              <a:t>наявності</a:t>
            </a:r>
            <a:r>
              <a:rPr lang="ru-RU" sz="2400" dirty="0" smtClean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чіткого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розмежування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різних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груп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покупців</a:t>
            </a:r>
            <a:r>
              <a:rPr lang="ru-RU" sz="2400" dirty="0"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latin typeface="Comic Sans MS" panose="030F0702030302020204" pitchFamily="66" charset="0"/>
              </a:rPr>
              <a:t>котрі</a:t>
            </a:r>
            <a:r>
              <a:rPr lang="ru-RU" sz="2400" dirty="0">
                <a:latin typeface="Comic Sans MS" panose="030F0702030302020204" pitchFamily="66" charset="0"/>
              </a:rPr>
              <a:t>: </a:t>
            </a:r>
            <a:r>
              <a:rPr lang="ru-RU" sz="2400" dirty="0" err="1">
                <a:latin typeface="Comic Sans MS" panose="030F0702030302020204" pitchFamily="66" charset="0"/>
              </a:rPr>
              <a:t>мають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специфічні</a:t>
            </a:r>
            <a:r>
              <a:rPr lang="ru-RU" sz="2400" dirty="0">
                <a:latin typeface="Comic Sans MS" panose="030F0702030302020204" pitchFamily="66" charset="0"/>
              </a:rPr>
              <a:t> потреби й </a:t>
            </a:r>
            <a:r>
              <a:rPr lang="ru-RU" sz="2400" dirty="0" err="1">
                <a:latin typeface="Comic Sans MS" panose="030F0702030302020204" pitchFamily="66" charset="0"/>
              </a:rPr>
              <a:t>використовують</a:t>
            </a:r>
            <a:r>
              <a:rPr lang="ru-RU" sz="2400" dirty="0">
                <a:latin typeface="Comic Sans MS" panose="030F0702030302020204" pitchFamily="66" charset="0"/>
              </a:rPr>
              <a:t> продукт </a:t>
            </a:r>
            <a:r>
              <a:rPr lang="ru-RU" sz="2400" dirty="0" err="1">
                <a:latin typeface="Comic Sans MS" panose="030F0702030302020204" pitchFamily="66" charset="0"/>
              </a:rPr>
              <a:t>по-різному</a:t>
            </a:r>
            <a:r>
              <a:rPr lang="ru-RU" sz="2400" dirty="0">
                <a:latin typeface="Comic Sans MS" panose="030F0702030302020204" pitchFamily="66" charset="0"/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err="1" smtClean="0">
                <a:latin typeface="Comic Sans MS" panose="030F0702030302020204" pitchFamily="66" charset="0"/>
              </a:rPr>
              <a:t>відсутності</a:t>
            </a:r>
            <a:r>
              <a:rPr lang="ru-RU" sz="2400" dirty="0" smtClean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конкурентів</a:t>
            </a:r>
            <a:r>
              <a:rPr lang="ru-RU" sz="2400" dirty="0"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latin typeface="Comic Sans MS" panose="030F0702030302020204" pitchFamily="66" charset="0"/>
              </a:rPr>
              <a:t>що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претендують</a:t>
            </a:r>
            <a:r>
              <a:rPr lang="ru-RU" sz="2400" dirty="0">
                <a:latin typeface="Comic Sans MS" panose="030F0702030302020204" pitchFamily="66" charset="0"/>
              </a:rPr>
              <a:t> на </a:t>
            </a:r>
            <a:r>
              <a:rPr lang="ru-RU" sz="2400" dirty="0" err="1">
                <a:latin typeface="Comic Sans MS" panose="030F0702030302020204" pitchFamily="66" charset="0"/>
              </a:rPr>
              <a:t>обслуговування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вузького</a:t>
            </a:r>
            <a:r>
              <a:rPr lang="ru-RU" sz="2400" dirty="0">
                <a:latin typeface="Comic Sans MS" panose="030F0702030302020204" pitchFamily="66" charset="0"/>
              </a:rPr>
              <a:t> конкретного сегмента;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err="1" smtClean="0">
                <a:latin typeface="Comic Sans MS" panose="030F0702030302020204" pitchFamily="66" charset="0"/>
              </a:rPr>
              <a:t>неможливості</a:t>
            </a:r>
            <a:r>
              <a:rPr lang="ru-RU" sz="2400" dirty="0" smtClean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використання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наявних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ресурсів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підприємства</a:t>
            </a:r>
            <a:r>
              <a:rPr lang="ru-RU" sz="2400" dirty="0">
                <a:latin typeface="Comic Sans MS" panose="030F0702030302020204" pitchFamily="66" charset="0"/>
              </a:rPr>
              <a:t> на </a:t>
            </a:r>
            <a:r>
              <a:rPr lang="ru-RU" sz="2400" dirty="0" err="1">
                <a:latin typeface="Comic Sans MS" panose="030F0702030302020204" pitchFamily="66" charset="0"/>
              </a:rPr>
              <a:t>більш</a:t>
            </a:r>
            <a:r>
              <a:rPr lang="ru-RU" sz="2400" dirty="0">
                <a:latin typeface="Comic Sans MS" panose="030F0702030302020204" pitchFamily="66" charset="0"/>
              </a:rPr>
              <a:t> широкому </a:t>
            </a:r>
            <a:r>
              <a:rPr lang="ru-RU" sz="2400" dirty="0" err="1">
                <a:latin typeface="Comic Sans MS" panose="030F0702030302020204" pitchFamily="66" charset="0"/>
              </a:rPr>
              <a:t>сегменті</a:t>
            </a:r>
            <a:r>
              <a:rPr lang="ru-RU" sz="2400" dirty="0">
                <a:latin typeface="Comic Sans MS" panose="030F0702030302020204" pitchFamily="66" charset="0"/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err="1" smtClean="0">
                <a:latin typeface="Comic Sans MS" panose="030F0702030302020204" pitchFamily="66" charset="0"/>
              </a:rPr>
              <a:t>наявності</a:t>
            </a:r>
            <a:r>
              <a:rPr lang="ru-RU" sz="2400" dirty="0" smtClean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значних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відмінностей</a:t>
            </a:r>
            <a:r>
              <a:rPr lang="ru-RU" sz="2400" dirty="0">
                <a:latin typeface="Comic Sans MS" panose="030F0702030302020204" pitchFamily="66" charset="0"/>
              </a:rPr>
              <a:t> у </a:t>
            </a:r>
            <a:r>
              <a:rPr lang="ru-RU" sz="2400" dirty="0" err="1">
                <a:latin typeface="Comic Sans MS" panose="030F0702030302020204" pitchFamily="66" charset="0"/>
              </a:rPr>
              <a:t>розмірах</a:t>
            </a:r>
            <a:r>
              <a:rPr lang="ru-RU" sz="2400" dirty="0">
                <a:latin typeface="Comic Sans MS" panose="030F0702030302020204" pitchFamily="66" charset="0"/>
              </a:rPr>
              <a:t>, темпах </a:t>
            </a:r>
            <a:r>
              <a:rPr lang="ru-RU" sz="2400" dirty="0" err="1">
                <a:latin typeface="Comic Sans MS" panose="030F0702030302020204" pitchFamily="66" charset="0"/>
              </a:rPr>
              <a:t>зростання</a:t>
            </a:r>
            <a:r>
              <a:rPr lang="ru-RU" sz="2400" dirty="0"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latin typeface="Comic Sans MS" panose="030F0702030302020204" pitchFamily="66" charset="0"/>
              </a:rPr>
              <a:t>прибутковості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інтенсивності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впливу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п’яти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конкурентних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smtClean="0">
                <a:latin typeface="Comic Sans MS" panose="030F0702030302020204" pitchFamily="66" charset="0"/>
              </a:rPr>
              <a:t>сил, </a:t>
            </a:r>
            <a:r>
              <a:rPr lang="ru-RU" sz="2400" dirty="0" err="1">
                <a:latin typeface="Comic Sans MS" panose="030F0702030302020204" pitchFamily="66" charset="0"/>
              </a:rPr>
              <a:t>що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робить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одні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сегменти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більш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привабливими</a:t>
            </a:r>
            <a:r>
              <a:rPr lang="ru-RU" sz="2400" dirty="0"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latin typeface="Comic Sans MS" panose="030F0702030302020204" pitchFamily="66" charset="0"/>
              </a:rPr>
              <a:t>ніж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інші</a:t>
            </a:r>
            <a:r>
              <a:rPr lang="ru-RU" sz="2400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640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-72008"/>
            <a:ext cx="9211619" cy="1124744"/>
          </a:xfrm>
          <a:prstGeom prst="rect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07504" y="132207"/>
            <a:ext cx="871296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Стратегія</a:t>
            </a:r>
            <a:r>
              <a:rPr lang="ru-RU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фокусування</a:t>
            </a:r>
            <a:r>
              <a:rPr lang="ru-RU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пов’язана</a:t>
            </a:r>
            <a:r>
              <a:rPr lang="ru-RU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з </a:t>
            </a:r>
            <a:r>
              <a:rPr lang="ru-RU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наявністю</a:t>
            </a:r>
            <a:r>
              <a:rPr lang="ru-RU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певних</a:t>
            </a:r>
            <a:r>
              <a:rPr lang="ru-RU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ризиків</a:t>
            </a:r>
            <a:r>
              <a:rPr lang="ru-RU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у </a:t>
            </a:r>
            <a:r>
              <a:rPr lang="ru-RU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її</a:t>
            </a:r>
            <a:r>
              <a:rPr lang="ru-RU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застосуванні</a:t>
            </a:r>
            <a:r>
              <a:rPr lang="ru-RU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:</a:t>
            </a:r>
          </a:p>
          <a:p>
            <a:endParaRPr lang="ru-RU" sz="2400" dirty="0"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ru-RU" sz="2400" dirty="0" err="1" smtClean="0">
                <a:latin typeface="Comic Sans MS" panose="030F0702030302020204" pitchFamily="66" charset="0"/>
              </a:rPr>
              <a:t>можливість</a:t>
            </a:r>
            <a:r>
              <a:rPr lang="ru-RU" sz="2400" dirty="0" smtClean="0">
                <a:latin typeface="Comic Sans MS" panose="030F0702030302020204" pitchFamily="66" charset="0"/>
              </a:rPr>
              <a:t> </a:t>
            </a:r>
            <a:r>
              <a:rPr lang="ru-RU" sz="2400" dirty="0">
                <a:latin typeface="Comic Sans MS" panose="030F0702030302020204" pitchFamily="66" charset="0"/>
              </a:rPr>
              <a:t>у </a:t>
            </a:r>
            <a:r>
              <a:rPr lang="ru-RU" sz="2400" dirty="0" err="1">
                <a:latin typeface="Comic Sans MS" panose="030F0702030302020204" pitchFamily="66" charset="0"/>
              </a:rPr>
              <a:t>багатьох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підприємств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галузі</a:t>
            </a:r>
            <a:r>
              <a:rPr lang="ru-RU" sz="2400" dirty="0"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latin typeface="Comic Sans MS" panose="030F0702030302020204" pitchFamily="66" charset="0"/>
              </a:rPr>
              <a:t>що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обслуговують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ринок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загалом</a:t>
            </a:r>
            <a:r>
              <a:rPr lang="ru-RU" sz="2400" dirty="0"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latin typeface="Comic Sans MS" panose="030F0702030302020204" pitchFamily="66" charset="0"/>
              </a:rPr>
              <a:t>знайти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ефективні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засоби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конкуренції</a:t>
            </a:r>
            <a:r>
              <a:rPr lang="ru-RU" sz="2400" dirty="0">
                <a:latin typeface="Comic Sans MS" panose="030F0702030302020204" pitchFamily="66" charset="0"/>
              </a:rPr>
              <a:t> в тому самому </a:t>
            </a:r>
            <a:r>
              <a:rPr lang="ru-RU" sz="2400" dirty="0" err="1">
                <a:latin typeface="Comic Sans MS" panose="030F0702030302020204" pitchFamily="66" charset="0"/>
              </a:rPr>
              <a:t>сегменті</a:t>
            </a:r>
            <a:r>
              <a:rPr lang="ru-RU" sz="2400" dirty="0">
                <a:latin typeface="Comic Sans MS" panose="030F0702030302020204" pitchFamily="66" charset="0"/>
              </a:rPr>
              <a:t>, на </a:t>
            </a:r>
            <a:r>
              <a:rPr lang="ru-RU" sz="2400" dirty="0" err="1">
                <a:latin typeface="Comic Sans MS" panose="030F0702030302020204" pitchFamily="66" charset="0"/>
              </a:rPr>
              <a:t>який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націлене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підприємство</a:t>
            </a:r>
            <a:r>
              <a:rPr lang="ru-RU" sz="2400" dirty="0">
                <a:latin typeface="Comic Sans MS" panose="030F0702030302020204" pitchFamily="66" charset="0"/>
              </a:rPr>
              <a:t>;</a:t>
            </a:r>
          </a:p>
          <a:p>
            <a:pPr marL="457200" indent="-457200" algn="just">
              <a:buFont typeface="+mj-lt"/>
              <a:buAutoNum type="arabicParenR"/>
            </a:pPr>
            <a:endParaRPr lang="ru-RU" sz="2400" dirty="0"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ru-RU" sz="2400" dirty="0" err="1" smtClean="0">
                <a:latin typeface="Comic Sans MS" panose="030F0702030302020204" pitchFamily="66" charset="0"/>
              </a:rPr>
              <a:t>більша</a:t>
            </a:r>
            <a:r>
              <a:rPr lang="ru-RU" sz="2400" dirty="0" smtClean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залежність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підприємства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від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прихильностей</a:t>
            </a:r>
            <a:r>
              <a:rPr lang="ru-RU" sz="2400" dirty="0">
                <a:latin typeface="Comic Sans MS" panose="030F0702030302020204" pitchFamily="66" charset="0"/>
              </a:rPr>
              <a:t> та </a:t>
            </a:r>
            <a:r>
              <a:rPr lang="ru-RU" sz="2400" dirty="0" err="1">
                <a:latin typeface="Comic Sans MS" panose="030F0702030302020204" pitchFamily="66" charset="0"/>
              </a:rPr>
              <a:t>зміни</a:t>
            </a:r>
            <a:r>
              <a:rPr lang="ru-RU" sz="2400" dirty="0">
                <a:latin typeface="Comic Sans MS" panose="030F0702030302020204" pitchFamily="66" charset="0"/>
              </a:rPr>
              <a:t> потреб </a:t>
            </a:r>
            <a:r>
              <a:rPr lang="ru-RU" sz="2400" dirty="0" err="1" smtClean="0">
                <a:latin typeface="Comic Sans MS" panose="030F0702030302020204" pitchFamily="66" charset="0"/>
              </a:rPr>
              <a:t>споживачів</a:t>
            </a:r>
            <a:r>
              <a:rPr lang="ru-RU" sz="2400" dirty="0" smtClean="0">
                <a:latin typeface="Comic Sans MS" panose="030F0702030302020204" pitchFamily="66" charset="0"/>
              </a:rPr>
              <a:t>;</a:t>
            </a:r>
            <a:endParaRPr lang="ru-RU" sz="2400" dirty="0"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endParaRPr lang="ru-RU" sz="2400" dirty="0"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ru-RU" sz="2400" dirty="0" smtClean="0">
                <a:latin typeface="Comic Sans MS" panose="030F0702030302020204" pitchFamily="66" charset="0"/>
              </a:rPr>
              <a:t>«</a:t>
            </a:r>
            <a:r>
              <a:rPr lang="ru-RU" sz="2400" dirty="0" err="1" smtClean="0">
                <a:latin typeface="Comic Sans MS" panose="030F0702030302020204" pitchFamily="66" charset="0"/>
              </a:rPr>
              <a:t>пересегментація</a:t>
            </a:r>
            <a:r>
              <a:rPr lang="ru-RU" sz="2400" dirty="0">
                <a:latin typeface="Comic Sans MS" panose="030F0702030302020204" pitchFamily="66" charset="0"/>
              </a:rPr>
              <a:t>» ринку, коли </a:t>
            </a:r>
            <a:r>
              <a:rPr lang="ru-RU" sz="2400" dirty="0" err="1">
                <a:latin typeface="Comic Sans MS" panose="030F0702030302020204" pitchFamily="66" charset="0"/>
              </a:rPr>
              <a:t>підприємство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може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втратити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свій</a:t>
            </a:r>
            <a:r>
              <a:rPr lang="ru-RU" sz="2400" dirty="0">
                <a:latin typeface="Comic Sans MS" panose="030F0702030302020204" pitchFamily="66" charset="0"/>
              </a:rPr>
              <a:t> сегмент за </a:t>
            </a:r>
            <a:r>
              <a:rPr lang="ru-RU" sz="2400" dirty="0" err="1">
                <a:latin typeface="Comic Sans MS" panose="030F0702030302020204" pitchFamily="66" charset="0"/>
              </a:rPr>
              <a:t>рахунок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появи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нових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конкурентів</a:t>
            </a:r>
            <a:r>
              <a:rPr lang="ru-RU" sz="2400" dirty="0"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latin typeface="Comic Sans MS" panose="030F0702030302020204" pitchFamily="66" charset="0"/>
              </a:rPr>
              <a:t>товарів</a:t>
            </a:r>
            <a:r>
              <a:rPr lang="ru-RU" sz="2400" dirty="0"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latin typeface="Comic Sans MS" panose="030F0702030302020204" pitchFamily="66" charset="0"/>
              </a:rPr>
              <a:t>зміни</a:t>
            </a:r>
            <a:r>
              <a:rPr lang="ru-RU" sz="2400" dirty="0">
                <a:latin typeface="Comic Sans MS" panose="030F0702030302020204" pitchFamily="66" charset="0"/>
              </a:rPr>
              <a:t> в потребах </a:t>
            </a:r>
            <a:r>
              <a:rPr lang="ru-RU" sz="2400" dirty="0" err="1">
                <a:latin typeface="Comic Sans MS" panose="030F0702030302020204" pitchFamily="66" charset="0"/>
              </a:rPr>
              <a:t>тощо</a:t>
            </a:r>
            <a:r>
              <a:rPr lang="ru-RU" sz="2400" dirty="0">
                <a:latin typeface="Comic Sans MS" panose="030F0702030302020204" pitchFamily="66" charset="0"/>
              </a:rPr>
              <a:t>.</a:t>
            </a:r>
          </a:p>
          <a:p>
            <a:pPr marL="457200" indent="-457200" algn="just">
              <a:buFont typeface="+mj-lt"/>
              <a:buAutoNum type="arabicParenR"/>
            </a:pPr>
            <a:endParaRPr lang="ru-RU" sz="2400" dirty="0"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ru-RU" sz="2400" dirty="0" err="1" smtClean="0">
                <a:latin typeface="Comic Sans MS" panose="030F0702030302020204" pitchFamily="66" charset="0"/>
              </a:rPr>
              <a:t>запровадження</a:t>
            </a:r>
            <a:r>
              <a:rPr lang="ru-RU" sz="2400" dirty="0" smtClean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винаходу</a:t>
            </a:r>
            <a:r>
              <a:rPr lang="ru-RU" sz="2400" dirty="0">
                <a:latin typeface="Comic Sans MS" panose="030F0702030302020204" pitchFamily="66" charset="0"/>
              </a:rPr>
              <a:t> (</a:t>
            </a:r>
            <a:r>
              <a:rPr lang="ru-RU" sz="2400" dirty="0" err="1">
                <a:latin typeface="Comic Sans MS" panose="030F0702030302020204" pitchFamily="66" charset="0"/>
              </a:rPr>
              <a:t>інновації</a:t>
            </a:r>
            <a:r>
              <a:rPr lang="ru-RU" sz="2400" dirty="0">
                <a:latin typeface="Comic Sans MS" panose="030F0702030302020204" pitchFamily="66" charset="0"/>
              </a:rPr>
              <a:t>), </a:t>
            </a:r>
            <a:r>
              <a:rPr lang="ru-RU" sz="2400" dirty="0" err="1">
                <a:latin typeface="Comic Sans MS" panose="030F0702030302020204" pitchFamily="66" charset="0"/>
              </a:rPr>
              <a:t>що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дає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змогу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задоволь­нити</a:t>
            </a:r>
            <a:r>
              <a:rPr lang="ru-RU" sz="2400" dirty="0">
                <a:latin typeface="Comic Sans MS" panose="030F0702030302020204" pitchFamily="66" charset="0"/>
              </a:rPr>
              <a:t> потреби сегмента </a:t>
            </a:r>
            <a:r>
              <a:rPr lang="ru-RU" sz="2400" dirty="0" err="1">
                <a:latin typeface="Comic Sans MS" panose="030F0702030302020204" pitchFamily="66" charset="0"/>
              </a:rPr>
              <a:t>іншим</a:t>
            </a:r>
            <a:r>
              <a:rPr lang="ru-RU" sz="2400" dirty="0">
                <a:latin typeface="Comic Sans MS" panose="030F0702030302020204" pitchFamily="66" charset="0"/>
              </a:rPr>
              <a:t> способом.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07504" y="980728"/>
            <a:ext cx="9072000" cy="0"/>
          </a:xfrm>
          <a:prstGeom prst="line">
            <a:avLst/>
          </a:prstGeom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635000"/>
            <a:bevelB w="6350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-1" y="980728"/>
            <a:ext cx="9211619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167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124744"/>
            <a:ext cx="820891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4800" dirty="0">
                <a:solidFill>
                  <a:schemeClr val="accent6">
                    <a:lumMod val="50000"/>
                  </a:schemeClr>
                </a:solidFill>
                <a:latin typeface="Mistral" panose="03090702030407020403" pitchFamily="66" charset="0"/>
                <a:cs typeface="David" panose="020E0502060401010101" pitchFamily="34" charset="-79"/>
              </a:rPr>
              <a:t>„</a:t>
            </a:r>
            <a:r>
              <a:rPr lang="ru-RU" sz="4800" dirty="0" err="1">
                <a:solidFill>
                  <a:schemeClr val="accent6">
                    <a:lumMod val="50000"/>
                  </a:schemeClr>
                </a:solidFill>
                <a:latin typeface="Mistral" panose="03090702030407020403" pitchFamily="66" charset="0"/>
                <a:cs typeface="David" panose="020E0502060401010101" pitchFamily="34" charset="-79"/>
              </a:rPr>
              <a:t>Стратегія</a:t>
            </a:r>
            <a:r>
              <a:rPr lang="ru-RU" sz="4800" dirty="0">
                <a:solidFill>
                  <a:schemeClr val="accent6">
                    <a:lumMod val="50000"/>
                  </a:schemeClr>
                </a:solidFill>
                <a:latin typeface="Mistral" panose="03090702030407020403" pitchFamily="66" charset="0"/>
                <a:cs typeface="David" panose="020E0502060401010101" pitchFamily="34" charset="-79"/>
              </a:rPr>
              <a:t> без тактики – </a:t>
            </a:r>
            <a:r>
              <a:rPr lang="ru-RU" sz="4800" dirty="0" err="1">
                <a:solidFill>
                  <a:schemeClr val="accent6">
                    <a:lumMod val="50000"/>
                  </a:schemeClr>
                </a:solidFill>
                <a:latin typeface="Mistral" panose="03090702030407020403" pitchFamily="66" charset="0"/>
                <a:cs typeface="David" panose="020E0502060401010101" pitchFamily="34" charset="-79"/>
              </a:rPr>
              <a:t>це</a:t>
            </a:r>
            <a:r>
              <a:rPr lang="ru-RU" sz="4800" dirty="0">
                <a:solidFill>
                  <a:schemeClr val="accent6">
                    <a:lumMod val="50000"/>
                  </a:schemeClr>
                </a:solidFill>
                <a:latin typeface="Mistral" panose="03090702030407020403" pitchFamily="66" charset="0"/>
                <a:cs typeface="David" panose="020E0502060401010101" pitchFamily="34" charset="-79"/>
              </a:rPr>
              <a:t> </a:t>
            </a:r>
            <a:r>
              <a:rPr lang="ru-RU" sz="4800" dirty="0" err="1">
                <a:solidFill>
                  <a:schemeClr val="accent6">
                    <a:lumMod val="50000"/>
                  </a:schemeClr>
                </a:solidFill>
                <a:latin typeface="Mistral" panose="03090702030407020403" pitchFamily="66" charset="0"/>
                <a:cs typeface="David" panose="020E0502060401010101" pitchFamily="34" charset="-79"/>
              </a:rPr>
              <a:t>найповільніший</a:t>
            </a:r>
            <a:r>
              <a:rPr lang="ru-RU" sz="4800" dirty="0">
                <a:solidFill>
                  <a:schemeClr val="accent6">
                    <a:lumMod val="50000"/>
                  </a:schemeClr>
                </a:solidFill>
                <a:latin typeface="Mistral" panose="03090702030407020403" pitchFamily="66" charset="0"/>
                <a:cs typeface="David" panose="020E0502060401010101" pitchFamily="34" charset="-79"/>
              </a:rPr>
              <a:t> шлях до перемоги. Тактика без </a:t>
            </a:r>
            <a:r>
              <a:rPr lang="ru-RU" sz="4800" dirty="0" err="1">
                <a:solidFill>
                  <a:schemeClr val="accent6">
                    <a:lumMod val="50000"/>
                  </a:schemeClr>
                </a:solidFill>
                <a:latin typeface="Mistral" panose="03090702030407020403" pitchFamily="66" charset="0"/>
                <a:cs typeface="David" panose="020E0502060401010101" pitchFamily="34" charset="-79"/>
              </a:rPr>
              <a:t>стратегії</a:t>
            </a:r>
            <a:r>
              <a:rPr lang="ru-RU" sz="4800" dirty="0">
                <a:solidFill>
                  <a:schemeClr val="accent6">
                    <a:lumMod val="50000"/>
                  </a:schemeClr>
                </a:solidFill>
                <a:latin typeface="Mistral" panose="03090702030407020403" pitchFamily="66" charset="0"/>
                <a:cs typeface="David" panose="020E0502060401010101" pitchFamily="34" charset="-79"/>
              </a:rPr>
              <a:t> - </a:t>
            </a:r>
            <a:r>
              <a:rPr lang="ru-RU" sz="4800" dirty="0" err="1">
                <a:solidFill>
                  <a:schemeClr val="accent6">
                    <a:lumMod val="50000"/>
                  </a:schemeClr>
                </a:solidFill>
                <a:latin typeface="Mistral" panose="03090702030407020403" pitchFamily="66" charset="0"/>
                <a:cs typeface="David" panose="020E0502060401010101" pitchFamily="34" charset="-79"/>
              </a:rPr>
              <a:t>це</a:t>
            </a:r>
            <a:r>
              <a:rPr lang="ru-RU" sz="4800" dirty="0">
                <a:solidFill>
                  <a:schemeClr val="accent6">
                    <a:lumMod val="50000"/>
                  </a:schemeClr>
                </a:solidFill>
                <a:latin typeface="Mistral" panose="03090702030407020403" pitchFamily="66" charset="0"/>
                <a:cs typeface="David" panose="020E0502060401010101" pitchFamily="34" charset="-79"/>
              </a:rPr>
              <a:t> просто </a:t>
            </a:r>
            <a:r>
              <a:rPr lang="ru-RU" sz="4800" dirty="0" err="1">
                <a:solidFill>
                  <a:schemeClr val="accent6">
                    <a:lumMod val="50000"/>
                  </a:schemeClr>
                </a:solidFill>
                <a:latin typeface="Mistral" panose="03090702030407020403" pitchFamily="66" charset="0"/>
                <a:cs typeface="David" panose="020E0502060401010101" pitchFamily="34" charset="-79"/>
              </a:rPr>
              <a:t>метушня</a:t>
            </a:r>
            <a:r>
              <a:rPr lang="ru-RU" sz="4800" dirty="0">
                <a:solidFill>
                  <a:schemeClr val="accent6">
                    <a:lumMod val="50000"/>
                  </a:schemeClr>
                </a:solidFill>
                <a:latin typeface="Mistral" panose="03090702030407020403" pitchFamily="66" charset="0"/>
                <a:cs typeface="David" panose="020E0502060401010101" pitchFamily="34" charset="-79"/>
              </a:rPr>
              <a:t> перед </a:t>
            </a:r>
            <a:r>
              <a:rPr lang="ru-RU" sz="4800" dirty="0" err="1">
                <a:solidFill>
                  <a:schemeClr val="accent6">
                    <a:lumMod val="50000"/>
                  </a:schemeClr>
                </a:solidFill>
                <a:latin typeface="Mistral" panose="03090702030407020403" pitchFamily="66" charset="0"/>
                <a:cs typeface="David" panose="020E0502060401010101" pitchFamily="34" charset="-79"/>
              </a:rPr>
              <a:t>поразкою</a:t>
            </a:r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  <a:latin typeface="Mistral" panose="03090702030407020403" pitchFamily="66" charset="0"/>
                <a:cs typeface="David" panose="020E0502060401010101" pitchFamily="34" charset="-79"/>
              </a:rPr>
              <a:t>.»</a:t>
            </a:r>
          </a:p>
          <a:p>
            <a:pPr indent="457200" algn="just"/>
            <a:endParaRPr lang="ru-RU" sz="4800" dirty="0" smtClean="0">
              <a:latin typeface="Mistral" panose="03090702030407020403" pitchFamily="66" charset="0"/>
              <a:cs typeface="David" panose="020E0502060401010101" pitchFamily="34" charset="-79"/>
            </a:endParaRPr>
          </a:p>
          <a:p>
            <a:pPr indent="457200" algn="r"/>
            <a:r>
              <a:rPr lang="uk-UA" sz="4800" b="1" dirty="0" err="1" smtClean="0">
                <a:latin typeface="Mistral" panose="03090702030407020403" pitchFamily="66" charset="0"/>
                <a:cs typeface="David" panose="020E0502060401010101" pitchFamily="34" charset="-79"/>
              </a:rPr>
              <a:t>Сунь-цзи</a:t>
            </a:r>
            <a:endParaRPr lang="ru-RU" sz="4800" b="1" dirty="0">
              <a:latin typeface="Mistral" panose="03090702030407020403" pitchFamily="66" charset="0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7716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Майкл Портер (Michael Porter) | Візіонер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54" y="19135"/>
            <a:ext cx="4181475" cy="487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205996" y="2276872"/>
            <a:ext cx="493167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Майкл Портер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професор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ділового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адміністрування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Гарвардської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бізнес-школи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Harvard Business School),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фахівець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ринках,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Розробив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конкурентних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хто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новою парадигмою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34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16632"/>
            <a:ext cx="87849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400" dirty="0" err="1">
                <a:latin typeface="Comic Sans MS" panose="030F0702030302020204" pitchFamily="66" charset="0"/>
              </a:rPr>
              <a:t>Дуже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багато</a:t>
            </a:r>
            <a:r>
              <a:rPr lang="ru-RU" sz="2400" dirty="0">
                <a:latin typeface="Comic Sans MS" panose="030F0702030302020204" pitchFamily="66" charset="0"/>
              </a:rPr>
              <a:t> часу та </a:t>
            </a:r>
            <a:r>
              <a:rPr lang="ru-RU" sz="2400" dirty="0" err="1">
                <a:latin typeface="Comic Sans MS" panose="030F0702030302020204" pitchFamily="66" charset="0"/>
              </a:rPr>
              <a:t>уваги</a:t>
            </a:r>
            <a:r>
              <a:rPr lang="ru-RU" sz="2400" dirty="0">
                <a:latin typeface="Comic Sans MS" panose="030F0702030302020204" pitchFamily="66" charset="0"/>
              </a:rPr>
              <a:t> Портер </a:t>
            </a:r>
            <a:r>
              <a:rPr lang="ru-RU" sz="2400" dirty="0" err="1">
                <a:latin typeface="Comic Sans MS" panose="030F0702030302020204" pitchFamily="66" charset="0"/>
              </a:rPr>
              <a:t>приділяє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питанням</a:t>
            </a:r>
            <a:r>
              <a:rPr lang="ru-RU" sz="2400" dirty="0"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latin typeface="Comic Sans MS" panose="030F0702030302020204" pitchFamily="66" charset="0"/>
              </a:rPr>
              <a:t>пов’язаним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зі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стратегією</a:t>
            </a:r>
            <a:r>
              <a:rPr lang="ru-RU" sz="2400" dirty="0">
                <a:latin typeface="Comic Sans MS" panose="030F0702030302020204" pitchFamily="66" charset="0"/>
              </a:rPr>
              <a:t>. </a:t>
            </a:r>
            <a:r>
              <a:rPr lang="ru-RU" sz="2400" dirty="0" err="1">
                <a:latin typeface="Comic Sans MS" panose="030F0702030302020204" pitchFamily="66" charset="0"/>
              </a:rPr>
              <a:t>Він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вважає</a:t>
            </a:r>
            <a:r>
              <a:rPr lang="ru-RU" sz="2400" dirty="0"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latin typeface="Comic Sans MS" panose="030F0702030302020204" pitchFamily="66" charset="0"/>
              </a:rPr>
              <a:t>що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управлінцям</a:t>
            </a:r>
            <a:r>
              <a:rPr lang="ru-RU" sz="2400" dirty="0"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latin typeface="Comic Sans MS" panose="030F0702030302020204" pitchFamily="66" charset="0"/>
              </a:rPr>
              <a:t>які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займаються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розробкою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стратегічних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планів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компанії</a:t>
            </a:r>
            <a:r>
              <a:rPr lang="ru-RU" sz="2400" dirty="0">
                <a:latin typeface="Comic Sans MS" panose="030F0702030302020204" pitchFamily="66" charset="0"/>
              </a:rPr>
              <a:t> часто не </a:t>
            </a:r>
            <a:r>
              <a:rPr lang="ru-RU" sz="2400" dirty="0" err="1">
                <a:latin typeface="Comic Sans MS" panose="030F0702030302020204" pitchFamily="66" charset="0"/>
              </a:rPr>
              <a:t>вистачає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простоти</a:t>
            </a:r>
            <a:r>
              <a:rPr lang="ru-RU" sz="2400" dirty="0">
                <a:latin typeface="Comic Sans MS" panose="030F0702030302020204" pitchFamily="66" charset="0"/>
              </a:rPr>
              <a:t> та </a:t>
            </a:r>
            <a:r>
              <a:rPr lang="ru-RU" sz="2400" dirty="0" err="1">
                <a:latin typeface="Comic Sans MS" panose="030F0702030302020204" pitchFamily="66" charset="0"/>
              </a:rPr>
              <a:t>ясності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уявлень</a:t>
            </a:r>
            <a:r>
              <a:rPr lang="ru-RU" sz="2400" dirty="0">
                <a:latin typeface="Comic Sans MS" panose="030F0702030302020204" pitchFamily="66" charset="0"/>
              </a:rPr>
              <a:t> про те, </a:t>
            </a:r>
            <a:r>
              <a:rPr lang="ru-RU" sz="2400" dirty="0" err="1">
                <a:latin typeface="Comic Sans MS" panose="030F0702030302020204" pitchFamily="66" charset="0"/>
              </a:rPr>
              <a:t>що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таке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стратегія</a:t>
            </a:r>
            <a:r>
              <a:rPr lang="ru-RU" sz="2400" dirty="0">
                <a:latin typeface="Comic Sans MS" panose="030F0702030302020204" pitchFamily="66" charset="0"/>
              </a:rPr>
              <a:t> і в </a:t>
            </a:r>
            <a:r>
              <a:rPr lang="ru-RU" sz="2400" dirty="0" err="1">
                <a:latin typeface="Comic Sans MS" panose="030F0702030302020204" pitchFamily="66" charset="0"/>
              </a:rPr>
              <a:t>чому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полягає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її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успішність</a:t>
            </a:r>
            <a:r>
              <a:rPr lang="ru-RU" sz="2400" dirty="0">
                <a:latin typeface="Comic Sans MS" panose="030F0702030302020204" pitchFamily="66" charset="0"/>
              </a:rPr>
              <a:t>. </a:t>
            </a:r>
            <a:endParaRPr lang="ru-RU" sz="2400" dirty="0" smtClean="0">
              <a:latin typeface="Comic Sans MS" panose="030F0702030302020204" pitchFamily="66" charset="0"/>
            </a:endParaRPr>
          </a:p>
          <a:p>
            <a:pPr indent="457200" algn="just"/>
            <a:r>
              <a:rPr lang="ru-RU" sz="2400" dirty="0" err="1" smtClean="0">
                <a:latin typeface="Comic Sans MS" panose="030F0702030302020204" pitchFamily="66" charset="0"/>
              </a:rPr>
              <a:t>М.Портер</a:t>
            </a:r>
            <a:r>
              <a:rPr lang="ru-RU" sz="2400" dirty="0" smtClean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виділяє</a:t>
            </a:r>
            <a:r>
              <a:rPr lang="ru-RU" sz="2400" dirty="0">
                <a:latin typeface="Comic Sans MS" panose="030F0702030302020204" pitchFamily="66" charset="0"/>
              </a:rPr>
              <a:t> три </a:t>
            </a:r>
            <a:r>
              <a:rPr lang="ru-RU" sz="2400" dirty="0" err="1">
                <a:latin typeface="Comic Sans MS" panose="030F0702030302020204" pitchFamily="66" charset="0"/>
              </a:rPr>
              <a:t>базові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конкурентні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стратегії</a:t>
            </a:r>
            <a:r>
              <a:rPr lang="ru-RU" sz="2400" dirty="0"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latin typeface="Comic Sans MS" panose="030F0702030302020204" pitchFamily="66" charset="0"/>
              </a:rPr>
              <a:t>які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мають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універсальний</a:t>
            </a:r>
            <a:r>
              <a:rPr lang="ru-RU" sz="2400" dirty="0">
                <a:latin typeface="Comic Sans MS" panose="030F0702030302020204" pitchFamily="66" charset="0"/>
              </a:rPr>
              <a:t> характер, </a:t>
            </a:r>
            <a:r>
              <a:rPr lang="ru-RU" sz="2400" dirty="0" err="1">
                <a:latin typeface="Comic Sans MS" panose="030F0702030302020204" pitchFamily="66" charset="0"/>
              </a:rPr>
              <a:t>тобто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можуть</a:t>
            </a:r>
            <a:r>
              <a:rPr lang="ru-RU" sz="2400" dirty="0">
                <a:latin typeface="Comic Sans MS" panose="030F0702030302020204" pitchFamily="66" charset="0"/>
              </a:rPr>
              <a:t> бути </a:t>
            </a:r>
            <a:r>
              <a:rPr lang="ru-RU" sz="2400" dirty="0" err="1">
                <a:latin typeface="Comic Sans MS" panose="030F0702030302020204" pitchFamily="66" charset="0"/>
              </a:rPr>
              <a:t>використані</a:t>
            </a:r>
            <a:r>
              <a:rPr lang="ru-RU" sz="2400" dirty="0">
                <a:latin typeface="Comic Sans MS" panose="030F0702030302020204" pitchFamily="66" charset="0"/>
              </a:rPr>
              <a:t> в будь-</a:t>
            </a:r>
            <a:r>
              <a:rPr lang="ru-RU" sz="2400" dirty="0" err="1">
                <a:latin typeface="Comic Sans MS" panose="030F0702030302020204" pitchFamily="66" charset="0"/>
              </a:rPr>
              <a:t>якому</a:t>
            </a:r>
            <a:r>
              <a:rPr lang="ru-RU" sz="2400" dirty="0">
                <a:latin typeface="Comic Sans MS" panose="030F0702030302020204" pitchFamily="66" charset="0"/>
              </a:rPr>
              <a:t> конкурентному </a:t>
            </a:r>
            <a:r>
              <a:rPr lang="ru-RU" sz="2400" dirty="0" err="1">
                <a:latin typeface="Comic Sans MS" panose="030F0702030302020204" pitchFamily="66" charset="0"/>
              </a:rPr>
              <a:t>середовищі</a:t>
            </a:r>
            <a:r>
              <a:rPr lang="ru-RU" sz="2400" dirty="0">
                <a:latin typeface="Comic Sans MS" panose="030F0702030302020204" pitchFamily="66" charset="0"/>
              </a:rPr>
              <a:t> будь-</a:t>
            </a:r>
            <a:r>
              <a:rPr lang="ru-RU" sz="2400" dirty="0" err="1">
                <a:latin typeface="Comic Sans MS" panose="030F0702030302020204" pitchFamily="66" charset="0"/>
              </a:rPr>
              <a:t>яким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підприємством</a:t>
            </a:r>
            <a:r>
              <a:rPr lang="ru-RU" sz="2400" dirty="0">
                <a:latin typeface="Comic Sans MS" panose="030F0702030302020204" pitchFamily="66" charset="0"/>
              </a:rPr>
              <a:t> і </a:t>
            </a:r>
            <a:r>
              <a:rPr lang="ru-RU" sz="2400" dirty="0" err="1">
                <a:latin typeface="Comic Sans MS" panose="030F0702030302020204" pitchFamily="66" charset="0"/>
              </a:rPr>
              <a:t>забезпечити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конкурентні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переваги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pic>
        <p:nvPicPr>
          <p:cNvPr id="3" name="Picture 4" descr="ÐÐ°ÑÑÐ¸Ð½ÐºÐ¸ Ð¿Ð¾ Ð·Ð°Ð¿ÑÐ¾ÑÑ 3Ð´ ÑÐµÐ»Ð¾Ð²ÐµÑÐºÐ¸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444" b="92444" l="9772" r="89577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982834"/>
            <a:ext cx="1844058" cy="2703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559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1" y="109392"/>
            <a:ext cx="8712968" cy="646331"/>
          </a:xfrm>
          <a:prstGeom prst="rect">
            <a:avLst/>
          </a:prstGeom>
          <a:solidFill>
            <a:srgbClr val="FFDBB7">
              <a:alpha val="76863"/>
            </a:srgb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>
            <a:softEdge rad="635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663300"/>
                </a:solidFill>
                <a:latin typeface="Garamond" panose="02020404030301010803" pitchFamily="18" charset="0"/>
                <a:ea typeface="MingLiU-ExtB" pitchFamily="18" charset="-120"/>
                <a:cs typeface="DaunPenh" panose="01010101010101010101" pitchFamily="2" charset="0"/>
              </a:rPr>
              <a:t>1.Лідерство за </a:t>
            </a:r>
            <a:r>
              <a:rPr lang="ru-RU" sz="3600" b="1" dirty="0" err="1" smtClean="0">
                <a:solidFill>
                  <a:srgbClr val="663300"/>
                </a:solidFill>
                <a:latin typeface="Garamond" panose="02020404030301010803" pitchFamily="18" charset="0"/>
                <a:ea typeface="MingLiU-ExtB" pitchFamily="18" charset="-120"/>
                <a:cs typeface="DaunPenh" panose="01010101010101010101" pitchFamily="2" charset="0"/>
              </a:rPr>
              <a:t>витратами</a:t>
            </a:r>
            <a:endParaRPr lang="ru-RU" sz="3600" b="1" dirty="0">
              <a:solidFill>
                <a:srgbClr val="663300"/>
              </a:solidFill>
              <a:latin typeface="Garamond" panose="02020404030301010803" pitchFamily="18" charset="0"/>
              <a:ea typeface="MingLiU-ExtB" pitchFamily="18" charset="-120"/>
              <a:cs typeface="DaunPenh" panose="01010101010101010101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5886" y="817215"/>
            <a:ext cx="889811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400" dirty="0" err="1">
                <a:latin typeface="Comic Sans MS" panose="030F0702030302020204" pitchFamily="66" charset="0"/>
              </a:rPr>
              <a:t>Лідерство</a:t>
            </a:r>
            <a:r>
              <a:rPr lang="ru-RU" sz="2400" dirty="0">
                <a:latin typeface="Comic Sans MS" panose="030F0702030302020204" pitchFamily="66" charset="0"/>
              </a:rPr>
              <a:t> за </a:t>
            </a:r>
            <a:r>
              <a:rPr lang="ru-RU" sz="2400" dirty="0" err="1">
                <a:latin typeface="Comic Sans MS" panose="030F0702030302020204" pitchFamily="66" charset="0"/>
              </a:rPr>
              <a:t>витратами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означає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smtClean="0">
                <a:latin typeface="Comic Sans MS" panose="030F0702030302020204" pitchFamily="66" charset="0"/>
              </a:rPr>
              <a:t>продаж </a:t>
            </a:r>
            <a:r>
              <a:rPr lang="ru-RU" sz="2400" dirty="0" err="1">
                <a:latin typeface="Comic Sans MS" panose="030F0702030302020204" pitchFamily="66" charset="0"/>
              </a:rPr>
              <a:t>масового</a:t>
            </a:r>
            <a:r>
              <a:rPr lang="ru-RU" sz="2400" dirty="0">
                <a:latin typeface="Comic Sans MS" panose="030F0702030302020204" pitchFamily="66" charset="0"/>
              </a:rPr>
              <a:t> стандартного товару (</a:t>
            </a:r>
            <a:r>
              <a:rPr lang="ru-RU" sz="2400" dirty="0" err="1">
                <a:latin typeface="Comic Sans MS" panose="030F0702030302020204" pitchFamily="66" charset="0"/>
              </a:rPr>
              <a:t>послуги</a:t>
            </a:r>
            <a:r>
              <a:rPr lang="ru-RU" sz="2400" dirty="0">
                <a:latin typeface="Comic Sans MS" panose="030F0702030302020204" pitchFamily="66" charset="0"/>
              </a:rPr>
              <a:t>) по </a:t>
            </a:r>
            <a:r>
              <a:rPr lang="ru-RU" sz="2400" dirty="0" err="1">
                <a:latin typeface="Comic Sans MS" panose="030F0702030302020204" pitchFamily="66" charset="0"/>
              </a:rPr>
              <a:t>нижчих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ніж</a:t>
            </a:r>
            <a:r>
              <a:rPr lang="ru-RU" sz="2400" dirty="0">
                <a:latin typeface="Comic Sans MS" panose="030F0702030302020204" pitchFamily="66" charset="0"/>
              </a:rPr>
              <a:t> у конкурента </a:t>
            </a:r>
            <a:r>
              <a:rPr lang="ru-RU" sz="2400" dirty="0" err="1">
                <a:latin typeface="Comic Sans MS" panose="030F0702030302020204" pitchFamily="66" charset="0"/>
              </a:rPr>
              <a:t>цінах</a:t>
            </a:r>
            <a:r>
              <a:rPr lang="ru-RU" sz="2400" dirty="0">
                <a:latin typeface="Comic Sans MS" panose="030F0702030302020204" pitchFamily="66" charset="0"/>
              </a:rPr>
              <a:t> за </a:t>
            </a:r>
            <a:r>
              <a:rPr lang="ru-RU" sz="2400" dirty="0" err="1">
                <a:latin typeface="Comic Sans MS" panose="030F0702030302020204" pitchFamily="66" charset="0"/>
              </a:rPr>
              <a:t>рахунок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скорочення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витрат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або</a:t>
            </a:r>
            <a:r>
              <a:rPr lang="ru-RU" sz="2400" dirty="0">
                <a:latin typeface="Comic Sans MS" panose="030F0702030302020204" pitchFamily="66" charset="0"/>
              </a:rPr>
              <a:t> за </a:t>
            </a:r>
            <a:r>
              <a:rPr lang="ru-RU" sz="2400" dirty="0" err="1">
                <a:latin typeface="Comic Sans MS" panose="030F0702030302020204" pitchFamily="66" charset="0"/>
              </a:rPr>
              <a:t>рахунок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реклами</a:t>
            </a:r>
            <a:r>
              <a:rPr lang="ru-RU" sz="2400" dirty="0">
                <a:latin typeface="Comic Sans MS" panose="030F0702030302020204" pitchFamily="66" charset="0"/>
              </a:rPr>
              <a:t> при </a:t>
            </a:r>
            <a:r>
              <a:rPr lang="ru-RU" sz="2400" dirty="0" err="1">
                <a:latin typeface="Comic Sans MS" panose="030F0702030302020204" pitchFamily="66" charset="0"/>
              </a:rPr>
              <a:t>незмінних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цінах</a:t>
            </a:r>
            <a:r>
              <a:rPr lang="ru-RU" sz="2400" dirty="0" smtClean="0">
                <a:latin typeface="Comic Sans MS" panose="030F0702030302020204" pitchFamily="66" charset="0"/>
              </a:rPr>
              <a:t>.</a:t>
            </a:r>
          </a:p>
          <a:p>
            <a:pPr indent="457200" algn="just"/>
            <a:r>
              <a:rPr lang="ru-RU" sz="2400" dirty="0" err="1">
                <a:latin typeface="Comic Sans MS" panose="030F0702030302020204" pitchFamily="66" charset="0"/>
              </a:rPr>
              <a:t>Ця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стратегія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базується</a:t>
            </a:r>
            <a:r>
              <a:rPr lang="ru-RU" sz="2400" dirty="0">
                <a:latin typeface="Comic Sans MS" panose="030F0702030302020204" pitchFamily="66" charset="0"/>
              </a:rPr>
              <a:t> на </a:t>
            </a:r>
            <a:r>
              <a:rPr lang="ru-RU" sz="2400" dirty="0" err="1">
                <a:latin typeface="Comic Sans MS" panose="030F0702030302020204" pitchFamily="66" charset="0"/>
              </a:rPr>
              <a:t>оптимізації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всіх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частин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виробничо-управлінської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системи</a:t>
            </a:r>
            <a:r>
              <a:rPr lang="ru-RU" sz="2400" dirty="0">
                <a:latin typeface="Comic Sans MS" panose="030F0702030302020204" pitchFamily="66" charset="0"/>
              </a:rPr>
              <a:t>: </a:t>
            </a:r>
            <a:r>
              <a:rPr lang="ru-RU" sz="2400" dirty="0" err="1">
                <a:latin typeface="Comic Sans MS" panose="030F0702030302020204" pitchFamily="66" charset="0"/>
              </a:rPr>
              <a:t>виробничих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потужностей</a:t>
            </a:r>
            <a:r>
              <a:rPr lang="ru-RU" sz="2400" dirty="0"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latin typeface="Comic Sans MS" panose="030F0702030302020204" pitchFamily="66" charset="0"/>
              </a:rPr>
              <a:t>які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використовують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технологічні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переваги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великомасштабного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виробництва</a:t>
            </a:r>
            <a:r>
              <a:rPr lang="ru-RU" sz="2400" dirty="0"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latin typeface="Comic Sans MS" panose="030F0702030302020204" pitchFamily="66" charset="0"/>
              </a:rPr>
              <a:t>рівня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витрат</a:t>
            </a:r>
            <a:r>
              <a:rPr lang="ru-RU" sz="2400" dirty="0">
                <a:latin typeface="Comic Sans MS" panose="030F0702030302020204" pitchFamily="66" charset="0"/>
              </a:rPr>
              <a:t> на </a:t>
            </a:r>
            <a:r>
              <a:rPr lang="ru-RU" sz="2400" dirty="0" err="1">
                <a:latin typeface="Comic Sans MS" panose="030F0702030302020204" pitchFamily="66" charset="0"/>
              </a:rPr>
              <a:t>сировину</a:t>
            </a:r>
            <a:r>
              <a:rPr lang="ru-RU" sz="2400" dirty="0"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latin typeface="Comic Sans MS" panose="030F0702030302020204" pitchFamily="66" charset="0"/>
              </a:rPr>
              <a:t>матеріали</a:t>
            </a:r>
            <a:r>
              <a:rPr lang="ru-RU" sz="2400" dirty="0"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latin typeface="Comic Sans MS" panose="030F0702030302020204" pitchFamily="66" charset="0"/>
              </a:rPr>
              <a:t>енергоносії</a:t>
            </a:r>
            <a:r>
              <a:rPr lang="ru-RU" sz="2400" dirty="0">
                <a:latin typeface="Comic Sans MS" panose="030F0702030302020204" pitchFamily="66" charset="0"/>
              </a:rPr>
              <a:t>; </a:t>
            </a:r>
            <a:r>
              <a:rPr lang="ru-RU" sz="2400" dirty="0" err="1">
                <a:latin typeface="Comic Sans MS" panose="030F0702030302020204" pitchFamily="66" charset="0"/>
              </a:rPr>
              <a:t>продуктивності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праці</a:t>
            </a:r>
            <a:r>
              <a:rPr lang="ru-RU" sz="2400" dirty="0"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latin typeface="Comic Sans MS" panose="030F0702030302020204" pitchFamily="66" charset="0"/>
              </a:rPr>
              <a:t>структури</a:t>
            </a:r>
            <a:r>
              <a:rPr lang="ru-RU" sz="2400" dirty="0">
                <a:latin typeface="Comic Sans MS" panose="030F0702030302020204" pitchFamily="66" charset="0"/>
              </a:rPr>
              <a:t> систем </a:t>
            </a:r>
            <a:r>
              <a:rPr lang="ru-RU" sz="2400" dirty="0" err="1">
                <a:latin typeface="Comic Sans MS" panose="030F0702030302020204" pitchFamily="66" charset="0"/>
              </a:rPr>
              <a:t>розподілу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тощо</a:t>
            </a:r>
            <a:r>
              <a:rPr lang="ru-RU" sz="2400" dirty="0"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latin typeface="Comic Sans MS" panose="030F0702030302020204" pitchFamily="66" charset="0"/>
              </a:rPr>
              <a:t>тобто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орієнтуванні</a:t>
            </a:r>
            <a:r>
              <a:rPr lang="ru-RU" sz="2400" dirty="0">
                <a:latin typeface="Comic Sans MS" panose="030F0702030302020204" pitchFamily="66" charset="0"/>
              </a:rPr>
              <a:t> на </a:t>
            </a:r>
            <a:r>
              <a:rPr lang="ru-RU" sz="2400" dirty="0" err="1">
                <a:latin typeface="Comic Sans MS" panose="030F0702030302020204" pitchFamily="66" charset="0"/>
              </a:rPr>
              <a:t>високий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рівень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показників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ефективності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виробництва</a:t>
            </a:r>
            <a:r>
              <a:rPr lang="ru-RU" sz="2400" dirty="0">
                <a:latin typeface="Comic Sans MS" panose="030F0702030302020204" pitchFamily="66" charset="0"/>
              </a:rPr>
              <a:t>. </a:t>
            </a:r>
            <a:r>
              <a:rPr lang="ru-RU" sz="2400" dirty="0" err="1">
                <a:latin typeface="Comic Sans MS" panose="030F0702030302020204" pitchFamily="66" charset="0"/>
              </a:rPr>
              <a:t>Водночас</a:t>
            </a:r>
            <a:r>
              <a:rPr lang="ru-RU" sz="2400" dirty="0"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latin typeface="Comic Sans MS" panose="030F0702030302020204" pitchFamily="66" charset="0"/>
              </a:rPr>
              <a:t>ця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стратегія</a:t>
            </a:r>
            <a:r>
              <a:rPr lang="ru-RU" sz="2400" dirty="0">
                <a:latin typeface="Comic Sans MS" panose="030F0702030302020204" pitchFamily="66" charset="0"/>
              </a:rPr>
              <a:t> не повинна </a:t>
            </a:r>
            <a:r>
              <a:rPr lang="ru-RU" sz="2400" dirty="0" err="1">
                <a:latin typeface="Comic Sans MS" panose="030F0702030302020204" pitchFamily="66" charset="0"/>
              </a:rPr>
              <a:t>знижувати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інші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показники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конкурентоспроможності</a:t>
            </a:r>
            <a:r>
              <a:rPr lang="ru-RU" sz="2400" dirty="0">
                <a:latin typeface="Comic Sans MS" panose="030F0702030302020204" pitchFamily="66" charset="0"/>
              </a:rPr>
              <a:t>: </a:t>
            </a:r>
            <a:r>
              <a:rPr lang="ru-RU" sz="2400" dirty="0" err="1">
                <a:latin typeface="Comic Sans MS" panose="030F0702030302020204" pitchFamily="66" charset="0"/>
              </a:rPr>
              <a:t>якості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виготовлення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окремих</a:t>
            </a:r>
            <a:r>
              <a:rPr lang="ru-RU" sz="2400" dirty="0">
                <a:latin typeface="Comic Sans MS" panose="030F0702030302020204" pitchFamily="66" charset="0"/>
              </a:rPr>
              <a:t> деталей, </a:t>
            </a:r>
            <a:r>
              <a:rPr lang="ru-RU" sz="2400" dirty="0" err="1">
                <a:latin typeface="Comic Sans MS" panose="030F0702030302020204" pitchFamily="66" charset="0"/>
              </a:rPr>
              <a:t>швидкій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доставці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продукції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покупцям</a:t>
            </a:r>
            <a:r>
              <a:rPr lang="ru-RU" sz="2400" dirty="0">
                <a:latin typeface="Comic Sans MS" panose="030F0702030302020204" pitchFamily="66" charset="0"/>
              </a:rPr>
              <a:t> і </a:t>
            </a:r>
            <a:r>
              <a:rPr lang="ru-RU" sz="2400" dirty="0" err="1">
                <a:latin typeface="Comic Sans MS" panose="030F0702030302020204" pitchFamily="66" charset="0"/>
              </a:rPr>
              <a:t>відповідному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рівню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сервісу</a:t>
            </a:r>
            <a:r>
              <a:rPr lang="ru-RU" sz="2400" dirty="0"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latin typeface="Comic Sans MS" panose="030F0702030302020204" pitchFamily="66" charset="0"/>
              </a:rPr>
              <a:t>надійності</a:t>
            </a:r>
            <a:r>
              <a:rPr lang="ru-RU" sz="2400" dirty="0">
                <a:latin typeface="Comic Sans MS" panose="030F0702030302020204" pitchFamily="66" charset="0"/>
              </a:rPr>
              <a:t> та </a:t>
            </a:r>
            <a:r>
              <a:rPr lang="ru-RU" sz="2400" dirty="0" err="1">
                <a:latin typeface="Comic Sans MS" panose="030F0702030302020204" pitchFamily="66" charset="0"/>
              </a:rPr>
              <a:t>технічній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взаємодоповненості</a:t>
            </a:r>
            <a:r>
              <a:rPr lang="ru-RU" sz="2400" dirty="0">
                <a:latin typeface="Comic Sans MS" panose="030F0702030302020204" pitchFamily="66" charset="0"/>
              </a:rPr>
              <a:t> до </a:t>
            </a:r>
            <a:r>
              <a:rPr lang="ru-RU" sz="2400" dirty="0" err="1">
                <a:latin typeface="Comic Sans MS" panose="030F0702030302020204" pitchFamily="66" charset="0"/>
              </a:rPr>
              <a:t>раніше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виготовлених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частин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тощо</a:t>
            </a:r>
            <a:r>
              <a:rPr lang="ru-RU" sz="2400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119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124744"/>
            <a:ext cx="878497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2400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Comic Sans MS" panose="030F0702030302020204" pitchFamily="66" charset="0"/>
              </a:rPr>
              <a:t>для </a:t>
            </a:r>
            <a:r>
              <a:rPr lang="ru-RU" sz="2400" dirty="0" err="1">
                <a:latin typeface="Comic Sans MS" panose="030F0702030302020204" pitchFamily="66" charset="0"/>
              </a:rPr>
              <a:t>конкурентів</a:t>
            </a:r>
            <a:r>
              <a:rPr lang="ru-RU" sz="2400" dirty="0">
                <a:latin typeface="Comic Sans MS" panose="030F0702030302020204" pitchFamily="66" charset="0"/>
              </a:rPr>
              <a:t> — у </a:t>
            </a:r>
            <a:r>
              <a:rPr lang="ru-RU" sz="2400" dirty="0" err="1">
                <a:latin typeface="Comic Sans MS" panose="030F0702030302020204" pitchFamily="66" charset="0"/>
              </a:rPr>
              <a:t>підприємства</a:t>
            </a:r>
            <a:r>
              <a:rPr lang="ru-RU" sz="2400" dirty="0">
                <a:latin typeface="Comic Sans MS" panose="030F0702030302020204" pitchFamily="66" charset="0"/>
              </a:rPr>
              <a:t> з </a:t>
            </a:r>
            <a:r>
              <a:rPr lang="ru-RU" sz="2400" dirty="0" err="1">
                <a:latin typeface="Comic Sans MS" panose="030F0702030302020204" pitchFamily="66" charset="0"/>
              </a:rPr>
              <a:t>найменшими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витратами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краща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конкурентна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позиція</a:t>
            </a:r>
            <a:r>
              <a:rPr lang="ru-RU" sz="2400" dirty="0">
                <a:latin typeface="Comic Sans MS" panose="030F0702030302020204" pitchFamily="66" charset="0"/>
              </a:rPr>
              <a:t> на ринках, де </a:t>
            </a:r>
            <a:r>
              <a:rPr lang="ru-RU" sz="2400" dirty="0" err="1">
                <a:latin typeface="Comic Sans MS" panose="030F0702030302020204" pitchFamily="66" charset="0"/>
              </a:rPr>
              <a:t>домінує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цінова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 smtClean="0">
                <a:latin typeface="Comic Sans MS" panose="030F0702030302020204" pitchFamily="66" charset="0"/>
              </a:rPr>
              <a:t>конкуренція</a:t>
            </a:r>
            <a:r>
              <a:rPr lang="ru-RU" sz="2400" dirty="0" smtClean="0">
                <a:latin typeface="Comic Sans MS" panose="030F0702030302020204" pitchFamily="66" charset="0"/>
              </a:rPr>
              <a:t>;</a:t>
            </a:r>
            <a:endParaRPr lang="ru-RU" sz="2400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Comic Sans MS" panose="030F0702030302020204" pitchFamily="66" charset="0"/>
              </a:rPr>
              <a:t>для </a:t>
            </a:r>
            <a:r>
              <a:rPr lang="ru-RU" sz="2400" dirty="0" err="1">
                <a:latin typeface="Comic Sans MS" panose="030F0702030302020204" pitchFamily="66" charset="0"/>
              </a:rPr>
              <a:t>споживачів</a:t>
            </a:r>
            <a:r>
              <a:rPr lang="ru-RU" sz="2400" dirty="0">
                <a:latin typeface="Comic Sans MS" panose="030F0702030302020204" pitchFamily="66" charset="0"/>
              </a:rPr>
              <a:t> — </a:t>
            </a:r>
            <a:r>
              <a:rPr lang="ru-RU" sz="2400" dirty="0" err="1">
                <a:latin typeface="Comic Sans MS" panose="030F0702030302020204" pitchFamily="66" charset="0"/>
              </a:rPr>
              <a:t>відносно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низькі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ціни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лідера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спонукають</a:t>
            </a:r>
            <a:r>
              <a:rPr lang="ru-RU" sz="2400" dirty="0">
                <a:latin typeface="Comic Sans MS" panose="030F0702030302020204" pitchFamily="66" charset="0"/>
              </a:rPr>
              <a:t> до </a:t>
            </a:r>
            <a:r>
              <a:rPr lang="ru-RU" sz="2400" dirty="0" err="1">
                <a:latin typeface="Comic Sans MS" panose="030F0702030302020204" pitchFamily="66" charset="0"/>
              </a:rPr>
              <a:t>купівлі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його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продукції</a:t>
            </a:r>
            <a:r>
              <a:rPr lang="ru-RU" sz="2400" dirty="0"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latin typeface="Comic Sans MS" panose="030F0702030302020204" pitchFamily="66" charset="0"/>
              </a:rPr>
              <a:t>відшкодовуючи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витрати</a:t>
            </a:r>
            <a:r>
              <a:rPr lang="ru-RU" sz="2400" dirty="0">
                <a:latin typeface="Comic Sans MS" panose="030F0702030302020204" pitchFamily="66" charset="0"/>
              </a:rPr>
              <a:t> на </a:t>
            </a:r>
            <a:r>
              <a:rPr lang="ru-RU" sz="2400" dirty="0" err="1">
                <a:latin typeface="Comic Sans MS" panose="030F0702030302020204" pitchFamily="66" charset="0"/>
              </a:rPr>
              <a:t>виробництво</a:t>
            </a:r>
            <a:r>
              <a:rPr lang="ru-RU" sz="2400" dirty="0">
                <a:latin typeface="Comic Sans MS" panose="030F0702030302020204" pitchFamily="66" charset="0"/>
              </a:rPr>
              <a:t> та </a:t>
            </a:r>
            <a:r>
              <a:rPr lang="ru-RU" sz="2400" dirty="0" err="1">
                <a:latin typeface="Comic Sans MS" panose="030F0702030302020204" pitchFamily="66" charset="0"/>
              </a:rPr>
              <a:t>забезпечуючи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маржинальний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прибуток</a:t>
            </a:r>
            <a:r>
              <a:rPr lang="ru-RU" sz="2400" dirty="0">
                <a:latin typeface="Comic Sans MS" panose="030F0702030302020204" pitchFamily="66" charset="0"/>
              </a:rPr>
              <a:t> для </a:t>
            </a:r>
            <a:r>
              <a:rPr lang="ru-RU" sz="2400" dirty="0" err="1">
                <a:latin typeface="Comic Sans MS" panose="030F0702030302020204" pitchFamily="66" charset="0"/>
              </a:rPr>
              <a:t>подальшого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розвитку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 smtClean="0">
                <a:latin typeface="Comic Sans MS" panose="030F0702030302020204" pitchFamily="66" charset="0"/>
              </a:rPr>
              <a:t>фірми</a:t>
            </a:r>
            <a:r>
              <a:rPr lang="ru-RU" sz="2400" dirty="0" smtClean="0">
                <a:latin typeface="Comic Sans MS" panose="030F0702030302020204" pitchFamily="66" charset="0"/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dirty="0" smtClean="0"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Comic Sans MS" panose="030F0702030302020204" pitchFamily="66" charset="0"/>
              </a:rPr>
              <a:t>для </a:t>
            </a:r>
            <a:r>
              <a:rPr lang="ru-RU" sz="2400" dirty="0" err="1">
                <a:latin typeface="Comic Sans MS" panose="030F0702030302020204" pitchFamily="66" charset="0"/>
              </a:rPr>
              <a:t>постачальників</a:t>
            </a:r>
            <a:r>
              <a:rPr lang="ru-RU" sz="2400" dirty="0">
                <a:latin typeface="Comic Sans MS" panose="030F0702030302020204" pitchFamily="66" charset="0"/>
              </a:rPr>
              <a:t> — </a:t>
            </a:r>
            <a:r>
              <a:rPr lang="ru-RU" sz="2400" dirty="0" err="1">
                <a:latin typeface="Comic Sans MS" panose="030F0702030302020204" pitchFamily="66" charset="0"/>
              </a:rPr>
              <a:t>більша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частка</a:t>
            </a:r>
            <a:r>
              <a:rPr lang="ru-RU" sz="2400" dirty="0">
                <a:latin typeface="Comic Sans MS" panose="030F0702030302020204" pitchFamily="66" charset="0"/>
              </a:rPr>
              <a:t> ринку </a:t>
            </a:r>
            <a:r>
              <a:rPr lang="ru-RU" sz="2400" dirty="0" err="1">
                <a:latin typeface="Comic Sans MS" panose="030F0702030302020204" pitchFamily="66" charset="0"/>
              </a:rPr>
              <a:t>дає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змогу</a:t>
            </a:r>
            <a:r>
              <a:rPr lang="ru-RU" sz="2400" dirty="0">
                <a:latin typeface="Comic Sans MS" panose="030F0702030302020204" pitchFamily="66" charset="0"/>
              </a:rPr>
              <a:t> «</a:t>
            </a:r>
            <a:r>
              <a:rPr lang="ru-RU" sz="2400" dirty="0" err="1">
                <a:latin typeface="Comic Sans MS" panose="030F0702030302020204" pitchFamily="66" charset="0"/>
              </a:rPr>
              <a:t>перебирати</a:t>
            </a:r>
            <a:r>
              <a:rPr lang="ru-RU" sz="2400" dirty="0">
                <a:latin typeface="Comic Sans MS" panose="030F0702030302020204" pitchFamily="66" charset="0"/>
              </a:rPr>
              <a:t> на себе» </a:t>
            </a:r>
            <a:r>
              <a:rPr lang="ru-RU" sz="2400" dirty="0" err="1">
                <a:latin typeface="Comic Sans MS" panose="030F0702030302020204" pitchFamily="66" charset="0"/>
              </a:rPr>
              <a:t>великі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обсяги</a:t>
            </a:r>
            <a:r>
              <a:rPr lang="ru-RU" sz="2400" dirty="0">
                <a:latin typeface="Comic Sans MS" panose="030F0702030302020204" pitchFamily="66" charset="0"/>
              </a:rPr>
              <a:t> поставок </a:t>
            </a:r>
            <a:r>
              <a:rPr lang="ru-RU" sz="2400" dirty="0" err="1">
                <a:latin typeface="Comic Sans MS" panose="030F0702030302020204" pitchFamily="66" charset="0"/>
              </a:rPr>
              <a:t>сировини</a:t>
            </a:r>
            <a:r>
              <a:rPr lang="ru-RU" sz="2400" dirty="0"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latin typeface="Comic Sans MS" panose="030F0702030302020204" pitchFamily="66" charset="0"/>
              </a:rPr>
              <a:t>матеріалів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тощо</a:t>
            </a:r>
            <a:r>
              <a:rPr lang="ru-RU" sz="2400" dirty="0">
                <a:latin typeface="Comic Sans MS" panose="030F0702030302020204" pitchFamily="66" charset="0"/>
              </a:rPr>
              <a:t> для </a:t>
            </a:r>
            <a:r>
              <a:rPr lang="ru-RU" sz="2400" dirty="0" err="1">
                <a:latin typeface="Comic Sans MS" panose="030F0702030302020204" pitchFamily="66" charset="0"/>
              </a:rPr>
              <a:t>певної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галузі</a:t>
            </a:r>
            <a:r>
              <a:rPr lang="ru-RU" sz="2400" dirty="0" smtClean="0">
                <a:latin typeface="Comic Sans MS" panose="030F0702030302020204" pitchFamily="66" charset="0"/>
              </a:rPr>
              <a:t>;</a:t>
            </a:r>
            <a:endParaRPr lang="ru-RU" sz="2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47526"/>
            <a:ext cx="8784976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dirty="0" err="1">
                <a:latin typeface="Century Gothic" panose="020B0502020202020204" pitchFamily="34" charset="0"/>
              </a:rPr>
              <a:t>Особливості</a:t>
            </a:r>
            <a:r>
              <a:rPr lang="ru-RU" sz="3200" dirty="0">
                <a:latin typeface="Century Gothic" panose="020B0502020202020204" pitchFamily="34" charset="0"/>
              </a:rPr>
              <a:t> </a:t>
            </a:r>
            <a:r>
              <a:rPr lang="ru-RU" sz="3200" dirty="0" err="1">
                <a:latin typeface="Century Gothic" panose="020B0502020202020204" pitchFamily="34" charset="0"/>
              </a:rPr>
              <a:t>стратегії</a:t>
            </a:r>
            <a:r>
              <a:rPr lang="ru-RU" sz="3200" dirty="0">
                <a:latin typeface="Century Gothic" panose="020B0502020202020204" pitchFamily="34" charset="0"/>
              </a:rPr>
              <a:t>, </a:t>
            </a:r>
            <a:r>
              <a:rPr lang="ru-RU" sz="3200" dirty="0" err="1">
                <a:latin typeface="Century Gothic" panose="020B0502020202020204" pitchFamily="34" charset="0"/>
              </a:rPr>
              <a:t>що</a:t>
            </a:r>
            <a:r>
              <a:rPr lang="ru-RU" sz="3200" dirty="0">
                <a:latin typeface="Century Gothic" panose="020B0502020202020204" pitchFamily="34" charset="0"/>
              </a:rPr>
              <a:t> </a:t>
            </a:r>
            <a:r>
              <a:rPr lang="ru-RU" sz="3200" dirty="0" err="1">
                <a:latin typeface="Century Gothic" panose="020B0502020202020204" pitchFamily="34" charset="0"/>
              </a:rPr>
              <a:t>розглядається</a:t>
            </a:r>
            <a:r>
              <a:rPr lang="ru-RU" sz="3200" dirty="0">
                <a:latin typeface="Century Gothic" panose="020B0502020202020204" pitchFamily="34" charset="0"/>
              </a:rPr>
              <a:t>, </a:t>
            </a:r>
            <a:r>
              <a:rPr lang="ru-RU" sz="3200" dirty="0" err="1">
                <a:latin typeface="Century Gothic" panose="020B0502020202020204" pitchFamily="34" charset="0"/>
              </a:rPr>
              <a:t>такі</a:t>
            </a:r>
            <a:r>
              <a:rPr lang="ru-RU" sz="3200" dirty="0">
                <a:latin typeface="Century Gothic" panose="020B0502020202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70295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351" y="0"/>
            <a:ext cx="86409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Comic Sans MS" panose="030F0702030302020204" pitchFamily="66" charset="0"/>
              </a:rPr>
              <a:t>для </a:t>
            </a:r>
            <a:r>
              <a:rPr lang="ru-RU" sz="2400" dirty="0" err="1">
                <a:latin typeface="Comic Sans MS" panose="030F0702030302020204" pitchFamily="66" charset="0"/>
              </a:rPr>
              <a:t>підприємств</a:t>
            </a:r>
            <a:r>
              <a:rPr lang="ru-RU" sz="2400" dirty="0"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latin typeface="Comic Sans MS" panose="030F0702030302020204" pitchFamily="66" charset="0"/>
              </a:rPr>
              <a:t>які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потенційно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можуть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увійти</a:t>
            </a:r>
            <a:r>
              <a:rPr lang="ru-RU" sz="2400" dirty="0">
                <a:latin typeface="Comic Sans MS" panose="030F0702030302020204" pitchFamily="66" charset="0"/>
              </a:rPr>
              <a:t> в </a:t>
            </a:r>
            <a:r>
              <a:rPr lang="ru-RU" sz="2400" dirty="0" err="1">
                <a:latin typeface="Comic Sans MS" panose="030F0702030302020204" pitchFamily="66" charset="0"/>
              </a:rPr>
              <a:t>галузь</a:t>
            </a:r>
            <a:r>
              <a:rPr lang="ru-RU" sz="2400" dirty="0">
                <a:latin typeface="Comic Sans MS" panose="030F0702030302020204" pitchFamily="66" charset="0"/>
              </a:rPr>
              <a:t> — </a:t>
            </a:r>
            <a:r>
              <a:rPr lang="ru-RU" sz="2400" dirty="0" err="1">
                <a:latin typeface="Comic Sans MS" panose="030F0702030302020204" pitchFamily="66" charset="0"/>
              </a:rPr>
              <a:t>лідерська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позиція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означає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лише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місце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підприємства</a:t>
            </a:r>
            <a:r>
              <a:rPr lang="ru-RU" sz="2400" dirty="0">
                <a:latin typeface="Comic Sans MS" panose="030F0702030302020204" pitchFamily="66" charset="0"/>
              </a:rPr>
              <a:t> в </a:t>
            </a:r>
            <a:r>
              <a:rPr lang="ru-RU" sz="2400" dirty="0" err="1">
                <a:latin typeface="Comic Sans MS" panose="030F0702030302020204" pitchFamily="66" charset="0"/>
              </a:rPr>
              <a:t>галузі</a:t>
            </a:r>
            <a:r>
              <a:rPr lang="ru-RU" sz="2400" dirty="0">
                <a:latin typeface="Comic Sans MS" panose="030F0702030302020204" pitchFamily="66" charset="0"/>
              </a:rPr>
              <a:t> й </a:t>
            </a:r>
            <a:r>
              <a:rPr lang="ru-RU" sz="2400" dirty="0" err="1">
                <a:latin typeface="Comic Sans MS" panose="030F0702030302020204" pitchFamily="66" charset="0"/>
              </a:rPr>
              <a:t>безпосередньо</a:t>
            </a:r>
            <a:r>
              <a:rPr lang="ru-RU" sz="2400" dirty="0">
                <a:latin typeface="Comic Sans MS" panose="030F0702030302020204" pitchFamily="66" charset="0"/>
              </a:rPr>
              <a:t> не </a:t>
            </a:r>
            <a:r>
              <a:rPr lang="ru-RU" sz="2400" dirty="0" err="1">
                <a:latin typeface="Comic Sans MS" panose="030F0702030302020204" pitchFamily="66" charset="0"/>
              </a:rPr>
              <a:t>впливає</a:t>
            </a:r>
            <a:r>
              <a:rPr lang="ru-RU" sz="2400" dirty="0">
                <a:latin typeface="Comic Sans MS" panose="030F0702030302020204" pitchFamily="66" charset="0"/>
              </a:rPr>
              <a:t> на </a:t>
            </a:r>
            <a:r>
              <a:rPr lang="ru-RU" sz="2400" dirty="0" err="1">
                <a:latin typeface="Comic Sans MS" panose="030F0702030302020204" pitchFamily="66" charset="0"/>
              </a:rPr>
              <a:t>рішення</a:t>
            </a:r>
            <a:r>
              <a:rPr lang="ru-RU" sz="2400" dirty="0">
                <a:latin typeface="Comic Sans MS" panose="030F0702030302020204" pitchFamily="66" charset="0"/>
              </a:rPr>
              <a:t> про </a:t>
            </a:r>
            <a:r>
              <a:rPr lang="ru-RU" sz="2400" dirty="0" err="1">
                <a:latin typeface="Comic Sans MS" panose="030F0702030302020204" pitchFamily="66" charset="0"/>
              </a:rPr>
              <a:t>входження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всіх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інших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підприємств</a:t>
            </a:r>
            <a:r>
              <a:rPr lang="ru-RU" sz="2400" dirty="0">
                <a:latin typeface="Comic Sans MS" panose="030F0702030302020204" pitchFamily="66" charset="0"/>
              </a:rPr>
              <a:t> у </a:t>
            </a:r>
            <a:r>
              <a:rPr lang="ru-RU" sz="2400" dirty="0" err="1">
                <a:latin typeface="Comic Sans MS" panose="030F0702030302020204" pitchFamily="66" charset="0"/>
              </a:rPr>
              <a:t>галузь</a:t>
            </a:r>
            <a:r>
              <a:rPr lang="ru-RU" sz="2400" dirty="0">
                <a:latin typeface="Comic Sans MS" panose="030F0702030302020204" pitchFamily="66" charset="0"/>
              </a:rPr>
              <a:t>. </a:t>
            </a:r>
            <a:r>
              <a:rPr lang="ru-RU" sz="2400" dirty="0" err="1">
                <a:latin typeface="Comic Sans MS" panose="030F0702030302020204" pitchFamily="66" charset="0"/>
              </a:rPr>
              <a:t>Однак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ця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позиція</a:t>
            </a:r>
            <a:r>
              <a:rPr lang="ru-RU" sz="2400" dirty="0">
                <a:latin typeface="Comic Sans MS" panose="030F0702030302020204" pitchFamily="66" charset="0"/>
              </a:rPr>
              <a:t> є </a:t>
            </a:r>
            <a:r>
              <a:rPr lang="ru-RU" sz="2400" dirty="0" err="1">
                <a:latin typeface="Comic Sans MS" panose="030F0702030302020204" pitchFamily="66" charset="0"/>
              </a:rPr>
              <a:t>орієнтиром</a:t>
            </a:r>
            <a:r>
              <a:rPr lang="ru-RU" sz="2400" dirty="0">
                <a:latin typeface="Comic Sans MS" panose="030F0702030302020204" pitchFamily="66" charset="0"/>
              </a:rPr>
              <a:t> для </a:t>
            </a:r>
            <a:r>
              <a:rPr lang="ru-RU" sz="2400" dirty="0" err="1">
                <a:latin typeface="Comic Sans MS" panose="030F0702030302020204" pitchFamily="66" charset="0"/>
              </a:rPr>
              <a:t>фірм</a:t>
            </a:r>
            <a:r>
              <a:rPr lang="ru-RU" sz="2400" dirty="0"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latin typeface="Comic Sans MS" panose="030F0702030302020204" pitchFamily="66" charset="0"/>
              </a:rPr>
              <a:t>що</a:t>
            </a:r>
            <a:r>
              <a:rPr lang="ru-RU" sz="2400" dirty="0">
                <a:latin typeface="Comic Sans MS" panose="030F0702030302020204" pitchFamily="66" charset="0"/>
              </a:rPr>
              <a:t> говорить про той </a:t>
            </a:r>
            <a:r>
              <a:rPr lang="ru-RU" sz="2400" dirty="0" err="1">
                <a:latin typeface="Comic Sans MS" panose="030F0702030302020204" pitchFamily="66" charset="0"/>
              </a:rPr>
              <a:t>рівень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витрат</a:t>
            </a:r>
            <a:r>
              <a:rPr lang="ru-RU" sz="2400" dirty="0"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latin typeface="Comic Sans MS" panose="030F0702030302020204" pitchFamily="66" charset="0"/>
              </a:rPr>
              <a:t>якого</a:t>
            </a:r>
            <a:r>
              <a:rPr lang="ru-RU" sz="2400" dirty="0">
                <a:latin typeface="Comic Sans MS" panose="030F0702030302020204" pitchFamily="66" charset="0"/>
              </a:rPr>
              <a:t> треба </a:t>
            </a:r>
            <a:r>
              <a:rPr lang="ru-RU" sz="2400" dirty="0" err="1">
                <a:latin typeface="Comic Sans MS" panose="030F0702030302020204" pitchFamily="66" charset="0"/>
              </a:rPr>
              <a:t>досягти</a:t>
            </a:r>
            <a:r>
              <a:rPr lang="ru-RU" sz="2400" dirty="0"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latin typeface="Comic Sans MS" panose="030F0702030302020204" pitchFamily="66" charset="0"/>
              </a:rPr>
              <a:t>щоб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успішно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конкурувати</a:t>
            </a:r>
            <a:r>
              <a:rPr lang="ru-RU" sz="2400" dirty="0">
                <a:latin typeface="Comic Sans MS" panose="030F0702030302020204" pitchFamily="66" charset="0"/>
              </a:rPr>
              <a:t> на </a:t>
            </a:r>
            <a:r>
              <a:rPr lang="ru-RU" sz="2400" dirty="0" err="1">
                <a:latin typeface="Comic Sans MS" panose="030F0702030302020204" pitchFamily="66" charset="0"/>
              </a:rPr>
              <a:t>даному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smtClean="0">
                <a:latin typeface="Comic Sans MS" panose="030F0702030302020204" pitchFamily="66" charset="0"/>
              </a:rPr>
              <a:t>ринку;</a:t>
            </a:r>
            <a:endParaRPr lang="ru-RU" sz="2400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Comic Sans MS" panose="030F0702030302020204" pitchFamily="66" charset="0"/>
              </a:rPr>
              <a:t>для </a:t>
            </a:r>
            <a:r>
              <a:rPr lang="ru-RU" sz="2400" dirty="0" err="1">
                <a:latin typeface="Comic Sans MS" panose="030F0702030302020204" pitchFamily="66" charset="0"/>
              </a:rPr>
              <a:t>товарів-замінників</a:t>
            </a:r>
            <a:r>
              <a:rPr lang="ru-RU" sz="2400" dirty="0">
                <a:latin typeface="Comic Sans MS" panose="030F0702030302020204" pitchFamily="66" charset="0"/>
              </a:rPr>
              <a:t> (</a:t>
            </a:r>
            <a:r>
              <a:rPr lang="ru-RU" sz="2400" dirty="0" err="1">
                <a:latin typeface="Comic Sans MS" panose="030F0702030302020204" pitchFamily="66" charset="0"/>
              </a:rPr>
              <a:t>субститутів</a:t>
            </a:r>
            <a:r>
              <a:rPr lang="ru-RU" sz="2400" dirty="0">
                <a:latin typeface="Comic Sans MS" panose="030F0702030302020204" pitchFamily="66" charset="0"/>
              </a:rPr>
              <a:t>) — </a:t>
            </a:r>
            <a:r>
              <a:rPr lang="ru-RU" sz="2400" dirty="0" err="1">
                <a:latin typeface="Comic Sans MS" panose="030F0702030302020204" pitchFamily="66" charset="0"/>
              </a:rPr>
              <a:t>лідери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щодо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зниження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витрат</a:t>
            </a:r>
            <a:r>
              <a:rPr lang="ru-RU" sz="2400" dirty="0">
                <a:latin typeface="Comic Sans MS" panose="030F0702030302020204" pitchFamily="66" charset="0"/>
              </a:rPr>
              <a:t> (</a:t>
            </a:r>
            <a:r>
              <a:rPr lang="ru-RU" sz="2400" dirty="0" err="1">
                <a:latin typeface="Comic Sans MS" panose="030F0702030302020204" pitchFamily="66" charset="0"/>
              </a:rPr>
              <a:t>цін</a:t>
            </a:r>
            <a:r>
              <a:rPr lang="ru-RU" sz="2400" dirty="0">
                <a:latin typeface="Comic Sans MS" panose="030F0702030302020204" pitchFamily="66" charset="0"/>
              </a:rPr>
              <a:t>) </a:t>
            </a:r>
            <a:r>
              <a:rPr lang="ru-RU" sz="2400" dirty="0" err="1">
                <a:latin typeface="Comic Sans MS" panose="030F0702030302020204" pitchFamily="66" charset="0"/>
              </a:rPr>
              <a:t>мають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переваги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порівняно</a:t>
            </a:r>
            <a:r>
              <a:rPr lang="ru-RU" sz="2400" dirty="0">
                <a:latin typeface="Comic Sans MS" panose="030F0702030302020204" pitchFamily="66" charset="0"/>
              </a:rPr>
              <a:t> з конкурентами при </a:t>
            </a:r>
            <a:r>
              <a:rPr lang="ru-RU" sz="2400" dirty="0" err="1">
                <a:latin typeface="Comic Sans MS" panose="030F0702030302020204" pitchFamily="66" charset="0"/>
              </a:rPr>
              <a:t>проникненні</a:t>
            </a:r>
            <a:r>
              <a:rPr lang="ru-RU" sz="2400" dirty="0">
                <a:latin typeface="Comic Sans MS" panose="030F0702030302020204" pitchFamily="66" charset="0"/>
              </a:rPr>
              <a:t> на </a:t>
            </a:r>
            <a:r>
              <a:rPr lang="ru-RU" sz="2400" dirty="0" err="1">
                <a:latin typeface="Comic Sans MS" panose="030F0702030302020204" pitchFamily="66" charset="0"/>
              </a:rPr>
              <a:t>ринок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галузі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привабливих</a:t>
            </a:r>
            <a:r>
              <a:rPr lang="ru-RU" sz="2400" dirty="0">
                <a:latin typeface="Comic Sans MS" panose="030F0702030302020204" pitchFamily="66" charset="0"/>
              </a:rPr>
              <a:t> за </a:t>
            </a:r>
            <a:r>
              <a:rPr lang="ru-RU" sz="2400" dirty="0" err="1">
                <a:latin typeface="Comic Sans MS" panose="030F0702030302020204" pitchFamily="66" charset="0"/>
              </a:rPr>
              <a:t>ціною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субститутів</a:t>
            </a:r>
            <a:r>
              <a:rPr lang="ru-RU" sz="2400" dirty="0"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latin typeface="Comic Sans MS" panose="030F0702030302020204" pitchFamily="66" charset="0"/>
              </a:rPr>
              <a:t>оскільки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їхні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товари</a:t>
            </a:r>
            <a:r>
              <a:rPr lang="ru-RU" sz="2400" dirty="0">
                <a:latin typeface="Comic Sans MS" panose="030F0702030302020204" pitchFamily="66" charset="0"/>
              </a:rPr>
              <a:t> є </a:t>
            </a:r>
            <a:r>
              <a:rPr lang="ru-RU" sz="2400" dirty="0" err="1">
                <a:latin typeface="Comic Sans MS" panose="030F0702030302020204" pitchFamily="66" charset="0"/>
              </a:rPr>
              <a:t>найбільш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конкурентоспроможними</a:t>
            </a:r>
            <a:r>
              <a:rPr lang="ru-RU" sz="2400" dirty="0">
                <a:latin typeface="Comic Sans MS" panose="030F0702030302020204" pitchFamily="66" charset="0"/>
              </a:rPr>
              <a:t> за </a:t>
            </a:r>
            <a:r>
              <a:rPr lang="ru-RU" sz="2400" dirty="0" err="1">
                <a:latin typeface="Comic Sans MS" panose="030F0702030302020204" pitchFamily="66" charset="0"/>
              </a:rPr>
              <a:t>ціною</a:t>
            </a:r>
            <a:r>
              <a:rPr lang="ru-RU" sz="2400" dirty="0">
                <a:latin typeface="Comic Sans MS" panose="030F0702030302020204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853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260648"/>
            <a:ext cx="781236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Стратегія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лідирування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на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основі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зниження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витрат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(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цін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)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має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переваги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, коли:</a:t>
            </a:r>
          </a:p>
          <a:p>
            <a:endParaRPr lang="ru-RU" sz="2400" dirty="0" smtClean="0">
              <a:latin typeface="Comic Sans MS" panose="030F0702030302020204" pitchFamily="66" charset="0"/>
            </a:endParaRPr>
          </a:p>
          <a:p>
            <a:endParaRPr lang="ru-RU" sz="2400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Comic Sans MS" panose="030F0702030302020204" pitchFamily="66" charset="0"/>
              </a:rPr>
              <a:t>попит </a:t>
            </a:r>
            <a:r>
              <a:rPr lang="ru-RU" sz="2400" dirty="0">
                <a:latin typeface="Comic Sans MS" panose="030F0702030302020204" pitchFamily="66" charset="0"/>
              </a:rPr>
              <a:t>є </a:t>
            </a:r>
            <a:r>
              <a:rPr lang="ru-RU" sz="2400" dirty="0" err="1">
                <a:latin typeface="Comic Sans MS" panose="030F0702030302020204" pitchFamily="66" charset="0"/>
              </a:rPr>
              <a:t>еластичним</a:t>
            </a:r>
            <a:r>
              <a:rPr lang="ru-RU" sz="2400" dirty="0">
                <a:latin typeface="Comic Sans MS" panose="030F0702030302020204" pitchFamily="66" charset="0"/>
              </a:rPr>
              <a:t> за </a:t>
            </a:r>
            <a:r>
              <a:rPr lang="ru-RU" sz="2400" dirty="0" err="1">
                <a:latin typeface="Comic Sans MS" panose="030F0702030302020204" pitchFamily="66" charset="0"/>
              </a:rPr>
              <a:t>ціною</a:t>
            </a:r>
            <a:r>
              <a:rPr lang="ru-RU" sz="2400" dirty="0" smtClean="0">
                <a:latin typeface="Comic Sans MS" panose="030F0702030302020204" pitchFamily="66" charset="0"/>
              </a:rPr>
              <a:t>;</a:t>
            </a:r>
            <a:endParaRPr lang="ru-RU" sz="2400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Comic Sans MS" panose="030F0702030302020204" pitchFamily="66" charset="0"/>
              </a:rPr>
              <a:t>у </a:t>
            </a:r>
            <a:r>
              <a:rPr lang="ru-RU" sz="2400" dirty="0" err="1">
                <a:latin typeface="Comic Sans MS" panose="030F0702030302020204" pitchFamily="66" charset="0"/>
              </a:rPr>
              <a:t>галузі</a:t>
            </a:r>
            <a:r>
              <a:rPr lang="ru-RU" sz="2400" dirty="0">
                <a:latin typeface="Comic Sans MS" panose="030F0702030302020204" pitchFamily="66" charset="0"/>
              </a:rPr>
              <a:t> є </a:t>
            </a:r>
            <a:r>
              <a:rPr lang="ru-RU" sz="2400" dirty="0" err="1">
                <a:latin typeface="Comic Sans MS" panose="030F0702030302020204" pitchFamily="66" charset="0"/>
              </a:rPr>
              <a:t>товарний</a:t>
            </a:r>
            <a:r>
              <a:rPr lang="ru-RU" sz="2400" dirty="0">
                <a:latin typeface="Comic Sans MS" panose="030F0702030302020204" pitchFamily="66" charset="0"/>
              </a:rPr>
              <a:t> тип </a:t>
            </a:r>
            <a:r>
              <a:rPr lang="ru-RU" sz="2400" dirty="0" err="1">
                <a:latin typeface="Comic Sans MS" panose="030F0702030302020204" pitchFamily="66" charset="0"/>
              </a:rPr>
              <a:t>виробництва</a:t>
            </a:r>
            <a:r>
              <a:rPr lang="ru-RU" sz="2400" dirty="0">
                <a:latin typeface="Comic Sans MS" panose="030F0702030302020204" pitchFamily="66" charset="0"/>
              </a:rPr>
              <a:t>, продукт </a:t>
            </a:r>
            <a:r>
              <a:rPr lang="ru-RU" sz="2400" dirty="0" err="1">
                <a:latin typeface="Comic Sans MS" panose="030F0702030302020204" pitchFamily="66" charset="0"/>
              </a:rPr>
              <a:t>відносно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стан­дартизований</a:t>
            </a:r>
            <a:r>
              <a:rPr lang="ru-RU" sz="2400" dirty="0">
                <a:latin typeface="Comic Sans MS" panose="030F0702030302020204" pitchFamily="66" charset="0"/>
              </a:rPr>
              <a:t> і </a:t>
            </a:r>
            <a:r>
              <a:rPr lang="ru-RU" sz="2400" dirty="0" err="1">
                <a:latin typeface="Comic Sans MS" panose="030F0702030302020204" pitchFamily="66" charset="0"/>
              </a:rPr>
              <a:t>піддається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ефективному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вдосконаленню</a:t>
            </a:r>
            <a:r>
              <a:rPr lang="ru-RU" sz="2400" dirty="0" smtClean="0">
                <a:latin typeface="Comic Sans MS" panose="030F0702030302020204" pitchFamily="66" charset="0"/>
              </a:rPr>
              <a:t>;</a:t>
            </a:r>
            <a:endParaRPr lang="ru-RU" sz="2400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Comic Sans MS" panose="030F0702030302020204" pitchFamily="66" charset="0"/>
              </a:rPr>
              <a:t>є </a:t>
            </a:r>
            <a:r>
              <a:rPr lang="ru-RU" sz="2400" dirty="0">
                <a:latin typeface="Comic Sans MS" panose="030F0702030302020204" pitchFamily="66" charset="0"/>
              </a:rPr>
              <a:t>невелика </a:t>
            </a:r>
            <a:r>
              <a:rPr lang="ru-RU" sz="2400" dirty="0" err="1">
                <a:latin typeface="Comic Sans MS" panose="030F0702030302020204" pitchFamily="66" charset="0"/>
              </a:rPr>
              <a:t>кількість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способів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досягнення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продуктивної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диференціації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відповідно</a:t>
            </a:r>
            <a:r>
              <a:rPr lang="ru-RU" sz="2400" dirty="0">
                <a:latin typeface="Comic Sans MS" panose="030F0702030302020204" pitchFamily="66" charset="0"/>
              </a:rPr>
              <a:t> до </a:t>
            </a:r>
            <a:r>
              <a:rPr lang="ru-RU" sz="2400" dirty="0" err="1">
                <a:latin typeface="Comic Sans MS" panose="030F0702030302020204" pitchFamily="66" charset="0"/>
              </a:rPr>
              <a:t>вимог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споживачів</a:t>
            </a:r>
            <a:r>
              <a:rPr lang="ru-RU" sz="2400" dirty="0" smtClean="0">
                <a:latin typeface="Comic Sans MS" panose="030F0702030302020204" pitchFamily="66" charset="0"/>
              </a:rPr>
              <a:t>;</a:t>
            </a:r>
            <a:endParaRPr lang="ru-RU" sz="2400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err="1" smtClean="0">
                <a:latin typeface="Comic Sans MS" panose="030F0702030302020204" pitchFamily="66" charset="0"/>
              </a:rPr>
              <a:t>більшість</a:t>
            </a:r>
            <a:r>
              <a:rPr lang="ru-RU" sz="2400" dirty="0" smtClean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покупців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схильні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використовувати</a:t>
            </a:r>
            <a:r>
              <a:rPr lang="ru-RU" sz="2400" dirty="0">
                <a:latin typeface="Comic Sans MS" panose="030F0702030302020204" pitchFamily="66" charset="0"/>
              </a:rPr>
              <a:t> товар </a:t>
            </a:r>
            <a:r>
              <a:rPr lang="ru-RU" sz="2400" dirty="0" err="1">
                <a:latin typeface="Comic Sans MS" panose="030F0702030302020204" pitchFamily="66" charset="0"/>
              </a:rPr>
              <a:t>звичними</a:t>
            </a:r>
            <a:r>
              <a:rPr lang="ru-RU" sz="2400" dirty="0">
                <a:latin typeface="Comic Sans MS" panose="030F0702030302020204" pitchFamily="66" charset="0"/>
              </a:rPr>
              <a:t> способами</a:t>
            </a:r>
            <a:r>
              <a:rPr lang="ru-RU" sz="2400" dirty="0" smtClean="0">
                <a:latin typeface="Comic Sans MS" panose="030F0702030302020204" pitchFamily="66" charset="0"/>
              </a:rPr>
              <a:t>;</a:t>
            </a:r>
            <a:endParaRPr lang="ru-RU" sz="2400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err="1" smtClean="0">
                <a:latin typeface="Comic Sans MS" panose="030F0702030302020204" pitchFamily="66" charset="0"/>
              </a:rPr>
              <a:t>покупці</a:t>
            </a:r>
            <a:r>
              <a:rPr lang="ru-RU" sz="2400" dirty="0" smtClean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зазнають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незначних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додаткових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витрат</a:t>
            </a:r>
            <a:r>
              <a:rPr lang="ru-RU" sz="2400" dirty="0">
                <a:latin typeface="Comic Sans MS" panose="030F0702030302020204" pitchFamily="66" charset="0"/>
              </a:rPr>
              <a:t> у </a:t>
            </a:r>
            <a:r>
              <a:rPr lang="ru-RU" sz="2400" dirty="0" err="1">
                <a:latin typeface="Comic Sans MS" panose="030F0702030302020204" pitchFamily="66" charset="0"/>
              </a:rPr>
              <a:t>разі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зміни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продавця</a:t>
            </a:r>
            <a:r>
              <a:rPr lang="ru-RU" sz="2400" dirty="0" smtClean="0">
                <a:latin typeface="Comic Sans MS" panose="030F0702030302020204" pitchFamily="66" charset="0"/>
              </a:rPr>
              <a:t>;</a:t>
            </a:r>
            <a:endParaRPr lang="ru-RU" sz="2400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err="1" smtClean="0">
                <a:latin typeface="Comic Sans MS" panose="030F0702030302020204" pitchFamily="66" charset="0"/>
              </a:rPr>
              <a:t>найбільш</a:t>
            </a:r>
            <a:r>
              <a:rPr lang="ru-RU" sz="2400" dirty="0" smtClean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ощадливі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покупці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роблять</a:t>
            </a:r>
            <a:r>
              <a:rPr lang="ru-RU" sz="2400" dirty="0">
                <a:latin typeface="Comic Sans MS" panose="030F0702030302020204" pitchFamily="66" charset="0"/>
              </a:rPr>
              <a:t> покупку за </a:t>
            </a:r>
            <a:r>
              <a:rPr lang="ru-RU" sz="2400" dirty="0" err="1">
                <a:latin typeface="Comic Sans MS" panose="030F0702030302020204" pitchFamily="66" charset="0"/>
              </a:rPr>
              <a:t>найкращою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ціною</a:t>
            </a:r>
            <a:r>
              <a:rPr lang="ru-RU" sz="24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3" name="Фигура, имеющая форму буквы L 2"/>
          <p:cNvSpPr/>
          <p:nvPr/>
        </p:nvSpPr>
        <p:spPr>
          <a:xfrm>
            <a:off x="3087" y="0"/>
            <a:ext cx="1584176" cy="6884459"/>
          </a:xfrm>
          <a:prstGeom prst="corner">
            <a:avLst/>
          </a:prstGeom>
          <a:solidFill>
            <a:srgbClr val="FFD5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Волна 3"/>
          <p:cNvSpPr/>
          <p:nvPr/>
        </p:nvSpPr>
        <p:spPr>
          <a:xfrm>
            <a:off x="795175" y="1124744"/>
            <a:ext cx="8097305" cy="360040"/>
          </a:xfrm>
          <a:prstGeom prst="wave">
            <a:avLst/>
          </a:prstGeom>
          <a:solidFill>
            <a:srgbClr val="F2C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04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88640"/>
            <a:ext cx="871296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Лідирування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за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допомогою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низьких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цін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(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витрат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)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пов’язане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водночас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з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певними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ризиками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:</a:t>
            </a:r>
          </a:p>
          <a:p>
            <a:pPr algn="just"/>
            <a:endParaRPr lang="ru-RU" sz="2400" dirty="0"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ru-RU" sz="2400" dirty="0" err="1" smtClean="0">
                <a:latin typeface="Comic Sans MS" panose="030F0702030302020204" pitchFamily="66" charset="0"/>
              </a:rPr>
              <a:t>ризик</a:t>
            </a:r>
            <a:r>
              <a:rPr lang="ru-RU" sz="2400" dirty="0" smtClean="0">
                <a:latin typeface="Comic Sans MS" panose="030F0702030302020204" pitchFamily="66" charset="0"/>
              </a:rPr>
              <a:t> </a:t>
            </a:r>
            <a:r>
              <a:rPr lang="ru-RU" sz="2400" dirty="0">
                <a:latin typeface="Comic Sans MS" panose="030F0702030302020204" pitchFamily="66" charset="0"/>
              </a:rPr>
              <a:t>«</a:t>
            </a:r>
            <a:r>
              <a:rPr lang="ru-RU" sz="2400" dirty="0" err="1">
                <a:latin typeface="Comic Sans MS" panose="030F0702030302020204" pitchFamily="66" charset="0"/>
              </a:rPr>
              <a:t>технологічного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прориву</a:t>
            </a:r>
            <a:r>
              <a:rPr lang="ru-RU" sz="2400" dirty="0">
                <a:latin typeface="Comic Sans MS" panose="030F0702030302020204" pitchFamily="66" charset="0"/>
              </a:rPr>
              <a:t>» на </a:t>
            </a:r>
            <a:r>
              <a:rPr lang="ru-RU" sz="2400" dirty="0" err="1">
                <a:latin typeface="Comic Sans MS" panose="030F0702030302020204" pitchFamily="66" charset="0"/>
              </a:rPr>
              <a:t>основі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винаходу</a:t>
            </a:r>
            <a:r>
              <a:rPr lang="ru-RU" sz="2400" dirty="0">
                <a:latin typeface="Comic Sans MS" panose="030F0702030302020204" pitchFamily="66" charset="0"/>
              </a:rPr>
              <a:t> поза межами </a:t>
            </a:r>
            <a:r>
              <a:rPr lang="ru-RU" sz="2400" dirty="0" err="1">
                <a:latin typeface="Comic Sans MS" panose="030F0702030302020204" pitchFamily="66" charset="0"/>
              </a:rPr>
              <a:t>системи</a:t>
            </a:r>
            <a:r>
              <a:rPr lang="ru-RU" sz="2400" dirty="0">
                <a:latin typeface="Comic Sans MS" panose="030F0702030302020204" pitchFamily="66" charset="0"/>
              </a:rPr>
              <a:t> контролю </a:t>
            </a:r>
            <a:r>
              <a:rPr lang="ru-RU" sz="2400" dirty="0" err="1">
                <a:latin typeface="Comic Sans MS" panose="030F0702030302020204" pitchFamily="66" charset="0"/>
              </a:rPr>
              <a:t>лідера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зводить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нанівець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попередні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інвестиції</a:t>
            </a:r>
            <a:r>
              <a:rPr lang="ru-RU" sz="2400" dirty="0">
                <a:latin typeface="Comic Sans MS" panose="030F0702030302020204" pitchFamily="66" charset="0"/>
              </a:rPr>
              <a:t> в </a:t>
            </a:r>
            <a:r>
              <a:rPr lang="ru-RU" sz="2400" dirty="0" err="1">
                <a:latin typeface="Comic Sans MS" panose="030F0702030302020204" pitchFamily="66" charset="0"/>
              </a:rPr>
              <a:t>удосконалення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звичних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виробничих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процесів</a:t>
            </a:r>
            <a:r>
              <a:rPr lang="ru-RU" sz="2400" dirty="0">
                <a:latin typeface="Comic Sans MS" panose="030F0702030302020204" pitchFamily="66" charset="0"/>
              </a:rPr>
              <a:t> і </a:t>
            </a:r>
            <a:r>
              <a:rPr lang="ru-RU" sz="2400" dirty="0" err="1">
                <a:latin typeface="Comic Sans MS" panose="030F0702030302020204" pitchFamily="66" charset="0"/>
              </a:rPr>
              <a:t>виграш</a:t>
            </a:r>
            <a:r>
              <a:rPr lang="ru-RU" sz="2400" dirty="0">
                <a:latin typeface="Comic Sans MS" panose="030F0702030302020204" pitchFamily="66" charset="0"/>
              </a:rPr>
              <a:t> в </a:t>
            </a:r>
            <a:r>
              <a:rPr lang="ru-RU" sz="2400" dirty="0" err="1">
                <a:latin typeface="Comic Sans MS" panose="030F0702030302020204" pitchFamily="66" charset="0"/>
              </a:rPr>
              <a:t>ефективності</a:t>
            </a:r>
            <a:r>
              <a:rPr lang="ru-RU" sz="2400" dirty="0">
                <a:latin typeface="Comic Sans MS" panose="030F0702030302020204" pitchFamily="66" charset="0"/>
              </a:rPr>
              <a:t>;</a:t>
            </a:r>
          </a:p>
          <a:p>
            <a:pPr marL="457200" indent="-457200" algn="just">
              <a:buFont typeface="+mj-lt"/>
              <a:buAutoNum type="arabicParenR"/>
            </a:pPr>
            <a:endParaRPr lang="ru-RU" sz="2400" dirty="0"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ru-RU" sz="2400" dirty="0" err="1" smtClean="0">
                <a:latin typeface="Comic Sans MS" panose="030F0702030302020204" pitchFamily="66" charset="0"/>
              </a:rPr>
              <a:t>ризик</a:t>
            </a:r>
            <a:r>
              <a:rPr lang="ru-RU" sz="2400" dirty="0" smtClean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зменшення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еластичності</a:t>
            </a:r>
            <a:r>
              <a:rPr lang="ru-RU" sz="2400" dirty="0">
                <a:latin typeface="Comic Sans MS" panose="030F0702030302020204" pitchFamily="66" charset="0"/>
              </a:rPr>
              <a:t> товару за </a:t>
            </a:r>
            <a:r>
              <a:rPr lang="ru-RU" sz="2400" dirty="0" err="1">
                <a:latin typeface="Comic Sans MS" panose="030F0702030302020204" pitchFamily="66" charset="0"/>
              </a:rPr>
              <a:t>ціною</a:t>
            </a:r>
            <a:r>
              <a:rPr lang="ru-RU" sz="2400" dirty="0">
                <a:latin typeface="Comic Sans MS" panose="030F0702030302020204" pitchFamily="66" charset="0"/>
              </a:rPr>
              <a:t> на </a:t>
            </a:r>
            <a:r>
              <a:rPr lang="ru-RU" sz="2400" dirty="0" err="1">
                <a:latin typeface="Comic Sans MS" panose="030F0702030302020204" pitchFamily="66" charset="0"/>
              </a:rPr>
              <a:t>основі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зростання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вимог</a:t>
            </a:r>
            <a:r>
              <a:rPr lang="ru-RU" sz="2400" dirty="0">
                <a:latin typeface="Comic Sans MS" panose="030F0702030302020204" pitchFamily="66" charset="0"/>
              </a:rPr>
              <a:t> до </a:t>
            </a:r>
            <a:r>
              <a:rPr lang="ru-RU" sz="2400" dirty="0" err="1">
                <a:latin typeface="Comic Sans MS" panose="030F0702030302020204" pitchFamily="66" charset="0"/>
              </a:rPr>
              <a:t>якості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товарів</a:t>
            </a:r>
            <a:r>
              <a:rPr lang="ru-RU" sz="2400" dirty="0">
                <a:latin typeface="Comic Sans MS" panose="030F0702030302020204" pitchFamily="66" charset="0"/>
              </a:rPr>
              <a:t> та </a:t>
            </a:r>
            <a:r>
              <a:rPr lang="ru-RU" sz="2400" dirty="0" err="1">
                <a:latin typeface="Comic Sans MS" panose="030F0702030302020204" pitchFamily="66" charset="0"/>
              </a:rPr>
              <a:t>інших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нецінових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факторів</a:t>
            </a:r>
            <a:r>
              <a:rPr lang="ru-RU" sz="2400" dirty="0">
                <a:latin typeface="Comic Sans MS" panose="030F0702030302020204" pitchFamily="66" charset="0"/>
              </a:rPr>
              <a:t>;</a:t>
            </a:r>
          </a:p>
          <a:p>
            <a:pPr marL="457200" indent="-457200" algn="just">
              <a:buFont typeface="+mj-lt"/>
              <a:buAutoNum type="arabicParenR"/>
            </a:pPr>
            <a:endParaRPr lang="ru-RU" sz="2400" dirty="0"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ru-RU" sz="2400" dirty="0" err="1" smtClean="0">
                <a:latin typeface="Comic Sans MS" panose="030F0702030302020204" pitchFamily="66" charset="0"/>
              </a:rPr>
              <a:t>поява</a:t>
            </a:r>
            <a:r>
              <a:rPr lang="ru-RU" sz="2400" dirty="0" smtClean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товарів</a:t>
            </a:r>
            <a:r>
              <a:rPr lang="ru-RU" sz="2400" dirty="0">
                <a:latin typeface="Comic Sans MS" panose="030F0702030302020204" pitchFamily="66" charset="0"/>
              </a:rPr>
              <a:t> з </a:t>
            </a:r>
            <a:r>
              <a:rPr lang="ru-RU" sz="2400" dirty="0" err="1">
                <a:latin typeface="Comic Sans MS" panose="030F0702030302020204" pitchFamily="66" charset="0"/>
              </a:rPr>
              <a:t>іншими</a:t>
            </a:r>
            <a:r>
              <a:rPr lang="ru-RU" sz="2400" dirty="0">
                <a:latin typeface="Comic Sans MS" panose="030F0702030302020204" pitchFamily="66" charset="0"/>
              </a:rPr>
              <a:t>, </a:t>
            </a:r>
            <a:r>
              <a:rPr lang="ru-RU" sz="2400" dirty="0" err="1">
                <a:latin typeface="Comic Sans MS" panose="030F0702030302020204" pitchFamily="66" charset="0"/>
              </a:rPr>
              <a:t>більш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привабливими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якостями</a:t>
            </a:r>
            <a:r>
              <a:rPr lang="ru-RU" sz="2400" dirty="0">
                <a:latin typeface="Comic Sans MS" panose="030F0702030302020204" pitchFamily="66" charset="0"/>
              </a:rPr>
              <a:t> для </a:t>
            </a:r>
            <a:r>
              <a:rPr lang="ru-RU" sz="2400" dirty="0" err="1">
                <a:latin typeface="Comic Sans MS" panose="030F0702030302020204" pitchFamily="66" charset="0"/>
              </a:rPr>
              <a:t>задоволення</a:t>
            </a:r>
            <a:r>
              <a:rPr lang="ru-RU" sz="2400" dirty="0">
                <a:latin typeface="Comic Sans MS" panose="030F0702030302020204" pitchFamily="66" charset="0"/>
              </a:rPr>
              <a:t> тих самих потреб.</a:t>
            </a:r>
          </a:p>
          <a:p>
            <a:pPr marL="457200" indent="-457200" algn="just">
              <a:buFont typeface="+mj-lt"/>
              <a:buAutoNum type="arabicParenR"/>
            </a:pPr>
            <a:endParaRPr lang="ru-RU" sz="2400" dirty="0">
              <a:latin typeface="Comic Sans MS" panose="030F0702030302020204" pitchFamily="66" charset="0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ru-RU" sz="2400" dirty="0" err="1" smtClean="0">
                <a:latin typeface="Comic Sans MS" panose="030F0702030302020204" pitchFamily="66" charset="0"/>
              </a:rPr>
              <a:t>насичення</a:t>
            </a:r>
            <a:r>
              <a:rPr lang="ru-RU" sz="2400" dirty="0" smtClean="0">
                <a:latin typeface="Comic Sans MS" panose="030F0702030302020204" pitchFamily="66" charset="0"/>
              </a:rPr>
              <a:t> </a:t>
            </a:r>
            <a:r>
              <a:rPr lang="ru-RU" sz="2400" dirty="0">
                <a:latin typeface="Comic Sans MS" panose="030F0702030302020204" pitchFamily="66" charset="0"/>
              </a:rPr>
              <a:t>ринку в </a:t>
            </a:r>
            <a:r>
              <a:rPr lang="ru-RU" sz="2400" dirty="0" err="1">
                <a:latin typeface="Comic Sans MS" panose="030F0702030302020204" pitchFamily="66" charset="0"/>
              </a:rPr>
              <a:t>разі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зміни</a:t>
            </a:r>
            <a:r>
              <a:rPr lang="ru-RU" sz="2400" dirty="0">
                <a:latin typeface="Comic Sans MS" panose="030F0702030302020204" pitchFamily="66" charset="0"/>
              </a:rPr>
              <a:t> потреб.</a:t>
            </a:r>
          </a:p>
        </p:txBody>
      </p:sp>
    </p:spTree>
    <p:extLst>
      <p:ext uri="{BB962C8B-B14F-4D97-AF65-F5344CB8AC3E}">
        <p14:creationId xmlns:p14="http://schemas.microsoft.com/office/powerpoint/2010/main" val="1946947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680" y="102670"/>
            <a:ext cx="8964489" cy="646331"/>
          </a:xfrm>
          <a:prstGeom prst="rect">
            <a:avLst/>
          </a:prstGeom>
          <a:solidFill>
            <a:srgbClr val="FFDBB7">
              <a:alpha val="76863"/>
            </a:srgbClr>
          </a:solidFill>
          <a:ln>
            <a:solidFill>
              <a:schemeClr val="accent6">
                <a:lumMod val="40000"/>
                <a:lumOff val="60000"/>
              </a:schemeClr>
            </a:solidFill>
          </a:ln>
          <a:effectLst>
            <a:softEdge rad="63500"/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rgbClr val="663300"/>
                </a:solidFill>
                <a:latin typeface="Garamond" panose="02020404030301010803" pitchFamily="18" charset="0"/>
                <a:ea typeface="MingLiU-ExtB" pitchFamily="18" charset="-120"/>
                <a:cs typeface="DaunPenh" panose="01010101010101010101" pitchFamily="2" charset="0"/>
              </a:rPr>
              <a:t>2.Диференціація (товару і ринку).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6680" y="1052736"/>
            <a:ext cx="8735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2400" dirty="0" err="1">
                <a:latin typeface="Comic Sans MS" panose="030F0702030302020204" pitchFamily="66" charset="0"/>
              </a:rPr>
              <a:t>Диференціація</a:t>
            </a:r>
            <a:r>
              <a:rPr lang="ru-RU" sz="2400" dirty="0">
                <a:latin typeface="Comic Sans MS" panose="030F0702030302020204" pitchFamily="66" charset="0"/>
              </a:rPr>
              <a:t> (</a:t>
            </a:r>
            <a:r>
              <a:rPr lang="ru-RU" sz="2400" dirty="0" err="1">
                <a:latin typeface="Comic Sans MS" panose="030F0702030302020204" pitchFamily="66" charset="0"/>
              </a:rPr>
              <a:t>продуктова</a:t>
            </a:r>
            <a:r>
              <a:rPr lang="ru-RU" sz="2400" dirty="0">
                <a:latin typeface="Comic Sans MS" panose="030F0702030302020204" pitchFamily="66" charset="0"/>
              </a:rPr>
              <a:t>) </a:t>
            </a:r>
            <a:r>
              <a:rPr lang="ru-RU" sz="2400" dirty="0" err="1">
                <a:latin typeface="Comic Sans MS" panose="030F0702030302020204" pitchFamily="66" charset="0"/>
              </a:rPr>
              <a:t>може</a:t>
            </a:r>
            <a:r>
              <a:rPr lang="ru-RU" sz="2400" dirty="0">
                <a:latin typeface="Comic Sans MS" panose="030F0702030302020204" pitchFamily="66" charset="0"/>
              </a:rPr>
              <a:t> бути </a:t>
            </a:r>
            <a:r>
              <a:rPr lang="ru-RU" sz="2400" dirty="0" err="1">
                <a:latin typeface="Comic Sans MS" panose="030F0702030302020204" pitchFamily="66" charset="0"/>
              </a:rPr>
              <a:t>визначеною</a:t>
            </a:r>
            <a:r>
              <a:rPr lang="ru-RU" sz="2400" dirty="0">
                <a:latin typeface="Comic Sans MS" panose="030F0702030302020204" pitchFamily="66" charset="0"/>
              </a:rPr>
              <a:t>, як </a:t>
            </a:r>
            <a:r>
              <a:rPr lang="ru-RU" sz="2400" dirty="0" err="1">
                <a:latin typeface="Comic Sans MS" panose="030F0702030302020204" pitchFamily="66" charset="0"/>
              </a:rPr>
              <a:t>процес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посилення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конкурентоспроможності</a:t>
            </a:r>
            <a:r>
              <a:rPr lang="ru-RU" sz="2400" dirty="0">
                <a:latin typeface="Comic Sans MS" panose="030F0702030302020204" pitchFamily="66" charset="0"/>
              </a:rPr>
              <a:t> продукту за </a:t>
            </a:r>
            <a:r>
              <a:rPr lang="ru-RU" sz="2400" dirty="0" err="1">
                <a:latin typeface="Comic Sans MS" panose="030F0702030302020204" pitchFamily="66" charset="0"/>
              </a:rPr>
              <a:t>рахунок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створення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додаткових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властивостей</a:t>
            </a:r>
            <a:r>
              <a:rPr lang="ru-RU" sz="2400" dirty="0">
                <a:latin typeface="Comic Sans MS" panose="030F0702030302020204" pitchFamily="66" charset="0"/>
              </a:rPr>
              <a:t> та </a:t>
            </a:r>
            <a:r>
              <a:rPr lang="ru-RU" sz="2400" dirty="0" err="1">
                <a:latin typeface="Comic Sans MS" panose="030F0702030302020204" pitchFamily="66" charset="0"/>
              </a:rPr>
              <a:t>спроможностей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охопити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більший</a:t>
            </a:r>
            <a:r>
              <a:rPr lang="ru-RU" sz="2400" dirty="0">
                <a:latin typeface="Comic Sans MS" panose="030F0702030302020204" pitchFamily="66" charset="0"/>
              </a:rPr>
              <a:t> спектр потреб</a:t>
            </a:r>
            <a:r>
              <a:rPr lang="ru-RU" sz="2400" dirty="0" smtClean="0">
                <a:latin typeface="Comic Sans MS" panose="030F0702030302020204" pitchFamily="66" charset="0"/>
              </a:rPr>
              <a:t>.</a:t>
            </a:r>
            <a:endParaRPr lang="ru-RU" sz="2400" dirty="0">
              <a:latin typeface="Comic Sans MS" panose="030F0702030302020204" pitchFamily="66" charset="0"/>
            </a:endParaRPr>
          </a:p>
          <a:p>
            <a:pPr indent="457200" algn="just"/>
            <a:r>
              <a:rPr lang="ru-RU" sz="2400" dirty="0" err="1">
                <a:latin typeface="Comic Sans MS" panose="030F0702030302020204" pitchFamily="66" charset="0"/>
              </a:rPr>
              <a:t>Враховуючи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переваги</a:t>
            </a:r>
            <a:r>
              <a:rPr lang="ru-RU" sz="2400" dirty="0">
                <a:latin typeface="Comic Sans MS" panose="030F0702030302020204" pitchFamily="66" charset="0"/>
              </a:rPr>
              <a:t> та </a:t>
            </a:r>
            <a:r>
              <a:rPr lang="ru-RU" sz="2400" dirty="0" err="1">
                <a:latin typeface="Comic Sans MS" panose="030F0702030302020204" pitchFamily="66" charset="0"/>
              </a:rPr>
              <a:t>недоліки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стратегії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лідирування</a:t>
            </a:r>
            <a:r>
              <a:rPr lang="ru-RU" sz="2400" dirty="0">
                <a:latin typeface="Comic Sans MS" panose="030F0702030302020204" pitchFamily="66" charset="0"/>
              </a:rPr>
              <a:t> на </a:t>
            </a:r>
            <a:r>
              <a:rPr lang="ru-RU" sz="2400" dirty="0" err="1">
                <a:latin typeface="Comic Sans MS" panose="030F0702030302020204" pitchFamily="66" charset="0"/>
              </a:rPr>
              <a:t>основі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зниження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цін</a:t>
            </a:r>
            <a:r>
              <a:rPr lang="ru-RU" sz="2400" dirty="0">
                <a:latin typeface="Comic Sans MS" panose="030F0702030302020204" pitchFamily="66" charset="0"/>
              </a:rPr>
              <a:t> (</a:t>
            </a:r>
            <a:r>
              <a:rPr lang="ru-RU" sz="2400" dirty="0" err="1">
                <a:latin typeface="Comic Sans MS" panose="030F0702030302020204" pitchFamily="66" charset="0"/>
              </a:rPr>
              <a:t>витрат</a:t>
            </a:r>
            <a:r>
              <a:rPr lang="ru-RU" sz="2400" dirty="0">
                <a:latin typeface="Comic Sans MS" panose="030F0702030302020204" pitchFamily="66" charset="0"/>
              </a:rPr>
              <a:t>) </a:t>
            </a:r>
            <a:r>
              <a:rPr lang="ru-RU" sz="2400" dirty="0" err="1">
                <a:latin typeface="Comic Sans MS" panose="030F0702030302020204" pitchFamily="66" charset="0"/>
              </a:rPr>
              <a:t>можна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зробити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висновок</a:t>
            </a:r>
            <a:r>
              <a:rPr lang="ru-RU" sz="2400" dirty="0">
                <a:latin typeface="Comic Sans MS" panose="030F0702030302020204" pitchFamily="66" charset="0"/>
              </a:rPr>
              <a:t> про </a:t>
            </a:r>
            <a:r>
              <a:rPr lang="ru-RU" sz="2400" dirty="0" err="1">
                <a:latin typeface="Comic Sans MS" panose="030F0702030302020204" pitchFamily="66" charset="0"/>
              </a:rPr>
              <a:t>недоцільність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використання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її</a:t>
            </a:r>
            <a:r>
              <a:rPr lang="ru-RU" sz="2400" dirty="0">
                <a:latin typeface="Comic Sans MS" panose="030F0702030302020204" pitchFamily="66" charset="0"/>
              </a:rPr>
              <a:t> у </a:t>
            </a:r>
            <a:r>
              <a:rPr lang="ru-RU" sz="2400" dirty="0" err="1">
                <a:latin typeface="Comic Sans MS" panose="030F0702030302020204" pitchFamily="66" charset="0"/>
              </a:rPr>
              <a:t>всіх</a:t>
            </a:r>
            <a:r>
              <a:rPr lang="ru-RU" sz="2400" dirty="0">
                <a:latin typeface="Comic Sans MS" panose="030F0702030302020204" pitchFamily="66" charset="0"/>
              </a:rPr>
              <a:t> </a:t>
            </a:r>
            <a:r>
              <a:rPr lang="ru-RU" sz="2400" dirty="0" err="1">
                <a:latin typeface="Comic Sans MS" panose="030F0702030302020204" pitchFamily="66" charset="0"/>
              </a:rPr>
              <a:t>випадках</a:t>
            </a:r>
            <a:r>
              <a:rPr lang="ru-RU" sz="2400" dirty="0">
                <a:latin typeface="Comic Sans MS" panose="030F0702030302020204" pitchFamily="66" charset="0"/>
              </a:rPr>
              <a:t>. </a:t>
            </a:r>
          </a:p>
        </p:txBody>
      </p:sp>
      <p:pic>
        <p:nvPicPr>
          <p:cNvPr id="4" name="Picture 2" descr="ÐÐ°ÑÑÐ¸Ð½ÐºÐ¸ Ð¿Ð¾ Ð·Ð°Ð¿ÑÐ¾ÑÑ ÐºÐ°ÑÑÐ¸Ð½ÐºÐ¸ Ð´Ð»Ñ Ð¿ÑÐµÐ·ÐµÐ½ÑÐ°ÑÐ¸Ð¸ Ð±Ð¸Ð·Ð½ÐµÑ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092604"/>
            <a:ext cx="2114766" cy="2738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35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1221</Words>
  <Application>Microsoft Office PowerPoint</Application>
  <PresentationFormat>Экран (4:3)</PresentationFormat>
  <Paragraphs>93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Юля</dc:creator>
  <cp:lastModifiedBy>DELL</cp:lastModifiedBy>
  <cp:revision>54</cp:revision>
  <dcterms:created xsi:type="dcterms:W3CDTF">2021-12-01T18:38:02Z</dcterms:created>
  <dcterms:modified xsi:type="dcterms:W3CDTF">2022-09-26T14:22:50Z</dcterms:modified>
</cp:coreProperties>
</file>