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y="5143500" cx="9144000"/>
  <p:notesSz cx="6858000" cy="9144000"/>
  <p:embeddedFontLst>
    <p:embeddedFont>
      <p:font typeface="Montserrat"/>
      <p:regular r:id="rId36"/>
      <p:bold r:id="rId37"/>
      <p:italic r:id="rId38"/>
      <p:boldItalic r:id="rId39"/>
    </p:embeddedFont>
    <p:embeddedFont>
      <p:font typeface="Lato"/>
      <p:regular r:id="rId40"/>
      <p:bold r:id="rId41"/>
      <p:italic r:id="rId42"/>
      <p:boldItalic r:id="rId43"/>
    </p:embeddedFont>
    <p:embeddedFont>
      <p:font typeface="Montserrat Medium"/>
      <p:regular r:id="rId44"/>
      <p:bold r:id="rId45"/>
      <p:italic r:id="rId46"/>
      <p:boldItalic r:id="rId47"/>
    </p:embeddedFont>
    <p:embeddedFont>
      <p:font typeface="Montserrat ExtraBold"/>
      <p:bold r:id="rId48"/>
      <p:bold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50" roundtripDataSignature="AMtx7mjzxTnSrG53jmFkyimgfWXyfMmS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7B0EF8F-E754-4552-9661-A5CC9D363DC4}">
  <a:tblStyle styleId="{67B0EF8F-E754-4552-9661-A5CC9D363DC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regular.fntdata"/><Relationship Id="rId42" Type="http://schemas.openxmlformats.org/officeDocument/2006/relationships/font" Target="fonts/Lato-italic.fntdata"/><Relationship Id="rId41" Type="http://schemas.openxmlformats.org/officeDocument/2006/relationships/font" Target="fonts/Lato-bold.fntdata"/><Relationship Id="rId44" Type="http://schemas.openxmlformats.org/officeDocument/2006/relationships/font" Target="fonts/MontserratMedium-regular.fntdata"/><Relationship Id="rId43" Type="http://schemas.openxmlformats.org/officeDocument/2006/relationships/font" Target="fonts/Lato-boldItalic.fntdata"/><Relationship Id="rId46" Type="http://schemas.openxmlformats.org/officeDocument/2006/relationships/font" Target="fonts/MontserratMedium-italic.fntdata"/><Relationship Id="rId45" Type="http://schemas.openxmlformats.org/officeDocument/2006/relationships/font" Target="fonts/MontserratMedium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MontserratExtraBold-bold.fntdata"/><Relationship Id="rId47" Type="http://schemas.openxmlformats.org/officeDocument/2006/relationships/font" Target="fonts/MontserratMedium-boldItalic.fntdata"/><Relationship Id="rId49" Type="http://schemas.openxmlformats.org/officeDocument/2006/relationships/font" Target="fonts/MontserratExtraBold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font" Target="fonts/Montserrat-bold.fntdata"/><Relationship Id="rId36" Type="http://schemas.openxmlformats.org/officeDocument/2006/relationships/font" Target="fonts/Montserrat-regular.fntdata"/><Relationship Id="rId39" Type="http://schemas.openxmlformats.org/officeDocument/2006/relationships/font" Target="fonts/Montserrat-boldItalic.fntdata"/><Relationship Id="rId38" Type="http://schemas.openxmlformats.org/officeDocument/2006/relationships/font" Target="fonts/Montserrat-italic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0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4" name="Google Shape;29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/>
          <p:nvPr/>
        </p:nvSpPr>
        <p:spPr>
          <a:xfrm>
            <a:off x="920275" y="0"/>
            <a:ext cx="7303500" cy="429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31"/>
          <p:cNvSpPr txBox="1"/>
          <p:nvPr>
            <p:ph type="ctrTitle"/>
          </p:nvPr>
        </p:nvSpPr>
        <p:spPr>
          <a:xfrm>
            <a:off x="920275" y="1705300"/>
            <a:ext cx="73035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b="0" sz="24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12" name="Google Shape;12;p31"/>
          <p:cNvSpPr txBox="1"/>
          <p:nvPr>
            <p:ph idx="1" type="subTitle"/>
          </p:nvPr>
        </p:nvSpPr>
        <p:spPr>
          <a:xfrm>
            <a:off x="920275" y="3274775"/>
            <a:ext cx="7303500" cy="8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Medium"/>
              <a:buNone/>
              <a:defRPr sz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Medium"/>
              <a:buNone/>
              <a:defRPr sz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Medium"/>
              <a:buNone/>
              <a:defRPr sz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Medium"/>
              <a:buNone/>
              <a:defRPr sz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Medium"/>
              <a:buNone/>
              <a:defRPr sz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Medium"/>
              <a:buNone/>
              <a:defRPr sz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Medium"/>
              <a:buNone/>
              <a:defRPr sz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Medium"/>
              <a:buNone/>
              <a:defRPr sz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Medium"/>
              <a:buNone/>
              <a:defRPr sz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cxnSp>
        <p:nvCxnSpPr>
          <p:cNvPr id="13" name="Google Shape;13;p31"/>
          <p:cNvCxnSpPr/>
          <p:nvPr/>
        </p:nvCxnSpPr>
        <p:spPr>
          <a:xfrm>
            <a:off x="4059600" y="3122364"/>
            <a:ext cx="1024800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столбца">
  <p:cSld name="SECTION_HEADER_2_2_1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40"/>
          <p:cNvGrpSpPr/>
          <p:nvPr/>
        </p:nvGrpSpPr>
        <p:grpSpPr>
          <a:xfrm>
            <a:off x="1024128" y="1025000"/>
            <a:ext cx="7092786" cy="3378300"/>
            <a:chOff x="1026342" y="1025000"/>
            <a:chExt cx="7092786" cy="3378300"/>
          </a:xfrm>
        </p:grpSpPr>
        <p:sp>
          <p:nvSpPr>
            <p:cNvPr id="61" name="Google Shape;61;p40"/>
            <p:cNvSpPr txBox="1"/>
            <p:nvPr/>
          </p:nvSpPr>
          <p:spPr>
            <a:xfrm>
              <a:off x="1026342" y="1025000"/>
              <a:ext cx="3084600" cy="154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" sz="1200" u="none" cap="none" strike="noStrike">
                  <a:solidFill>
                    <a:srgbClr val="E69A6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•   </a:t>
              </a:r>
              <a:r>
                <a:rPr b="0" i="0" lang="ru" sz="1200" u="none" cap="none" strike="noStrike">
                  <a:solidFill>
                    <a:srgbClr val="F3F3F3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Заголовок к статье</a:t>
              </a:r>
              <a:endParaRPr b="0" i="0" sz="1200" u="none" cap="none" strike="noStrike">
                <a:solidFill>
                  <a:srgbClr val="F3F3F3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1000"/>
                </a:spcBef>
                <a:spcAft>
                  <a:spcPts val="10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ru" sz="800" u="none" cap="none" strike="noStrike">
                  <a:solidFill>
                    <a:srgbClr val="EEEEEE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Она несла в руках отвратительные, тревожные желтые цветы. Черт их знает, как их зовут, но они первые почему-то появляются в Москве. И эти цветы очень отчетливо выделялись на черном ее весеннем пальто. Она несла желтые цветы! Нехороший цвет. Она повернула с Тверской в переулок и тут обернулась. Ну, Тверскую вы знаете? По Тверской шли тысячи людей, но я вам ручаюсь, что увидела она меня одного и поглядела не то что тревожно, а даже как будто болезненно.</a:t>
              </a:r>
              <a:endParaRPr b="0" i="0" sz="800" u="none" cap="none" strike="noStrike">
                <a:solidFill>
                  <a:srgbClr val="EEEEEE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62" name="Google Shape;62;p40"/>
            <p:cNvSpPr txBox="1"/>
            <p:nvPr/>
          </p:nvSpPr>
          <p:spPr>
            <a:xfrm>
              <a:off x="5034528" y="1025000"/>
              <a:ext cx="3084600" cy="154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" sz="1200" u="none" cap="none" strike="noStrike">
                  <a:solidFill>
                    <a:srgbClr val="E69A6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•   </a:t>
              </a:r>
              <a:r>
                <a:rPr b="0" i="0" lang="ru" sz="1200" u="none" cap="none" strike="noStrike">
                  <a:solidFill>
                    <a:srgbClr val="F3F3F3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Заголовок к статье</a:t>
              </a:r>
              <a:endParaRPr b="0" i="0" sz="1200" u="none" cap="none" strike="noStrike">
                <a:solidFill>
                  <a:srgbClr val="F3F3F3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1000"/>
                </a:spcBef>
                <a:spcAft>
                  <a:spcPts val="10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ru" sz="800" u="none" cap="none" strike="noStrike">
                  <a:solidFill>
                    <a:srgbClr val="EEEEEE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Она несла в руках отвратительные, тревожные желтые цветы. Черт их знает, как их зовут, но они первые почему-то появляются в Москве. И эти цветы очень отчетливо выделялись на черном ее весеннем пальто. Она несла желтые цветы! Нехороший цвет. Она повернула с Тверской в переулок и тут обернулась. Ну, Тверскую вы знаете? По Тверской шли тысячи людей, но я вам ручаюсь, что увидела она меня одного и поглядела не то что тревожно, а даже как будто болезненно.</a:t>
              </a:r>
              <a:endParaRPr b="0" i="0" sz="800" u="none" cap="none" strike="noStrike">
                <a:solidFill>
                  <a:srgbClr val="EEEEEE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63" name="Google Shape;63;p40"/>
            <p:cNvSpPr txBox="1"/>
            <p:nvPr/>
          </p:nvSpPr>
          <p:spPr>
            <a:xfrm>
              <a:off x="1029300" y="2853800"/>
              <a:ext cx="3084600" cy="154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" sz="1200" u="none" cap="none" strike="noStrike">
                  <a:solidFill>
                    <a:srgbClr val="E69A6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•   </a:t>
              </a:r>
              <a:r>
                <a:rPr b="0" i="0" lang="ru" sz="1200" u="none" cap="none" strike="noStrike">
                  <a:solidFill>
                    <a:srgbClr val="F3F3F3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Заголовок к статье</a:t>
              </a:r>
              <a:endParaRPr b="0" i="0" sz="1200" u="none" cap="none" strike="noStrike">
                <a:solidFill>
                  <a:srgbClr val="F3F3F3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1000"/>
                </a:spcBef>
                <a:spcAft>
                  <a:spcPts val="10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ru" sz="800" u="none" cap="none" strike="noStrike">
                  <a:solidFill>
                    <a:srgbClr val="EEEEEE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Она несла в руках отвратительные, тревожные желтые цветы. Черт их знает, как их зовут, но они первые почему-то появляются в Москве. И эти цветы очень отчетливо выделялись на черном ее весеннем пальто. Она несла желтые цветы! Нехороший цвет. Она повернула с Тверской в переулок и тут обернулась. Ну, Тверскую вы знаете? По Тверской шли тысячи людей, но я вам ручаюсь, что увидела она меня одного и поглядела не то что тревожно, а даже как будто болезненно.</a:t>
              </a:r>
              <a:endParaRPr b="0" i="0" sz="800" u="none" cap="none" strike="noStrike">
                <a:solidFill>
                  <a:srgbClr val="EEEEEE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64" name="Google Shape;64;p40"/>
            <p:cNvSpPr txBox="1"/>
            <p:nvPr/>
          </p:nvSpPr>
          <p:spPr>
            <a:xfrm>
              <a:off x="5034528" y="2853800"/>
              <a:ext cx="3084600" cy="154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" sz="1200" u="none" cap="none" strike="noStrike">
                  <a:solidFill>
                    <a:srgbClr val="E69A6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•   </a:t>
              </a:r>
              <a:r>
                <a:rPr b="0" i="0" lang="ru" sz="1200" u="none" cap="none" strike="noStrike">
                  <a:solidFill>
                    <a:srgbClr val="F3F3F3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Заголовок к статье</a:t>
              </a:r>
              <a:endParaRPr b="0" i="0" sz="1200" u="none" cap="none" strike="noStrike">
                <a:solidFill>
                  <a:srgbClr val="F3F3F3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1000"/>
                </a:spcBef>
                <a:spcAft>
                  <a:spcPts val="10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ru" sz="800" u="none" cap="none" strike="noStrike">
                  <a:solidFill>
                    <a:srgbClr val="EEEEEE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Она несла в руках отвратительные, тревожные желтые цветы. Черт их знает, как их зовут, но они первые почему-то появляются в Москве. И эти цветы очень отчетливо выделялись на черном ее весеннем пальто. Она несла желтые цветы! Нехороший цвет. Она повернула с Тверской в переулок и тут обернулась. Ну, Тверскую вы знаете? По Тверской шли тысячи людей, но я вам ручаюсь, что увидела она меня одного и поглядела не то что тревожно, а даже как будто болезненно.</a:t>
              </a:r>
              <a:endParaRPr b="0" i="0" sz="800" u="none" cap="none" strike="noStrike">
                <a:solidFill>
                  <a:srgbClr val="EEEEEE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pic>
        <p:nvPicPr>
          <p:cNvPr id="65" name="Google Shape;65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2967" y="165933"/>
            <a:ext cx="525100" cy="25582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40"/>
          <p:cNvSpPr txBox="1"/>
          <p:nvPr>
            <p:ph idx="12" type="sldNum"/>
          </p:nvPr>
        </p:nvSpPr>
        <p:spPr>
          <a:xfrm>
            <a:off x="8519100" y="4844500"/>
            <a:ext cx="5487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67" name="Google Shape;67;p40"/>
          <p:cNvSpPr txBox="1"/>
          <p:nvPr>
            <p:ph idx="1" type="subTitle"/>
          </p:nvPr>
        </p:nvSpPr>
        <p:spPr>
          <a:xfrm>
            <a:off x="170925" y="475825"/>
            <a:ext cx="8061900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sp>
        <p:nvSpPr>
          <p:cNvPr id="68" name="Google Shape;68;p40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столбца">
  <p:cSld name="SECTION_HEADER_2_2_1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41"/>
          <p:cNvGrpSpPr/>
          <p:nvPr/>
        </p:nvGrpSpPr>
        <p:grpSpPr>
          <a:xfrm>
            <a:off x="574175" y="1711525"/>
            <a:ext cx="7993075" cy="2869500"/>
            <a:chOff x="576389" y="1711525"/>
            <a:chExt cx="7993075" cy="2869500"/>
          </a:xfrm>
        </p:grpSpPr>
        <p:sp>
          <p:nvSpPr>
            <p:cNvPr id="71" name="Google Shape;71;p41"/>
            <p:cNvSpPr txBox="1"/>
            <p:nvPr/>
          </p:nvSpPr>
          <p:spPr>
            <a:xfrm>
              <a:off x="576389" y="1711525"/>
              <a:ext cx="2295600" cy="28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" sz="1200" u="none" cap="none" strike="noStrike">
                  <a:solidFill>
                    <a:srgbClr val="E69A6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•   </a:t>
              </a:r>
              <a:r>
                <a:rPr b="0" i="0" lang="ru" sz="1200" u="none" cap="none" strike="noStrike">
                  <a:solidFill>
                    <a:srgbClr val="F3F3F3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Заголовок к статье</a:t>
              </a:r>
              <a:endParaRPr b="0" i="0" sz="1200" u="none" cap="none" strike="noStrike">
                <a:solidFill>
                  <a:srgbClr val="F3F3F3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1000"/>
                </a:spcBef>
                <a:spcAft>
                  <a:spcPts val="10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ru" sz="800" u="none" cap="none" strike="noStrike">
                  <a:solidFill>
                    <a:srgbClr val="EEEEEE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Она несла в руках отвратительные, тревожные желтые цветы. Черт их знает, как их зовут, но они первые почему-то появляются в Москве. И эти цветы очень отчетливо выделялись на черном ее весеннем пальто. Она несла желтые цветы! Нехороший цвет. Она повернула с Тверской в переулок и тут обернулась. Ну, Тверскую вы знаете? По Тверской шли тысячи людей, но я вам ручаюсь, что увидела она меня одного и поглядела не то что тревожно, а даже как будто болезненно.</a:t>
              </a:r>
              <a:endParaRPr b="0" i="0" sz="800" u="none" cap="none" strike="noStrike">
                <a:solidFill>
                  <a:srgbClr val="EEEEEE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72" name="Google Shape;72;p41"/>
            <p:cNvSpPr txBox="1"/>
            <p:nvPr/>
          </p:nvSpPr>
          <p:spPr>
            <a:xfrm>
              <a:off x="6273864" y="1711525"/>
              <a:ext cx="2295600" cy="28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" sz="1200" u="none" cap="none" strike="noStrike">
                  <a:solidFill>
                    <a:srgbClr val="E69A6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•   </a:t>
              </a:r>
              <a:r>
                <a:rPr b="0" i="0" lang="ru" sz="1200" u="none" cap="none" strike="noStrike">
                  <a:solidFill>
                    <a:srgbClr val="F3F3F3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Заголовок к статье</a:t>
              </a:r>
              <a:endParaRPr b="0" i="0" sz="1200" u="none" cap="none" strike="noStrike">
                <a:solidFill>
                  <a:srgbClr val="F3F3F3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1000"/>
                </a:spcBef>
                <a:spcAft>
                  <a:spcPts val="10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ru" sz="800" u="none" cap="none" strike="noStrike">
                  <a:solidFill>
                    <a:srgbClr val="EEEEEE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Она несла в руках отвратительные, тревожные желтые цветы. Черт их знает, как их зовут, но они первые почему-то появляются в Москве. И эти цветы очень отчетливо выделялись на черном ее весеннем пальто. Она несла желтые цветы! Нехороший цвет. Она повернула с Тверской в переулок и тут обернулась. Ну, Тверскую вы знаете? По Тверской шли тысячи людей, но я вам ручаюсь, что увидела она меня одного и поглядела не то что тревожно, а даже как будто болезненно.</a:t>
              </a:r>
              <a:endParaRPr b="0" i="0" sz="800" u="none" cap="none" strike="noStrike">
                <a:solidFill>
                  <a:srgbClr val="EEEEEE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73" name="Google Shape;73;p41"/>
            <p:cNvSpPr txBox="1"/>
            <p:nvPr/>
          </p:nvSpPr>
          <p:spPr>
            <a:xfrm>
              <a:off x="3426414" y="1711525"/>
              <a:ext cx="2295600" cy="28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" sz="1200" u="none" cap="none" strike="noStrike">
                  <a:solidFill>
                    <a:srgbClr val="E69A6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•   </a:t>
              </a:r>
              <a:r>
                <a:rPr b="0" i="0" lang="ru" sz="1200" u="none" cap="none" strike="noStrike">
                  <a:solidFill>
                    <a:srgbClr val="F3F3F3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Заголовок к статье</a:t>
              </a:r>
              <a:endParaRPr b="0" i="0" sz="1200" u="none" cap="none" strike="noStrike">
                <a:solidFill>
                  <a:srgbClr val="F3F3F3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1000"/>
                </a:spcBef>
                <a:spcAft>
                  <a:spcPts val="10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ru" sz="800" u="none" cap="none" strike="noStrike">
                  <a:solidFill>
                    <a:srgbClr val="EEEEEE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Она несла в руках отвратительные, тревожные желтые цветы. Черт их знает, как их зовут, но они первые почему-то появляются в Москве. И эти цветы очень отчетливо выделялись на черном ее весеннем пальто. Она несла желтые цветы! Нехороший цвет. Она повернула с Тверской в переулок и тут обернулась. Ну, Тверскую вы знаете? По Тверской шли тысячи людей, но я вам ручаюсь, что увидела она меня одного и поглядела не то что тревожно, а даже как будто болезненно.</a:t>
              </a:r>
              <a:endParaRPr b="0" i="0" sz="800" u="none" cap="none" strike="noStrike">
                <a:solidFill>
                  <a:srgbClr val="EEEEEE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pic>
        <p:nvPicPr>
          <p:cNvPr id="74" name="Google Shape;74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2967" y="165933"/>
            <a:ext cx="525100" cy="255823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41"/>
          <p:cNvSpPr txBox="1"/>
          <p:nvPr>
            <p:ph idx="12" type="sldNum"/>
          </p:nvPr>
        </p:nvSpPr>
        <p:spPr>
          <a:xfrm>
            <a:off x="8519100" y="4844500"/>
            <a:ext cx="5487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76" name="Google Shape;76;p41"/>
          <p:cNvSpPr txBox="1"/>
          <p:nvPr>
            <p:ph idx="1" type="subTitle"/>
          </p:nvPr>
        </p:nvSpPr>
        <p:spPr>
          <a:xfrm>
            <a:off x="170925" y="475825"/>
            <a:ext cx="8061900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sp>
        <p:nvSpPr>
          <p:cNvPr id="77" name="Google Shape;77;p41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аблица">
  <p:cSld name="SECTION_HEADER_2_1_1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" name="Google Shape;79;p42"/>
          <p:cNvGraphicFramePr/>
          <p:nvPr/>
        </p:nvGraphicFramePr>
        <p:xfrm>
          <a:off x="572038" y="1147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{67B0EF8F-E754-4552-9661-A5CC9D363DC4}</a:tableStyleId>
              </a:tblPr>
              <a:tblGrid>
                <a:gridCol w="1679975"/>
                <a:gridCol w="1053325"/>
                <a:gridCol w="1053325"/>
                <a:gridCol w="1053325"/>
                <a:gridCol w="1053325"/>
                <a:gridCol w="1053325"/>
                <a:gridCol w="1053325"/>
              </a:tblGrid>
              <a:tr h="371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10.2019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11.2019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12.2019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01.2020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02.2020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03.2020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Total IN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$200,220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$208,220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$208,220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$208,220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$208,220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$208,220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Маркетинг затраты 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$87,500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$88,500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$70,800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$61,950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$44,250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$35,400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Зарплатный фонд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$53,300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$63,000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$49,000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$53,000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$53,000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$53,000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Офис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38570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$17,300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$17,300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$25,000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$25,000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$25,000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Сервисы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$3,731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$5,700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$5,700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$5,700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$5,700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$5,700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Биржа ссылок 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$10,000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$10,000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$10,000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$10,000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$10,000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РКО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$10,011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$10,411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$10,411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$10,411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$10,411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ru" sz="800" u="none" cap="none" strike="noStrike">
                          <a:solidFill>
                            <a:schemeClr val="lt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$10,411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ru" sz="1000" u="none" cap="none" strike="noStrike">
                          <a:solidFill>
                            <a:schemeClr val="dk2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Доход</a:t>
                      </a:r>
                      <a:endParaRPr sz="1000" u="none" cap="none" strike="noStrike">
                        <a:solidFill>
                          <a:schemeClr val="dk2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ru" sz="1000" u="none" cap="none" strike="noStrike">
                          <a:solidFill>
                            <a:schemeClr val="dk2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$7,108</a:t>
                      </a:r>
                      <a:endParaRPr sz="1000" u="none" cap="none" strike="noStrike">
                        <a:solidFill>
                          <a:schemeClr val="dk2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ru" sz="1000" u="none" cap="none" strike="noStrike">
                          <a:solidFill>
                            <a:schemeClr val="dk2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$13,309</a:t>
                      </a:r>
                      <a:endParaRPr sz="1000" u="none" cap="none" strike="noStrike">
                        <a:solidFill>
                          <a:schemeClr val="dk2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ru" sz="1000" u="none" cap="none" strike="noStrike">
                          <a:solidFill>
                            <a:schemeClr val="dk2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$45,009</a:t>
                      </a:r>
                      <a:endParaRPr sz="1000" u="none" cap="none" strike="noStrike">
                        <a:solidFill>
                          <a:schemeClr val="dk2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ru" sz="1000" u="none" cap="none" strike="noStrike">
                          <a:solidFill>
                            <a:schemeClr val="dk2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$42,159</a:t>
                      </a:r>
                      <a:endParaRPr sz="1000" u="none" cap="none" strike="noStrike">
                        <a:solidFill>
                          <a:schemeClr val="dk2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ru" sz="1000" u="none" cap="none" strike="noStrike">
                          <a:solidFill>
                            <a:schemeClr val="dk2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$59,859</a:t>
                      </a:r>
                      <a:endParaRPr sz="1000" u="none" cap="none" strike="noStrike">
                        <a:solidFill>
                          <a:schemeClr val="dk2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ru" sz="1000" u="none" cap="none" strike="noStrike">
                          <a:solidFill>
                            <a:schemeClr val="dk2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$68,709</a:t>
                      </a:r>
                      <a:endParaRPr sz="1000" u="none" cap="none" strike="noStrike">
                        <a:solidFill>
                          <a:schemeClr val="dk2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8829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8829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pic>
        <p:nvPicPr>
          <p:cNvPr id="80" name="Google Shape;80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2967" y="165933"/>
            <a:ext cx="525100" cy="25582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42"/>
          <p:cNvSpPr txBox="1"/>
          <p:nvPr>
            <p:ph idx="12" type="sldNum"/>
          </p:nvPr>
        </p:nvSpPr>
        <p:spPr>
          <a:xfrm>
            <a:off x="8519100" y="4844500"/>
            <a:ext cx="5487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82" name="Google Shape;82;p42"/>
          <p:cNvSpPr txBox="1"/>
          <p:nvPr>
            <p:ph idx="1" type="subTitle"/>
          </p:nvPr>
        </p:nvSpPr>
        <p:spPr>
          <a:xfrm>
            <a:off x="170925" y="475825"/>
            <a:ext cx="8061900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sp>
        <p:nvSpPr>
          <p:cNvPr id="83" name="Google Shape;83;p42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аблица 1">
  <p:cSld name="SECTION_HEADER_2_1_1_1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43" title="Points scored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60913" y="1022371"/>
            <a:ext cx="7422174" cy="3098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52967" y="165933"/>
            <a:ext cx="525100" cy="25582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43"/>
          <p:cNvSpPr txBox="1"/>
          <p:nvPr>
            <p:ph idx="12" type="sldNum"/>
          </p:nvPr>
        </p:nvSpPr>
        <p:spPr>
          <a:xfrm>
            <a:off x="8519100" y="4844500"/>
            <a:ext cx="5487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88" name="Google Shape;88;p43"/>
          <p:cNvSpPr txBox="1"/>
          <p:nvPr>
            <p:ph idx="1" type="subTitle"/>
          </p:nvPr>
        </p:nvSpPr>
        <p:spPr>
          <a:xfrm>
            <a:off x="170925" y="475825"/>
            <a:ext cx="8061900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sp>
        <p:nvSpPr>
          <p:cNvPr id="89" name="Google Shape;89;p43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Конец">
  <p:cSld name="SECTION_HEADER_1_2">
    <p:bg>
      <p:bgPr>
        <a:solidFill>
          <a:srgbClr val="383B43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44"/>
          <p:cNvPicPr preferRelativeResize="0"/>
          <p:nvPr/>
        </p:nvPicPr>
        <p:blipFill rotWithShape="1">
          <a:blip r:embed="rId2">
            <a:alphaModFix/>
          </a:blip>
          <a:srcRect b="0" l="0" r="30357" t="16337"/>
          <a:stretch/>
        </p:blipFill>
        <p:spPr>
          <a:xfrm rot="5400000">
            <a:off x="5474912" y="1478086"/>
            <a:ext cx="2398499" cy="4948676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44"/>
          <p:cNvSpPr/>
          <p:nvPr/>
        </p:nvSpPr>
        <p:spPr>
          <a:xfrm>
            <a:off x="0" y="0"/>
            <a:ext cx="9148500" cy="1678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4"/>
          <p:cNvSpPr txBox="1"/>
          <p:nvPr>
            <p:ph type="ctrTitle"/>
          </p:nvPr>
        </p:nvSpPr>
        <p:spPr>
          <a:xfrm>
            <a:off x="170925" y="165925"/>
            <a:ext cx="8152500" cy="11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b="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b="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b="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b="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b="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b="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b="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b="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b="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cxnSp>
        <p:nvCxnSpPr>
          <p:cNvPr id="94" name="Google Shape;94;p44"/>
          <p:cNvCxnSpPr/>
          <p:nvPr/>
        </p:nvCxnSpPr>
        <p:spPr>
          <a:xfrm>
            <a:off x="170923" y="1369272"/>
            <a:ext cx="583800" cy="0"/>
          </a:xfrm>
          <a:prstGeom prst="straightConnector1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44"/>
          <p:cNvSpPr txBox="1"/>
          <p:nvPr>
            <p:ph idx="1" type="subTitle"/>
          </p:nvPr>
        </p:nvSpPr>
        <p:spPr>
          <a:xfrm>
            <a:off x="5390775" y="4488550"/>
            <a:ext cx="3675600" cy="597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600"/>
              <a:buFont typeface="Montserrat Medium"/>
              <a:buNone/>
              <a:defRPr sz="600">
                <a:solidFill>
                  <a:srgbClr val="B7B7B7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600"/>
              <a:buFont typeface="Montserrat Medium"/>
              <a:buNone/>
              <a:defRPr sz="6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600"/>
              <a:buFont typeface="Montserrat Medium"/>
              <a:buNone/>
              <a:defRPr sz="6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600"/>
              <a:buFont typeface="Montserrat Medium"/>
              <a:buNone/>
              <a:defRPr sz="6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600"/>
              <a:buFont typeface="Montserrat Medium"/>
              <a:buNone/>
              <a:defRPr sz="6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600"/>
              <a:buFont typeface="Montserrat Medium"/>
              <a:buNone/>
              <a:defRPr sz="6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600"/>
              <a:buFont typeface="Montserrat Medium"/>
              <a:buNone/>
              <a:defRPr sz="6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600"/>
              <a:buFont typeface="Montserrat Medium"/>
              <a:buNone/>
              <a:defRPr sz="6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600"/>
              <a:buFont typeface="Montserrat Medium"/>
              <a:buNone/>
              <a:defRPr sz="6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pic>
        <p:nvPicPr>
          <p:cNvPr id="96" name="Google Shape;9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52967" y="165933"/>
            <a:ext cx="525100" cy="255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➡СЕТКА⬅">
  <p:cSld name="SECTION_HEADER_1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45"/>
          <p:cNvSpPr txBox="1"/>
          <p:nvPr>
            <p:ph idx="1" type="subTitle"/>
          </p:nvPr>
        </p:nvSpPr>
        <p:spPr>
          <a:xfrm>
            <a:off x="170925" y="475825"/>
            <a:ext cx="8061900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sp>
        <p:nvSpPr>
          <p:cNvPr id="100" name="Google Shape;100;p45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pic>
        <p:nvPicPr>
          <p:cNvPr id="101" name="Google Shape;101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52967" y="165933"/>
            <a:ext cx="525100" cy="255823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45"/>
          <p:cNvSpPr txBox="1"/>
          <p:nvPr>
            <p:ph idx="12" type="sldNum"/>
          </p:nvPr>
        </p:nvSpPr>
        <p:spPr>
          <a:xfrm>
            <a:off x="8519100" y="4844500"/>
            <a:ext cx="5487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одержание 5">
  <p:cSld name="SECTION_HEADER_7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6"/>
          <p:cNvSpPr txBox="1"/>
          <p:nvPr>
            <p:ph idx="1" type="body"/>
          </p:nvPr>
        </p:nvSpPr>
        <p:spPr>
          <a:xfrm>
            <a:off x="1528625" y="1023725"/>
            <a:ext cx="6091500" cy="3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5" name="Google Shape;105;p46"/>
          <p:cNvSpPr txBox="1"/>
          <p:nvPr>
            <p:ph type="title"/>
          </p:nvPr>
        </p:nvSpPr>
        <p:spPr>
          <a:xfrm>
            <a:off x="194725" y="169750"/>
            <a:ext cx="77811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pic>
        <p:nvPicPr>
          <p:cNvPr id="106" name="Google Shape;106;p46"/>
          <p:cNvPicPr preferRelativeResize="0"/>
          <p:nvPr/>
        </p:nvPicPr>
        <p:blipFill rotWithShape="1">
          <a:blip r:embed="rId2">
            <a:alphaModFix/>
          </a:blip>
          <a:srcRect b="0" l="0" r="0" t="-644"/>
          <a:stretch/>
        </p:blipFill>
        <p:spPr>
          <a:xfrm>
            <a:off x="8312720" y="308025"/>
            <a:ext cx="525107" cy="17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звание раздела 1">
  <p:cSld name="SECTION_HEADER_1">
    <p:bg>
      <p:bgPr>
        <a:solidFill>
          <a:srgbClr val="383B4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2"/>
          <p:cNvSpPr/>
          <p:nvPr/>
        </p:nvSpPr>
        <p:spPr>
          <a:xfrm>
            <a:off x="0" y="0"/>
            <a:ext cx="1515900" cy="5143500"/>
          </a:xfrm>
          <a:prstGeom prst="rect">
            <a:avLst/>
          </a:prstGeom>
          <a:solidFill>
            <a:srgbClr val="2D2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6;p32"/>
          <p:cNvPicPr preferRelativeResize="0"/>
          <p:nvPr/>
        </p:nvPicPr>
        <p:blipFill rotWithShape="1">
          <a:blip r:embed="rId2">
            <a:alphaModFix/>
          </a:blip>
          <a:srcRect b="0" l="0" r="30357" t="16337"/>
          <a:stretch/>
        </p:blipFill>
        <p:spPr>
          <a:xfrm rot="5400000">
            <a:off x="5474912" y="1478086"/>
            <a:ext cx="2398499" cy="49486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Google Shape;17;p32"/>
          <p:cNvCxnSpPr/>
          <p:nvPr/>
        </p:nvCxnSpPr>
        <p:spPr>
          <a:xfrm>
            <a:off x="2415837" y="2570767"/>
            <a:ext cx="869400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2"/>
          <p:cNvSpPr txBox="1"/>
          <p:nvPr>
            <p:ph type="ctrTitle"/>
          </p:nvPr>
        </p:nvSpPr>
        <p:spPr>
          <a:xfrm>
            <a:off x="2415825" y="848075"/>
            <a:ext cx="5701800" cy="1516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b="0"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19" name="Google Shape;19;p32"/>
          <p:cNvSpPr txBox="1"/>
          <p:nvPr>
            <p:ph idx="1" type="subTitle"/>
          </p:nvPr>
        </p:nvSpPr>
        <p:spPr>
          <a:xfrm>
            <a:off x="2415825" y="2818750"/>
            <a:ext cx="5701800" cy="14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Medium"/>
              <a:buNone/>
              <a:defRPr sz="12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200"/>
              <a:buFont typeface="Montserrat Medium"/>
              <a:buNone/>
              <a:defRPr sz="12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200"/>
              <a:buFont typeface="Montserrat Medium"/>
              <a:buNone/>
              <a:defRPr sz="12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200"/>
              <a:buFont typeface="Montserrat Medium"/>
              <a:buNone/>
              <a:defRPr sz="12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200"/>
              <a:buFont typeface="Montserrat Medium"/>
              <a:buNone/>
              <a:defRPr sz="12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200"/>
              <a:buFont typeface="Montserrat Medium"/>
              <a:buNone/>
              <a:defRPr sz="12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200"/>
              <a:buFont typeface="Montserrat Medium"/>
              <a:buNone/>
              <a:defRPr sz="12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200"/>
              <a:buFont typeface="Montserrat Medium"/>
              <a:buNone/>
              <a:defRPr sz="12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200"/>
              <a:buFont typeface="Montserrat Medium"/>
              <a:buNone/>
              <a:defRPr sz="12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pic>
        <p:nvPicPr>
          <p:cNvPr id="20" name="Google Shape;2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52967" y="165933"/>
            <a:ext cx="525100" cy="25582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2"/>
          <p:cNvSpPr txBox="1"/>
          <p:nvPr>
            <p:ph idx="12" type="sldNum"/>
          </p:nvPr>
        </p:nvSpPr>
        <p:spPr>
          <a:xfrm>
            <a:off x="8519100" y="4844500"/>
            <a:ext cx="5487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22" name="Google Shape;22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51598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одержание 1">
  <p:cSld name="SECTION_HEADER_3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3"/>
          <p:cNvSpPr txBox="1"/>
          <p:nvPr>
            <p:ph idx="1" type="body"/>
          </p:nvPr>
        </p:nvSpPr>
        <p:spPr>
          <a:xfrm>
            <a:off x="1528625" y="1023725"/>
            <a:ext cx="6091500" cy="3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5" name="Google Shape;25;p33"/>
          <p:cNvSpPr txBox="1"/>
          <p:nvPr>
            <p:ph type="title"/>
          </p:nvPr>
        </p:nvSpPr>
        <p:spPr>
          <a:xfrm>
            <a:off x="194725" y="169750"/>
            <a:ext cx="77811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pic>
        <p:nvPicPr>
          <p:cNvPr id="26" name="Google Shape;26;p33"/>
          <p:cNvPicPr preferRelativeResize="0"/>
          <p:nvPr/>
        </p:nvPicPr>
        <p:blipFill rotWithShape="1">
          <a:blip r:embed="rId2">
            <a:alphaModFix/>
          </a:blip>
          <a:srcRect b="0" l="0" r="0" t="-644"/>
          <a:stretch/>
        </p:blipFill>
        <p:spPr>
          <a:xfrm>
            <a:off x="8312720" y="308025"/>
            <a:ext cx="525107" cy="17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екст + график">
  <p:cSld name="SECTION_HEADER_2_1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4"/>
          <p:cNvSpPr txBox="1"/>
          <p:nvPr>
            <p:ph idx="1" type="body"/>
          </p:nvPr>
        </p:nvSpPr>
        <p:spPr>
          <a:xfrm>
            <a:off x="574675" y="1023450"/>
            <a:ext cx="3099000" cy="18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29" name="Google Shape;29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2967" y="165933"/>
            <a:ext cx="525100" cy="25582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34"/>
          <p:cNvSpPr txBox="1"/>
          <p:nvPr>
            <p:ph idx="12" type="sldNum"/>
          </p:nvPr>
        </p:nvSpPr>
        <p:spPr>
          <a:xfrm>
            <a:off x="8519100" y="4844500"/>
            <a:ext cx="5487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31" name="Google Shape;31;p34"/>
          <p:cNvSpPr txBox="1"/>
          <p:nvPr>
            <p:ph idx="2" type="subTitle"/>
          </p:nvPr>
        </p:nvSpPr>
        <p:spPr>
          <a:xfrm>
            <a:off x="170925" y="475825"/>
            <a:ext cx="8061900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sp>
        <p:nvSpPr>
          <p:cNvPr id="32" name="Google Shape;32;p34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опросы - ответы">
  <p:cSld name="SECTION_HEADER_2_3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2967" y="165933"/>
            <a:ext cx="525100" cy="25582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35"/>
          <p:cNvSpPr txBox="1"/>
          <p:nvPr>
            <p:ph idx="12" type="sldNum"/>
          </p:nvPr>
        </p:nvSpPr>
        <p:spPr>
          <a:xfrm>
            <a:off x="8519100" y="4844500"/>
            <a:ext cx="5487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36" name="Google Shape;36;p35"/>
          <p:cNvSpPr txBox="1"/>
          <p:nvPr>
            <p:ph idx="1" type="subTitle"/>
          </p:nvPr>
        </p:nvSpPr>
        <p:spPr>
          <a:xfrm>
            <a:off x="170925" y="475825"/>
            <a:ext cx="8061900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sp>
        <p:nvSpPr>
          <p:cNvPr id="37" name="Google Shape;37;p35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>
  <p:cSld name="SECTION_HEADER_2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2967" y="165933"/>
            <a:ext cx="525100" cy="255823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36"/>
          <p:cNvSpPr txBox="1"/>
          <p:nvPr>
            <p:ph idx="12" type="sldNum"/>
          </p:nvPr>
        </p:nvSpPr>
        <p:spPr>
          <a:xfrm>
            <a:off x="8519100" y="4844500"/>
            <a:ext cx="5487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41" name="Google Shape;41;p36"/>
          <p:cNvSpPr txBox="1"/>
          <p:nvPr>
            <p:ph idx="1" type="subTitle"/>
          </p:nvPr>
        </p:nvSpPr>
        <p:spPr>
          <a:xfrm>
            <a:off x="170925" y="475825"/>
            <a:ext cx="8061900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sp>
        <p:nvSpPr>
          <p:cNvPr id="42" name="Google Shape;42;p36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одержание 4">
  <p:cSld name="SECTION_HEADER_6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7"/>
          <p:cNvSpPr txBox="1"/>
          <p:nvPr>
            <p:ph idx="1" type="body"/>
          </p:nvPr>
        </p:nvSpPr>
        <p:spPr>
          <a:xfrm>
            <a:off x="1528625" y="1023725"/>
            <a:ext cx="6091500" cy="3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5" name="Google Shape;45;p37"/>
          <p:cNvSpPr txBox="1"/>
          <p:nvPr>
            <p:ph type="title"/>
          </p:nvPr>
        </p:nvSpPr>
        <p:spPr>
          <a:xfrm>
            <a:off x="194725" y="169750"/>
            <a:ext cx="77811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pic>
        <p:nvPicPr>
          <p:cNvPr id="46" name="Google Shape;46;p37"/>
          <p:cNvPicPr preferRelativeResize="0"/>
          <p:nvPr/>
        </p:nvPicPr>
        <p:blipFill rotWithShape="1">
          <a:blip r:embed="rId2">
            <a:alphaModFix/>
          </a:blip>
          <a:srcRect b="0" l="0" r="0" t="-644"/>
          <a:stretch/>
        </p:blipFill>
        <p:spPr>
          <a:xfrm>
            <a:off x="8312720" y="308025"/>
            <a:ext cx="525107" cy="17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екст + изображение">
  <p:cSld name="SECTION_HEADER_2_2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8"/>
          <p:cNvSpPr txBox="1"/>
          <p:nvPr>
            <p:ph idx="1" type="body"/>
          </p:nvPr>
        </p:nvSpPr>
        <p:spPr>
          <a:xfrm>
            <a:off x="76200" y="1028050"/>
            <a:ext cx="3578700" cy="35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pic>
        <p:nvPicPr>
          <p:cNvPr id="49" name="Google Shape;49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2967" y="165933"/>
            <a:ext cx="525100" cy="255823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38"/>
          <p:cNvSpPr txBox="1"/>
          <p:nvPr>
            <p:ph idx="12" type="sldNum"/>
          </p:nvPr>
        </p:nvSpPr>
        <p:spPr>
          <a:xfrm>
            <a:off x="8519100" y="4844500"/>
            <a:ext cx="5487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51" name="Google Shape;51;p38"/>
          <p:cNvSpPr txBox="1"/>
          <p:nvPr>
            <p:ph idx="2" type="subTitle"/>
          </p:nvPr>
        </p:nvSpPr>
        <p:spPr>
          <a:xfrm>
            <a:off x="170925" y="475825"/>
            <a:ext cx="8061900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sp>
        <p:nvSpPr>
          <p:cNvPr id="52" name="Google Shape;52;p38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одержание" type="secHead">
  <p:cSld name="SECTION_HEADER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9"/>
          <p:cNvSpPr txBox="1"/>
          <p:nvPr>
            <p:ph idx="1" type="body"/>
          </p:nvPr>
        </p:nvSpPr>
        <p:spPr>
          <a:xfrm>
            <a:off x="1528625" y="1023725"/>
            <a:ext cx="6091500" cy="3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pic>
        <p:nvPicPr>
          <p:cNvPr id="55" name="Google Shape;55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2967" y="165933"/>
            <a:ext cx="525100" cy="255823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39"/>
          <p:cNvSpPr txBox="1"/>
          <p:nvPr>
            <p:ph idx="12" type="sldNum"/>
          </p:nvPr>
        </p:nvSpPr>
        <p:spPr>
          <a:xfrm>
            <a:off x="8519100" y="4844500"/>
            <a:ext cx="5487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57" name="Google Shape;57;p39"/>
          <p:cNvSpPr txBox="1"/>
          <p:nvPr>
            <p:ph idx="2" type="subTitle"/>
          </p:nvPr>
        </p:nvSpPr>
        <p:spPr>
          <a:xfrm>
            <a:off x="170925" y="475825"/>
            <a:ext cx="8061900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sp>
        <p:nvSpPr>
          <p:cNvPr id="58" name="Google Shape;58;p39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ExtraBold"/>
              <a:buNone/>
              <a:defRPr b="0"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 txBox="1"/>
          <p:nvPr>
            <p:ph type="title"/>
          </p:nvPr>
        </p:nvSpPr>
        <p:spPr>
          <a:xfrm>
            <a:off x="76200" y="445025"/>
            <a:ext cx="8991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30"/>
          <p:cNvSpPr txBox="1"/>
          <p:nvPr>
            <p:ph idx="1" type="body"/>
          </p:nvPr>
        </p:nvSpPr>
        <p:spPr>
          <a:xfrm>
            <a:off x="76200" y="1152475"/>
            <a:ext cx="8991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ato"/>
              <a:buChar char="●"/>
              <a:defRPr b="0" i="0" sz="18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30"/>
          <p:cNvSpPr txBox="1"/>
          <p:nvPr>
            <p:ph idx="12" type="sldNum"/>
          </p:nvPr>
        </p:nvSpPr>
        <p:spPr>
          <a:xfrm>
            <a:off x="8519100" y="4844500"/>
            <a:ext cx="5487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docs.google.com/document/d/1G4-TS-bfxVexcEAy3561eaugHgR9hHg4FOOrbhTAXJA/edit#heading=h.wqe7y39if68u" TargetMode="External"/><Relationship Id="rId4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docs.google.com/spreadsheets/d/1s-vIZjhZ-rZHadjptBpAtmo2B0sRdubmjUiTDKTTGjw/edit#gid=784694392" TargetMode="External"/><Relationship Id="rId4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docs.google.com/spreadsheets/d/1Gp6OyH7ho8Gte1STLMaCNnGwzsf883tPxGzq1HAeaW4/edit#gid=0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://parimatch-mobile.com/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"/>
          <p:cNvSpPr txBox="1"/>
          <p:nvPr>
            <p:ph type="ctrTitle"/>
          </p:nvPr>
        </p:nvSpPr>
        <p:spPr>
          <a:xfrm>
            <a:off x="920275" y="1705300"/>
            <a:ext cx="73035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"/>
              <a:t>Стратегия PM:RU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"/>
              <a:t>(продукт + сателлиты)</a:t>
            </a:r>
            <a:endParaRPr/>
          </a:p>
        </p:txBody>
      </p:sp>
      <p:sp>
        <p:nvSpPr>
          <p:cNvPr id="112" name="Google Shape;112;p1"/>
          <p:cNvSpPr txBox="1"/>
          <p:nvPr>
            <p:ph idx="1" type="subTitle"/>
          </p:nvPr>
        </p:nvSpPr>
        <p:spPr>
          <a:xfrm>
            <a:off x="920275" y="3274775"/>
            <a:ext cx="7303500" cy="8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">
                <a:latin typeface="Montserrat"/>
                <a:ea typeface="Montserrat"/>
                <a:cs typeface="Montserrat"/>
                <a:sym typeface="Montserrat"/>
              </a:rPr>
              <a:t>на второе полугодие 2020 г.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pic>
        <p:nvPicPr>
          <p:cNvPr id="113" name="Google Shape;11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92500" y="834106"/>
            <a:ext cx="1959000" cy="109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"/>
          <p:cNvSpPr txBox="1"/>
          <p:nvPr>
            <p:ph idx="1" type="body"/>
          </p:nvPr>
        </p:nvSpPr>
        <p:spPr>
          <a:xfrm>
            <a:off x="318525" y="891525"/>
            <a:ext cx="8505000" cy="8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SzPts val="1800"/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Внутренняя оптимизация страниц событий под запросы с онлайн трансляциями (пример: “барселона реал смотреть онлайн”). Квартальная аналитика </a:t>
            </a:r>
            <a:r>
              <a:rPr lang="ru" sz="12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показала</a:t>
            </a: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, что основные конкуренты используют этот метод получения трафика на своих продуктовых сайтах.  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10"/>
          <p:cNvSpPr txBox="1"/>
          <p:nvPr>
            <p:ph type="title"/>
          </p:nvPr>
        </p:nvSpPr>
        <p:spPr>
          <a:xfrm>
            <a:off x="194725" y="169750"/>
            <a:ext cx="7781100" cy="5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Методы достижения целей. Оптимизация страниц под онлайн трансляции </a:t>
            </a:r>
            <a:r>
              <a:rPr lang="ru">
                <a:solidFill>
                  <a:srgbClr val="93C47D"/>
                </a:solidFill>
              </a:rPr>
              <a:t>(на обсуждение)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71" name="Google Shape;171;p10"/>
          <p:cNvSpPr txBox="1"/>
          <p:nvPr/>
        </p:nvSpPr>
        <p:spPr>
          <a:xfrm>
            <a:off x="318525" y="3996775"/>
            <a:ext cx="8078700" cy="9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В результате работ: </a:t>
            </a:r>
            <a:r>
              <a:rPr b="0" i="0" lang="ru" sz="12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получим посадочные страницы оптимизированные под запросы которыми ищут трансляции спортивных событий. Это даст нам возможность увеличить трафик и сконвертировать больше посетителей в игроков. </a:t>
            </a:r>
            <a:endParaRPr b="0" i="0" sz="1200" u="none" cap="none" strike="noStrike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2" name="Google Shape;17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21712" y="1841800"/>
            <a:ext cx="4100575" cy="196117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0"/>
          <p:cNvSpPr txBox="1"/>
          <p:nvPr/>
        </p:nvSpPr>
        <p:spPr>
          <a:xfrm>
            <a:off x="2173650" y="3802975"/>
            <a:ext cx="47967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1" lang="ru" sz="8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 Рис. пример выдачи по запросам связанных с запросами “смотреть онлайн”</a:t>
            </a:r>
            <a:endParaRPr b="0" i="1" sz="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1"/>
          <p:cNvSpPr txBox="1"/>
          <p:nvPr>
            <p:ph type="ctrTitle"/>
          </p:nvPr>
        </p:nvSpPr>
        <p:spPr>
          <a:xfrm>
            <a:off x="2287475" y="1450550"/>
            <a:ext cx="57207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"/>
              <a:t>Детализация стратегии по продвижению общих запросов</a:t>
            </a:r>
            <a:endParaRPr/>
          </a:p>
        </p:txBody>
      </p:sp>
      <p:sp>
        <p:nvSpPr>
          <p:cNvPr id="179" name="Google Shape;179;p11"/>
          <p:cNvSpPr txBox="1"/>
          <p:nvPr>
            <p:ph idx="1" type="subTitle"/>
          </p:nvPr>
        </p:nvSpPr>
        <p:spPr>
          <a:xfrm>
            <a:off x="2415825" y="2818750"/>
            <a:ext cx="5701800" cy="14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">
                <a:latin typeface="Montserrat"/>
                <a:ea typeface="Montserrat"/>
                <a:cs typeface="Montserrat"/>
                <a:sym typeface="Montserrat"/>
              </a:rPr>
              <a:t>Основные направления работ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2"/>
          <p:cNvSpPr txBox="1"/>
          <p:nvPr>
            <p:ph idx="1" type="body"/>
          </p:nvPr>
        </p:nvSpPr>
        <p:spPr>
          <a:xfrm>
            <a:off x="157525" y="1008050"/>
            <a:ext cx="7855500" cy="36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Анализ имеющейся ссылочной массы (удаление спамных ссылок);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Анализ ссылочного профиля конкурентов (составление анкор-плана основываясь на топ конкурентах);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Создание анкорного облака с акцентом на общие запросы;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Создание максимально разнообразного ссылочного профиля (ссылки со статей, с форумов, с нашей сетки PBN, редиректы с дропов и т.п.).</a:t>
            </a:r>
            <a:endParaRPr/>
          </a:p>
        </p:txBody>
      </p:sp>
      <p:sp>
        <p:nvSpPr>
          <p:cNvPr id="185" name="Google Shape;185;p12"/>
          <p:cNvSpPr txBox="1"/>
          <p:nvPr>
            <p:ph type="title"/>
          </p:nvPr>
        </p:nvSpPr>
        <p:spPr>
          <a:xfrm>
            <a:off x="194725" y="169750"/>
            <a:ext cx="7781100" cy="4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Детализация стратегии по общим запросам. </a:t>
            </a:r>
            <a:r>
              <a:rPr lang="ru">
                <a:solidFill>
                  <a:srgbClr val="F3F3F3"/>
                </a:solidFill>
              </a:rPr>
              <a:t>Работа над улучшением ссылочной массы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86" name="Google Shape;186;p12"/>
          <p:cNvSpPr txBox="1"/>
          <p:nvPr/>
        </p:nvSpPr>
        <p:spPr>
          <a:xfrm>
            <a:off x="271450" y="2944425"/>
            <a:ext cx="8002500" cy="16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В результате работ: </a:t>
            </a:r>
            <a:r>
              <a:rPr b="0" i="0" lang="ru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такая стратегия позволит нам получить лучший ссылочный профиль (с акцентом на продвижение общих запросов) чем у конкурентов. Ссылки по прежнему очень важны в продвижении сайтов, особенно в Google где у нас есть зоны роста для позиции по общим запросам. </a:t>
            </a:r>
            <a:endParaRPr b="0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сравнении с прошлой стратегией ничего не поменялось. </a:t>
            </a:r>
            <a:endParaRPr b="0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"/>
          <p:cNvSpPr txBox="1"/>
          <p:nvPr>
            <p:ph idx="1" type="body"/>
          </p:nvPr>
        </p:nvSpPr>
        <p:spPr>
          <a:xfrm>
            <a:off x="384000" y="814100"/>
            <a:ext cx="8081700" cy="42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Рекомендации по добавлению микроразметки для улучшения сниппетов в выдаче (увеличение CTR);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Подготовка рекомендаций по улучшению страниц сайта с технической точки зрения (перелинковка и т.д.); 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Добавления текстового контента на страницы турниров для улучшения их ранжирования;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Шаблонизация контента на страницах событий (генерация контента с нужными ключами для ранжирования страниц по широкому списку запросов);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Создание отдельной посадочной страницы для ее оптимизации под кластер запросов “live ставки на спорт”; 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Усовершенствование шаблонов мета-тегов для всех страниц сайта для охвата большего количества поисковых запросов и улучшения CTR;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ru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В результате работ:</a:t>
            </a: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 мы получим более оптимизированные страницы на продукте, что даст нам возможность ранжироваться по большему количеству общих поисковых запросов.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В сравнении с прошлой стратегией добавился пункт про шаблонизацию контента на страницах событий, создание отдельной страницы под live ставки, усовершенствование шаблонов мета-тегов и запрет индексации страниц которые мешают продвижению основных URL. В новой стратегии не будет расширения семантики и внесения правок в ранее опубликованные тексты после расширения семантики (пока не актуально).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92" name="Google Shape;192;p13"/>
          <p:cNvSpPr txBox="1"/>
          <p:nvPr>
            <p:ph type="title"/>
          </p:nvPr>
        </p:nvSpPr>
        <p:spPr>
          <a:xfrm>
            <a:off x="194725" y="169750"/>
            <a:ext cx="7781100" cy="4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Детализация стратегии по общим запросам. Работа с целевыми страницами (категории спортов, турниры, события)</a:t>
            </a:r>
            <a:endParaRPr sz="1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4"/>
          <p:cNvSpPr txBox="1"/>
          <p:nvPr>
            <p:ph idx="1" type="body"/>
          </p:nvPr>
        </p:nvSpPr>
        <p:spPr>
          <a:xfrm>
            <a:off x="339600" y="851075"/>
            <a:ext cx="5865000" cy="39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Пересмотр всех ключей в продвижении с целью оставить только те которые выгодно крутить;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Выравнивание долей накруток с десктопов и мобильных устройствах чтобы они соответствовали реальным показателям;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Уменьшить долю накруток всех запросов до 7-10% от органической;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Расширить список запросов в продвижении поведенческими факторами;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ru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В результате работ: </a:t>
            </a: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благодаря выбранной стратегии по накрутке поведенческих факторов в Яндексе мы будем точечно выводить в ТОП-3 важные запросы в мобильной и десктопной выдаче Яндекса.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В сравнении с прошлой стратегией добавился пункт про  уменьшение доли накруток всех запросов до 7-10% от органической, остальное было и раньше просто сейчас на этом будет сделан особенный акцент. 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" name="Google Shape;198;p14"/>
          <p:cNvSpPr txBox="1"/>
          <p:nvPr>
            <p:ph type="title"/>
          </p:nvPr>
        </p:nvSpPr>
        <p:spPr>
          <a:xfrm>
            <a:off x="194725" y="169750"/>
            <a:ext cx="7781100" cy="4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Детализация стратегии по общим запросам. Накрутка поведенческих факторов в Яндексе совместно с Involta</a:t>
            </a:r>
            <a:endParaRPr/>
          </a:p>
        </p:txBody>
      </p:sp>
      <p:pic>
        <p:nvPicPr>
          <p:cNvPr id="199" name="Google Shape;199;p14"/>
          <p:cNvPicPr preferRelativeResize="0"/>
          <p:nvPr/>
        </p:nvPicPr>
        <p:blipFill rotWithShape="1">
          <a:blip r:embed="rId3">
            <a:alphaModFix/>
          </a:blip>
          <a:srcRect b="0" l="0" r="27973" t="0"/>
          <a:stretch/>
        </p:blipFill>
        <p:spPr>
          <a:xfrm>
            <a:off x="6204600" y="769675"/>
            <a:ext cx="2288876" cy="37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4"/>
          <p:cNvSpPr txBox="1"/>
          <p:nvPr/>
        </p:nvSpPr>
        <p:spPr>
          <a:xfrm>
            <a:off x="6174975" y="4544450"/>
            <a:ext cx="2513400" cy="4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ru" sz="1100" u="none" cap="none" strike="noStrike">
                <a:solidFill>
                  <a:srgbClr val="F3F3F3"/>
                </a:solidFill>
                <a:latin typeface="Lato"/>
                <a:ea typeface="Lato"/>
                <a:cs typeface="Lato"/>
                <a:sym typeface="Lato"/>
              </a:rPr>
              <a:t> Рис. статистика кликов в Involta</a:t>
            </a:r>
            <a:endParaRPr b="0" i="1" sz="11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5"/>
          <p:cNvSpPr txBox="1"/>
          <p:nvPr>
            <p:ph idx="1" type="body"/>
          </p:nvPr>
        </p:nvSpPr>
        <p:spPr>
          <a:xfrm>
            <a:off x="466950" y="607050"/>
            <a:ext cx="8334300" cy="41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rgbClr val="EEEEEE"/>
                </a:solidFill>
                <a:latin typeface="Montserrat"/>
                <a:ea typeface="Montserrat"/>
                <a:cs typeface="Montserrat"/>
                <a:sym typeface="Montserrat"/>
              </a:rPr>
              <a:t>Работы над продуктом (ежемесячно):</a:t>
            </a:r>
            <a:endParaRPr sz="1100">
              <a:solidFill>
                <a:srgbClr val="EEEE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"/>
              <a:buChar char="❖"/>
            </a:pPr>
            <a:r>
              <a:rPr lang="ru" sz="1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Технический мониторинг сайта и составление ТЗ для разработчиков</a:t>
            </a:r>
            <a:endParaRPr sz="1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"/>
              <a:buChar char="❖"/>
            </a:pPr>
            <a:r>
              <a:rPr lang="ru" sz="1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Накрутки поведенческих факторов совместно с Involta</a:t>
            </a:r>
            <a:endParaRPr sz="1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100"/>
              <a:buFont typeface="Montserrat"/>
              <a:buChar char="❖"/>
            </a:pPr>
            <a:r>
              <a:rPr lang="ru" sz="1100">
                <a:solidFill>
                  <a:srgbClr val="93C47D"/>
                </a:solidFill>
                <a:latin typeface="Montserrat"/>
                <a:ea typeface="Montserrat"/>
                <a:cs typeface="Montserrat"/>
                <a:sym typeface="Montserrat"/>
              </a:rPr>
              <a:t>Шаблонизация контента на страницах событий (автогенерация контента с нужными ключами) — новое</a:t>
            </a:r>
            <a:endParaRPr sz="1100">
              <a:solidFill>
                <a:srgbClr val="93C4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100"/>
              <a:buFont typeface="Montserrat"/>
              <a:buChar char="❖"/>
            </a:pPr>
            <a:r>
              <a:rPr lang="ru" sz="1100">
                <a:solidFill>
                  <a:srgbClr val="93C47D"/>
                </a:solidFill>
                <a:latin typeface="Montserrat"/>
                <a:ea typeface="Montserrat"/>
                <a:cs typeface="Montserrat"/>
                <a:sym typeface="Montserrat"/>
              </a:rPr>
              <a:t>Оптимизация страниц событий под запросы с онлайн трансляциями — новое</a:t>
            </a:r>
            <a:endParaRPr sz="1100">
              <a:solidFill>
                <a:srgbClr val="93C4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100"/>
              <a:buFont typeface="Montserrat"/>
              <a:buChar char="❖"/>
            </a:pPr>
            <a:r>
              <a:rPr lang="ru" sz="1100">
                <a:solidFill>
                  <a:srgbClr val="93C47D"/>
                </a:solidFill>
                <a:latin typeface="Montserrat"/>
                <a:ea typeface="Montserrat"/>
                <a:cs typeface="Montserrat"/>
                <a:sym typeface="Montserrat"/>
              </a:rPr>
              <a:t>Усовершенствование шаблонов мета-тегов для большего охвата запросов и улучшения CTR — новое</a:t>
            </a:r>
            <a:endParaRPr sz="1100">
              <a:solidFill>
                <a:srgbClr val="93C4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100"/>
              <a:buFont typeface="Montserrat"/>
              <a:buChar char="❖"/>
            </a:pPr>
            <a:r>
              <a:rPr lang="ru" sz="1100">
                <a:solidFill>
                  <a:srgbClr val="93C47D"/>
                </a:solidFill>
                <a:latin typeface="Montserrat"/>
                <a:ea typeface="Montserrat"/>
                <a:cs typeface="Montserrat"/>
                <a:sym typeface="Montserrat"/>
              </a:rPr>
              <a:t>Написание контента под информационные запросы для страниц блога — новое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rgbClr val="EEEEEE"/>
                </a:solidFill>
                <a:latin typeface="Montserrat"/>
                <a:ea typeface="Montserrat"/>
                <a:cs typeface="Montserrat"/>
                <a:sym typeface="Montserrat"/>
              </a:rPr>
              <a:t>Работы над Link Building (ежемесячно):</a:t>
            </a:r>
            <a:endParaRPr sz="1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"/>
              <a:buChar char="❖"/>
            </a:pPr>
            <a:r>
              <a:rPr lang="ru" sz="1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Проставление ссылок (guest posts, crowd, profiles, Веб 2.0 сайтов и др.)</a:t>
            </a:r>
            <a:endParaRPr sz="1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❖"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Поднятие PBN сети для наращивания ссылочной массы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❖"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Поиск и подклейка дроп доменов к страницам продукта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rgbClr val="EEEEEE"/>
                </a:solidFill>
                <a:latin typeface="Montserrat"/>
                <a:ea typeface="Montserrat"/>
                <a:cs typeface="Montserrat"/>
                <a:sym typeface="Montserrat"/>
              </a:rPr>
              <a:t>Регулярные работы (ежемесячно):</a:t>
            </a:r>
            <a:endParaRPr sz="1100">
              <a:solidFill>
                <a:srgbClr val="EEEE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100">
              <a:solidFill>
                <a:srgbClr val="EEEE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Montserrat"/>
              <a:buChar char="❖"/>
            </a:pPr>
            <a:r>
              <a:rPr lang="ru" sz="1100">
                <a:solidFill>
                  <a:srgbClr val="EEEEEE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Ежедневная аналитика по сайту: позиции по запросам, наличие ошибок в панелях вебмастеров, индексация важных страниц, поисковый трафик</a:t>
            </a:r>
            <a:endParaRPr sz="1100">
              <a:solidFill>
                <a:srgbClr val="93C4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Montserrat"/>
              <a:buChar char="❖"/>
            </a:pPr>
            <a:r>
              <a:rPr lang="ru" sz="1100">
                <a:solidFill>
                  <a:srgbClr val="EEEEEE"/>
                </a:solidFill>
                <a:latin typeface="Montserrat"/>
                <a:ea typeface="Montserrat"/>
                <a:cs typeface="Montserrat"/>
                <a:sym typeface="Montserrat"/>
              </a:rPr>
              <a:t>Составление отчетов (еженедельные, ежемесячные)</a:t>
            </a:r>
            <a:endParaRPr sz="1100">
              <a:solidFill>
                <a:srgbClr val="EEEE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❖"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Квартальная расширенная аналитика конкурентов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EEEEEE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EEEEEE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br>
              <a:rPr lang="ru" sz="1400">
                <a:solidFill>
                  <a:srgbClr val="000000"/>
                </a:solidFill>
              </a:rPr>
            </a:b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EEEEEE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EEEEEE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6" name="Google Shape;206;p15"/>
          <p:cNvSpPr txBox="1"/>
          <p:nvPr>
            <p:ph type="title"/>
          </p:nvPr>
        </p:nvSpPr>
        <p:spPr>
          <a:xfrm>
            <a:off x="194725" y="169750"/>
            <a:ext cx="7781100" cy="5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>
                <a:solidFill>
                  <a:schemeClr val="dk1"/>
                </a:solidFill>
              </a:rPr>
              <a:t>Основные верхнеуровневые направления работ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6"/>
          <p:cNvSpPr txBox="1"/>
          <p:nvPr>
            <p:ph idx="1" type="body"/>
          </p:nvPr>
        </p:nvSpPr>
        <p:spPr>
          <a:xfrm>
            <a:off x="817500" y="4795650"/>
            <a:ext cx="73608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Прогноз органического трафика в формате таблицы находится </a:t>
            </a:r>
            <a:r>
              <a:rPr lang="ru" sz="12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здесь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" name="Google Shape;212;p16"/>
          <p:cNvSpPr txBox="1"/>
          <p:nvPr>
            <p:ph type="title"/>
          </p:nvPr>
        </p:nvSpPr>
        <p:spPr>
          <a:xfrm>
            <a:off x="194725" y="169750"/>
            <a:ext cx="77811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>
                <a:solidFill>
                  <a:schemeClr val="dk1"/>
                </a:solidFill>
              </a:rPr>
              <a:t>Прогноз органического трафика на июль - декабрь 2021</a:t>
            </a:r>
            <a:r>
              <a:rPr lang="ru"/>
              <a:t> (только РФ)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13" name="Google Shape;21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95763" y="563175"/>
            <a:ext cx="5752474" cy="423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7"/>
          <p:cNvSpPr txBox="1"/>
          <p:nvPr>
            <p:ph idx="1" type="body"/>
          </p:nvPr>
        </p:nvSpPr>
        <p:spPr>
          <a:xfrm>
            <a:off x="280050" y="3976425"/>
            <a:ext cx="8583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ru" sz="1300">
                <a:latin typeface="Montserrat"/>
                <a:ea typeface="Montserrat"/>
                <a:cs typeface="Montserrat"/>
                <a:sym typeface="Montserrat"/>
              </a:rPr>
              <a:t>Данные бюджеты дадут нам возможность достичь поставленных выше целей. Разбивка помесячно </a:t>
            </a:r>
            <a:r>
              <a:rPr lang="ru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здесь</a:t>
            </a:r>
            <a:r>
              <a:rPr lang="ru" sz="1300">
                <a:latin typeface="Montserrat"/>
                <a:ea typeface="Montserrat"/>
                <a:cs typeface="Montserrat"/>
                <a:sym typeface="Montserrat"/>
              </a:rPr>
              <a:t>. Раньше бюджет был 11 900, изменился в меньшую сторону в связи с уменьшением работ по созданию PBN.   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9" name="Google Shape;219;p17"/>
          <p:cNvSpPr txBox="1"/>
          <p:nvPr>
            <p:ph type="title"/>
          </p:nvPr>
        </p:nvSpPr>
        <p:spPr>
          <a:xfrm>
            <a:off x="389900" y="320925"/>
            <a:ext cx="77811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Бюджеты продукт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graphicFrame>
        <p:nvGraphicFramePr>
          <p:cNvPr id="220" name="Google Shape;220;p17"/>
          <p:cNvGraphicFramePr/>
          <p:nvPr/>
        </p:nvGraphicFramePr>
        <p:xfrm>
          <a:off x="1604925" y="915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{67B0EF8F-E754-4552-9661-A5CC9D363DC4}</a:tableStyleId>
              </a:tblPr>
              <a:tblGrid>
                <a:gridCol w="3508050"/>
                <a:gridCol w="382850"/>
                <a:gridCol w="1945450"/>
              </a:tblGrid>
              <a:tr h="36822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Ежемесячно в USD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44525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Маркетинговый бюджет: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 hMerge="1"/>
              </a:tr>
              <a:tr h="2239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Контент 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$300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36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Линкбилдинг 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$3 050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4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PBN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$2 000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4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Сервисы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$300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5750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Сумма маркетинговых бюджетов: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$5 650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</a:tr>
              <a:tr h="265150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Операционный бюджет + аналитические работы: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$5 400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</a:tr>
              <a:tr h="368225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ИТОГ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$11  050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"/>
          <p:cNvSpPr txBox="1"/>
          <p:nvPr>
            <p:ph idx="1" type="body"/>
          </p:nvPr>
        </p:nvSpPr>
        <p:spPr>
          <a:xfrm>
            <a:off x="280050" y="3976425"/>
            <a:ext cx="8583900" cy="4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ru" sz="1300">
                <a:latin typeface="Montserrat"/>
                <a:ea typeface="Montserrat"/>
                <a:cs typeface="Montserrat"/>
                <a:sym typeface="Montserrat"/>
              </a:rPr>
              <a:t>Данные бюджеты дадут нам возможность достичь поставленных выше целей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6" name="Google Shape;226;p18"/>
          <p:cNvSpPr txBox="1"/>
          <p:nvPr>
            <p:ph type="title"/>
          </p:nvPr>
        </p:nvSpPr>
        <p:spPr>
          <a:xfrm>
            <a:off x="148800" y="200375"/>
            <a:ext cx="77811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Бюджеты продукт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graphicFrame>
        <p:nvGraphicFramePr>
          <p:cNvPr id="227" name="Google Shape;227;p18"/>
          <p:cNvGraphicFramePr/>
          <p:nvPr/>
        </p:nvGraphicFramePr>
        <p:xfrm>
          <a:off x="1604925" y="915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{67B0EF8F-E754-4552-9661-A5CC9D363DC4}</a:tableStyleId>
              </a:tblPr>
              <a:tblGrid>
                <a:gridCol w="3508050"/>
                <a:gridCol w="382850"/>
                <a:gridCol w="1945450"/>
              </a:tblGrid>
              <a:tr h="36822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Ежемесячно в рублях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44525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Маркетинговый бюджет: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 hMerge="1"/>
              </a:tr>
              <a:tr h="2239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Контент 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21,650.00 ₽</a:t>
                      </a:r>
                      <a:endParaRPr sz="1200" u="none" cap="none" strike="noStrik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36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Линкбилдинг 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220,200.00 ₽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4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PBN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144,400.00 ₽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4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Сервисы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21,650.00 ₽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5750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Сумма маркетинговых бюджетов: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407,900.00 ₽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</a:tr>
              <a:tr h="265150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Операционный бюджет + аналитические работы: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389,860.00 ₽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</a:tr>
              <a:tr h="368225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ИТОГ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797,760.00 ₽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9"/>
          <p:cNvSpPr txBox="1"/>
          <p:nvPr>
            <p:ph type="title"/>
          </p:nvPr>
        </p:nvSpPr>
        <p:spPr>
          <a:xfrm>
            <a:off x="148800" y="200375"/>
            <a:ext cx="77811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Бюджеты продукта с разбивкой операционного бюджета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graphicFrame>
        <p:nvGraphicFramePr>
          <p:cNvPr id="233" name="Google Shape;233;p19"/>
          <p:cNvGraphicFramePr/>
          <p:nvPr/>
        </p:nvGraphicFramePr>
        <p:xfrm>
          <a:off x="1653825" y="611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{67B0EF8F-E754-4552-9661-A5CC9D363DC4}</a:tableStyleId>
              </a:tblPr>
              <a:tblGrid>
                <a:gridCol w="3508050"/>
                <a:gridCol w="382850"/>
                <a:gridCol w="1945450"/>
              </a:tblGrid>
              <a:tr h="36822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Ежемесячно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44525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Маркетинговый бюджет: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 hMerge="1"/>
              </a:tr>
              <a:tr h="2239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Контент - маркетинговый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21,650.00 ₽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9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Контент - операционный 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18,250.00 ₽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36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Линкбилдинг - маркетинговый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220,200.00 ₽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36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Линкбилдинг - операционный 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108,000.00 ₽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4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PBN - маркетинговый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144,400.00 ₽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4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PBN - операционный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165,610.00 ₽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4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Техническая составляющая и поддержка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65,000.00 ₽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4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Аналитика и отчеты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33,000.00 ₽ 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4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Сервисы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21,650.00 ₽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5750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Сумма маркетинговых бюджетов: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407,900.00 ₽</a:t>
                      </a:r>
                      <a:endParaRPr sz="1200" u="none" cap="none" strike="noStrik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</a:tr>
              <a:tr h="265150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Операционный бюджет + аналитические работы: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389,860.00 ₽</a:t>
                      </a:r>
                      <a:endParaRPr sz="1200" u="none" cap="none" strike="noStrik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</a:tr>
              <a:tr h="368225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ИТОГ</a:t>
                      </a:r>
                      <a:endParaRPr b="1"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BE13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797,760.00 ₽</a:t>
                      </a:r>
                      <a:endParaRPr sz="1200" u="none" cap="none" strike="noStrik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BE1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"/>
          <p:cNvSpPr txBox="1"/>
          <p:nvPr>
            <p:ph type="ctrTitle"/>
          </p:nvPr>
        </p:nvSpPr>
        <p:spPr>
          <a:xfrm>
            <a:off x="2287475" y="1769750"/>
            <a:ext cx="57207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"/>
              <a:t>Стратегия продукта</a:t>
            </a:r>
            <a:endParaRPr/>
          </a:p>
        </p:txBody>
      </p:sp>
      <p:sp>
        <p:nvSpPr>
          <p:cNvPr id="119" name="Google Shape;119;p2"/>
          <p:cNvSpPr txBox="1"/>
          <p:nvPr>
            <p:ph idx="1" type="subTitle"/>
          </p:nvPr>
        </p:nvSpPr>
        <p:spPr>
          <a:xfrm>
            <a:off x="2415825" y="2818750"/>
            <a:ext cx="5701800" cy="14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">
                <a:latin typeface="Montserrat"/>
                <a:ea typeface="Montserrat"/>
                <a:cs typeface="Montserrat"/>
                <a:sym typeface="Montserrat"/>
              </a:rPr>
              <a:t>Цели и методы достижения целей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0"/>
          <p:cNvSpPr txBox="1"/>
          <p:nvPr>
            <p:ph type="ctrTitle"/>
          </p:nvPr>
        </p:nvSpPr>
        <p:spPr>
          <a:xfrm>
            <a:off x="2287475" y="1769750"/>
            <a:ext cx="57207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"/>
              <a:t>Стратегия сателлитов</a:t>
            </a:r>
            <a:endParaRPr/>
          </a:p>
        </p:txBody>
      </p:sp>
      <p:sp>
        <p:nvSpPr>
          <p:cNvPr id="239" name="Google Shape;239;p20"/>
          <p:cNvSpPr txBox="1"/>
          <p:nvPr>
            <p:ph idx="1" type="subTitle"/>
          </p:nvPr>
        </p:nvSpPr>
        <p:spPr>
          <a:xfrm>
            <a:off x="2415825" y="2818750"/>
            <a:ext cx="5701800" cy="14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">
                <a:latin typeface="Montserrat"/>
                <a:ea typeface="Montserrat"/>
                <a:cs typeface="Montserrat"/>
                <a:sym typeface="Montserrat"/>
              </a:rPr>
              <a:t>Цели и методы достижения целей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0" name="Google Shape;240;p20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 txBox="1"/>
          <p:nvPr>
            <p:ph idx="1" type="body"/>
          </p:nvPr>
        </p:nvSpPr>
        <p:spPr>
          <a:xfrm>
            <a:off x="678775" y="1095650"/>
            <a:ext cx="3099000" cy="18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900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Betting:</a:t>
            </a:r>
            <a:endParaRPr sz="1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parimatch-mobile.com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parimatchclubb.com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parimatch24-zerkalo.com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betwin-parimatchh.com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bk-parimatch-zerkaloo.com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pm-sportbet.com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newparimatch.com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myparimatch.com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online-parimatch.com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parimatchnew.ru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stavkinacsgo.ru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infoparimatch.com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live-parimatch24.com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lider-sporta.ru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pari-matchbk.ru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parimatch-live.org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bonus-parimatch.com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footballparimatch.com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parimatchk-zerkalo.ru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1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6" name="Google Shape;246;p21"/>
          <p:cNvSpPr txBox="1"/>
          <p:nvPr>
            <p:ph idx="4294967295" type="title"/>
          </p:nvPr>
        </p:nvSpPr>
        <p:spPr>
          <a:xfrm>
            <a:off x="194725" y="169750"/>
            <a:ext cx="7781100" cy="3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ru" sz="2400"/>
              <a:t>Сателлиты в работе</a:t>
            </a:r>
            <a:endParaRPr sz="2400"/>
          </a:p>
        </p:txBody>
      </p:sp>
      <p:sp>
        <p:nvSpPr>
          <p:cNvPr id="247" name="Google Shape;247;p21"/>
          <p:cNvSpPr txBox="1"/>
          <p:nvPr>
            <p:ph idx="2" type="subTitle"/>
          </p:nvPr>
        </p:nvSpPr>
        <p:spPr>
          <a:xfrm>
            <a:off x="4328600" y="1095650"/>
            <a:ext cx="2118000" cy="17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900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Gambling:</a:t>
            </a:r>
            <a:br>
              <a:rPr lang="ru" sz="1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casino-parimatch.info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casino-parimatch24.site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parimatch-casinos.com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parimatch-casinos.net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casino-parimatch-online.com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casino-parimatch-slots.com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8" name="Google Shape;248;p21"/>
          <p:cNvSpPr txBox="1"/>
          <p:nvPr/>
        </p:nvSpPr>
        <p:spPr>
          <a:xfrm>
            <a:off x="170225" y="510650"/>
            <a:ext cx="8474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активном продвижении сейчас находится 19 сателлитов под беттинговое направление и 6 под гемблинг</a:t>
            </a:r>
            <a:endParaRPr b="0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2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Основные цели на 6 месяцев</a:t>
            </a:r>
            <a:endParaRPr/>
          </a:p>
        </p:txBody>
      </p:sp>
      <p:sp>
        <p:nvSpPr>
          <p:cNvPr id="254" name="Google Shape;254;p22"/>
          <p:cNvSpPr txBox="1"/>
          <p:nvPr/>
        </p:nvSpPr>
        <p:spPr>
          <a:xfrm>
            <a:off x="170925" y="1169550"/>
            <a:ext cx="8100600" cy="24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A69"/>
              </a:buClr>
              <a:buSzPts val="1600"/>
              <a:buFont typeface="Montserrat"/>
              <a:buAutoNum type="arabicPeriod"/>
            </a:pPr>
            <a:r>
              <a:rPr b="0" i="0" lang="ru" sz="16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Восстановить сателлиты в поисковой системе гугл, после массовых копирований</a:t>
            </a:r>
            <a:endParaRPr b="0" i="0" sz="1600" u="none" cap="none" strike="noStrike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A69"/>
              </a:buClr>
              <a:buSzPts val="1600"/>
              <a:buFont typeface="Montserrat"/>
              <a:buAutoNum type="arabicPeriod"/>
            </a:pPr>
            <a:r>
              <a:rPr b="0" i="0" lang="ru" sz="16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Увеличить трафик по брендовым сателлитам под Parimatch с </a:t>
            </a:r>
            <a:r>
              <a:rPr b="0" i="0" lang="ru" sz="1600" u="none" cap="none" strike="noStrike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15 000</a:t>
            </a:r>
            <a:r>
              <a:rPr b="0" i="0" lang="ru" sz="16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 до </a:t>
            </a:r>
            <a:r>
              <a:rPr b="0" i="0" lang="ru" sz="1600" u="none" cap="none" strike="noStrike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44 500</a:t>
            </a:r>
            <a:r>
              <a:rPr b="0" i="0" lang="ru" sz="16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 сеансов (google + yandex)</a:t>
            </a:r>
            <a:endParaRPr b="0" i="0" sz="1600" u="none" cap="none" strike="noStrike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A69"/>
              </a:buClr>
              <a:buSzPts val="1600"/>
              <a:buFont typeface="Montserrat"/>
              <a:buAutoNum type="arabicPeriod"/>
            </a:pPr>
            <a:r>
              <a:rPr b="0" i="0" lang="ru" sz="16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Увеличить трафик по брендовым сателлитам под казино Parimatch с </a:t>
            </a:r>
            <a:r>
              <a:rPr b="0" i="0" lang="ru" sz="1600" u="none" cap="none" strike="noStrike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5 500</a:t>
            </a:r>
            <a:r>
              <a:rPr b="0" i="0" lang="ru" sz="16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 до </a:t>
            </a:r>
            <a:r>
              <a:rPr b="0" i="0" lang="ru" sz="1600" u="none" cap="none" strike="noStrike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7 900 </a:t>
            </a:r>
            <a:r>
              <a:rPr b="0" i="0" lang="ru" sz="16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сеансов (google + yandex)</a:t>
            </a:r>
            <a:endParaRPr b="0" i="0" sz="1600" u="none" cap="none" strike="noStrike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A69"/>
              </a:buClr>
              <a:buSzPts val="1600"/>
              <a:buFont typeface="Montserrat"/>
              <a:buAutoNum type="arabicPeriod"/>
            </a:pPr>
            <a:r>
              <a:rPr b="0" i="0" lang="ru" sz="16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Защитить сателлиты от копирования</a:t>
            </a:r>
            <a:endParaRPr b="0" i="0" sz="1600" u="none" cap="none" strike="noStrike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A69"/>
              </a:buClr>
              <a:buSzPts val="1600"/>
              <a:buFont typeface="Montserrat"/>
              <a:buAutoNum type="arabicPeriod"/>
            </a:pPr>
            <a:r>
              <a:rPr b="0" i="0" lang="ru" sz="16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Опционально проработка конверсии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3"/>
          <p:cNvSpPr txBox="1"/>
          <p:nvPr>
            <p:ph type="ctrTitle"/>
          </p:nvPr>
        </p:nvSpPr>
        <p:spPr>
          <a:xfrm>
            <a:off x="2287475" y="1769750"/>
            <a:ext cx="57207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"/>
              <a:t>Методы достижения целей по сателлитах</a:t>
            </a:r>
            <a:endParaRPr/>
          </a:p>
        </p:txBody>
      </p:sp>
      <p:sp>
        <p:nvSpPr>
          <p:cNvPr id="260" name="Google Shape;260;p23"/>
          <p:cNvSpPr txBox="1"/>
          <p:nvPr>
            <p:ph idx="1" type="subTitle"/>
          </p:nvPr>
        </p:nvSpPr>
        <p:spPr>
          <a:xfrm>
            <a:off x="2415825" y="2818750"/>
            <a:ext cx="5701800" cy="14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"/>
              <a:t>Основные направления работ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4"/>
          <p:cNvSpPr txBox="1"/>
          <p:nvPr>
            <p:ph idx="1" type="subTitle"/>
          </p:nvPr>
        </p:nvSpPr>
        <p:spPr>
          <a:xfrm>
            <a:off x="170925" y="941200"/>
            <a:ext cx="8061900" cy="33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Сосредоточить продвижение на основных доменах которые приносят трафик, полностью восстановить их после клонирования: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A69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parimatch-mobile.com</a:t>
            </a:r>
            <a:endParaRPr sz="1200">
              <a:solidFill>
                <a:srgbClr val="E69A6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A69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parimatchclubb.com</a:t>
            </a:r>
            <a:endParaRPr sz="1200">
              <a:solidFill>
                <a:srgbClr val="E69A6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A69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parimatch24-zerkalo.com</a:t>
            </a:r>
            <a:endParaRPr sz="1200">
              <a:solidFill>
                <a:srgbClr val="E69A6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A69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betwin-parimatchh.com</a:t>
            </a:r>
            <a:endParaRPr sz="1200">
              <a:solidFill>
                <a:srgbClr val="E69A6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A69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bk-parimatch-zerkaloo.com</a:t>
            </a:r>
            <a:endParaRPr sz="1200">
              <a:solidFill>
                <a:srgbClr val="E69A6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данные домены сосредоточить 80% маркетинговых расходов.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остальной части сателлитов проведение экспериментов  с использованием доменов-дропов, разных способов наращивания ссылочной массы.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Внедрение защиты от копирования, мониторинг поисковой выдачи на появление клонов, отправка DMCA и РКН жалоб.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Проработка ссылочного профиля (изменение соотношения анкорного облака, отклонение токсичных бэклинков).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Техническая проработка сателлитов для повышения скорости загрузки сайтов под требования Core Web Vitals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</p:txBody>
      </p:sp>
      <p:sp>
        <p:nvSpPr>
          <p:cNvPr id="266" name="Google Shape;266;p24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Методы достижения целей по betting сателлитам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5"/>
          <p:cNvSpPr txBox="1"/>
          <p:nvPr>
            <p:ph idx="1" type="subTitle"/>
          </p:nvPr>
        </p:nvSpPr>
        <p:spPr>
          <a:xfrm>
            <a:off x="154725" y="1388175"/>
            <a:ext cx="8094300" cy="26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Восстановить топовые сателлиты после клонирования </a:t>
            </a:r>
            <a:b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casino-parimatch.info</a:t>
            </a:r>
            <a:endParaRPr sz="1200">
              <a:solidFill>
                <a:srgbClr val="E69A6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200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casino-parimatch24.site</a:t>
            </a:r>
            <a:endParaRPr sz="1200">
              <a:solidFill>
                <a:srgbClr val="E69A6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Расширить кол-во контента на данных сателлитах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Заточить часть сателлитов под поисковую систему гугл, т.к. сейчас основной трафик идет из яндекса: </a:t>
            </a:r>
            <a:r>
              <a:rPr lang="ru" sz="1100">
                <a:solidFill>
                  <a:srgbClr val="E69A69"/>
                </a:solidFill>
                <a:latin typeface="Montserrat"/>
                <a:ea typeface="Montserrat"/>
                <a:cs typeface="Montserrat"/>
                <a:sym typeface="Montserrat"/>
              </a:rPr>
              <a:t>parimatch-casinos.net ; casino-parimatch-online.com; casino-parimatch-slots.com</a:t>
            </a:r>
            <a:r>
              <a:rPr lang="ru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Использовать переклейку на дроп-домены и более агрессивную ссылочную стратегию.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Внедрение защиты от копирования, мониторинг поисковой выдачи на появление клонов, отправка DMCA и РКН жалоб.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Проработка ссылочного профиля (изменение соотношения анкорного облака, отклонение токсичных бэклинков).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Техническая проработка сателлитов для повышения скорости загрузки сайтов под требования Core Web Vitals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</p:txBody>
      </p:sp>
      <p:sp>
        <p:nvSpPr>
          <p:cNvPr id="272" name="Google Shape;272;p25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Методы достижения целей по gambling сателлитам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6"/>
          <p:cNvSpPr txBox="1"/>
          <p:nvPr>
            <p:ph idx="1" type="body"/>
          </p:nvPr>
        </p:nvSpPr>
        <p:spPr>
          <a:xfrm>
            <a:off x="194725" y="404975"/>
            <a:ext cx="8701200" cy="45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200">
                <a:solidFill>
                  <a:srgbClr val="EEEEEE"/>
                </a:solidFill>
              </a:rPr>
              <a:t>Работы над сайтами (ежемесячно):</a:t>
            </a:r>
            <a:endParaRPr sz="1200">
              <a:solidFill>
                <a:srgbClr val="EEEEEE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Lato"/>
              <a:buChar char="❖"/>
            </a:pPr>
            <a:r>
              <a:rPr lang="ru" sz="1200">
                <a:solidFill>
                  <a:srgbClr val="FFFFFF"/>
                </a:solidFill>
              </a:rPr>
              <a:t>Технический мониторинг сайтов и составление ТЗ для разработчиков</a:t>
            </a:r>
            <a:endParaRPr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Lato"/>
              <a:buChar char="❖"/>
            </a:pPr>
            <a:r>
              <a:rPr lang="ru" sz="1200">
                <a:solidFill>
                  <a:srgbClr val="FFFFFF"/>
                </a:solidFill>
              </a:rPr>
              <a:t>Накрутки поведенческих факторов</a:t>
            </a:r>
            <a:endParaRPr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Arial"/>
              <a:buChar char="❖"/>
            </a:pPr>
            <a:r>
              <a:rPr lang="ru" sz="1200">
                <a:solidFill>
                  <a:srgbClr val="F3F3F3"/>
                </a:solidFill>
              </a:rPr>
              <a:t>Работа с увеличением монетизаций сателлитов </a:t>
            </a:r>
            <a:endParaRPr sz="1200">
              <a:solidFill>
                <a:srgbClr val="F3F3F3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Lato"/>
              <a:buChar char="❖"/>
            </a:pPr>
            <a:r>
              <a:rPr lang="ru" sz="1200">
                <a:solidFill>
                  <a:srgbClr val="F3F3F3"/>
                </a:solidFill>
              </a:rPr>
              <a:t>Расширение и актуализация семантики для старых и новых страниц</a:t>
            </a:r>
            <a:endParaRPr sz="1200">
              <a:solidFill>
                <a:srgbClr val="F3F3F3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200"/>
              <a:buFont typeface="Lato"/>
              <a:buChar char="❖"/>
            </a:pPr>
            <a:r>
              <a:rPr lang="ru" sz="1200">
                <a:solidFill>
                  <a:srgbClr val="93C47D"/>
                </a:solidFill>
              </a:rPr>
              <a:t>Написание контента для сателлитов (под общие запросы и информационные запросы)</a:t>
            </a:r>
            <a:endParaRPr sz="1200">
              <a:solidFill>
                <a:srgbClr val="93C47D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200"/>
              <a:buFont typeface="Arial"/>
              <a:buChar char="❖"/>
            </a:pPr>
            <a:r>
              <a:rPr lang="ru" sz="1200">
                <a:solidFill>
                  <a:srgbClr val="93C47D"/>
                </a:solidFill>
              </a:rPr>
              <a:t>Защита сайтов от клонирования</a:t>
            </a:r>
            <a:endParaRPr sz="1200">
              <a:solidFill>
                <a:srgbClr val="93C47D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200">
                <a:solidFill>
                  <a:srgbClr val="EEEEEE"/>
                </a:solidFill>
              </a:rPr>
              <a:t>Работы над Link Building:</a:t>
            </a:r>
            <a:endParaRPr sz="1200">
              <a:solidFill>
                <a:srgbClr val="EEEEEE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❖"/>
            </a:pPr>
            <a:r>
              <a:rPr lang="ru" sz="1200">
                <a:solidFill>
                  <a:srgbClr val="FFFFFF"/>
                </a:solidFill>
              </a:rPr>
              <a:t>Изменение анкорного облака сателлитов </a:t>
            </a:r>
            <a:endParaRPr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❖"/>
            </a:pPr>
            <a:r>
              <a:rPr lang="ru" sz="1200">
                <a:solidFill>
                  <a:srgbClr val="FFFFFF"/>
                </a:solidFill>
              </a:rPr>
              <a:t>Проставление ссылок Guest posts</a:t>
            </a:r>
            <a:endParaRPr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❖"/>
            </a:pPr>
            <a:r>
              <a:rPr lang="ru" sz="1200">
                <a:solidFill>
                  <a:srgbClr val="FFFFFF"/>
                </a:solidFill>
              </a:rPr>
              <a:t>Использование  Auto link diversity для сателлитов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200">
                <a:solidFill>
                  <a:srgbClr val="EEEEEE"/>
                </a:solidFill>
              </a:rPr>
              <a:t>Регулярные работы (ежемесячно):</a:t>
            </a:r>
            <a:endParaRPr sz="1200">
              <a:solidFill>
                <a:srgbClr val="EEEEE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EEEEEE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200"/>
              <a:buFont typeface="Lato"/>
              <a:buChar char="❖"/>
            </a:pPr>
            <a:r>
              <a:rPr lang="ru" sz="1200">
                <a:solidFill>
                  <a:srgbClr val="EEEEEE"/>
                </a:solidFill>
              </a:rPr>
              <a:t>Ежедневная аналитика по сайту: позиции по запросам, наличие ошибок в панелях вебмастеров, индексация важных страниц, поисковый трафик, блокировка РКН и т.д.</a:t>
            </a:r>
            <a:endParaRPr sz="1200">
              <a:solidFill>
                <a:srgbClr val="EEEEEE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200"/>
              <a:buFont typeface="Arial"/>
              <a:buChar char="❖"/>
            </a:pPr>
            <a:r>
              <a:rPr lang="ru" sz="1200">
                <a:solidFill>
                  <a:srgbClr val="93C47D"/>
                </a:solidFill>
              </a:rPr>
              <a:t>Проверка уникальности контента, отправка DMCA абуз и РКН абуз</a:t>
            </a:r>
            <a:endParaRPr sz="1200">
              <a:solidFill>
                <a:srgbClr val="93C47D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200"/>
              <a:buFont typeface="Lato"/>
              <a:buChar char="❖"/>
            </a:pPr>
            <a:r>
              <a:rPr lang="ru" sz="1200">
                <a:solidFill>
                  <a:srgbClr val="EEEEEE"/>
                </a:solidFill>
              </a:rPr>
              <a:t>Составление отчетов (еженедельные, ежемесячные)</a:t>
            </a:r>
            <a:endParaRPr sz="1200">
              <a:solidFill>
                <a:srgbClr val="EEEEEE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EEEEEE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EEEEEE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EEEEE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br>
              <a:rPr lang="ru" sz="1400">
                <a:solidFill>
                  <a:srgbClr val="000000"/>
                </a:solidFill>
              </a:rPr>
            </a:b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EEEEEE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EEEEEE"/>
              </a:solidFill>
            </a:endParaRPr>
          </a:p>
        </p:txBody>
      </p:sp>
      <p:sp>
        <p:nvSpPr>
          <p:cNvPr id="278" name="Google Shape;278;p26"/>
          <p:cNvSpPr txBox="1"/>
          <p:nvPr>
            <p:ph type="title"/>
          </p:nvPr>
        </p:nvSpPr>
        <p:spPr>
          <a:xfrm>
            <a:off x="194725" y="169750"/>
            <a:ext cx="7781100" cy="2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Основные направления работ (сателлиты)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27" title="Диаграмма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6500" y="1191788"/>
            <a:ext cx="4463499" cy="275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7" title="Диаграмма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8975" y="1191800"/>
            <a:ext cx="4021251" cy="279665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7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Прогноз органического трафика для сателлитов на 6 месяцев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0" name="Google Shape;290;p28"/>
          <p:cNvGraphicFramePr/>
          <p:nvPr/>
        </p:nvGraphicFramePr>
        <p:xfrm>
          <a:off x="1845250" y="11157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{67B0EF8F-E754-4552-9661-A5CC9D363DC4}</a:tableStyleId>
              </a:tblPr>
              <a:tblGrid>
                <a:gridCol w="2585650"/>
                <a:gridCol w="1433925"/>
                <a:gridCol w="1433925"/>
              </a:tblGrid>
              <a:tr h="36822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ru" sz="14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Ежемесячно</a:t>
                      </a:r>
                      <a:endParaRPr b="1" sz="14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85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Маркетинговый бюджет Беттинговые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$4 300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314 700 </a:t>
                      </a: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₽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6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Маркетинговый бюджет Казино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$1 000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73 100 </a:t>
                      </a: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₽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6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Операционный бюджет Беттинговые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$2 900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212 200 </a:t>
                      </a: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₽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4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ru" sz="12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Операционный бюджет Казино</a:t>
                      </a:r>
                      <a:endParaRPr sz="12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$700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51 200 </a:t>
                      </a: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₽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57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r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Сумма маркетинговых бюджетов:</a:t>
                      </a:r>
                      <a:endParaRPr b="1"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r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$5 300</a:t>
                      </a:r>
                      <a:endParaRPr b="1"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r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387 800 ₽</a:t>
                      </a:r>
                      <a:endParaRPr b="1"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</a:tr>
              <a:tr h="2548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r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Операционный бюджеты:</a:t>
                      </a:r>
                      <a:endParaRPr b="1"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r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$3 600</a:t>
                      </a:r>
                      <a:endParaRPr b="1"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r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263 400 ₽</a:t>
                      </a:r>
                      <a:endParaRPr b="1"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</a:tr>
              <a:tr h="36822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r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ИТОГО</a:t>
                      </a:r>
                      <a:endParaRPr b="1"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BE1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r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$8 900</a:t>
                      </a:r>
                      <a:endParaRPr b="1"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BE1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r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651 200 ₽</a:t>
                      </a:r>
                      <a:endParaRPr b="1"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BE13"/>
                    </a:solidFill>
                  </a:tcPr>
                </a:tc>
              </a:tr>
            </a:tbl>
          </a:graphicData>
        </a:graphic>
      </p:graphicFrame>
      <p:sp>
        <p:nvSpPr>
          <p:cNvPr id="291" name="Google Shape;291;p28"/>
          <p:cNvSpPr txBox="1"/>
          <p:nvPr>
            <p:ph type="title"/>
          </p:nvPr>
        </p:nvSpPr>
        <p:spPr>
          <a:xfrm>
            <a:off x="170925" y="165925"/>
            <a:ext cx="80619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Бюджеты на сателлиты (беттинговые, казино)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9"/>
          <p:cNvSpPr txBox="1"/>
          <p:nvPr>
            <p:ph idx="1" type="body"/>
          </p:nvPr>
        </p:nvSpPr>
        <p:spPr>
          <a:xfrm>
            <a:off x="280050" y="4509825"/>
            <a:ext cx="8583900" cy="4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ru" sz="1300">
                <a:latin typeface="Montserrat"/>
                <a:ea typeface="Montserrat"/>
                <a:cs typeface="Montserrat"/>
                <a:sym typeface="Montserrat"/>
              </a:rPr>
              <a:t>Данные бюджеты дадут нам возможность достичь поставленных выше целей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7" name="Google Shape;297;p29"/>
          <p:cNvSpPr txBox="1"/>
          <p:nvPr>
            <p:ph type="title"/>
          </p:nvPr>
        </p:nvSpPr>
        <p:spPr>
          <a:xfrm>
            <a:off x="194725" y="169750"/>
            <a:ext cx="2511300" cy="3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Суммарный бюджет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graphicFrame>
        <p:nvGraphicFramePr>
          <p:cNvPr id="298" name="Google Shape;298;p29"/>
          <p:cNvGraphicFramePr/>
          <p:nvPr/>
        </p:nvGraphicFramePr>
        <p:xfrm>
          <a:off x="4527275" y="551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{67B0EF8F-E754-4552-9661-A5CC9D363DC4}</a:tableStyleId>
              </a:tblPr>
              <a:tblGrid>
                <a:gridCol w="2602450"/>
                <a:gridCol w="382850"/>
                <a:gridCol w="1443225"/>
              </a:tblGrid>
              <a:tr h="4114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Сателлиты Ежемесячно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319250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Маркетинговый бюджет: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 hMerge="1"/>
              </a:tr>
              <a:tr h="31927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Маркетинговый бюджет Беттинговые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314 700 </a:t>
                      </a: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₽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77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Маркетинговый бюджет Казино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73 100 </a:t>
                      </a: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₽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2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Операционный бюджет Беттинговые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212 200 </a:t>
                      </a: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₽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2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Операционный бюджет Казино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51 200 </a:t>
                      </a: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₽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275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Сумма маркетинговых бюджетов: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      387 800 ₽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</a:tr>
              <a:tr h="297950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Операционный бюджет: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       263 400 ₽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</a:tr>
              <a:tr h="411400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ИТОГ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      651 200 ₽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9" name="Google Shape;299;p29"/>
          <p:cNvGraphicFramePr/>
          <p:nvPr/>
        </p:nvGraphicFramePr>
        <p:xfrm>
          <a:off x="562125" y="551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{67B0EF8F-E754-4552-9661-A5CC9D363DC4}</a:tableStyleId>
              </a:tblPr>
              <a:tblGrid>
                <a:gridCol w="2211625"/>
                <a:gridCol w="454150"/>
                <a:gridCol w="1226500"/>
              </a:tblGrid>
              <a:tr h="4217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Продукт Ежемесячно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327275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Маркетинговый бюджет: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 hMerge="1"/>
              </a:tr>
              <a:tr h="32727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Контент 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21,650.00 ₽</a:t>
                      </a:r>
                      <a:endParaRPr sz="1100" u="none" cap="none" strike="noStrik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727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Линкбилдинг 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220,200.00 ₽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7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PBN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144,400.00 ₽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7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Сервисы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21,650.00 ₽</a:t>
                      </a:r>
                      <a:endParaRPr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7275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Сумма маркетинговых бюджетов: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407,900.00 ₽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</a:tr>
              <a:tr h="794500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Операционный бюджет + аналитические работы: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389,860.00 ₽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88297"/>
                    </a:solidFill>
                  </a:tcPr>
                </a:tc>
              </a:tr>
              <a:tr h="506350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ru" sz="1100" u="none" cap="none" strike="noStrike">
                          <a:solidFill>
                            <a:srgbClr val="F3F3F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ИТОГ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797,760.00 ₽</a:t>
                      </a:r>
                      <a:endParaRPr b="1" sz="1100" u="none" cap="none" strike="noStrike">
                        <a:solidFill>
                          <a:srgbClr val="F3F3F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/>
          <p:nvPr>
            <p:ph idx="1" type="body"/>
          </p:nvPr>
        </p:nvSpPr>
        <p:spPr>
          <a:xfrm>
            <a:off x="637800" y="794100"/>
            <a:ext cx="7940100" cy="40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ontserrat"/>
              <a:buAutoNum type="arabicPeriod"/>
            </a:pP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Увеличить весь поисковый трафик (общие + брендовые + информационные запросы)</a:t>
            </a:r>
            <a:r>
              <a:rPr lang="ru"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с</a:t>
            </a:r>
            <a:r>
              <a:rPr lang="ru"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5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≈ 950 000</a:t>
            </a:r>
            <a:r>
              <a:rPr lang="ru"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до</a:t>
            </a:r>
            <a:r>
              <a:rPr lang="ru"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5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1 275 000</a:t>
            </a:r>
            <a:r>
              <a:rPr lang="ru"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сеансов в месяц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ontserrat"/>
              <a:buAutoNum type="arabicPeriod"/>
            </a:pP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Увеличить трафик по общим запросам (без бренда) с </a:t>
            </a:r>
            <a:r>
              <a:rPr lang="ru" sz="15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≈ 88 600</a:t>
            </a: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  до </a:t>
            </a:r>
            <a:r>
              <a:rPr lang="ru" sz="15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97 800 </a:t>
            </a: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сеансов в месяц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ontserrat"/>
              <a:buAutoNum type="arabicPeriod"/>
            </a:pP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Удержать брендовые запросы в ТОП-3 выдачи Google и Яндекс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ontserrat"/>
              <a:buAutoNum type="arabicPeriod"/>
            </a:pP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Создать и оптимизировать страницы под информационные и околотематические запросы для получения дополнительного трафика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3"/>
          <p:cNvSpPr txBox="1"/>
          <p:nvPr>
            <p:ph type="title"/>
          </p:nvPr>
        </p:nvSpPr>
        <p:spPr>
          <a:xfrm>
            <a:off x="194725" y="169750"/>
            <a:ext cx="7781100" cy="5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Основные цели для продукта на 6 месяцев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 txBox="1"/>
          <p:nvPr>
            <p:ph type="ctrTitle"/>
          </p:nvPr>
        </p:nvSpPr>
        <p:spPr>
          <a:xfrm>
            <a:off x="2287475" y="1769750"/>
            <a:ext cx="57207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"/>
              <a:t>Методы достижения целей по продукту</a:t>
            </a:r>
            <a:endParaRPr/>
          </a:p>
        </p:txBody>
      </p:sp>
      <p:sp>
        <p:nvSpPr>
          <p:cNvPr id="131" name="Google Shape;131;p4"/>
          <p:cNvSpPr txBox="1"/>
          <p:nvPr>
            <p:ph idx="1" type="subTitle"/>
          </p:nvPr>
        </p:nvSpPr>
        <p:spPr>
          <a:xfrm>
            <a:off x="2415825" y="2818750"/>
            <a:ext cx="5701800" cy="14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">
                <a:latin typeface="Montserrat"/>
                <a:ea typeface="Montserrat"/>
                <a:cs typeface="Montserrat"/>
                <a:sym typeface="Montserrat"/>
              </a:rPr>
              <a:t>Основные направления работ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"/>
          <p:cNvSpPr txBox="1"/>
          <p:nvPr>
            <p:ph idx="1" type="body"/>
          </p:nvPr>
        </p:nvSpPr>
        <p:spPr>
          <a:xfrm>
            <a:off x="425600" y="679750"/>
            <a:ext cx="8078100" cy="40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-3048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Усиление созданной ранее PBN сети из 180 шт. (детализация на 6 слайде);</a:t>
            </a:r>
            <a:endParaRPr sz="120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Guest posts в количестве 150 шт/мес;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Crowd в количестве 300 шт/мес;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Прокачка ссылок вторым уровнем для усиления ссылок со статей;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Подклейка тематических дроп-доменов в количестве 1-5 шт/мес (детализация на 7 слайде);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Отклонение спамных ссылок на домен;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F6B26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ru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В результате работ:</a:t>
            </a:r>
            <a:r>
              <a:rPr lang="ru" sz="1200">
                <a:solidFill>
                  <a:srgbClr val="F6B26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реализация этой</a:t>
            </a: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ссылочной стратегии поможет нам расти в позициях и соответственно увеличить трафик по общим запросам (без указания бренда).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В сравнении с прошлой стратегией добавился пункт “Отклонение спамных ссылок на домен” и вместо создание сетки PBN (по 30 шт. в месяц) будет работа по усилению ранее созданной PBN сети из 180 шт.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5"/>
          <p:cNvSpPr txBox="1"/>
          <p:nvPr>
            <p:ph type="title"/>
          </p:nvPr>
        </p:nvSpPr>
        <p:spPr>
          <a:xfrm>
            <a:off x="194725" y="169750"/>
            <a:ext cx="7781100" cy="5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Методы достижения целей. Ссылочная стратегия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"/>
          <p:cNvSpPr txBox="1"/>
          <p:nvPr>
            <p:ph idx="1" type="body"/>
          </p:nvPr>
        </p:nvSpPr>
        <p:spPr>
          <a:xfrm>
            <a:off x="484800" y="679750"/>
            <a:ext cx="8174400" cy="41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Цель на следующие 6 месяцев — улучшить и усилить ссылками уже имеющуюся сетку PBN сайтов которая насчитывает 180 штук. В частности будет сделано следующее: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Анализ ранее созданных PBN и замена проблемных доменов на новые (при необходимости);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Доработка контента на ранее созданных PBN (добавление новых страниц, дополнение контента на старых страницах);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Усиление ссылочного профиля ранее созданных PBN с помощью Tier 2 ссылок;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Анализ анкоров и ссылок в целом и их изменения (при необходимости);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F6B26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ru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В результате работ: </a:t>
            </a: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мы оптимизируем и усилим нашу сетку PBN из 180 сайтов что позволит получить более качественные ссылки на продуктовый сайт и тем самым улучшить его ранжирование по высокочастотным общим запросам. А это в свою очередь принесет больше целевого поискового трафика.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В сравнении с прошлой стратегией ничего не поменялось.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" name="Google Shape;143;p6"/>
          <p:cNvSpPr txBox="1"/>
          <p:nvPr>
            <p:ph type="title"/>
          </p:nvPr>
        </p:nvSpPr>
        <p:spPr>
          <a:xfrm>
            <a:off x="194725" y="169750"/>
            <a:ext cx="7781100" cy="5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Методы достижения целей. PBN структура (детализация)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 txBox="1"/>
          <p:nvPr>
            <p:ph idx="1" type="body"/>
          </p:nvPr>
        </p:nvSpPr>
        <p:spPr>
          <a:xfrm>
            <a:off x="484800" y="962050"/>
            <a:ext cx="8174400" cy="23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Поиск дропов с хорошей ссылочной массой (1-5 в месяц);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Покупка домена и добавление на него тематического контента под определенный вид спорта;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Дополнительная прокачка сайтов вторым уровнем;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Ожидание когда домен начнет собирать ключевые запросы связанные с данным видом спорта;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Подклейка всех страниц домена на тот вид спорта под который он был заточен;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Подклейка релевантного тематического контента под необходимые ключевые запросы;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9" name="Google Shape;149;p7"/>
          <p:cNvSpPr txBox="1"/>
          <p:nvPr>
            <p:ph type="title"/>
          </p:nvPr>
        </p:nvSpPr>
        <p:spPr>
          <a:xfrm>
            <a:off x="194725" y="169750"/>
            <a:ext cx="7781100" cy="5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Методы достижения целей. Подклейка дропов (детализация)</a:t>
            </a:r>
            <a:endParaRPr/>
          </a:p>
        </p:txBody>
      </p:sp>
      <p:sp>
        <p:nvSpPr>
          <p:cNvPr id="150" name="Google Shape;150;p7"/>
          <p:cNvSpPr txBox="1"/>
          <p:nvPr/>
        </p:nvSpPr>
        <p:spPr>
          <a:xfrm>
            <a:off x="398525" y="3114350"/>
            <a:ext cx="80787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В результате работ: </a:t>
            </a:r>
            <a:r>
              <a:rPr b="0" i="0" lang="ru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мы получим более дешевый ссылочный профиль за счет подклейки дроп. домена на продукт. Реализация этой стратегии позволит увеличить шансы занять ТОП 3  по высококонкурентных запросах в кластерах ставок по видам спорта (например: “ставки на футбол”, “ставки на хоккей” и др.). </a:t>
            </a:r>
            <a:endParaRPr b="0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сравнении с прошлой стратегией ничего не поменялось. </a:t>
            </a:r>
            <a:endParaRPr b="0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"/>
          <p:cNvSpPr txBox="1"/>
          <p:nvPr>
            <p:ph idx="1" type="body"/>
          </p:nvPr>
        </p:nvSpPr>
        <p:spPr>
          <a:xfrm>
            <a:off x="484800" y="679750"/>
            <a:ext cx="7491000" cy="40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Технический мониторинг проекта для своевременного выявления проблем технического характера;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Шаблонизация контента на страницах событий (генерация контента с нужными ключами для ранжирования страниц по широкому списку запросов);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Создание отдельной посадочной страницы для ее оптимизации под кластер запросов “live ставки на спорт”;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Усовершенствование шаблонов мета-тегов для всех страниц сайта для охвата большего количества поисковых запросов и улучшения CTR;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Запрет индексации страниц которые мешают продвижению основных URL;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solidFill>
                <a:schemeClr val="accent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1400"/>
          </a:p>
        </p:txBody>
      </p:sp>
      <p:sp>
        <p:nvSpPr>
          <p:cNvPr id="156" name="Google Shape;156;p8"/>
          <p:cNvSpPr txBox="1"/>
          <p:nvPr>
            <p:ph type="title"/>
          </p:nvPr>
        </p:nvSpPr>
        <p:spPr>
          <a:xfrm>
            <a:off x="194725" y="169750"/>
            <a:ext cx="7781100" cy="5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Методы достижения целей. Внутренняя оптимизация </a:t>
            </a:r>
            <a:r>
              <a:rPr lang="ru" sz="1300"/>
              <a:t>(верхнеуровневые правки)</a:t>
            </a:r>
            <a:endParaRPr sz="1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57" name="Google Shape;157;p8"/>
          <p:cNvSpPr txBox="1"/>
          <p:nvPr/>
        </p:nvSpPr>
        <p:spPr>
          <a:xfrm>
            <a:off x="369250" y="2788750"/>
            <a:ext cx="80787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В результате работ:  </a:t>
            </a:r>
            <a:r>
              <a:rPr b="0" i="0" lang="ru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мониторинг технического состояния сайта, а также реализация этих и других (более мелких) задач поможет нам охватить большее количество целевых поисковых запросов, что в результате даст прирост в трафике.</a:t>
            </a:r>
            <a:r>
              <a:rPr b="0" i="0" lang="ru" sz="12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endParaRPr b="0" i="0" sz="1200" u="none" cap="none" strike="noStrike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сравнении с прошлой стратегией добавился пункт про шаблонизацию контента на страницах событий, создание отдельной страницы под live ставки, усовершенствование шаблонов мета-тегов и запрет индексации страниц которые мешают продвижению основных URL. В новой стратегии не будет обновления семантического ядра и создания на продукте страниц FAQ (все основное уже написано).</a:t>
            </a:r>
            <a:endParaRPr b="0" i="0" sz="1200" u="none" cap="none" strike="noStrike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"/>
          <p:cNvSpPr txBox="1"/>
          <p:nvPr>
            <p:ph idx="1" type="body"/>
          </p:nvPr>
        </p:nvSpPr>
        <p:spPr>
          <a:xfrm>
            <a:off x="484800" y="858475"/>
            <a:ext cx="7491000" cy="39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Цель создания блога — получить дополнительный около тематический трафик на продуктовом сайте, где его будет легче всего сконвертировать в игроков. Это могут быть посты о топовых турнирах, о топовых матчах, о истории беттинга или актуальной информации из мира ставок на спорт. Тексты о всем что касается темы спорта и ставок на него и пользуется спросом в поиске.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Список работ: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Поиск актуальных тем и сбор семантики;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Подготовка ТЗ для копирайтера;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Написание контента, проверка и подготовка к публикации;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Подготовка ТЗ на добавления контента на сайт;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699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❖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Аналитика ранее добавленных страниц и актуализация контента со временем;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solidFill>
                <a:schemeClr val="accent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1400"/>
          </a:p>
        </p:txBody>
      </p:sp>
      <p:sp>
        <p:nvSpPr>
          <p:cNvPr id="163" name="Google Shape;163;p9"/>
          <p:cNvSpPr txBox="1"/>
          <p:nvPr>
            <p:ph type="title"/>
          </p:nvPr>
        </p:nvSpPr>
        <p:spPr>
          <a:xfrm>
            <a:off x="194725" y="169750"/>
            <a:ext cx="8109000" cy="5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/>
              <a:t>Методы достижения целей. Реализация блога на продукте </a:t>
            </a:r>
            <a:r>
              <a:rPr lang="ru">
                <a:solidFill>
                  <a:srgbClr val="93C47D"/>
                </a:solidFill>
              </a:rPr>
              <a:t>(на обсуждение)</a:t>
            </a:r>
            <a:endParaRPr>
              <a:solidFill>
                <a:srgbClr val="93C47D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64" name="Google Shape;164;p9"/>
          <p:cNvSpPr txBox="1"/>
          <p:nvPr/>
        </p:nvSpPr>
        <p:spPr>
          <a:xfrm>
            <a:off x="484800" y="3758225"/>
            <a:ext cx="8078700" cy="10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В результате работ: </a:t>
            </a:r>
            <a:r>
              <a:rPr b="0" i="0" lang="ru" sz="1200" u="none" cap="none" strike="noStrik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 мы сможем получить поисковый трафик по запросах связанных со спортом и ставками на спорт. На страницах блога будут элементы (баннеры, кнопки, текстовая информация) которые позволят заинтересовать читателей продуктом и в идеале конвертировать посетителей в активных игроков. Ориентировочно можно получать с блога около </a:t>
            </a:r>
            <a:endParaRPr b="0" i="0" sz="1200" u="none" cap="none" strike="noStrike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Какушонок">
  <a:themeElements>
    <a:clrScheme name="Slate">
      <a:dk1>
        <a:srgbClr val="FFFFFF"/>
      </a:dk1>
      <a:lt1>
        <a:srgbClr val="D3D6DA"/>
      </a:lt1>
      <a:dk2>
        <a:srgbClr val="383B43"/>
      </a:dk2>
      <a:lt2>
        <a:srgbClr val="6F717E"/>
      </a:lt2>
      <a:accent1>
        <a:srgbClr val="FDBE13"/>
      </a:accent1>
      <a:accent2>
        <a:srgbClr val="00AEEF"/>
      </a:accent2>
      <a:accent3>
        <a:srgbClr val="CFDD27"/>
      </a:accent3>
      <a:accent4>
        <a:srgbClr val="F04B4B"/>
      </a:accent4>
      <a:accent5>
        <a:srgbClr val="7B61FF"/>
      </a:accent5>
      <a:accent6>
        <a:srgbClr val="ED1359"/>
      </a:accent6>
      <a:hlink>
        <a:srgbClr val="00AEEF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