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3" r:id="rId4"/>
    <p:sldId id="266" r:id="rId5"/>
    <p:sldId id="257" r:id="rId6"/>
    <p:sldId id="259" r:id="rId7"/>
    <p:sldId id="260" r:id="rId8"/>
    <p:sldId id="264" r:id="rId9"/>
    <p:sldId id="262" r:id="rId10"/>
    <p:sldId id="267" r:id="rId11"/>
    <p:sldId id="268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Tabloids</a:t>
            </a:r>
            <a:r>
              <a:rPr lang="en-US" dirty="0" smtClean="0"/>
              <a:t> in Ukraine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3485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482289"/>
            <a:ext cx="4360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u="sng" dirty="0" smtClean="0">
                <a:solidFill>
                  <a:srgbClr val="FFC000"/>
                </a:solidFill>
              </a:rPr>
              <a:t>«</a:t>
            </a:r>
            <a:r>
              <a:rPr lang="en-US" sz="2800" b="1" u="sng" dirty="0" smtClean="0">
                <a:solidFill>
                  <a:srgbClr val="FFC000"/>
                </a:solidFill>
              </a:rPr>
              <a:t>Facts </a:t>
            </a:r>
            <a:r>
              <a:rPr lang="en-US" sz="2800" b="1" u="sng" dirty="0">
                <a:solidFill>
                  <a:srgbClr val="FFC000"/>
                </a:solidFill>
              </a:rPr>
              <a:t>and </a:t>
            </a:r>
            <a:r>
              <a:rPr lang="en-US" sz="2800" b="1" u="sng" dirty="0" smtClean="0">
                <a:solidFill>
                  <a:srgbClr val="FFC000"/>
                </a:solidFill>
              </a:rPr>
              <a:t>comments</a:t>
            </a:r>
            <a:r>
              <a:rPr lang="uk-UA" sz="2800" b="1" u="sng" dirty="0" smtClean="0">
                <a:solidFill>
                  <a:srgbClr val="FFC000"/>
                </a:solidFill>
              </a:rPr>
              <a:t>»</a:t>
            </a:r>
            <a:endParaRPr lang="ru-RU" sz="2800" b="1" u="sng" dirty="0">
              <a:solidFill>
                <a:srgbClr val="FFC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1289217"/>
            <a:ext cx="3528392" cy="4815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89217"/>
            <a:ext cx="3638059" cy="4850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307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20688"/>
            <a:ext cx="7143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u="sng" dirty="0" smtClean="0">
                <a:solidFill>
                  <a:srgbClr val="FFC000"/>
                </a:solidFill>
              </a:rPr>
              <a:t>«</a:t>
            </a:r>
            <a:r>
              <a:rPr lang="en-US" sz="2800" b="1" u="sng" dirty="0" smtClean="0">
                <a:solidFill>
                  <a:srgbClr val="FFC000"/>
                </a:solidFill>
              </a:rPr>
              <a:t>Komsomolskaya </a:t>
            </a:r>
            <a:r>
              <a:rPr lang="en-US" sz="2800" b="1" u="sng" dirty="0">
                <a:solidFill>
                  <a:srgbClr val="FFC000"/>
                </a:solidFill>
              </a:rPr>
              <a:t>Pravda in </a:t>
            </a:r>
            <a:r>
              <a:rPr lang="en-US" sz="2800" b="1" u="sng" dirty="0" smtClean="0">
                <a:solidFill>
                  <a:srgbClr val="FFC000"/>
                </a:solidFill>
              </a:rPr>
              <a:t>Ukraine</a:t>
            </a:r>
            <a:r>
              <a:rPr lang="uk-UA" sz="2800" b="1" u="sng" dirty="0" smtClean="0">
                <a:solidFill>
                  <a:srgbClr val="FFC000"/>
                </a:solidFill>
              </a:rPr>
              <a:t>»</a:t>
            </a:r>
            <a:endParaRPr lang="en-US" sz="2800" b="1" u="sng" dirty="0">
              <a:solidFill>
                <a:srgbClr val="FFC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16537"/>
            <a:ext cx="6927278" cy="4618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038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861982"/>
            <a:ext cx="72202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>
                <a:solidFill>
                  <a:srgbClr val="FFC000"/>
                </a:solidFill>
              </a:rPr>
              <a:t>Thank you for attention</a:t>
            </a:r>
            <a:endParaRPr lang="ru-RU" sz="4400" b="1" u="sng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571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46062"/>
            <a:ext cx="396044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srgbClr val="FFC000"/>
                </a:solidFill>
              </a:rPr>
              <a:t>Yellow press. </a:t>
            </a:r>
            <a:endParaRPr lang="uk-UA" sz="2400" b="1" u="sng" dirty="0" smtClean="0">
              <a:solidFill>
                <a:srgbClr val="FFC000"/>
              </a:solidFill>
            </a:endParaRPr>
          </a:p>
          <a:p>
            <a:r>
              <a:rPr lang="en-US" sz="2000" dirty="0" smtClean="0"/>
              <a:t>Expression </a:t>
            </a:r>
            <a:r>
              <a:rPr lang="en-US" sz="2000" dirty="0"/>
              <a:t>was born in the USA. In 1895 in the New York newspaper The World appeared a series of funny drawings, among the characters of which was a certain boy dressed in a yellow shirt. Therefore, he was nicknamed the "yellow baby." Another newspaper, The New York Journal, began publishing a similar series. 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311" y="836712"/>
            <a:ext cx="3315072" cy="4960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63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1290331"/>
            <a:ext cx="38884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Between these two newspapers, a dispute arose over copyright because of the "yellow kid". The editor of "New York Press" contemptuously called both competing newspapers "yellow press". Since then, this expression has been inculcated as a designation of a vile, deceitful, corrupt press, chasing a cheap, low-grade sensation.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44429"/>
            <a:ext cx="3312368" cy="4427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980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7460" y="1243577"/>
            <a:ext cx="38884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With the independence of Ukraine, the structure of the Ukrainian media has changed significantly. Every year the number of periodicals increased, various types of print media appeared, including the yellow </a:t>
            </a:r>
            <a:r>
              <a:rPr lang="en-US" sz="2400" dirty="0" smtClean="0"/>
              <a:t>press</a:t>
            </a:r>
            <a:r>
              <a:rPr lang="uk-UA" sz="2400" dirty="0" smtClean="0"/>
              <a:t>.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870" y="764704"/>
            <a:ext cx="4333950" cy="5293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205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1700808"/>
            <a:ext cx="446449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 smtClean="0">
                <a:solidFill>
                  <a:srgbClr val="FFC000"/>
                </a:solidFill>
              </a:rPr>
              <a:t>Tabloid or yellow press</a:t>
            </a:r>
            <a:r>
              <a:rPr lang="en-US" sz="3600" b="1" u="sng" dirty="0" smtClean="0"/>
              <a:t> </a:t>
            </a:r>
            <a:r>
              <a:rPr lang="en-US" sz="3600" dirty="0" smtClean="0"/>
              <a:t>- </a:t>
            </a:r>
            <a:r>
              <a:rPr lang="en-US" sz="2800" dirty="0" smtClean="0"/>
              <a:t>is </a:t>
            </a:r>
            <a:r>
              <a:rPr lang="en-US" sz="2800" dirty="0"/>
              <a:t>the name of a small-format newspaper with a compressed text and notable announcements, photographs, </a:t>
            </a:r>
            <a:r>
              <a:rPr lang="en-US" sz="2800" dirty="0" smtClean="0"/>
              <a:t>headlines.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2985186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767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426995"/>
            <a:ext cx="41764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>
                <a:solidFill>
                  <a:srgbClr val="FFC000"/>
                </a:solidFill>
              </a:rPr>
              <a:t>Tabloids</a:t>
            </a:r>
            <a:r>
              <a:rPr lang="en-US" sz="2800" dirty="0"/>
              <a:t> have been created to provide more comfortable conditions for reading the press in public places for people who do not have the time to keep up-to-date and analytical news.</a:t>
            </a:r>
            <a:endParaRPr lang="ru-RU" sz="2800" dirty="0"/>
          </a:p>
        </p:txBody>
      </p:sp>
      <p:pic>
        <p:nvPicPr>
          <p:cNvPr id="5123" name="Picture 3" descr="C:\Users\друг\Downloads\28274891_375848952884665_7051352443283570688_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4078792" cy="2871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207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4028" y="645629"/>
            <a:ext cx="4847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>
                <a:solidFill>
                  <a:srgbClr val="FFC000"/>
                </a:solidFill>
              </a:rPr>
              <a:t>S</a:t>
            </a:r>
            <a:r>
              <a:rPr lang="en-US" sz="3600" b="1" u="sng" dirty="0" smtClean="0">
                <a:solidFill>
                  <a:srgbClr val="FFC000"/>
                </a:solidFill>
              </a:rPr>
              <a:t>igns </a:t>
            </a:r>
            <a:r>
              <a:rPr lang="en-US" sz="3600" b="1" u="sng" dirty="0">
                <a:solidFill>
                  <a:srgbClr val="FFC000"/>
                </a:solidFill>
              </a:rPr>
              <a:t>of </a:t>
            </a:r>
            <a:r>
              <a:rPr lang="en-US" sz="3600" b="1" u="sng" dirty="0" smtClean="0">
                <a:solidFill>
                  <a:srgbClr val="FFC000"/>
                </a:solidFill>
              </a:rPr>
              <a:t>tabloid:</a:t>
            </a:r>
            <a:endParaRPr lang="ru-RU" sz="3600" b="1" u="sng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556792"/>
            <a:ext cx="7704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Format – A-3;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Content – reliable information of sensational and scandalous </a:t>
            </a:r>
            <a:r>
              <a:rPr lang="en-US" sz="2000" dirty="0" smtClean="0"/>
              <a:t>nature;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 </a:t>
            </a:r>
            <a:r>
              <a:rPr lang="en-US" sz="2000" dirty="0"/>
              <a:t>specifics of advertising </a:t>
            </a:r>
            <a:r>
              <a:rPr lang="en-US" sz="2000" dirty="0" smtClean="0"/>
              <a:t>activity – </a:t>
            </a:r>
            <a:r>
              <a:rPr lang="en-US" sz="2000" dirty="0"/>
              <a:t>the publication of small compressed advertisements that are easy to see in the general mass of </a:t>
            </a:r>
            <a:r>
              <a:rPr lang="en-US" sz="2000" dirty="0" smtClean="0"/>
              <a:t>information;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 </a:t>
            </a:r>
            <a:r>
              <a:rPr lang="en-US" sz="2000" dirty="0"/>
              <a:t>audience to which it is </a:t>
            </a:r>
            <a:r>
              <a:rPr lang="en-US" sz="2000" dirty="0" smtClean="0"/>
              <a:t>directed </a:t>
            </a:r>
            <a:r>
              <a:rPr lang="en-US" sz="2000" dirty="0"/>
              <a:t>–</a:t>
            </a:r>
            <a:r>
              <a:rPr lang="en-US" sz="2000" dirty="0" smtClean="0"/>
              <a:t> created </a:t>
            </a:r>
            <a:r>
              <a:rPr lang="en-US" sz="2000" dirty="0"/>
              <a:t>for people of middle and senior age, since this stratum is made up of the able-bodied </a:t>
            </a:r>
            <a:r>
              <a:rPr lang="en-US" sz="2000" dirty="0" smtClean="0"/>
              <a:t>population;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A </a:t>
            </a:r>
            <a:r>
              <a:rPr lang="en-US" sz="2000" dirty="0"/>
              <a:t>specific model for submitting information </a:t>
            </a:r>
            <a:r>
              <a:rPr lang="en-US" sz="2000" dirty="0" smtClean="0"/>
              <a:t>– compressed </a:t>
            </a:r>
            <a:r>
              <a:rPr lang="en-US" sz="2000" dirty="0"/>
              <a:t>text, messages, pressed to size notes, notable announcements, scandalous photos, screaming </a:t>
            </a:r>
            <a:r>
              <a:rPr lang="en-US" sz="2000" dirty="0" smtClean="0"/>
              <a:t>headlines.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93688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12776"/>
            <a:ext cx="3898502" cy="3898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56412" y="1617958"/>
            <a:ext cx="44644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srgbClr val="FFC000"/>
                </a:solidFill>
              </a:rPr>
              <a:t>Among the main features of the "yellow press" are the following:</a:t>
            </a:r>
          </a:p>
          <a:p>
            <a:endParaRPr lang="en-US" dirty="0"/>
          </a:p>
          <a:p>
            <a:pPr marL="342900" indent="-342900">
              <a:buAutoNum type="arabicParenR"/>
            </a:pPr>
            <a:r>
              <a:rPr lang="en-US" dirty="0" smtClean="0"/>
              <a:t>sensationalism;</a:t>
            </a:r>
            <a:endParaRPr lang="uk-UA" dirty="0"/>
          </a:p>
          <a:p>
            <a:pPr marL="342900" indent="-342900">
              <a:buAutoNum type="arabicParenR"/>
            </a:pPr>
            <a:r>
              <a:rPr lang="en-US" dirty="0" smtClean="0"/>
              <a:t>low </a:t>
            </a:r>
            <a:r>
              <a:rPr lang="en-US" dirty="0"/>
              <a:t>cost of </a:t>
            </a:r>
            <a:r>
              <a:rPr lang="en-US" dirty="0" smtClean="0"/>
              <a:t>publication;</a:t>
            </a:r>
            <a:endParaRPr lang="uk-UA" dirty="0" smtClean="0"/>
          </a:p>
          <a:p>
            <a:pPr marL="342900" indent="-342900">
              <a:buAutoNum type="arabicParenR"/>
            </a:pPr>
            <a:r>
              <a:rPr lang="en-US" dirty="0" smtClean="0"/>
              <a:t>distortion </a:t>
            </a:r>
            <a:r>
              <a:rPr lang="en-US" dirty="0"/>
              <a:t>of </a:t>
            </a:r>
            <a:r>
              <a:rPr lang="en-US" dirty="0" smtClean="0"/>
              <a:t>information;</a:t>
            </a:r>
            <a:endParaRPr lang="uk-UA" dirty="0" smtClean="0"/>
          </a:p>
          <a:p>
            <a:pPr marL="342900" indent="-342900">
              <a:buAutoNum type="arabicParenR"/>
            </a:pPr>
            <a:r>
              <a:rPr lang="en-US" dirty="0" smtClean="0"/>
              <a:t>tendency </a:t>
            </a:r>
            <a:r>
              <a:rPr lang="en-US" dirty="0"/>
              <a:t>of </a:t>
            </a:r>
            <a:r>
              <a:rPr lang="en-US" dirty="0" smtClean="0"/>
              <a:t>simplification</a:t>
            </a:r>
            <a:r>
              <a:rPr lang="uk-UA" dirty="0" smtClean="0"/>
              <a:t>;</a:t>
            </a:r>
            <a:endParaRPr lang="uk-UA" dirty="0"/>
          </a:p>
          <a:p>
            <a:pPr marL="342900" indent="-342900">
              <a:buAutoNum type="arabicParenR"/>
            </a:pPr>
            <a:r>
              <a:rPr lang="en-US" dirty="0" smtClean="0"/>
              <a:t> general </a:t>
            </a:r>
            <a:r>
              <a:rPr lang="en-US" dirty="0"/>
              <a:t>decline in journalistic </a:t>
            </a:r>
            <a:r>
              <a:rPr lang="en-US" dirty="0" smtClean="0"/>
              <a:t>standards;</a:t>
            </a:r>
            <a:endParaRPr lang="uk-UA" dirty="0" smtClean="0"/>
          </a:p>
          <a:p>
            <a:pPr marL="342900" indent="-342900">
              <a:buAutoNum type="arabicParenR"/>
            </a:pPr>
            <a:r>
              <a:rPr lang="en-US" dirty="0" smtClean="0"/>
              <a:t>the </a:t>
            </a:r>
            <a:r>
              <a:rPr lang="en-US" dirty="0"/>
              <a:t>predominance of illustrations over the text;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15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196911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548680"/>
            <a:ext cx="56166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most popular tabloid in Ukraine </a:t>
            </a:r>
            <a:r>
              <a:rPr lang="en-US" sz="2800" dirty="0" smtClean="0"/>
              <a:t>– </a:t>
            </a:r>
            <a:r>
              <a:rPr lang="uk-UA" sz="2800" dirty="0" smtClean="0">
                <a:solidFill>
                  <a:srgbClr val="FFC000"/>
                </a:solidFill>
              </a:rPr>
              <a:t>«</a:t>
            </a:r>
            <a:r>
              <a:rPr lang="uk-UA" sz="2800" b="1" u="sng" dirty="0" smtClean="0">
                <a:solidFill>
                  <a:srgbClr val="FFC000"/>
                </a:solidFill>
              </a:rPr>
              <a:t>Табло</a:t>
            </a:r>
            <a:r>
              <a:rPr lang="en-US" sz="2800" b="1" u="sng" dirty="0" smtClean="0">
                <a:solidFill>
                  <a:srgbClr val="FFC000"/>
                </a:solidFill>
              </a:rPr>
              <a:t>ID</a:t>
            </a:r>
            <a:r>
              <a:rPr lang="uk-UA" sz="2800" b="1" u="sng" dirty="0" smtClean="0">
                <a:solidFill>
                  <a:srgbClr val="FFC000"/>
                </a:solidFill>
              </a:rPr>
              <a:t>»</a:t>
            </a:r>
            <a:endParaRPr lang="en-US" sz="2800" b="1" u="sng" dirty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030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159</TotalTime>
  <Words>386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Справедливость</vt:lpstr>
      <vt:lpstr>Tabloids in Ukraine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Tabloids in Ukraine</dc:title>
  <dc:creator>Маріна Кізюн</dc:creator>
  <cp:lastModifiedBy>друг</cp:lastModifiedBy>
  <cp:revision>16</cp:revision>
  <dcterms:created xsi:type="dcterms:W3CDTF">2018-03-02T17:56:28Z</dcterms:created>
  <dcterms:modified xsi:type="dcterms:W3CDTF">2018-03-02T20:48:05Z</dcterms:modified>
</cp:coreProperties>
</file>